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7" r:id="rId4"/>
    <p:sldId id="296" r:id="rId5"/>
    <p:sldId id="312" r:id="rId6"/>
    <p:sldId id="297" r:id="rId7"/>
    <p:sldId id="309" r:id="rId8"/>
    <p:sldId id="313" r:id="rId9"/>
    <p:sldId id="310" r:id="rId10"/>
    <p:sldId id="318" r:id="rId11"/>
    <p:sldId id="311" r:id="rId12"/>
    <p:sldId id="317" r:id="rId13"/>
    <p:sldId id="315" r:id="rId14"/>
    <p:sldId id="316" r:id="rId15"/>
    <p:sldId id="314" r:id="rId16"/>
  </p:sldIdLst>
  <p:sldSz cx="9144000" cy="5143500" type="screen16x9"/>
  <p:notesSz cx="6858000" cy="9144000"/>
  <p:embeddedFontLst>
    <p:embeddedFont>
      <p:font typeface="Roboto Slab" panose="020B0604020202020204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1AC"/>
    <a:srgbClr val="ECC371"/>
    <a:srgbClr val="E9435E"/>
    <a:srgbClr val="6868AC"/>
    <a:srgbClr val="0D02E8"/>
    <a:srgbClr val="4F60FF"/>
    <a:srgbClr val="0091EA"/>
    <a:srgbClr val="F4FBFF"/>
    <a:srgbClr val="003B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118" autoAdjust="0"/>
  </p:normalViewPr>
  <p:slideViewPr>
    <p:cSldViewPr snapToGrid="0">
      <p:cViewPr varScale="1">
        <p:scale>
          <a:sx n="138" d="100"/>
          <a:sy n="138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79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44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92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161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0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8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88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66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99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0165897/dbscan-cud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nSeongLee1102/gpumat_find_nonzer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664842" y="1991850"/>
            <a:ext cx="78143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C++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OpenCV와</a:t>
            </a: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 CUDA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기반</a:t>
            </a: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b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DBSCAN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코드의</a:t>
            </a: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연동</a:t>
            </a: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 및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속도</a:t>
            </a:r>
            <a:r>
              <a:rPr lang="en-US" altLang="ko-KR" sz="35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500" b="1" dirty="0" err="1">
                <a:latin typeface="+mj-ea"/>
                <a:ea typeface="+mj-ea"/>
                <a:cs typeface="Arial" panose="020B0604020202020204" pitchFamily="34" charset="0"/>
              </a:rPr>
              <a:t>최적화</a:t>
            </a:r>
            <a:r>
              <a:rPr lang="ko-KR" altLang="en-US" sz="35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sz="35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702497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테스트용 이미지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10</a:t>
            </a:fld>
            <a:endParaRPr lang="en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0AB13-4C0F-0538-5C18-F18FDEE1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0" y="1124167"/>
            <a:ext cx="3172473" cy="3172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E1AD3-BEA5-7A52-BB5E-474C02967EC9}"/>
              </a:ext>
            </a:extLst>
          </p:cNvPr>
          <p:cNvSpPr txBox="1"/>
          <p:nvPr/>
        </p:nvSpPr>
        <p:spPr>
          <a:xfrm>
            <a:off x="4156363" y="2094151"/>
            <a:ext cx="4436033" cy="12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크기</a:t>
            </a:r>
            <a:r>
              <a:rPr lang="en-US" altLang="ko-KR" sz="1300" dirty="0"/>
              <a:t>: 5000 × 5000 </a:t>
            </a:r>
            <a:r>
              <a:rPr lang="ko-KR" altLang="en-US" sz="1300" dirty="0"/>
              <a:t>픽셀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500 × 500 </a:t>
            </a:r>
            <a:r>
              <a:rPr lang="ko-KR" altLang="en-US" sz="1300" dirty="0"/>
              <a:t>픽셀 크기의 </a:t>
            </a:r>
            <a:r>
              <a:rPr lang="en-US" altLang="ko-KR" sz="1300" dirty="0"/>
              <a:t>9</a:t>
            </a:r>
            <a:r>
              <a:rPr lang="ko-KR" altLang="en-US" sz="1300" dirty="0"/>
              <a:t>개 정사각형 포인트 군집 존재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-</a:t>
            </a:r>
            <a:r>
              <a:rPr lang="en-US" altLang="ko-KR" sz="1300" dirty="0"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ym typeface="Wingdings" panose="05000000000000000000" pitchFamily="2" charset="2"/>
              </a:rPr>
              <a:t>확인</a:t>
            </a:r>
            <a:r>
              <a:rPr lang="en-US" altLang="ko-KR" sz="1300" dirty="0">
                <a:sym typeface="Wingdings" panose="05000000000000000000" pitchFamily="2" charset="2"/>
              </a:rPr>
              <a:t>!!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8926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사용 방법 별 계산 소요 시간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786150" y="3737358"/>
            <a:ext cx="7949141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전송 가이드라인에 있는 내용 적용할 때마다 속도 증가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모든 방법 사용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thread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개수가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일 때 코드 속도 최대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모든 방법 미사용 경우 대비 속도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97.5 %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증가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BDF13-D420-E38C-12F6-4BD7857A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77" y="1412927"/>
            <a:ext cx="3854552" cy="2436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7D867D-543F-346A-4B19-1B93C2192903}"/>
              </a:ext>
            </a:extLst>
          </p:cNvPr>
          <p:cNvSpPr txBox="1"/>
          <p:nvPr/>
        </p:nvSpPr>
        <p:spPr>
          <a:xfrm>
            <a:off x="1938890" y="980977"/>
            <a:ext cx="526622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방법 별 계산 소요 시간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(72 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개 이미지 처리 속도의 평균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EBE76D-6C6C-DA5B-6172-F7BA54830E88}"/>
              </a:ext>
            </a:extLst>
          </p:cNvPr>
          <p:cNvCxnSpPr>
            <a:cxnSpLocks/>
          </p:cNvCxnSpPr>
          <p:nvPr/>
        </p:nvCxnSpPr>
        <p:spPr>
          <a:xfrm>
            <a:off x="3402517" y="1634835"/>
            <a:ext cx="193963" cy="0"/>
          </a:xfrm>
          <a:prstGeom prst="line">
            <a:avLst/>
          </a:prstGeom>
          <a:ln w="19050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3275CB-0E5B-C41E-C5AA-58EC27D7C8CA}"/>
              </a:ext>
            </a:extLst>
          </p:cNvPr>
          <p:cNvCxnSpPr>
            <a:cxnSpLocks/>
          </p:cNvCxnSpPr>
          <p:nvPr/>
        </p:nvCxnSpPr>
        <p:spPr>
          <a:xfrm>
            <a:off x="3402517" y="1784926"/>
            <a:ext cx="193963" cy="0"/>
          </a:xfrm>
          <a:prstGeom prst="line">
            <a:avLst/>
          </a:prstGeom>
          <a:ln w="19050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7F0B57-0173-D517-CD91-F9483AB023A1}"/>
              </a:ext>
            </a:extLst>
          </p:cNvPr>
          <p:cNvCxnSpPr>
            <a:cxnSpLocks/>
          </p:cNvCxnSpPr>
          <p:nvPr/>
        </p:nvCxnSpPr>
        <p:spPr>
          <a:xfrm>
            <a:off x="3402517" y="1935017"/>
            <a:ext cx="193963" cy="0"/>
          </a:xfrm>
          <a:prstGeom prst="line">
            <a:avLst/>
          </a:prstGeom>
          <a:ln w="19050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FCEC8E-83C3-E6D5-28E9-A49332B873BA}"/>
              </a:ext>
            </a:extLst>
          </p:cNvPr>
          <p:cNvCxnSpPr>
            <a:cxnSpLocks/>
          </p:cNvCxnSpPr>
          <p:nvPr/>
        </p:nvCxnSpPr>
        <p:spPr>
          <a:xfrm>
            <a:off x="3402517" y="2085108"/>
            <a:ext cx="193963" cy="0"/>
          </a:xfrm>
          <a:prstGeom prst="line">
            <a:avLst/>
          </a:prstGeom>
          <a:ln w="19050">
            <a:solidFill>
              <a:srgbClr val="85A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8E8489-1A77-8146-5BB2-39364D80D960}"/>
              </a:ext>
            </a:extLst>
          </p:cNvPr>
          <p:cNvSpPr txBox="1"/>
          <p:nvPr/>
        </p:nvSpPr>
        <p:spPr>
          <a:xfrm>
            <a:off x="3561840" y="1531351"/>
            <a:ext cx="241639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b="1" dirty="0" err="1"/>
              <a:t>GpuFindNonzero</a:t>
            </a:r>
            <a:r>
              <a:rPr lang="ko-KR" altLang="en-US" sz="800" dirty="0"/>
              <a:t> </a:t>
            </a:r>
            <a:r>
              <a:rPr lang="en-US" altLang="ko-KR" sz="800" dirty="0"/>
              <a:t>X, </a:t>
            </a:r>
            <a:r>
              <a:rPr lang="en-US" altLang="ko-KR" sz="800" b="1" dirty="0"/>
              <a:t>page-locked</a:t>
            </a:r>
            <a:r>
              <a:rPr lang="en-US" altLang="ko-KR" sz="800" dirty="0"/>
              <a:t> X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608FF-E382-707B-969D-58DB2ECB6233}"/>
              </a:ext>
            </a:extLst>
          </p:cNvPr>
          <p:cNvSpPr txBox="1"/>
          <p:nvPr/>
        </p:nvSpPr>
        <p:spPr>
          <a:xfrm>
            <a:off x="3561841" y="1680029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                              </a:t>
            </a:r>
            <a:r>
              <a:rPr lang="en-US" altLang="ko-KR" sz="800" dirty="0"/>
              <a:t>X,                      O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62242-5D62-2480-0084-39CEA059C19A}"/>
              </a:ext>
            </a:extLst>
          </p:cNvPr>
          <p:cNvSpPr txBox="1"/>
          <p:nvPr/>
        </p:nvSpPr>
        <p:spPr>
          <a:xfrm>
            <a:off x="3561841" y="1828707"/>
            <a:ext cx="241639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/>
              <a:t>                              O,                      X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5547D-FCC7-C32E-73BA-7B916B9B68C3}"/>
              </a:ext>
            </a:extLst>
          </p:cNvPr>
          <p:cNvSpPr txBox="1"/>
          <p:nvPr/>
        </p:nvSpPr>
        <p:spPr>
          <a:xfrm>
            <a:off x="3561841" y="1977386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                              </a:t>
            </a:r>
            <a:r>
              <a:rPr lang="en-US" altLang="ko-KR" sz="800" dirty="0"/>
              <a:t>O,                      O</a:t>
            </a:r>
            <a:endParaRPr lang="ko-KR" altLang="en-US" sz="800" dirty="0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1A8D7F1D-A394-9E57-B597-E3302FADD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CF6751-33E5-BA75-D9ED-2B77FC3ED7F6}"/>
              </a:ext>
            </a:extLst>
          </p:cNvPr>
          <p:cNvSpPr/>
          <p:nvPr/>
        </p:nvSpPr>
        <p:spPr>
          <a:xfrm>
            <a:off x="3613949" y="3644153"/>
            <a:ext cx="2293542" cy="44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8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n-ea"/>
                <a:ea typeface="+mn-ea"/>
              </a:rPr>
              <a:t>NVIDIA Nsight Systems(</a:t>
            </a:r>
            <a:r>
              <a:rPr lang="ko-KR" altLang="en-US" b="1" dirty="0">
                <a:latin typeface="+mn-ea"/>
                <a:ea typeface="+mn-ea"/>
              </a:rPr>
              <a:t>설명 추가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분석</a:t>
            </a:r>
            <a:r>
              <a:rPr lang="en-US" altLang="ko-KR" b="1" dirty="0">
                <a:latin typeface="+mn-ea"/>
                <a:ea typeface="+mn-ea"/>
              </a:rPr>
              <a:t>: 6 </a:t>
            </a:r>
            <a:r>
              <a:rPr lang="ko-KR" altLang="en-US" b="1" dirty="0">
                <a:latin typeface="+mn-ea"/>
                <a:ea typeface="+mn-ea"/>
              </a:rPr>
              <a:t>스레드</a:t>
            </a:r>
            <a:r>
              <a:rPr lang="en-US" altLang="ko-KR" b="1" dirty="0">
                <a:latin typeface="+mn-ea"/>
                <a:ea typeface="+mn-ea"/>
              </a:rPr>
              <a:t>, page-locked </a:t>
            </a:r>
            <a:r>
              <a:rPr lang="ko-KR" altLang="en-US" b="1" dirty="0">
                <a:latin typeface="+mn-ea"/>
                <a:ea typeface="+mn-ea"/>
              </a:rPr>
              <a:t>메모리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475361" y="3059571"/>
            <a:ext cx="8193279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적용 전에는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알고리즘 실행 전에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전송으로 인한 지연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발생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해당 지연 없이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바로 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DBSCAN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알고리즘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devRegionQuery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)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함수 수행</a:t>
            </a:r>
            <a:endParaRPr lang="en-US" altLang="ko-KR" sz="13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동시성 향상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: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지연 및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부담 감소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한 시점에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2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개의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DBSCAN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과 데이터 전송 동시 수행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D867D-543F-346A-4B19-1B93C2192903}"/>
              </a:ext>
            </a:extLst>
          </p:cNvPr>
          <p:cNvSpPr txBox="1"/>
          <p:nvPr/>
        </p:nvSpPr>
        <p:spPr>
          <a:xfrm>
            <a:off x="223136" y="1174623"/>
            <a:ext cx="3693729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적용 전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E1F38-C371-A26F-E7B4-6CBBC327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" y="1715584"/>
            <a:ext cx="3964912" cy="1199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78E3CB-381F-11F2-6A02-A0C75A840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05"/>
          <a:stretch/>
        </p:blipFill>
        <p:spPr>
          <a:xfrm>
            <a:off x="4549439" y="1715756"/>
            <a:ext cx="4076795" cy="11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946A7-AFD8-B3E5-2E43-6E4E129AF206}"/>
              </a:ext>
            </a:extLst>
          </p:cNvPr>
          <p:cNvSpPr txBox="1"/>
          <p:nvPr/>
        </p:nvSpPr>
        <p:spPr>
          <a:xfrm>
            <a:off x="4740973" y="1174623"/>
            <a:ext cx="3693729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적용 후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1BCF-0BCD-CFB8-910E-7B973D115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59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계산 결과 이미지</a:t>
            </a:r>
            <a:endParaRPr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B43D0-D1FB-8316-6C3A-00168C18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2" y="2451815"/>
            <a:ext cx="1440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104F6-75E3-CF95-EEB9-1C80F2FA0CC5}"/>
              </a:ext>
            </a:extLst>
          </p:cNvPr>
          <p:cNvSpPr txBox="1"/>
          <p:nvPr/>
        </p:nvSpPr>
        <p:spPr>
          <a:xfrm>
            <a:off x="172433" y="1137730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원본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D1D39-1159-04DB-238C-C1FE14BE9B3A}"/>
              </a:ext>
            </a:extLst>
          </p:cNvPr>
          <p:cNvSpPr txBox="1"/>
          <p:nvPr/>
        </p:nvSpPr>
        <p:spPr>
          <a:xfrm>
            <a:off x="4805595" y="1137730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계산 결과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C0BE169-1635-6A9A-F620-1496BDFB29CA}"/>
              </a:ext>
            </a:extLst>
          </p:cNvPr>
          <p:cNvGrpSpPr/>
          <p:nvPr/>
        </p:nvGrpSpPr>
        <p:grpSpPr>
          <a:xfrm>
            <a:off x="2874942" y="1731815"/>
            <a:ext cx="6134946" cy="3034289"/>
            <a:chOff x="3048123" y="1801091"/>
            <a:chExt cx="6134946" cy="303428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0FA6A03-E32E-1562-9F00-62AAA775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123" y="1801091"/>
              <a:ext cx="1440000" cy="14400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714BDBB-5BED-7C92-1F02-D75AFBB6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3069" y="3395380"/>
              <a:ext cx="1440000" cy="144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F53B51-EEF4-8690-5D0A-4FEAA078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087" y="3395380"/>
              <a:ext cx="1440000" cy="144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F7BA439-2E7A-40BC-6795-AB181D9B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105" y="3395380"/>
              <a:ext cx="1440000" cy="14400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2F4061-611E-5E3B-5908-08A9E70C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123" y="3395380"/>
              <a:ext cx="1440000" cy="14400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78005A-A522-AA46-9148-C38C6EE6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3069" y="1801091"/>
              <a:ext cx="1440000" cy="1440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C4FC74-D0E6-7894-552C-76AD8BEE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8087" y="1801091"/>
              <a:ext cx="1440000" cy="14400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C6801E6-BE1A-B720-537F-9AC3905E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13105" y="1801091"/>
              <a:ext cx="1440000" cy="1440000"/>
            </a:xfrm>
            <a:prstGeom prst="rect">
              <a:avLst/>
            </a:prstGeom>
          </p:spPr>
        </p:pic>
      </p:grp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C270E9EA-3F7F-470C-C5AB-52EE84DA7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54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요약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A9515C76-A5D6-4D3F-6094-FDFEA558814B}"/>
              </a:ext>
            </a:extLst>
          </p:cNvPr>
          <p:cNvSpPr txBox="1"/>
          <p:nvPr/>
        </p:nvSpPr>
        <p:spPr>
          <a:xfrm>
            <a:off x="786149" y="990018"/>
            <a:ext cx="775273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라이브러리에 포인트 군집화를 위한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알고리즘이 구현되어 있지 않음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코드의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연동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및 실시간 처리 고려한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속도 최적화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(NVIDIA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사이트 참고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최적화되지 않은 버전 대비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97.5 %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의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처리 속도 향상</a:t>
            </a: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A24D5C-CBB7-74C9-8FEA-FD5BF86EF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11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결과 </a:t>
            </a:r>
            <a:r>
              <a:rPr lang="en-US" altLang="ko-KR" b="1" dirty="0">
                <a:latin typeface="+mn-ea"/>
                <a:ea typeface="+mn-ea"/>
              </a:rPr>
              <a:t>raw data</a:t>
            </a:r>
            <a:endParaRPr b="1" dirty="0">
              <a:latin typeface="+mn-ea"/>
              <a:ea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122C61-7C84-2827-CD1A-B779BD5B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97842"/>
              </p:ext>
            </p:extLst>
          </p:nvPr>
        </p:nvGraphicFramePr>
        <p:xfrm>
          <a:off x="145473" y="1461657"/>
          <a:ext cx="8853055" cy="1972332"/>
        </p:xfrm>
        <a:graphic>
          <a:graphicData uri="http://schemas.openxmlformats.org/drawingml/2006/table">
            <a:tbl>
              <a:tblPr>
                <a:tableStyleId>{701FB10D-A61A-4DE4-8506-F670E7A89527}</a:tableStyleId>
              </a:tblPr>
              <a:tblGrid>
                <a:gridCol w="704331">
                  <a:extLst>
                    <a:ext uri="{9D8B030D-6E8A-4147-A177-3AD203B41FA5}">
                      <a16:colId xmlns:a16="http://schemas.microsoft.com/office/drawing/2014/main" val="345036011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2044060068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58524766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3618754705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82123090"/>
                    </a:ext>
                  </a:extLst>
                </a:gridCol>
              </a:tblGrid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한 이미지 처리 소요 시간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sz="1300" u="none" strike="noStrike" dirty="0" err="1">
                          <a:effectLst/>
                        </a:rPr>
                        <a:t>ms</a:t>
                      </a:r>
                      <a:r>
                        <a:rPr lang="en-US" sz="1300" u="none" strike="noStrike" dirty="0">
                          <a:effectLst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55356"/>
                  </a:ext>
                </a:extLst>
              </a:tr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466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스레드 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Page-locked </a:t>
                      </a:r>
                      <a:r>
                        <a:rPr lang="ko-KR" altLang="en-US" sz="1300" u="none" strike="noStrike" dirty="0">
                          <a:effectLst/>
                        </a:rPr>
                        <a:t>메모리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21912043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60.060 </a:t>
                      </a:r>
                      <a:endParaRPr lang="en-US" altLang="ko-KR" sz="13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59.769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44.982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43.154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831832158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42.699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41.850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35.330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33.300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1865696794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39.908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40.714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33.465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31.723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54908479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39.341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38.556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33.289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31.156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34993647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39.140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37.151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33.160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0D02E8"/>
                          </a:solidFill>
                          <a:effectLst/>
                        </a:rPr>
                        <a:t>30.410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803347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E9A0C-8CE1-EE4B-6591-DA0EBCCA0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42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배경 설명</a:t>
            </a:r>
            <a:r>
              <a:rPr lang="en-US" altLang="ko-KR" b="1" dirty="0">
                <a:latin typeface="+mj-ea"/>
                <a:ea typeface="+mj-ea"/>
              </a:rPr>
              <a:t>: OpenCV-CUDA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317940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v4.5.1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오픈소스 컴퓨터 비전 라이브러리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실시간 이미지 처리에 중점</a:t>
            </a: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990019"/>
            <a:ext cx="3318300" cy="33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(Toolkit v11.5)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NVIDIA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 </a:t>
            </a:r>
            <a:r>
              <a:rPr lang="ko-KR" altLang="en-US" sz="1300" dirty="0">
                <a:latin typeface="+mj-lt"/>
              </a:rPr>
              <a:t>사의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(graphic processing unit) </a:t>
            </a:r>
            <a:r>
              <a:rPr lang="ko-KR" altLang="en-US" sz="1300" dirty="0">
                <a:latin typeface="+mj-lt"/>
              </a:rPr>
              <a:t>병렬 컴퓨팅 인터페이스 모델</a:t>
            </a:r>
            <a:endParaRPr lang="en-US" altLang="ko-KR" sz="1300" dirty="0">
              <a:latin typeface="+mj-lt"/>
              <a:ea typeface="Source Sans Pro" panose="020B0503030403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</a:rPr>
              <a:t>수 천 개의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ko-KR" altLang="en-US" sz="1300" b="1" dirty="0">
                <a:latin typeface="+mj-lt"/>
              </a:rPr>
              <a:t>코어 활용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, </a:t>
            </a:r>
            <a:r>
              <a:rPr lang="ko-KR" altLang="en-US" sz="1300" dirty="0">
                <a:latin typeface="+mj-lt"/>
              </a:rPr>
              <a:t>계산 </a:t>
            </a:r>
            <a:r>
              <a:rPr lang="ko-KR" altLang="en-US" sz="1300" b="1" dirty="0">
                <a:latin typeface="+mj-lt"/>
              </a:rPr>
              <a:t>가속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54B7E8-EA96-9640-DA17-FDB09ED3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02555" y="1702196"/>
            <a:ext cx="1346590" cy="122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2DCC7-6D31-491F-20BC-07F14AB2F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0" t="655" r="-2180" b="-655"/>
          <a:stretch/>
        </p:blipFill>
        <p:spPr bwMode="auto">
          <a:xfrm>
            <a:off x="5360115" y="1662824"/>
            <a:ext cx="1389782" cy="126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2C59A1BD-2932-92E0-84EE-7081035ED18B}"/>
              </a:ext>
            </a:extLst>
          </p:cNvPr>
          <p:cNvSpPr/>
          <p:nvPr/>
        </p:nvSpPr>
        <p:spPr>
          <a:xfrm rot="16200000">
            <a:off x="3859877" y="1859627"/>
            <a:ext cx="437030" cy="98721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557F-878D-0911-14DE-B1F55A906168}"/>
              </a:ext>
            </a:extLst>
          </p:cNvPr>
          <p:cNvSpPr txBox="1"/>
          <p:nvPr/>
        </p:nvSpPr>
        <p:spPr>
          <a:xfrm>
            <a:off x="3234862" y="1700301"/>
            <a:ext cx="1687059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endParaRPr lang="en-US" altLang="ko-KR" sz="14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lt"/>
                <a:ea typeface="+mj-ea"/>
              </a:rPr>
              <a:t>배경 설명</a:t>
            </a:r>
            <a:r>
              <a:rPr lang="en-US" altLang="ko-KR" b="1" dirty="0">
                <a:latin typeface="+mn-lt"/>
                <a:ea typeface="+mj-ea"/>
              </a:rPr>
              <a:t>: </a:t>
            </a:r>
            <a:r>
              <a:rPr lang="ko-KR" altLang="en-US" b="1" dirty="0">
                <a:latin typeface="+mn-lt"/>
                <a:ea typeface="+mj-ea"/>
              </a:rPr>
              <a:t>포인트</a:t>
            </a:r>
            <a:r>
              <a:rPr lang="en-US" altLang="ko-KR" b="1" dirty="0">
                <a:latin typeface="+mn-lt"/>
                <a:ea typeface="+mj-ea"/>
              </a:rPr>
              <a:t> </a:t>
            </a:r>
            <a:r>
              <a:rPr lang="ko-KR" altLang="en-US" b="1" dirty="0">
                <a:latin typeface="+mn-lt"/>
                <a:ea typeface="+mj-ea"/>
              </a:rPr>
              <a:t>군집화를</a:t>
            </a:r>
            <a:r>
              <a:rPr lang="en-US" altLang="ko-KR" b="1" dirty="0">
                <a:latin typeface="+mn-lt"/>
                <a:ea typeface="+mj-ea"/>
              </a:rPr>
              <a:t> </a:t>
            </a:r>
            <a:r>
              <a:rPr lang="ko-KR" altLang="en-US" b="1" dirty="0">
                <a:latin typeface="+mn-lt"/>
                <a:ea typeface="+mj-ea"/>
              </a:rPr>
              <a:t>위한</a:t>
            </a:r>
            <a:r>
              <a:rPr lang="en-US" altLang="ko-KR" b="1" dirty="0">
                <a:latin typeface="+mn-lt"/>
                <a:ea typeface="+mj-ea"/>
              </a:rPr>
              <a:t> DBSCAN </a:t>
            </a:r>
            <a:r>
              <a:rPr lang="ko-KR" altLang="en-US" b="1" dirty="0">
                <a:latin typeface="+mn-lt"/>
                <a:ea typeface="+mj-ea"/>
              </a:rPr>
              <a:t>알고리즘</a:t>
            </a:r>
            <a:endParaRPr b="1" dirty="0">
              <a:latin typeface="+mn-lt"/>
              <a:ea typeface="+mj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75175" y="1010720"/>
            <a:ext cx="687110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(Density-based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spatial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clustering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of applications with noise)</a:t>
            </a: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두 파라미터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군집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판정 기준 거리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군집 내 포인트의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최소 인접 포인트 개수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지정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장점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: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K-means  clustering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과는 다르게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cluster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의 숫자를 몰라도 적용 가능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       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최소 개수만큼의 인접 포인트 없으면 노이즈 판정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이상치에 강함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단점</a:t>
            </a:r>
            <a:r>
              <a:rPr lang="en-US" altLang="ko-KR" sz="1300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: OpenCV </a:t>
            </a:r>
            <a:r>
              <a:rPr lang="ko-KR" altLang="en-US" sz="1300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라이브러리에 없음</a:t>
            </a:r>
            <a:endParaRPr lang="en-US" altLang="ko-KR" sz="1300" dirty="0">
              <a:solidFill>
                <a:srgbClr val="C00000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653DB0-3FEA-4F24-748B-242AC5BEEC17}"/>
              </a:ext>
            </a:extLst>
          </p:cNvPr>
          <p:cNvGrpSpPr/>
          <p:nvPr/>
        </p:nvGrpSpPr>
        <p:grpSpPr>
          <a:xfrm>
            <a:off x="3025987" y="1568899"/>
            <a:ext cx="3092026" cy="1413595"/>
            <a:chOff x="2479938" y="1568899"/>
            <a:chExt cx="3092026" cy="14135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D429EE-4C51-6491-6159-1909D5198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906" y="1568899"/>
              <a:ext cx="1162091" cy="1167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9FF064-99E7-B921-9247-07B0C1E952C1}"/>
                </a:ext>
              </a:extLst>
            </p:cNvPr>
            <p:cNvSpPr txBox="1"/>
            <p:nvPr/>
          </p:nvSpPr>
          <p:spPr>
            <a:xfrm>
              <a:off x="2479938" y="2736273"/>
              <a:ext cx="30920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이미지 출처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https://en.wikipedia.org/wiki/DBSCAN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>
                <a:latin typeface="+mn-ea"/>
                <a:ea typeface="+mn-ea"/>
              </a:rPr>
              <a:t>목적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OpenCV와</a:t>
            </a:r>
            <a:r>
              <a:rPr lang="en-US" altLang="ko-KR" b="1" dirty="0">
                <a:latin typeface="+mn-ea"/>
                <a:ea typeface="+mn-ea"/>
              </a:rPr>
              <a:t> CUDA </a:t>
            </a:r>
            <a:r>
              <a:rPr lang="en-US" altLang="ko-KR" b="1" dirty="0" err="1">
                <a:latin typeface="+mn-ea"/>
                <a:ea typeface="+mn-ea"/>
              </a:rPr>
              <a:t>기반</a:t>
            </a:r>
            <a:r>
              <a:rPr lang="en-US" altLang="ko-KR" b="1" dirty="0">
                <a:latin typeface="+mn-ea"/>
                <a:ea typeface="+mn-ea"/>
              </a:rPr>
              <a:t> DBSCAN</a:t>
            </a:r>
            <a:r>
              <a:rPr lang="ko-KR" altLang="en-US" b="1" dirty="0">
                <a:latin typeface="+mn-ea"/>
                <a:ea typeface="+mn-ea"/>
              </a:rPr>
              <a:t> 연동 및 속도 최적화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76365" y="3386820"/>
            <a:ext cx="7486727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OpenCV-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CUDA와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연동하여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편의성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향상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OpenCV-DBSCAN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코드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처리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속도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최적화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향후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실시간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이미지 처리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등에 적용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가능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A684BD-E8E1-5142-C4F8-EF81386A3DA1}"/>
              </a:ext>
            </a:extLst>
          </p:cNvPr>
          <p:cNvGrpSpPr/>
          <p:nvPr/>
        </p:nvGrpSpPr>
        <p:grpSpPr>
          <a:xfrm>
            <a:off x="773084" y="1177747"/>
            <a:ext cx="7597832" cy="1933270"/>
            <a:chOff x="610061" y="1177747"/>
            <a:chExt cx="7597832" cy="19332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1E2F0C-EC8D-ED4D-336B-3C3FB1D023AE}"/>
                </a:ext>
              </a:extLst>
            </p:cNvPr>
            <p:cNvGrpSpPr/>
            <p:nvPr/>
          </p:nvGrpSpPr>
          <p:grpSpPr>
            <a:xfrm>
              <a:off x="610061" y="1177747"/>
              <a:ext cx="2746587" cy="1859911"/>
              <a:chOff x="610061" y="1177747"/>
              <a:chExt cx="2746587" cy="18599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6F059-9EE7-9018-CA36-E9AD3C5E0757}"/>
                  </a:ext>
                </a:extLst>
              </p:cNvPr>
              <p:cNvSpPr txBox="1"/>
              <p:nvPr/>
            </p:nvSpPr>
            <p:spPr>
              <a:xfrm>
                <a:off x="610061" y="1177747"/>
                <a:ext cx="2746587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OpenCV-CUDA</a:t>
                </a: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0BA0C1C2-6411-4BAB-C959-24090FFC5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754633" y="1790468"/>
                <a:ext cx="1346590" cy="1227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3E0AA512-9D22-989D-141F-F612CA826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80" t="655" r="-2180" b="-655"/>
              <a:stretch/>
            </p:blipFill>
            <p:spPr bwMode="auto">
              <a:xfrm>
                <a:off x="1966866" y="1770782"/>
                <a:ext cx="1389782" cy="1266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7F3FF2A-EF0D-9F51-1B8C-C1CF3CDCC801}"/>
                </a:ext>
              </a:extLst>
            </p:cNvPr>
            <p:cNvGrpSpPr/>
            <p:nvPr/>
          </p:nvGrpSpPr>
          <p:grpSpPr>
            <a:xfrm>
              <a:off x="5115867" y="1177843"/>
              <a:ext cx="3092026" cy="1933174"/>
              <a:chOff x="5115867" y="1177843"/>
              <a:chExt cx="3092026" cy="193317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FFA21-E256-E28D-75C7-E3E31543870B}"/>
                  </a:ext>
                </a:extLst>
              </p:cNvPr>
              <p:cNvSpPr txBox="1"/>
              <p:nvPr/>
            </p:nvSpPr>
            <p:spPr>
              <a:xfrm>
                <a:off x="5187832" y="1177843"/>
                <a:ext cx="2948096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DBSCAN-CUDA</a:t>
                </a: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54AF618-681E-BD6B-F8C2-C2243C470370}"/>
                  </a:ext>
                </a:extLst>
              </p:cNvPr>
              <p:cNvGrpSpPr/>
              <p:nvPr/>
            </p:nvGrpSpPr>
            <p:grpSpPr>
              <a:xfrm>
                <a:off x="5115867" y="1697422"/>
                <a:ext cx="3092026" cy="1413595"/>
                <a:chOff x="2479938" y="1568899"/>
                <a:chExt cx="3092026" cy="1413595"/>
              </a:xfrm>
            </p:grpSpPr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39719906-9CDF-7318-5142-2D08CA25CA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4906" y="1568899"/>
                  <a:ext cx="1162091" cy="1167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2EE8AE-106E-90E1-4DDF-35312BE242C3}"/>
                    </a:ext>
                  </a:extLst>
                </p:cNvPr>
                <p:cNvSpPr txBox="1"/>
                <p:nvPr/>
              </p:nvSpPr>
              <p:spPr>
                <a:xfrm>
                  <a:off x="2479938" y="2736273"/>
                  <a:ext cx="309202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/>
                    <a:t>이미지 출처</a:t>
                  </a:r>
                  <a:r>
                    <a:rPr lang="en-US" altLang="ko-KR" sz="1000" dirty="0"/>
                    <a:t>: </a:t>
                  </a:r>
                  <a:r>
                    <a:rPr lang="ko-KR" altLang="en-US" sz="1000" dirty="0"/>
                    <a:t>https://en.wikipedia.org/wiki/DBSCAN</a:t>
                  </a: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E3A0EFB-C103-03B6-4B53-84D7D51FF162}"/>
                </a:ext>
              </a:extLst>
            </p:cNvPr>
            <p:cNvGrpSpPr/>
            <p:nvPr/>
          </p:nvGrpSpPr>
          <p:grpSpPr>
            <a:xfrm>
              <a:off x="3392728" y="1697422"/>
              <a:ext cx="1687059" cy="871449"/>
              <a:chOff x="3728470" y="1697422"/>
              <a:chExt cx="1687059" cy="871449"/>
            </a:xfrm>
          </p:grpSpPr>
          <p:sp>
            <p:nvSpPr>
              <p:cNvPr id="21" name="화살표: 위쪽/아래쪽 20">
                <a:extLst>
                  <a:ext uri="{FF2B5EF4-FFF2-40B4-BE49-F238E27FC236}">
                    <a16:creationId xmlns:a16="http://schemas.microsoft.com/office/drawing/2014/main" id="{85FB6EE1-4914-1B22-78B0-C7E0D2648671}"/>
                  </a:ext>
                </a:extLst>
              </p:cNvPr>
              <p:cNvSpPr/>
              <p:nvPr/>
            </p:nvSpPr>
            <p:spPr>
              <a:xfrm rot="16200000">
                <a:off x="4353485" y="1856748"/>
                <a:ext cx="437030" cy="987216"/>
              </a:xfrm>
              <a:prstGeom prst="up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BE56D8-EFF8-BD8B-8811-BFCF1F0D4A36}"/>
                  </a:ext>
                </a:extLst>
              </p:cNvPr>
              <p:cNvSpPr txBox="1"/>
              <p:nvPr/>
            </p:nvSpPr>
            <p:spPr>
              <a:xfrm>
                <a:off x="3728470" y="1697422"/>
                <a:ext cx="1687059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ko-KR" altLang="en-US" sz="1400" b="1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연동</a:t>
                </a:r>
                <a:endParaRPr lang="en-US" altLang="ko-KR" sz="1400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OpenCV-CUDA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CUDA </a:t>
            </a:r>
            <a:r>
              <a:rPr lang="ko-KR" altLang="en-US" b="1" dirty="0">
                <a:latin typeface="+mn-ea"/>
                <a:ea typeface="+mn-ea"/>
              </a:rPr>
              <a:t>기반 </a:t>
            </a:r>
            <a:r>
              <a:rPr lang="en-US" altLang="ko-KR" b="1" dirty="0">
                <a:latin typeface="+mn-ea"/>
                <a:ea typeface="+mn-ea"/>
              </a:rPr>
              <a:t>DBSCAN </a:t>
            </a:r>
            <a:r>
              <a:rPr lang="ko-KR" altLang="en-US" b="1" dirty="0">
                <a:latin typeface="+mn-ea"/>
                <a:ea typeface="+mn-ea"/>
              </a:rPr>
              <a:t>코드의 연동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878492" y="1655004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Github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 업로드 되어 있는 </a:t>
            </a:r>
            <a:r>
              <a:rPr lang="en-US" altLang="ko-KR" sz="1300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1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기반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데이터 형식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상의 이미지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의 입력 형식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(GPU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array)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변환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자체 개발한 </a:t>
            </a:r>
            <a:r>
              <a:rPr lang="en-US" altLang="ko-KR" sz="1300" b="1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2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GpumatFindNonzero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코드 사용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이미지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nonzero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좌표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array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반환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341C3-634E-D891-1E35-1E0B11EF8D45}"/>
              </a:ext>
            </a:extLst>
          </p:cNvPr>
          <p:cNvSpPr txBox="1"/>
          <p:nvPr/>
        </p:nvSpPr>
        <p:spPr>
          <a:xfrm>
            <a:off x="2071255" y="4013775"/>
            <a:ext cx="6781800" cy="68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기반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코드 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https://github.com/a0165897/dbscan-cuda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GpumatFindNonzero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hlinkClick r:id="rId4"/>
              </a:rPr>
              <a:t>https://github.com/JunSeongLee1102/gpumat_find_nonzero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b="1" dirty="0">
                <a:latin typeface="+mn-ea"/>
                <a:ea typeface="+mn-ea"/>
              </a:rPr>
              <a:t>NVIDIA CUDA</a:t>
            </a:r>
            <a:r>
              <a:rPr lang="ko-KR" altLang="en-US" b="1" dirty="0">
                <a:latin typeface="+mn-ea"/>
                <a:ea typeface="+mn-ea"/>
              </a:rPr>
              <a:t> 데이터 전송 최적화 가이드 라인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94854" y="1010720"/>
            <a:ext cx="455429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5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2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i="0" u="none" strike="noStrike" kern="0" cap="none" spc="0" normalizeH="0" baseline="3000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Page-locked</a:t>
            </a:r>
            <a:r>
              <a:rPr lang="en-US" altLang="ko-KR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(pinned)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메모리 사용</a:t>
            </a:r>
            <a:endParaRPr lang="en-US" altLang="ko-KR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데이터 전송과 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커널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연산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을 동시에 수행</a:t>
            </a:r>
            <a:endParaRPr kumimoji="0" lang="en-US" altLang="ko-KR" sz="130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24" y="1215789"/>
            <a:ext cx="4199152" cy="1801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443752" y="2913425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j-lt"/>
              </a:rPr>
              <a:t>출처</a:t>
            </a:r>
            <a:r>
              <a:rPr lang="en-US" altLang="ko-KR" sz="900" dirty="0">
                <a:latin typeface="+mj-lt"/>
              </a:rPr>
              <a:t>: https://developer.nvidia.com/blog/</a:t>
            </a:r>
            <a:r>
              <a:rPr lang="en-US" altLang="ko-KR" sz="800" dirty="0">
                <a:latin typeface="+mj-lt"/>
              </a:rPr>
              <a:t>how-optimize-data-transfers-cuda-cc</a:t>
            </a:r>
            <a:r>
              <a:rPr lang="en-US" altLang="ko-KR" sz="900" dirty="0">
                <a:latin typeface="+mj-lt"/>
              </a:rPr>
              <a:t>/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075211-441C-9B52-49BA-171EB5CC6827}"/>
              </a:ext>
            </a:extLst>
          </p:cNvPr>
          <p:cNvSpPr txBox="1"/>
          <p:nvPr/>
        </p:nvSpPr>
        <p:spPr>
          <a:xfrm>
            <a:off x="1983281" y="4403833"/>
            <a:ext cx="7412182" cy="31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sym typeface="Source Sans Pro"/>
              </a:rPr>
              <a:t>*Page-locked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sym typeface="Source Sans Pro"/>
              </a:rPr>
              <a:t>메모리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: OS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가상 메모리에서는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page-fault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동작이 일어날 수 있어서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에서 안전하게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</a:rPr>
              <a:t>엑세스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이를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해결하기 위해 임시적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메모리 할당 후 전송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과정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생략하고 처음부터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메모리 할당 가능</a:t>
            </a:r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: https://www.cs.utexas.edu/~rossbach/cs380p/papers/cuda-programming.pdf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코드 속도 개선 위한 </a:t>
            </a:r>
            <a:r>
              <a:rPr lang="en-US" b="1" dirty="0">
                <a:latin typeface="+mn-ea"/>
                <a:ea typeface="+mn-ea"/>
              </a:rPr>
              <a:t>CUDA </a:t>
            </a:r>
            <a:r>
              <a:rPr lang="ko-KR" altLang="en-US" b="1" dirty="0">
                <a:latin typeface="+mn-ea"/>
                <a:ea typeface="+mn-ea"/>
              </a:rPr>
              <a:t>데이터 전송 가이드라인 적용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 dirty="0">
              <a:latin typeface="+mj-lt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CFC5113-C59E-8BB8-2B00-6A47B629F837}"/>
              </a:ext>
            </a:extLst>
          </p:cNvPr>
          <p:cNvSpPr txBox="1"/>
          <p:nvPr/>
        </p:nvSpPr>
        <p:spPr>
          <a:xfrm>
            <a:off x="-23245" y="127395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</a:t>
            </a:r>
            <a:r>
              <a:rPr lang="ko-KR" altLang="en-US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전송량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최소화</a:t>
            </a: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형식의 추출된 경계선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CPU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로의 전송 없이 바로 좌표 추출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CUDA-DBSCAN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</a:t>
            </a: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133AF26B-03A7-1EE5-3197-BEADCBE6AEF0}"/>
              </a:ext>
            </a:extLst>
          </p:cNvPr>
          <p:cNvSpPr txBox="1"/>
          <p:nvPr/>
        </p:nvSpPr>
        <p:spPr>
          <a:xfrm>
            <a:off x="2937161" y="127395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Page-locked</a:t>
            </a:r>
            <a:r>
              <a:rPr lang="ko-KR" altLang="en-US" sz="160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메모리 사용</a:t>
            </a:r>
            <a:endParaRPr lang="en-US" altLang="ko-KR" sz="250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CPU-GPU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전송 빈번한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OpenCV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라이브러리에서 </a:t>
            </a:r>
            <a:r>
              <a:rPr lang="ko-KR" altLang="en-US" sz="1300" b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해당 옵션 활성화</a:t>
            </a:r>
            <a:endParaRPr lang="en-US" altLang="ko-KR" sz="1300" b="1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cv::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Mat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::setDefaultAllocator(cv::cuda::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HostMem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::getAllocator(cv::cuda::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HostMem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AllocType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1300">
                <a:solidFill>
                  <a:srgbClr val="2F4F4F"/>
                </a:solidFill>
                <a:latin typeface="+mj-lt"/>
                <a:ea typeface="돋움체" panose="020B0609000101010101" pitchFamily="49" charset="-127"/>
              </a:rPr>
              <a:t>PAGE_LOCKED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));</a:t>
            </a:r>
            <a:endParaRPr lang="en-US" sz="13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E91ACF38-B9BC-6529-94F6-3B693C7582E2}"/>
              </a:ext>
            </a:extLst>
          </p:cNvPr>
          <p:cNvSpPr txBox="1"/>
          <p:nvPr/>
        </p:nvSpPr>
        <p:spPr>
          <a:xfrm>
            <a:off x="5897567" y="1273956"/>
            <a:ext cx="33503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전송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, GPU 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연산 동시 수행</a:t>
            </a: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멀티 스레드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+ </a:t>
            </a:r>
            <a:r>
              <a:rPr lang="en-US" altLang="ko-KR" sz="1300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*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CUDA stream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동시성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(concurrency)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향상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전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후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" name="Picture 4" descr="CUDA Stream: Serial Model vs Concurrent Model">
            <a:extLst>
              <a:ext uri="{FF2B5EF4-FFF2-40B4-BE49-F238E27FC236}">
                <a16:creationId xmlns:a16="http://schemas.microsoft.com/office/drawing/2014/main" id="{E8A24BA9-54B3-22A9-6A88-849383E4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8" y="2271437"/>
            <a:ext cx="2791935" cy="10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DC70FA-5ADD-4413-3398-E138201457D5}"/>
              </a:ext>
            </a:extLst>
          </p:cNvPr>
          <p:cNvSpPr/>
          <p:nvPr/>
        </p:nvSpPr>
        <p:spPr>
          <a:xfrm>
            <a:off x="6066038" y="3291368"/>
            <a:ext cx="3317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출처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https://leimao.github.io/blog/CUDA-Stream/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5C232-EE02-CC8A-2727-21F41B327EE9}"/>
              </a:ext>
            </a:extLst>
          </p:cNvPr>
          <p:cNvSpPr txBox="1"/>
          <p:nvPr/>
        </p:nvSpPr>
        <p:spPr>
          <a:xfrm>
            <a:off x="2215871" y="4557520"/>
            <a:ext cx="5522768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, 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(default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는 한번에 한 연산만 실행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74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코드 속도 개선 위한 </a:t>
            </a:r>
            <a:r>
              <a:rPr lang="en-US" b="1" dirty="0">
                <a:latin typeface="+mn-ea"/>
                <a:ea typeface="+mn-ea"/>
              </a:rPr>
              <a:t>DBSCAN-CUDA </a:t>
            </a:r>
            <a:r>
              <a:rPr lang="ko-KR" altLang="en-US" b="1" dirty="0">
                <a:latin typeface="+mn-ea"/>
                <a:ea typeface="+mn-ea"/>
              </a:rPr>
              <a:t>코드 수정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8</a:t>
            </a:fld>
            <a:endParaRPr lang="en" dirty="0">
              <a:latin typeface="+mj-lt"/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ADAD7F03-C9F0-7320-6D46-A5331AC33A8C}"/>
              </a:ext>
            </a:extLst>
          </p:cNvPr>
          <p:cNvSpPr txBox="1"/>
          <p:nvPr/>
        </p:nvSpPr>
        <p:spPr>
          <a:xfrm>
            <a:off x="906201" y="1086967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초기화 시에만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CPU/GPU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메모리 할당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하고 함수 재호출 시 메모리 초기화만 수행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stream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사용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으로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상에서 여러 작업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동시에 수행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가능하게 수정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병렬화를 위해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cv::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cuda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::Stream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정의 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cv::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StreamAccessor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getStream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en-US" altLang="ko-KR" sz="1300" baseline="30000" dirty="0">
                <a:latin typeface="+mn-ea"/>
                <a:ea typeface="+mn-ea"/>
              </a:rPr>
              <a:t>*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stream</a:t>
            </a:r>
            <a:r>
              <a:rPr lang="ko-KR" altLang="en-US" sz="1300" dirty="0">
                <a:latin typeface="+mn-ea"/>
                <a:ea typeface="+mn-ea"/>
              </a:rPr>
              <a:t>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일치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시킴</a:t>
            </a:r>
            <a:r>
              <a:rPr lang="en-US" altLang="ko-KR" sz="1300" dirty="0">
                <a:latin typeface="+mn-ea"/>
                <a:ea typeface="+mn-ea"/>
              </a:rPr>
              <a:t>(OpenCV</a:t>
            </a:r>
            <a:r>
              <a:rPr lang="ko-KR" altLang="en-US" sz="1300" dirty="0">
                <a:latin typeface="+mn-ea"/>
                <a:ea typeface="+mn-ea"/>
              </a:rPr>
              <a:t> 함수와 </a:t>
            </a:r>
            <a:r>
              <a:rPr lang="en-US" altLang="ko-KR" sz="1300" dirty="0">
                <a:latin typeface="+mn-ea"/>
                <a:ea typeface="+mn-ea"/>
              </a:rPr>
              <a:t>DBSCAN</a:t>
            </a:r>
            <a:r>
              <a:rPr lang="ko-KR" altLang="en-US" sz="1300" dirty="0">
                <a:latin typeface="+mn-ea"/>
                <a:ea typeface="+mn-ea"/>
              </a:rPr>
              <a:t>이 같은 </a:t>
            </a:r>
            <a:r>
              <a:rPr lang="en-US" altLang="ko-KR" sz="1300" dirty="0">
                <a:latin typeface="+mn-ea"/>
                <a:ea typeface="+mn-ea"/>
              </a:rPr>
              <a:t>CUDA stream </a:t>
            </a:r>
            <a:r>
              <a:rPr lang="ko-KR" altLang="en-US" sz="1300" dirty="0">
                <a:latin typeface="+mn-ea"/>
                <a:ea typeface="+mn-ea"/>
              </a:rPr>
              <a:t>공유 가능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697AA-3A27-3C23-0E42-A661A7F9BBE9}"/>
              </a:ext>
            </a:extLst>
          </p:cNvPr>
          <p:cNvSpPr txBox="1"/>
          <p:nvPr/>
        </p:nvSpPr>
        <p:spPr>
          <a:xfrm>
            <a:off x="2098964" y="4487247"/>
            <a:ext cx="6667084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와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일치 하지 않으면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직후에  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	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사용 시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연산 끝날 때까지 대기하는 함수 넣어야 하므로 속도 손해 있음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04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코드 순서도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9</a:t>
            </a:fld>
            <a:endParaRPr lang="en" dirty="0">
              <a:latin typeface="+mj-lt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31C27DC1-2057-0A27-D27C-EABC758A3EA7}"/>
              </a:ext>
            </a:extLst>
          </p:cNvPr>
          <p:cNvSpPr/>
          <p:nvPr/>
        </p:nvSpPr>
        <p:spPr>
          <a:xfrm>
            <a:off x="601896" y="1650628"/>
            <a:ext cx="4239491" cy="940168"/>
          </a:xfrm>
          <a:prstGeom prst="hexagon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CUDA stream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정의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병렬화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Class </a:t>
            </a:r>
            <a:r>
              <a:rPr lang="en-US" altLang="ko-KR" sz="1300" dirty="0" err="1">
                <a:solidFill>
                  <a:schemeClr val="accent4">
                    <a:lumMod val="10000"/>
                  </a:schemeClr>
                </a:solidFill>
              </a:rPr>
              <a:t>GpumatFindNonzero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초기화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Class </a:t>
            </a:r>
            <a:r>
              <a:rPr lang="en-US" altLang="ko-KR" sz="1300" baseline="30000" dirty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DBSCAN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초기화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입력 이미지 생성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(OpenCV Mat, CPU)</a:t>
            </a:r>
            <a:endParaRPr lang="ko-KR" altLang="en-US" sz="13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403D21-E248-F546-B52A-9E230AEFE28F}"/>
              </a:ext>
            </a:extLst>
          </p:cNvPr>
          <p:cNvCxnSpPr>
            <a:cxnSpLocks/>
          </p:cNvCxnSpPr>
          <p:nvPr/>
        </p:nvCxnSpPr>
        <p:spPr>
          <a:xfrm>
            <a:off x="2721641" y="2590796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E15CEE-EC6B-1855-1206-D88B7A9C0FCA}"/>
              </a:ext>
            </a:extLst>
          </p:cNvPr>
          <p:cNvSpPr/>
          <p:nvPr/>
        </p:nvSpPr>
        <p:spPr>
          <a:xfrm>
            <a:off x="601897" y="2816655"/>
            <a:ext cx="4239489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Mat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OpenCV 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(GPU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 메모리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)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전송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92280C-B3FA-066F-BBD0-0D7D986C0F8C}"/>
              </a:ext>
            </a:extLst>
          </p:cNvPr>
          <p:cNvCxnSpPr>
            <a:cxnSpLocks/>
          </p:cNvCxnSpPr>
          <p:nvPr/>
        </p:nvCxnSpPr>
        <p:spPr>
          <a:xfrm>
            <a:off x="2721641" y="3119007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610519-F86A-D9B5-897E-1964A158F1ED}"/>
              </a:ext>
            </a:extLst>
          </p:cNvPr>
          <p:cNvSpPr/>
          <p:nvPr/>
        </p:nvSpPr>
        <p:spPr>
          <a:xfrm>
            <a:off x="601898" y="3335665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OpenCV-CUDA </a:t>
            </a:r>
            <a:r>
              <a:rPr lang="en-US" altLang="ko-KR" sz="1300" baseline="300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Canny edge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 경계선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) 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8BC4A0-24C6-D361-62E8-983F43A66C87}"/>
              </a:ext>
            </a:extLst>
          </p:cNvPr>
          <p:cNvCxnSpPr>
            <a:cxnSpLocks/>
          </p:cNvCxnSpPr>
          <p:nvPr/>
        </p:nvCxnSpPr>
        <p:spPr>
          <a:xfrm>
            <a:off x="2721641" y="3662467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DA42B1-3553-E7A2-B8C7-684F76789767}"/>
              </a:ext>
            </a:extLst>
          </p:cNvPr>
          <p:cNvSpPr/>
          <p:nvPr/>
        </p:nvSpPr>
        <p:spPr>
          <a:xfrm>
            <a:off x="601898" y="3903518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GpumatFindNonzero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경계선 좌표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(GPU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어레이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9C5A43-F46A-31F7-4878-5CB8848BFB4C}"/>
              </a:ext>
            </a:extLst>
          </p:cNvPr>
          <p:cNvCxnSpPr>
            <a:cxnSpLocks/>
          </p:cNvCxnSpPr>
          <p:nvPr/>
        </p:nvCxnSpPr>
        <p:spPr>
          <a:xfrm>
            <a:off x="2721641" y="4223393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687B2-5B99-F732-DEDA-042FEAF38E26}"/>
              </a:ext>
            </a:extLst>
          </p:cNvPr>
          <p:cNvSpPr/>
          <p:nvPr/>
        </p:nvSpPr>
        <p:spPr>
          <a:xfrm>
            <a:off x="601898" y="4452687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DBSCAN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좌표 군집화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C84E37C9-D342-3927-A0E8-299E19B9D4F0}"/>
              </a:ext>
            </a:extLst>
          </p:cNvPr>
          <p:cNvSpPr/>
          <p:nvPr/>
        </p:nvSpPr>
        <p:spPr>
          <a:xfrm>
            <a:off x="601241" y="1011380"/>
            <a:ext cx="4240800" cy="408709"/>
          </a:xfrm>
          <a:prstGeom prst="diamond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>
                    <a:lumMod val="10000"/>
                  </a:schemeClr>
                </a:solidFill>
              </a:rPr>
              <a:t>초기화 완료</a:t>
            </a:r>
            <a:r>
              <a:rPr lang="en-US" altLang="ko-KR" dirty="0">
                <a:solidFill>
                  <a:schemeClr val="accent4">
                    <a:lumMod val="10000"/>
                  </a:schemeClr>
                </a:solidFill>
              </a:rPr>
              <a:t>?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DC2D26-318A-DF00-99E9-7C5DA3880BC7}"/>
              </a:ext>
            </a:extLst>
          </p:cNvPr>
          <p:cNvCxnSpPr>
            <a:cxnSpLocks/>
          </p:cNvCxnSpPr>
          <p:nvPr/>
        </p:nvCxnSpPr>
        <p:spPr>
          <a:xfrm>
            <a:off x="2721641" y="1420089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CD64D0-91A5-76A8-75B8-7843C57EAB07}"/>
              </a:ext>
            </a:extLst>
          </p:cNvPr>
          <p:cNvSpPr txBox="1"/>
          <p:nvPr/>
        </p:nvSpPr>
        <p:spPr>
          <a:xfrm>
            <a:off x="2820180" y="1369107"/>
            <a:ext cx="10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FB56D3D-F5E0-EA76-9490-01B7CCFDD91D}"/>
              </a:ext>
            </a:extLst>
          </p:cNvPr>
          <p:cNvCxnSpPr>
            <a:stCxn id="39" idx="3"/>
            <a:endCxn id="20" idx="3"/>
          </p:cNvCxnSpPr>
          <p:nvPr/>
        </p:nvCxnSpPr>
        <p:spPr>
          <a:xfrm flipH="1">
            <a:off x="4841386" y="1215735"/>
            <a:ext cx="655" cy="1752120"/>
          </a:xfrm>
          <a:prstGeom prst="bentConnector3">
            <a:avLst>
              <a:gd name="adj1" fmla="val -349007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350480-39F0-9F07-EE3F-3582B57D6F63}"/>
              </a:ext>
            </a:extLst>
          </p:cNvPr>
          <p:cNvSpPr txBox="1"/>
          <p:nvPr/>
        </p:nvSpPr>
        <p:spPr>
          <a:xfrm>
            <a:off x="4632606" y="845236"/>
            <a:ext cx="10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EB767-D903-C7BA-FC5C-F1EC17D74BDE}"/>
              </a:ext>
            </a:extLst>
          </p:cNvPr>
          <p:cNvSpPr txBox="1"/>
          <p:nvPr/>
        </p:nvSpPr>
        <p:spPr>
          <a:xfrm>
            <a:off x="5127492" y="1643016"/>
            <a:ext cx="3959653" cy="217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300" b="1" baseline="30000" dirty="0"/>
              <a:t>1</a:t>
            </a:r>
            <a:r>
              <a:rPr lang="en-US" altLang="ko-KR" sz="1300" b="1" dirty="0"/>
              <a:t>DBSCAN: </a:t>
            </a:r>
            <a:r>
              <a:rPr lang="en-US" altLang="ko-KR" sz="1300" dirty="0" err="1"/>
              <a:t>github</a:t>
            </a:r>
            <a:r>
              <a:rPr lang="ko-KR" altLang="en-US" sz="1300" dirty="0"/>
              <a:t>에서 </a:t>
            </a:r>
            <a:r>
              <a:rPr lang="en-US" altLang="ko-KR" sz="1300" dirty="0"/>
              <a:t>CUDA </a:t>
            </a:r>
            <a:r>
              <a:rPr lang="ko-KR" altLang="en-US" sz="1300" dirty="0"/>
              <a:t>기반 구현 코드 사용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https://github.com/a0165897/dbscan-cuda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baseline="30000" dirty="0"/>
              <a:t>2</a:t>
            </a:r>
            <a:r>
              <a:rPr lang="en-US" altLang="ko-KR" sz="1300" b="1" dirty="0"/>
              <a:t>Canny edge: </a:t>
            </a:r>
            <a:r>
              <a:rPr lang="ko-KR" altLang="en-US" sz="1300" dirty="0"/>
              <a:t>이미지 상에서 경계선을 추출하는 </a:t>
            </a:r>
            <a:r>
              <a:rPr lang="en-US" altLang="ko-KR" sz="1300" dirty="0"/>
              <a:t>‘                      </a:t>
            </a:r>
            <a:r>
              <a:rPr lang="ko-KR" altLang="en-US" sz="1300" dirty="0"/>
              <a:t>알고리즘</a:t>
            </a:r>
            <a:r>
              <a:rPr lang="en-US" altLang="ko-KR" sz="1300" dirty="0"/>
              <a:t>, </a:t>
            </a:r>
            <a:r>
              <a:rPr lang="ko-KR" altLang="en-US" sz="1300" dirty="0"/>
              <a:t>필터링과 </a:t>
            </a:r>
            <a:r>
              <a:rPr lang="en-US" altLang="ko-KR" sz="1300" dirty="0"/>
              <a:t>threshold </a:t>
            </a:r>
            <a:r>
              <a:rPr lang="ko-KR" altLang="en-US" sz="1300" dirty="0"/>
              <a:t>기반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baseline="30000" dirty="0"/>
              <a:t>	    </a:t>
            </a:r>
            <a:r>
              <a:rPr lang="ko-KR" altLang="en-US" sz="1300" b="1" dirty="0"/>
              <a:t>계산 포인트 개수 줄이고자 사용</a:t>
            </a:r>
            <a:endParaRPr lang="en-US" altLang="ko-KR" sz="13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523070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1008</Words>
  <Application>Microsoft Office PowerPoint</Application>
  <PresentationFormat>화면 슬라이드 쇼(16:9)</PresentationFormat>
  <Paragraphs>258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arial</vt:lpstr>
      <vt:lpstr>Roboto Slab</vt:lpstr>
      <vt:lpstr>맑은 고딕</vt:lpstr>
      <vt:lpstr>Source Sans Pro</vt:lpstr>
      <vt:lpstr>Cordelia template</vt:lpstr>
      <vt:lpstr>C++ OpenCV와 CUDA 기반  DBSCAN 코드의 연동 및 속도 최적화 </vt:lpstr>
      <vt:lpstr>배경 설명: OpenCV-CUDA</vt:lpstr>
      <vt:lpstr>배경 설명: 포인트 군집화를 위한 DBSCAN 알고리즘</vt:lpstr>
      <vt:lpstr>목적: OpenCV와 CUDA 기반 DBSCAN 연동 및 속도 최적화</vt:lpstr>
      <vt:lpstr>방법: OpenCV-CUDA와 CUDA 기반 DBSCAN 코드의 연동</vt:lpstr>
      <vt:lpstr>방법: NVIDIA CUDA 데이터 전송 최적화 가이드 라인</vt:lpstr>
      <vt:lpstr>방법: 코드 속도 개선 위한 CUDA 데이터 전송 가이드라인 적용</vt:lpstr>
      <vt:lpstr>방법: 코드 속도 개선 위한 DBSCAN-CUDA 코드 수정</vt:lpstr>
      <vt:lpstr>코드 순서도</vt:lpstr>
      <vt:lpstr>테스트용 이미지</vt:lpstr>
      <vt:lpstr>결과: 사용 방법 별 계산 소요 시간</vt:lpstr>
      <vt:lpstr>NVIDIA Nsight Systems(설명 추가) 분석: 6 스레드, page-locked 메모리</vt:lpstr>
      <vt:lpstr>결과: 계산 결과 이미지</vt:lpstr>
      <vt:lpstr>요약</vt:lpstr>
      <vt:lpstr>부록: 결과 raw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301</cp:revision>
  <dcterms:modified xsi:type="dcterms:W3CDTF">2022-12-18T04:29:13Z</dcterms:modified>
</cp:coreProperties>
</file>