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96" r:id="rId4"/>
    <p:sldId id="297" r:id="rId5"/>
    <p:sldId id="307" r:id="rId6"/>
    <p:sldId id="303" r:id="rId7"/>
    <p:sldId id="305" r:id="rId8"/>
    <p:sldId id="301" r:id="rId9"/>
    <p:sldId id="306" r:id="rId10"/>
    <p:sldId id="300" r:id="rId11"/>
    <p:sldId id="302" r:id="rId12"/>
    <p:sldId id="304" r:id="rId13"/>
  </p:sldIdLst>
  <p:sldSz cx="9144000" cy="5143500" type="screen16x9"/>
  <p:notesSz cx="6858000" cy="9144000"/>
  <p:embeddedFontLst>
    <p:embeddedFont>
      <p:font typeface="Roboto Slab" pitchFamily="2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BFF"/>
    <a:srgbClr val="003B77"/>
    <a:srgbClr val="ECC371"/>
    <a:srgbClr val="E9435E"/>
    <a:srgbClr val="6868AC"/>
    <a:srgbClr val="F397A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118" autoAdjust="0"/>
  </p:normalViewPr>
  <p:slideViewPr>
    <p:cSldViewPr snapToGrid="0">
      <p:cViewPr varScale="1">
        <p:scale>
          <a:sx n="138" d="100"/>
          <a:sy n="138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559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96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22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87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14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681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69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32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1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49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bg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+mn-ea"/>
                <a:ea typeface="+mn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00" b="0" i="0" u="none" strike="noStrike" cap="none">
          <a:solidFill>
            <a:srgbClr val="000000"/>
          </a:solidFill>
          <a:latin typeface="+mn-ea"/>
          <a:ea typeface="+mn-ea"/>
          <a:cs typeface="Dubai" panose="020B0503030403030204" pitchFamily="34" charset="-78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766049" y="1659340"/>
            <a:ext cx="761190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+mn-ea"/>
                <a:ea typeface="+mn-ea"/>
                <a:cs typeface="Arial" panose="020B0604020202020204" pitchFamily="34" charset="0"/>
              </a:rPr>
              <a:t>C++</a:t>
            </a:r>
            <a:r>
              <a:rPr lang="ko-KR" altLang="en-US" sz="35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3500" dirty="0">
                <a:latin typeface="+mn-ea"/>
                <a:ea typeface="+mn-ea"/>
                <a:cs typeface="Arial" panose="020B0604020202020204" pitchFamily="34" charset="0"/>
              </a:rPr>
              <a:t>OpenCV-CUDA </a:t>
            </a:r>
            <a:r>
              <a:rPr lang="en-US" altLang="ko-KR" sz="3500" dirty="0" err="1">
                <a:latin typeface="+mn-ea"/>
                <a:ea typeface="+mn-ea"/>
                <a:cs typeface="Arial" panose="020B0604020202020204" pitchFamily="34" charset="0"/>
              </a:rPr>
              <a:t>GpuMat</a:t>
            </a:r>
            <a:r>
              <a:rPr lang="ko-KR" altLang="en-US" sz="3500" dirty="0">
                <a:latin typeface="+mn-ea"/>
                <a:ea typeface="+mn-ea"/>
                <a:cs typeface="Arial" panose="020B0604020202020204" pitchFamily="34" charset="0"/>
              </a:rPr>
              <a:t>에 </a:t>
            </a:r>
            <a:br>
              <a:rPr lang="en-US" altLang="ko-KR" sz="35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ko-KR" altLang="en-US" sz="3500" dirty="0">
                <a:latin typeface="+mn-ea"/>
                <a:ea typeface="+mn-ea"/>
                <a:cs typeface="Arial" panose="020B0604020202020204" pitchFamily="34" charset="0"/>
              </a:rPr>
              <a:t>적용되는 </a:t>
            </a:r>
            <a:r>
              <a:rPr lang="en-US" altLang="ko-KR" sz="3500" dirty="0" err="1">
                <a:latin typeface="+mn-ea"/>
                <a:ea typeface="+mn-ea"/>
                <a:cs typeface="Arial" panose="020B0604020202020204" pitchFamily="34" charset="0"/>
              </a:rPr>
              <a:t>findNonzero</a:t>
            </a:r>
            <a:r>
              <a:rPr lang="en-US" altLang="ko-KR" sz="35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3500" dirty="0">
                <a:latin typeface="+mn-ea"/>
                <a:ea typeface="+mn-ea"/>
                <a:cs typeface="Arial" panose="020B0604020202020204" pitchFamily="34" charset="0"/>
              </a:rPr>
              <a:t>함수 구현</a:t>
            </a:r>
            <a:endParaRPr sz="35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13518902-99D5-2277-83FB-D3806B57896F}"/>
              </a:ext>
            </a:extLst>
          </p:cNvPr>
          <p:cNvSpPr txBox="1">
            <a:spLocks/>
          </p:cNvSpPr>
          <p:nvPr/>
        </p:nvSpPr>
        <p:spPr>
          <a:xfrm>
            <a:off x="1142107" y="3508535"/>
            <a:ext cx="6858000" cy="12418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2022.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12.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18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이준성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부록</a:t>
            </a:r>
            <a:r>
              <a:rPr lang="en-US" altLang="ko-KR" b="1" dirty="0"/>
              <a:t>:  </a:t>
            </a:r>
            <a:r>
              <a:rPr lang="en-US" altLang="ko-KR" b="1" dirty="0" err="1"/>
              <a:t>GpumatFindNozero</a:t>
            </a:r>
            <a:r>
              <a:rPr lang="en-US" altLang="ko-KR" b="1" dirty="0"/>
              <a:t> class</a:t>
            </a:r>
            <a:r>
              <a:rPr lang="ko-KR" altLang="en-US" b="1" dirty="0"/>
              <a:t> 생성자</a:t>
            </a:r>
            <a:endParaRPr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BB88-B724-42C3-4754-6A4C0ED9F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10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9" name="Google Shape;78;p13">
            <a:extLst>
              <a:ext uri="{FF2B5EF4-FFF2-40B4-BE49-F238E27FC236}">
                <a16:creationId xmlns:a16="http://schemas.microsoft.com/office/drawing/2014/main" id="{0DCAA3EA-2DE4-2483-6119-354821BF3672}"/>
              </a:ext>
            </a:extLst>
          </p:cNvPr>
          <p:cNvSpPr txBox="1"/>
          <p:nvPr/>
        </p:nvSpPr>
        <p:spPr>
          <a:xfrm>
            <a:off x="1731818" y="4301618"/>
            <a:ext cx="7412182" cy="89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*stream: </a:t>
            </a:r>
            <a:r>
              <a:rPr lang="en-US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lang="ko-KR" altLang="en-US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에서 동작하는 연속된 연산</a:t>
            </a:r>
            <a:r>
              <a:rPr lang="en-US" altLang="ko-KR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, stream </a:t>
            </a:r>
            <a:r>
              <a:rPr lang="ko-KR" altLang="en-US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안의 연산들은 순차적 실행</a:t>
            </a:r>
            <a:r>
              <a:rPr lang="en-US" altLang="ko-KR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없으면</a:t>
            </a:r>
            <a:r>
              <a:rPr lang="en-US" altLang="ko-KR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lang="ko-KR" altLang="en-US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기본 </a:t>
            </a:r>
            <a:r>
              <a:rPr lang="en-US" altLang="ko-KR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stream)</a:t>
            </a:r>
            <a:r>
              <a:rPr lang="ko-KR" altLang="en-US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lang="ko-KR" altLang="en-US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는 한번에 한 연산만 실행</a:t>
            </a:r>
            <a:endParaRPr lang="en-US" altLang="ko-KR" sz="1000" dirty="0">
              <a:solidFill>
                <a:schemeClr val="accent2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                  </a:t>
            </a:r>
            <a:r>
              <a:rPr lang="en-US" altLang="ko-KR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stream </a:t>
            </a:r>
            <a:r>
              <a:rPr lang="ko-KR" altLang="en-US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할당 시 </a:t>
            </a:r>
            <a:r>
              <a:rPr lang="ko-KR" altLang="en-US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다른 스트림과 동시 실행 </a:t>
            </a:r>
            <a:r>
              <a:rPr lang="en-US" altLang="ko-KR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+ CPU </a:t>
            </a:r>
            <a:r>
              <a:rPr lang="ko-KR" altLang="en-US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계산과 중첩 가능</a:t>
            </a:r>
            <a:endParaRPr sz="1000" dirty="0">
              <a:solidFill>
                <a:schemeClr val="accent2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chemeClr val="accent2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9B9E1-4DD3-22D6-BF72-D59EFCBF959A}"/>
              </a:ext>
            </a:extLst>
          </p:cNvPr>
          <p:cNvSpPr txBox="1"/>
          <p:nvPr/>
        </p:nvSpPr>
        <p:spPr>
          <a:xfrm>
            <a:off x="3931232" y="1233681"/>
            <a:ext cx="47070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GpumatFindNonzero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GpumatFindNonzero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step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max_num_nonzeros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cudaStream_t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stream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_rows =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_cols =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_step =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step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    _max_num_nonzeros = </a:t>
            </a:r>
            <a:r>
              <a:rPr lang="pt-BR" altLang="ko-KR" sz="800" dirty="0">
                <a:solidFill>
                  <a:srgbClr val="808080"/>
                </a:solidFill>
                <a:latin typeface="+mn-ea"/>
                <a:ea typeface="+mn-ea"/>
              </a:rPr>
              <a:t>max_num_nonzeros</a:t>
            </a:r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    //consider warp thread size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row_block_size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/32+1);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col_block_size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/32+1);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_grid </a:t>
            </a:r>
            <a:r>
              <a:rPr lang="en-US" altLang="ko-KR" sz="800" dirty="0">
                <a:solidFill>
                  <a:srgbClr val="008080"/>
                </a:solidFill>
                <a:latin typeface="+mn-ea"/>
                <a:ea typeface="+mn-ea"/>
              </a:rPr>
              <a:t>=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+mn-ea"/>
                <a:ea typeface="+mn-ea"/>
              </a:rPr>
              <a:t>dim3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col_block_size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row_block_size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_block  </a:t>
            </a:r>
            <a:r>
              <a:rPr lang="en-US" altLang="ko-KR" sz="800" dirty="0">
                <a:solidFill>
                  <a:srgbClr val="008080"/>
                </a:solidFill>
                <a:latin typeface="+mn-ea"/>
                <a:ea typeface="+mn-ea"/>
              </a:rPr>
              <a:t>=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+mn-ea"/>
                <a:ea typeface="+mn-ea"/>
              </a:rPr>
              <a:t>dim3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(32, 32);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_stream =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stream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</a:p>
          <a:p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    _cpu_num_nonzeros = </a:t>
            </a:r>
            <a:r>
              <a:rPr lang="pt-BR" altLang="ko-KR" sz="800" dirty="0">
                <a:solidFill>
                  <a:srgbClr val="0000FF"/>
                </a:solidFill>
                <a:latin typeface="+mn-ea"/>
                <a:ea typeface="+mn-ea"/>
              </a:rPr>
              <a:t>new</a:t>
            </a:r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pt-BR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[1];</a:t>
            </a:r>
          </a:p>
          <a:p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    _cpu_num_nonzeros[0] = 0;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cudaMallocAsync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**)&amp;_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_stream[0]));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cudaMemsetAsync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0,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_stream[0]));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cudaMallocAsync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**)&amp;_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2 *      </a:t>
            </a:r>
          </a:p>
          <a:p>
            <a:r>
              <a:rPr lang="en-US" altLang="ko-KR" sz="800" dirty="0">
                <a:latin typeface="+mn-ea"/>
                <a:ea typeface="+mn-ea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max_num_nonzeros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*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_stream[0]));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cudaStreamSynchronize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(_stream[0]));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EA34D-820C-EA5C-5018-B19A358301CE}"/>
              </a:ext>
            </a:extLst>
          </p:cNvPr>
          <p:cNvSpPr txBox="1"/>
          <p:nvPr/>
        </p:nvSpPr>
        <p:spPr>
          <a:xfrm>
            <a:off x="34637" y="1462242"/>
            <a:ext cx="41979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808080"/>
                </a:solidFill>
                <a:latin typeface="+mn-ea"/>
                <a:ea typeface="+mn-ea"/>
                <a:cs typeface="Source Sans Pro"/>
                <a:sym typeface="Source Sans Pro"/>
              </a:rPr>
              <a:t>rows, cols, step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: OpenCV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GpuMat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메모리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엑세스에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필요한 정보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(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이미지 크기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, row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간 메모리 간격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 err="1">
                <a:solidFill>
                  <a:srgbClr val="808080"/>
                </a:solidFill>
                <a:latin typeface="+mn-ea"/>
                <a:ea typeface="+mn-ea"/>
                <a:cs typeface="Source Sans Pro"/>
                <a:sym typeface="Source Sans Pro"/>
              </a:rPr>
              <a:t>max_num_nonzeros</a:t>
            </a:r>
            <a:r>
              <a:rPr lang="en-US" altLang="ko-KR" sz="1000" dirty="0">
                <a:solidFill>
                  <a:srgbClr val="808080"/>
                </a:solidFill>
                <a:latin typeface="+mn-ea"/>
                <a:ea typeface="+mn-ea"/>
                <a:cs typeface="Source Sans Pro"/>
                <a:sym typeface="Source Sans Pro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최대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개수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06E4F2-D368-710A-2AEE-A273967BDCA0}"/>
                  </a:ext>
                </a:extLst>
              </p:cNvPr>
              <p:cNvSpPr txBox="1"/>
              <p:nvPr/>
            </p:nvSpPr>
            <p:spPr>
              <a:xfrm>
                <a:off x="0" y="2243135"/>
                <a:ext cx="419792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rtl="0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_grid,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_block: GPU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스레드로 구성된 연산 단위 설정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lvl="0" rtl="0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  _block: 32 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32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개의 스레드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lvl="0" rtl="0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  _grid: _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row_block_size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_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col_block_size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개의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_block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06E4F2-D368-710A-2AEE-A273967B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3135"/>
                <a:ext cx="4197927" cy="707886"/>
              </a:xfrm>
              <a:prstGeom prst="rect">
                <a:avLst/>
              </a:prstGeom>
              <a:blipFill>
                <a:blip r:embed="rId3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2ADFA22-03F5-F04B-5D75-C75E719E1D12}"/>
              </a:ext>
            </a:extLst>
          </p:cNvPr>
          <p:cNvSpPr txBox="1"/>
          <p:nvPr/>
        </p:nvSpPr>
        <p:spPr>
          <a:xfrm>
            <a:off x="103909" y="2941180"/>
            <a:ext cx="4572000" cy="29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baseline="30000" dirty="0">
                <a:solidFill>
                  <a:srgbClr val="808080"/>
                </a:solidFill>
                <a:latin typeface="+mn-ea"/>
                <a:ea typeface="+mn-ea"/>
                <a:cs typeface="Source Sans Pro"/>
                <a:sym typeface="Source Sans Pro"/>
              </a:rPr>
              <a:t>*</a:t>
            </a:r>
            <a:r>
              <a:rPr lang="en-US" altLang="ko-KR" sz="1000" dirty="0">
                <a:solidFill>
                  <a:srgbClr val="808080"/>
                </a:solidFill>
                <a:latin typeface="+mn-ea"/>
                <a:ea typeface="+mn-ea"/>
                <a:cs typeface="Source Sans Pro"/>
                <a:sym typeface="Source Sans Pro"/>
              </a:rPr>
              <a:t>stream: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알고리즘 병렬화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+ CPU/GPU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연산 중첩에 필요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F5C47-7462-576E-2500-447286027517}"/>
              </a:ext>
            </a:extLst>
          </p:cNvPr>
          <p:cNvSpPr txBox="1"/>
          <p:nvPr/>
        </p:nvSpPr>
        <p:spPr>
          <a:xfrm>
            <a:off x="90516" y="3336020"/>
            <a:ext cx="4572000" cy="756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성분들 좌표 및 개수 저장할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 할당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+mn-ea"/>
                <a:ea typeface="+mn-ea"/>
              </a:rPr>
              <a:t>cudaStreamSynchronize</a:t>
            </a:r>
            <a:r>
              <a:rPr lang="en-US" altLang="ko-KR" sz="1000" dirty="0">
                <a:latin typeface="+mn-ea"/>
                <a:ea typeface="+mn-ea"/>
              </a:rPr>
              <a:t>: </a:t>
            </a:r>
            <a:r>
              <a:rPr lang="ko-KR" altLang="en-US" sz="1000" dirty="0">
                <a:latin typeface="+mn-ea"/>
                <a:ea typeface="+mn-ea"/>
              </a:rPr>
              <a:t>할당된 </a:t>
            </a:r>
            <a:r>
              <a:rPr lang="en-US" altLang="ko-KR" sz="1000" dirty="0">
                <a:latin typeface="+mn-ea"/>
                <a:ea typeface="+mn-ea"/>
              </a:rPr>
              <a:t>stream </a:t>
            </a:r>
            <a:r>
              <a:rPr lang="ko-KR" altLang="en-US" sz="1000" dirty="0">
                <a:latin typeface="+mn-ea"/>
                <a:ea typeface="+mn-ea"/>
              </a:rPr>
              <a:t>내의 모든 연산 종료 후 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                                        </a:t>
            </a:r>
            <a:r>
              <a:rPr lang="ko-KR" altLang="en-US" sz="1000" dirty="0">
                <a:latin typeface="+mn-ea"/>
                <a:ea typeface="+mn-ea"/>
              </a:rPr>
              <a:t>다음 연산 수행</a:t>
            </a:r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9ED126A2-1450-8A1B-F2C0-712528A2A158}"/>
              </a:ext>
            </a:extLst>
          </p:cNvPr>
          <p:cNvSpPr/>
          <p:nvPr/>
        </p:nvSpPr>
        <p:spPr>
          <a:xfrm>
            <a:off x="3824966" y="1530690"/>
            <a:ext cx="108000" cy="602024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89093B90-1A4A-2AD9-F2BE-67FAECA2128F}"/>
              </a:ext>
            </a:extLst>
          </p:cNvPr>
          <p:cNvSpPr/>
          <p:nvPr/>
        </p:nvSpPr>
        <p:spPr>
          <a:xfrm>
            <a:off x="3824966" y="2292341"/>
            <a:ext cx="108000" cy="602024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8C45DEA9-987D-ECDC-05C0-1EA50459CF1D}"/>
              </a:ext>
            </a:extLst>
          </p:cNvPr>
          <p:cNvSpPr/>
          <p:nvPr/>
        </p:nvSpPr>
        <p:spPr>
          <a:xfrm>
            <a:off x="3824966" y="3005589"/>
            <a:ext cx="108000" cy="165822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09E01683-E662-B101-4374-282003B80076}"/>
              </a:ext>
            </a:extLst>
          </p:cNvPr>
          <p:cNvSpPr/>
          <p:nvPr/>
        </p:nvSpPr>
        <p:spPr>
          <a:xfrm>
            <a:off x="3824966" y="3261535"/>
            <a:ext cx="108000" cy="896466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26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부록</a:t>
            </a:r>
            <a:r>
              <a:rPr lang="en-US" altLang="ko-KR" b="1" dirty="0">
                <a:latin typeface="+mn-ea"/>
                <a:ea typeface="+mn-ea"/>
              </a:rPr>
              <a:t>: GPU </a:t>
            </a:r>
            <a:r>
              <a:rPr lang="en-US" altLang="ko-KR" b="1" dirty="0" err="1">
                <a:latin typeface="+mn-ea"/>
                <a:ea typeface="+mn-ea"/>
              </a:rPr>
              <a:t>findNonzero</a:t>
            </a:r>
            <a:r>
              <a:rPr lang="ko-KR" altLang="en-US" b="1" dirty="0">
                <a:latin typeface="+mn-ea"/>
                <a:ea typeface="+mn-ea"/>
              </a:rPr>
              <a:t> 함수 실행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BB88-B724-42C3-4754-6A4C0ED9F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11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9B9E1-4DD3-22D6-BF72-D59EFCBF959A}"/>
              </a:ext>
            </a:extLst>
          </p:cNvPr>
          <p:cNvSpPr txBox="1"/>
          <p:nvPr/>
        </p:nvSpPr>
        <p:spPr>
          <a:xfrm>
            <a:off x="3498274" y="1295236"/>
            <a:ext cx="62761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GpuMatFindNonzero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(cv::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GpuMat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gpu_image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bool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is_validation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cudaMemsetAsync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0,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_stream[0]));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kernelFindNonzero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&lt;&lt;&lt;_grid, _block, 0, _stream[0]&gt;&gt;&gt; (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reinterpret_cast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&lt;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*&gt;(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gpu_image.data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_rows,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                                                                           _cols, _step,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cudaMemcpyAsync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(&amp;_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[0], &amp;_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[0],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                  </a:t>
            </a:r>
            <a:r>
              <a:rPr lang="en-US" altLang="ko-KR" sz="800" dirty="0" err="1">
                <a:solidFill>
                  <a:srgbClr val="2F4F4F"/>
                </a:solidFill>
                <a:latin typeface="+mn-ea"/>
                <a:ea typeface="+mn-ea"/>
              </a:rPr>
              <a:t>cudaMemcpyDeviceToHost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_stream[0]));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is_validation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{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cudaStreamSynchronize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(_stream[0]));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    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!=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nullptr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        delete[]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new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PointXY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[0]];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cudaMemcpyAsync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(&amp;_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[0], &amp;_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[0], </a:t>
            </a:r>
          </a:p>
          <a:p>
            <a:r>
              <a:rPr lang="en-US" altLang="ko-KR" sz="800" dirty="0">
                <a:latin typeface="+mn-ea"/>
                <a:ea typeface="+mn-ea"/>
              </a:rPr>
              <a:t>                                 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 *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PointXY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</a:t>
            </a:r>
            <a:r>
              <a:rPr lang="en-US" altLang="ko-KR" sz="800" dirty="0" err="1">
                <a:solidFill>
                  <a:srgbClr val="2F4F4F"/>
                </a:solidFill>
                <a:latin typeface="+mn-ea"/>
                <a:ea typeface="+mn-ea"/>
              </a:rPr>
              <a:t>cudaMemcpyDeviceToHost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_stream[0]));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}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cudaStreamSynchronize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(_stream[0]));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    _num_nonzeros = _cpu_num_nonzeros[0];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return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EA34D-820C-EA5C-5018-B19A358301CE}"/>
              </a:ext>
            </a:extLst>
          </p:cNvPr>
          <p:cNvSpPr txBox="1"/>
          <p:nvPr/>
        </p:nvSpPr>
        <p:spPr>
          <a:xfrm>
            <a:off x="0" y="1823065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함수인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kernelFindNonzero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함수 실행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B2B2A-8CDC-0413-B86A-F8101D4455D3}"/>
              </a:ext>
            </a:extLst>
          </p:cNvPr>
          <p:cNvSpPr txBox="1"/>
          <p:nvPr/>
        </p:nvSpPr>
        <p:spPr>
          <a:xfrm>
            <a:off x="0" y="3042675"/>
            <a:ext cx="3200400" cy="52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검증 모드일 경우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좌표를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에 복사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1C3DA-F81A-9073-4F1C-E8A863BCA20B}"/>
              </a:ext>
            </a:extLst>
          </p:cNvPr>
          <p:cNvSpPr txBox="1"/>
          <p:nvPr/>
        </p:nvSpPr>
        <p:spPr>
          <a:xfrm>
            <a:off x="0" y="1467661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개수 저장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메모리 초기화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B77E1-171F-6935-F4CD-F3C4F87C1DDB}"/>
              </a:ext>
            </a:extLst>
          </p:cNvPr>
          <p:cNvSpPr txBox="1"/>
          <p:nvPr/>
        </p:nvSpPr>
        <p:spPr>
          <a:xfrm>
            <a:off x="0" y="2174915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GPU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메모리의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개수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메모리로 복사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D3DB7AF7-CFBD-5B87-F18F-C70377AE3064}"/>
              </a:ext>
            </a:extLst>
          </p:cNvPr>
          <p:cNvSpPr/>
          <p:nvPr/>
        </p:nvSpPr>
        <p:spPr>
          <a:xfrm>
            <a:off x="3390274" y="1518702"/>
            <a:ext cx="108000" cy="2123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BB3B39D9-7D1A-467C-E5B5-6B7665BDCC82}"/>
              </a:ext>
            </a:extLst>
          </p:cNvPr>
          <p:cNvSpPr/>
          <p:nvPr/>
        </p:nvSpPr>
        <p:spPr>
          <a:xfrm>
            <a:off x="3390274" y="1816386"/>
            <a:ext cx="108000" cy="252899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06430235-C6C6-70C3-18F8-CFAE11E31F80}"/>
              </a:ext>
            </a:extLst>
          </p:cNvPr>
          <p:cNvSpPr/>
          <p:nvPr/>
        </p:nvSpPr>
        <p:spPr>
          <a:xfrm>
            <a:off x="3390274" y="2134677"/>
            <a:ext cx="108000" cy="343847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3745D233-C444-B6A8-9E11-8097B5510335}"/>
              </a:ext>
            </a:extLst>
          </p:cNvPr>
          <p:cNvSpPr/>
          <p:nvPr/>
        </p:nvSpPr>
        <p:spPr>
          <a:xfrm>
            <a:off x="3390274" y="2569960"/>
            <a:ext cx="108000" cy="1662602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98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부록</a:t>
            </a:r>
            <a:r>
              <a:rPr lang="en-US" altLang="ko-KR" b="1" dirty="0">
                <a:latin typeface="+mn-ea"/>
                <a:ea typeface="+mn-ea"/>
              </a:rPr>
              <a:t>: HANDLE_ERROR </a:t>
            </a:r>
            <a:r>
              <a:rPr lang="ko-KR" altLang="en-US" b="1" dirty="0">
                <a:latin typeface="+mn-ea"/>
                <a:ea typeface="+mn-ea"/>
              </a:rPr>
              <a:t>함수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BB88-B724-42C3-4754-6A4C0ED9F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12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9B9E1-4DD3-22D6-BF72-D59EFCBF959A}"/>
              </a:ext>
            </a:extLst>
          </p:cNvPr>
          <p:cNvSpPr txBox="1"/>
          <p:nvPr/>
        </p:nvSpPr>
        <p:spPr>
          <a:xfrm>
            <a:off x="2570019" y="1872030"/>
            <a:ext cx="6276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inline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HandleError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cudaError_t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err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const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file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line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err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!= </a:t>
            </a:r>
            <a:r>
              <a:rPr lang="en-US" altLang="ko-KR" sz="800" dirty="0" err="1">
                <a:solidFill>
                  <a:srgbClr val="2F4F4F"/>
                </a:solidFill>
                <a:latin typeface="+mn-ea"/>
                <a:ea typeface="+mn-ea"/>
              </a:rPr>
              <a:t>cudaSuccess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 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+mn-ea"/>
                <a:ea typeface="+mn-ea"/>
              </a:rPr>
              <a:t>"%s in %s at line %d\n"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cudaGetErrorString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err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file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line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exit(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EXIT_FAILURE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#define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(err) 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HandleError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(err, 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__FILE__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__LINE__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))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39630-BB66-2ECF-E4A3-5D0F05E3B233}"/>
              </a:ext>
            </a:extLst>
          </p:cNvPr>
          <p:cNvSpPr txBox="1"/>
          <p:nvPr/>
        </p:nvSpPr>
        <p:spPr>
          <a:xfrm>
            <a:off x="734289" y="3641281"/>
            <a:ext cx="703810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CUDA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함수 실행 중 발생한 에러 프린트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3303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배경 설명</a:t>
            </a:r>
            <a:r>
              <a:rPr lang="en-US" altLang="ko-KR" sz="2500" b="1" dirty="0">
                <a:latin typeface="+mn-ea"/>
                <a:ea typeface="+mn-ea"/>
              </a:rPr>
              <a:t>: OpenCV-CUDA</a:t>
            </a:r>
            <a:endParaRPr sz="2500" b="1" dirty="0">
              <a:latin typeface="+mn-ea"/>
              <a:ea typeface="+mn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990018"/>
            <a:ext cx="3179400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OpenCV v4.5.1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오픈소스 컴퓨터 비전 라이브러리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실시간 이미지 처리에 중점</a:t>
            </a: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F54B7E8-EA96-9640-DA17-FDB09ED36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02555" y="1702196"/>
            <a:ext cx="1346590" cy="122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3E0788E-8A43-09B7-0507-7B6E0E6B3ACD}"/>
              </a:ext>
            </a:extLst>
          </p:cNvPr>
          <p:cNvGrpSpPr/>
          <p:nvPr/>
        </p:nvGrpSpPr>
        <p:grpSpPr>
          <a:xfrm>
            <a:off x="4497452" y="990019"/>
            <a:ext cx="3318300" cy="3313036"/>
            <a:chOff x="4395856" y="990019"/>
            <a:chExt cx="3318300" cy="3313036"/>
          </a:xfrm>
        </p:grpSpPr>
        <p:sp>
          <p:nvSpPr>
            <p:cNvPr id="77" name="Google Shape;77;p13"/>
            <p:cNvSpPr txBox="1"/>
            <p:nvPr/>
          </p:nvSpPr>
          <p:spPr>
            <a:xfrm>
              <a:off x="4395856" y="990019"/>
              <a:ext cx="3318300" cy="33130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CUDA (Toolkit v11.5)</a:t>
              </a: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sz="13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sz="13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sz="13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sz="16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214313" indent="-2143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b="1" dirty="0">
                  <a:latin typeface="+mn-ea"/>
                  <a:ea typeface="+mn-ea"/>
                </a:rPr>
                <a:t>NVIDIA</a:t>
              </a:r>
              <a:r>
                <a:rPr lang="en-US" altLang="ko-KR" sz="1300" dirty="0">
                  <a:latin typeface="+mn-ea"/>
                  <a:ea typeface="+mn-ea"/>
                </a:rPr>
                <a:t> </a:t>
              </a:r>
              <a:r>
                <a:rPr lang="ko-KR" altLang="en-US" sz="1300" dirty="0">
                  <a:latin typeface="+mn-ea"/>
                  <a:ea typeface="+mn-ea"/>
                </a:rPr>
                <a:t>사의 </a:t>
              </a:r>
              <a:r>
                <a:rPr lang="en-US" altLang="ko-KR" sz="1300" b="1" dirty="0">
                  <a:latin typeface="+mn-ea"/>
                  <a:ea typeface="+mn-ea"/>
                </a:rPr>
                <a:t>GPU </a:t>
              </a:r>
              <a:r>
                <a:rPr lang="en-US" altLang="ko-KR" sz="1300" dirty="0">
                  <a:latin typeface="+mn-ea"/>
                  <a:ea typeface="+mn-ea"/>
                </a:rPr>
                <a:t>(graphic processing unit) </a:t>
              </a:r>
              <a:r>
                <a:rPr lang="ko-KR" altLang="en-US" sz="1300" dirty="0">
                  <a:latin typeface="+mn-ea"/>
                  <a:ea typeface="+mn-ea"/>
                </a:rPr>
                <a:t>병렬 컴퓨팅 인터페이스 모델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 marL="214313" indent="-2143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b="1" dirty="0">
                  <a:latin typeface="+mn-ea"/>
                  <a:ea typeface="+mn-ea"/>
                </a:rPr>
                <a:t>수 천 개의 </a:t>
              </a:r>
              <a:r>
                <a:rPr lang="en-US" altLang="ko-KR" sz="1300" b="1" dirty="0">
                  <a:latin typeface="+mn-ea"/>
                  <a:ea typeface="+mn-ea"/>
                </a:rPr>
                <a:t>GPU </a:t>
              </a:r>
              <a:r>
                <a:rPr lang="ko-KR" altLang="en-US" sz="1300" b="1" dirty="0">
                  <a:latin typeface="+mn-ea"/>
                  <a:ea typeface="+mn-ea"/>
                </a:rPr>
                <a:t>코어 활용</a:t>
              </a:r>
              <a:r>
                <a:rPr lang="en-US" altLang="ko-KR" sz="1300" dirty="0">
                  <a:latin typeface="+mn-ea"/>
                  <a:ea typeface="+mn-ea"/>
                </a:rPr>
                <a:t>, </a:t>
              </a:r>
              <a:r>
                <a:rPr lang="ko-KR" altLang="en-US" sz="1300" dirty="0">
                  <a:latin typeface="+mn-ea"/>
                  <a:ea typeface="+mn-ea"/>
                </a:rPr>
                <a:t>계산 </a:t>
              </a:r>
              <a:r>
                <a:rPr lang="ko-KR" altLang="en-US" sz="1300" b="1" dirty="0">
                  <a:latin typeface="+mn-ea"/>
                  <a:ea typeface="+mn-ea"/>
                </a:rPr>
                <a:t>가속</a:t>
              </a:r>
            </a:p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E2DCC7-6D31-491F-20BC-07F14AB2F9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80" t="655" r="-2180" b="-655"/>
            <a:stretch/>
          </p:blipFill>
          <p:spPr bwMode="auto">
            <a:xfrm>
              <a:off x="5360115" y="1662824"/>
              <a:ext cx="1389782" cy="1266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037CFE-A062-9EFB-7815-3133657228A4}"/>
              </a:ext>
            </a:extLst>
          </p:cNvPr>
          <p:cNvGrpSpPr/>
          <p:nvPr/>
        </p:nvGrpSpPr>
        <p:grpSpPr>
          <a:xfrm>
            <a:off x="3269444" y="1700301"/>
            <a:ext cx="1687059" cy="871449"/>
            <a:chOff x="3234862" y="1700301"/>
            <a:chExt cx="1687059" cy="871449"/>
          </a:xfrm>
        </p:grpSpPr>
        <p:sp>
          <p:nvSpPr>
            <p:cNvPr id="4" name="화살표: 위쪽/아래쪽 3">
              <a:extLst>
                <a:ext uri="{FF2B5EF4-FFF2-40B4-BE49-F238E27FC236}">
                  <a16:creationId xmlns:a16="http://schemas.microsoft.com/office/drawing/2014/main" id="{2C59A1BD-2932-92E0-84EE-7081035ED18B}"/>
                </a:ext>
              </a:extLst>
            </p:cNvPr>
            <p:cNvSpPr/>
            <p:nvPr/>
          </p:nvSpPr>
          <p:spPr>
            <a:xfrm rot="16200000">
              <a:off x="3859877" y="1859627"/>
              <a:ext cx="437030" cy="987216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03557F-878D-0911-14DE-B1F55A906168}"/>
                </a:ext>
              </a:extLst>
            </p:cNvPr>
            <p:cNvSpPr txBox="1"/>
            <p:nvPr/>
          </p:nvSpPr>
          <p:spPr>
            <a:xfrm>
              <a:off x="3234862" y="1700301"/>
              <a:ext cx="1687059" cy="3814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ko-KR" altLang="en-US" sz="1400" b="1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연동</a:t>
              </a:r>
              <a:endParaRPr lang="en-US" altLang="ko-KR" sz="14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2</a:t>
            </a:fld>
            <a:endParaRPr lang="e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+mn-ea"/>
                <a:ea typeface="+mn-ea"/>
              </a:rPr>
              <a:t>GpuMat</a:t>
            </a:r>
            <a:r>
              <a:rPr lang="ko-KR" altLang="en-US" b="1" dirty="0">
                <a:latin typeface="+mn-ea"/>
                <a:ea typeface="+mn-ea"/>
              </a:rPr>
              <a:t>과 </a:t>
            </a:r>
            <a:r>
              <a:rPr lang="en-US" altLang="ko-KR" b="1" dirty="0" err="1">
                <a:latin typeface="+mn-ea"/>
                <a:ea typeface="+mn-ea"/>
              </a:rPr>
              <a:t>FindNonzero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함수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990018"/>
            <a:ext cx="6791268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GpuMat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: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에서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 내에 저장된 이미지 데이터 클래스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(CPU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경우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, Mat)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findNonzero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함수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: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이미지의 각 픽셀에서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0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이 아닌 모든 지점의 위치를 추출하는 함수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에서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Mat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클래스에 대응 되는 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findNonzero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는 존재하나 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GpuMat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에 적용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X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3</a:t>
            </a:fld>
            <a:endParaRPr lang="e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2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/>
              <a:t>개발 동기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 속도 향상</a:t>
            </a:r>
            <a:endParaRPr sz="2500" b="1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130240" y="1010720"/>
            <a:ext cx="4404708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CUDA </a:t>
            </a: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데이터 전송 최적화 가이드 라인</a:t>
            </a:r>
            <a:endParaRPr lang="en-US" sz="1600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2500" b="0" i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CPU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와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메모리 간의 데이터 </a:t>
            </a:r>
            <a:r>
              <a:rPr kumimoji="0" lang="ko-KR" altLang="en-US" sz="1300" b="1" i="0" u="none" strike="noStrike" kern="0" cap="none" spc="0" normalizeH="0" baseline="0" noProof="0" dirty="0" err="1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전송량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 최소화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지연 ↓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∴  CUDA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기반 알고리즘이 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CPU 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보다 느려도 이득 가능성 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4B0CC-A4BE-358A-F969-3565F2CE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20" y="1655413"/>
            <a:ext cx="3137547" cy="1346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D00CBB-D92D-83BE-6E18-669C282CAC8C}"/>
              </a:ext>
            </a:extLst>
          </p:cNvPr>
          <p:cNvSpPr txBox="1"/>
          <p:nvPr/>
        </p:nvSpPr>
        <p:spPr>
          <a:xfrm>
            <a:off x="204345" y="2934824"/>
            <a:ext cx="42564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  <a:ea typeface="+mn-ea"/>
              </a:rPr>
              <a:t>출처</a:t>
            </a:r>
            <a:r>
              <a:rPr lang="en-US" altLang="ko-KR" sz="900" dirty="0">
                <a:latin typeface="+mn-ea"/>
                <a:ea typeface="+mn-ea"/>
              </a:rPr>
              <a:t>: https://developer.nvidia.com/blog/</a:t>
            </a:r>
            <a:r>
              <a:rPr lang="en-US" altLang="ko-KR" sz="800" dirty="0">
                <a:latin typeface="+mn-ea"/>
                <a:ea typeface="+mn-ea"/>
              </a:rPr>
              <a:t>how-optimize-data-transfers-cuda-cc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endParaRPr lang="ko-KR" altLang="en-US" sz="9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76;p13">
                <a:extLst>
                  <a:ext uri="{FF2B5EF4-FFF2-40B4-BE49-F238E27FC236}">
                    <a16:creationId xmlns:a16="http://schemas.microsoft.com/office/drawing/2014/main" id="{73ACF616-C96F-3BAD-51AE-677C63A12E5C}"/>
                  </a:ext>
                </a:extLst>
              </p:cNvPr>
              <p:cNvSpPr txBox="1"/>
              <p:nvPr/>
            </p:nvSpPr>
            <p:spPr>
              <a:xfrm>
                <a:off x="4609053" y="990017"/>
                <a:ext cx="4404708" cy="3313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0091EA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GpuMat</a:t>
                </a:r>
                <a:r>
                  <a:rPr lang="ko-KR" altLang="en-US" sz="1600" dirty="0">
                    <a:solidFill>
                      <a:srgbClr val="0091EA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대응 </a:t>
                </a:r>
                <a:r>
                  <a:rPr lang="en-US" altLang="ko-KR" sz="1600" dirty="0" err="1">
                    <a:solidFill>
                      <a:srgbClr val="0091EA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findNozero</a:t>
                </a:r>
                <a:r>
                  <a:rPr lang="en-US" altLang="ko-KR" sz="1600" dirty="0">
                    <a:solidFill>
                      <a:srgbClr val="0091EA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ko-KR" altLang="en-US" sz="1600" dirty="0">
                    <a:solidFill>
                      <a:srgbClr val="0091EA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함수의 이점</a:t>
                </a:r>
                <a:endParaRPr lang="en-US" sz="13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lvl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1300" b="1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300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GpuMat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타입으로 계산 수행 중 </a:t>
                </a:r>
                <a:r>
                  <a:rPr lang="en-US" altLang="ko-KR" sz="1300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findNonzero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적용할 때</a:t>
                </a:r>
                <a:endPara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lvl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     </a:t>
                </a:r>
                <a:r>
                  <a:rPr 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 </a:t>
                </a:r>
                <a:r>
                  <a:rPr lang="en-US" sz="1300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findNonzero</a:t>
                </a:r>
                <a:r>
                  <a:rPr 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있으면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CPU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메모리로 전송 필요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X</a:t>
                </a:r>
              </a:p>
              <a:p>
                <a:pPr lvl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1000" b="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342900" lvl="0" indent="-34290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300" b="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이미지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크기 클 때 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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GPU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병렬 처리로 속도 </a:t>
                </a:r>
                <a14:m>
                  <m:oMath xmlns:m="http://schemas.openxmlformats.org/officeDocument/2006/math">
                    <m:r>
                      <a:rPr lang="en-US" altLang="ko-KR" sz="1300" b="1" i="1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Source Sans Pro"/>
                        <a:sym typeface="Wingdings" panose="05000000000000000000" pitchFamily="2" charset="2"/>
                      </a:rPr>
                      <m:t>↑</m:t>
                    </m:r>
                  </m:oMath>
                </a14:m>
                <a:endParaRPr lang="en-US" b="1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b="1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b="1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0" lvl="0" indent="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dirty="0">
                  <a:solidFill>
                    <a:srgbClr val="263238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0" lvl="0" indent="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263238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8" name="Google Shape;76;p13">
                <a:extLst>
                  <a:ext uri="{FF2B5EF4-FFF2-40B4-BE49-F238E27FC236}">
                    <a16:creationId xmlns:a16="http://schemas.microsoft.com/office/drawing/2014/main" id="{73ACF616-C96F-3BAD-51AE-677C63A1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053" y="990017"/>
                <a:ext cx="4404708" cy="3313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C7498E2-D95A-21D7-20EC-9AFA0C238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4</a:t>
            </a:fld>
            <a:endParaRPr lang="e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284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코드 구조</a:t>
            </a:r>
            <a:r>
              <a:rPr lang="en-US" altLang="ko-KR" b="1" dirty="0"/>
              <a:t>: class </a:t>
            </a:r>
            <a:r>
              <a:rPr lang="en-US" altLang="ko-KR" b="1" dirty="0" err="1"/>
              <a:t>GpumatFindNonzero</a:t>
            </a:r>
            <a:endParaRPr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070DD5-F7AF-96D6-21D7-7F70E5B5F06C}"/>
              </a:ext>
            </a:extLst>
          </p:cNvPr>
          <p:cNvCxnSpPr>
            <a:cxnSpLocks/>
          </p:cNvCxnSpPr>
          <p:nvPr/>
        </p:nvCxnSpPr>
        <p:spPr>
          <a:xfrm>
            <a:off x="5552210" y="3084124"/>
            <a:ext cx="0" cy="252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D61F92-49A9-0FC2-C676-49607DA6CD17}"/>
              </a:ext>
            </a:extLst>
          </p:cNvPr>
          <p:cNvSpPr/>
          <p:nvPr/>
        </p:nvSpPr>
        <p:spPr>
          <a:xfrm>
            <a:off x="3856491" y="3359266"/>
            <a:ext cx="3391438" cy="332509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349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accent6">
                    <a:lumMod val="10000"/>
                  </a:schemeClr>
                </a:solidFill>
                <a:latin typeface="+mn-ea"/>
              </a:rPr>
              <a:t>findNonzero</a:t>
            </a:r>
            <a:r>
              <a:rPr lang="en-US" altLang="ko-KR" sz="1300" b="1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:</a:t>
            </a:r>
            <a:r>
              <a:rPr lang="ko-KR" altLang="en-US" sz="1300" b="1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초기화 및 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GPU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함수 호출</a:t>
            </a:r>
            <a:endParaRPr lang="en-US" altLang="ko-KR" sz="1300" dirty="0">
              <a:solidFill>
                <a:schemeClr val="accent6">
                  <a:lumMod val="10000"/>
                </a:schemeClr>
              </a:solidFill>
              <a:latin typeface="+mn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D991B1-BE3A-E734-C719-CCF54FC6D6F4}"/>
              </a:ext>
            </a:extLst>
          </p:cNvPr>
          <p:cNvCxnSpPr>
            <a:cxnSpLocks/>
          </p:cNvCxnSpPr>
          <p:nvPr/>
        </p:nvCxnSpPr>
        <p:spPr>
          <a:xfrm>
            <a:off x="5552210" y="3703825"/>
            <a:ext cx="0" cy="252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834608-B690-7A56-7FA7-F2BDB19510E0}"/>
              </a:ext>
            </a:extLst>
          </p:cNvPr>
          <p:cNvSpPr/>
          <p:nvPr/>
        </p:nvSpPr>
        <p:spPr>
          <a:xfrm>
            <a:off x="3856491" y="3978966"/>
            <a:ext cx="3391438" cy="602827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349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accent6">
                    <a:lumMod val="10000"/>
                  </a:schemeClr>
                </a:solidFill>
                <a:latin typeface="+mn-ea"/>
              </a:rPr>
              <a:t>kernelFindNonzero</a:t>
            </a:r>
            <a:r>
              <a:rPr lang="en-US" altLang="ko-KR" sz="1300" b="1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:</a:t>
            </a:r>
            <a:r>
              <a:rPr lang="ko-KR" altLang="en-US" sz="1300" b="1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300" dirty="0" err="1">
                <a:solidFill>
                  <a:schemeClr val="accent6">
                    <a:lumMod val="10000"/>
                  </a:schemeClr>
                </a:solidFill>
                <a:latin typeface="+mn-ea"/>
              </a:rPr>
              <a:t>GpuMat</a:t>
            </a:r>
            <a:endParaRPr lang="en-US" altLang="ko-KR" sz="1300" dirty="0">
              <a:solidFill>
                <a:schemeClr val="accent6">
                  <a:lumMod val="1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nonzero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좌표 추출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멤버 변수에 저장</a:t>
            </a:r>
            <a:endParaRPr lang="en-US" altLang="ko-KR" sz="1300" dirty="0">
              <a:solidFill>
                <a:schemeClr val="accent6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FE8893-B60D-2174-A133-7F072DF44D90}"/>
              </a:ext>
            </a:extLst>
          </p:cNvPr>
          <p:cNvSpPr txBox="1"/>
          <p:nvPr/>
        </p:nvSpPr>
        <p:spPr>
          <a:xfrm>
            <a:off x="1264227" y="2449793"/>
            <a:ext cx="2466110" cy="65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  <a:ea typeface="+mn-ea"/>
              </a:rPr>
              <a:t>이미지 크기</a:t>
            </a:r>
            <a:r>
              <a:rPr lang="en-US" altLang="ko-KR" sz="1300" dirty="0">
                <a:latin typeface="+mn-ea"/>
                <a:ea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  <a:ea typeface="+mn-ea"/>
              </a:rPr>
              <a:t>nonzero </a:t>
            </a:r>
            <a:r>
              <a:rPr lang="ko-KR" altLang="en-US" sz="1300" dirty="0">
                <a:latin typeface="+mn-ea"/>
                <a:ea typeface="+mn-ea"/>
              </a:rPr>
              <a:t>저장 버퍼 크기</a:t>
            </a:r>
            <a:r>
              <a:rPr lang="en-US" altLang="ko-KR" sz="1300" dirty="0">
                <a:latin typeface="+mn-ea"/>
                <a:ea typeface="+mn-ea"/>
              </a:rPr>
              <a:t>  </a:t>
            </a:r>
            <a:endParaRPr lang="ko-KR" altLang="en-US" sz="1300" dirty="0">
              <a:latin typeface="+mn-ea"/>
              <a:ea typeface="+mn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C0E4DB1-98C2-06D7-E3D5-7BF9F86F593F}"/>
              </a:ext>
            </a:extLst>
          </p:cNvPr>
          <p:cNvGrpSpPr/>
          <p:nvPr/>
        </p:nvGrpSpPr>
        <p:grpSpPr>
          <a:xfrm>
            <a:off x="1264227" y="1159769"/>
            <a:ext cx="5430983" cy="415627"/>
            <a:chOff x="284017" y="1104352"/>
            <a:chExt cx="5430983" cy="4156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CED10C-600E-BEDA-85B2-D644D31FB596}"/>
                </a:ext>
              </a:extLst>
            </p:cNvPr>
            <p:cNvSpPr txBox="1"/>
            <p:nvPr/>
          </p:nvSpPr>
          <p:spPr>
            <a:xfrm>
              <a:off x="3429000" y="1104352"/>
              <a:ext cx="2286000" cy="415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순서도</a:t>
              </a:r>
              <a:endPara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5D6DCD-2C9C-9FF9-E61F-B12236C8AB66}"/>
                </a:ext>
              </a:extLst>
            </p:cNvPr>
            <p:cNvSpPr txBox="1"/>
            <p:nvPr/>
          </p:nvSpPr>
          <p:spPr>
            <a:xfrm>
              <a:off x="284017" y="1104352"/>
              <a:ext cx="2286000" cy="415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입출력</a:t>
              </a:r>
              <a:endPara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</p:txBody>
        </p:sp>
      </p:grp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DDFB9968-4EDB-339C-21BA-77F7C2EE9FD0}"/>
              </a:ext>
            </a:extLst>
          </p:cNvPr>
          <p:cNvSpPr/>
          <p:nvPr/>
        </p:nvSpPr>
        <p:spPr>
          <a:xfrm>
            <a:off x="3856253" y="1751280"/>
            <a:ext cx="3391438" cy="429635"/>
          </a:xfrm>
          <a:prstGeom prst="diamond">
            <a:avLst/>
          </a:prstGeom>
          <a:solidFill>
            <a:srgbClr val="F4FBFF"/>
          </a:solidFill>
          <a:ln>
            <a:solidFill>
              <a:srgbClr val="003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초기화 완료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?</a:t>
            </a:r>
            <a:endParaRPr lang="ko-KR" altLang="en-US" sz="1300" dirty="0">
              <a:solidFill>
                <a:schemeClr val="accent6">
                  <a:lumMod val="10000"/>
                </a:schemeClr>
              </a:solidFill>
              <a:latin typeface="+mn-ea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C760D9-7CAA-E742-9290-FCF15DEBBBB6}"/>
              </a:ext>
            </a:extLst>
          </p:cNvPr>
          <p:cNvCxnSpPr>
            <a:cxnSpLocks/>
          </p:cNvCxnSpPr>
          <p:nvPr/>
        </p:nvCxnSpPr>
        <p:spPr>
          <a:xfrm>
            <a:off x="5545773" y="2186445"/>
            <a:ext cx="0" cy="252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8C474A-CC61-0BA3-2A9B-619EFCAAAC12}"/>
              </a:ext>
            </a:extLst>
          </p:cNvPr>
          <p:cNvSpPr txBox="1"/>
          <p:nvPr/>
        </p:nvSpPr>
        <p:spPr>
          <a:xfrm>
            <a:off x="7117042" y="1605086"/>
            <a:ext cx="7627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n-ea"/>
                <a:ea typeface="+mn-ea"/>
              </a:rPr>
              <a:t>yes</a:t>
            </a:r>
            <a:endParaRPr lang="ko-KR" altLang="en-US" sz="1300" dirty="0"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AA3DAA-2645-5AE5-D5F7-234747B70C34}"/>
              </a:ext>
            </a:extLst>
          </p:cNvPr>
          <p:cNvSpPr txBox="1"/>
          <p:nvPr/>
        </p:nvSpPr>
        <p:spPr>
          <a:xfrm>
            <a:off x="5634001" y="2146554"/>
            <a:ext cx="7627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n-ea"/>
                <a:ea typeface="+mn-ea"/>
              </a:rPr>
              <a:t>no</a:t>
            </a:r>
            <a:endParaRPr lang="ko-KR" altLang="en-US" sz="1300" dirty="0">
              <a:latin typeface="+mn-ea"/>
              <a:ea typeface="+mn-ea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3886688-AD69-628A-23ED-EA2AE831D3FD}"/>
              </a:ext>
            </a:extLst>
          </p:cNvPr>
          <p:cNvCxnSpPr>
            <a:stCxn id="32" idx="3"/>
            <a:endCxn id="12" idx="3"/>
          </p:cNvCxnSpPr>
          <p:nvPr/>
        </p:nvCxnSpPr>
        <p:spPr>
          <a:xfrm>
            <a:off x="7247691" y="1966098"/>
            <a:ext cx="238" cy="1559423"/>
          </a:xfrm>
          <a:prstGeom prst="bentConnector3">
            <a:avLst>
              <a:gd name="adj1" fmla="val 961504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육각형 2">
            <a:extLst>
              <a:ext uri="{FF2B5EF4-FFF2-40B4-BE49-F238E27FC236}">
                <a16:creationId xmlns:a16="http://schemas.microsoft.com/office/drawing/2014/main" id="{7E012E7D-58C7-3708-091C-B67C79D38BF6}"/>
              </a:ext>
            </a:extLst>
          </p:cNvPr>
          <p:cNvSpPr/>
          <p:nvPr/>
        </p:nvSpPr>
        <p:spPr>
          <a:xfrm>
            <a:off x="3856491" y="2464025"/>
            <a:ext cx="3391200" cy="604800"/>
          </a:xfrm>
          <a:prstGeom prst="hexagon">
            <a:avLst/>
          </a:prstGeom>
          <a:solidFill>
            <a:srgbClr val="F4FBFF"/>
          </a:solidFill>
          <a:ln>
            <a:solidFill>
              <a:srgbClr val="003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accent6">
                    <a:lumMod val="10000"/>
                  </a:schemeClr>
                </a:solidFill>
                <a:latin typeface="+mn-ea"/>
              </a:rPr>
              <a:t>GpumatFindNonzero</a:t>
            </a:r>
            <a:endParaRPr lang="en-US" altLang="ko-KR" sz="1300" b="1" dirty="0">
              <a:solidFill>
                <a:schemeClr val="accent6">
                  <a:lumMod val="1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초기화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  <a:latin typeface="+mn-ea"/>
              </a:rPr>
              <a:t>메모리 할당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6B828-BB5F-0982-7730-12A1D81E7145}"/>
              </a:ext>
            </a:extLst>
          </p:cNvPr>
          <p:cNvSpPr txBox="1"/>
          <p:nvPr/>
        </p:nvSpPr>
        <p:spPr>
          <a:xfrm>
            <a:off x="1264227" y="4103652"/>
            <a:ext cx="2466110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  <a:ea typeface="+mn-ea"/>
              </a:rPr>
              <a:t>Nonzero</a:t>
            </a:r>
            <a:r>
              <a:rPr lang="ko-KR" altLang="en-US" sz="1300" dirty="0">
                <a:latin typeface="+mn-ea"/>
                <a:ea typeface="+mn-ea"/>
              </a:rPr>
              <a:t> 좌표</a:t>
            </a:r>
            <a:r>
              <a:rPr lang="en-US" altLang="ko-KR" sz="1300" dirty="0">
                <a:latin typeface="+mn-ea"/>
                <a:ea typeface="+mn-ea"/>
              </a:rPr>
              <a:t>(GPU array)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68A61-22D9-B91E-51F4-F668694F78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5</a:t>
            </a:fld>
            <a:endParaRPr lang="e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13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A9B9E1-4DD3-22D6-BF72-D59EFCBF959A}"/>
              </a:ext>
            </a:extLst>
          </p:cNvPr>
          <p:cNvSpPr txBox="1"/>
          <p:nvPr/>
        </p:nvSpPr>
        <p:spPr>
          <a:xfrm>
            <a:off x="4569076" y="1558347"/>
            <a:ext cx="43840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__global__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kernelFindNonzero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gpu_image_data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step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</a:p>
          <a:p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PointXY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blockIdx.y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*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blockDim.y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+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threadIdx.y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//Row number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j =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blockIdx.x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*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blockDim.x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+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threadIdx.x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//Column number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cur_ind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0;</a:t>
            </a:r>
          </a:p>
          <a:p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    //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이미지 범위 내의 인덱스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--&gt; 0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이 아닐 경우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nonzero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에 저장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    //</a:t>
            </a:r>
            <a:r>
              <a:rPr lang="en-US" altLang="ko-KR" sz="800" dirty="0" err="1">
                <a:solidFill>
                  <a:srgbClr val="008000"/>
                </a:solidFill>
                <a:latin typeface="+mn-ea"/>
                <a:ea typeface="+mn-ea"/>
              </a:rPr>
              <a:t>atomicAdd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를 통한 중복 저장이나 메모리 동시 </a:t>
            </a:r>
            <a:r>
              <a:rPr lang="ko-KR" altLang="en-US" sz="800" dirty="0" err="1">
                <a:solidFill>
                  <a:srgbClr val="008000"/>
                </a:solidFill>
                <a:latin typeface="+mn-ea"/>
                <a:ea typeface="+mn-ea"/>
              </a:rPr>
              <a:t>엑세스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 방지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&lt;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&amp;&amp; j &lt;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{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    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gpu_image_data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*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step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+ j] !=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(0))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{</a:t>
            </a:r>
          </a:p>
          <a:p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cur_ind = atomicAdd(&amp;</a:t>
            </a:r>
            <a:r>
              <a:rPr lang="pt-BR" altLang="ko-KR" sz="800" dirty="0">
                <a:solidFill>
                  <a:srgbClr val="808080"/>
                </a:solidFill>
                <a:latin typeface="+mn-ea"/>
                <a:ea typeface="+mn-ea"/>
              </a:rPr>
              <a:t>gpu_num_nonzeros</a:t>
            </a:r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[0], 1);</a:t>
            </a:r>
          </a:p>
          <a:p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           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cur_ind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].x = j;</a:t>
            </a:r>
          </a:p>
          <a:p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           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cur_ind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].y =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}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코드</a:t>
            </a:r>
            <a:r>
              <a:rPr lang="en-US" altLang="ko-KR" b="1" dirty="0">
                <a:latin typeface="+mn-ea"/>
                <a:ea typeface="+mn-ea"/>
              </a:rPr>
              <a:t>: GPU </a:t>
            </a:r>
            <a:r>
              <a:rPr lang="en-US" altLang="ko-KR" b="1" dirty="0" err="1">
                <a:latin typeface="+mn-ea"/>
                <a:ea typeface="+mn-ea"/>
              </a:rPr>
              <a:t>findNonzero</a:t>
            </a:r>
            <a:r>
              <a:rPr lang="ko-KR" altLang="en-US" b="1" dirty="0">
                <a:latin typeface="+mn-ea"/>
                <a:ea typeface="+mn-ea"/>
              </a:rPr>
              <a:t>함수 구현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BB88-B724-42C3-4754-6A4C0ED9F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6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EA34D-820C-EA5C-5018-B19A358301CE}"/>
              </a:ext>
            </a:extLst>
          </p:cNvPr>
          <p:cNvSpPr txBox="1"/>
          <p:nvPr/>
        </p:nvSpPr>
        <p:spPr>
          <a:xfrm>
            <a:off x="862983" y="2101981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각 스레드에 대응되는 이미지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row, column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위치 계산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B2B2A-8CDC-0413-B86A-F8101D4455D3}"/>
              </a:ext>
            </a:extLst>
          </p:cNvPr>
          <p:cNvSpPr txBox="1"/>
          <p:nvPr/>
        </p:nvSpPr>
        <p:spPr>
          <a:xfrm>
            <a:off x="862983" y="2544529"/>
            <a:ext cx="3616038" cy="160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Row, column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인덱스가 이미지 내부일 경우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해당 위치   데이터가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0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이 아니면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성분 개수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+1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하고 그 좌표를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메모리에 저장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atomicAdd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함수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:  CUDA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기본 함수로 여러 스레드에서 동일한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좌표 메모리에 접근 하는 것 방지 위해 사용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C++ atomic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과 유사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, 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좌표들을 겹치지 않게 저장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1C3DA-F81A-9073-4F1C-E8A863BCA20B}"/>
              </a:ext>
            </a:extLst>
          </p:cNvPr>
          <p:cNvSpPr txBox="1"/>
          <p:nvPr/>
        </p:nvSpPr>
        <p:spPr>
          <a:xfrm>
            <a:off x="862983" y="1516150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dirty="0">
                <a:solidFill>
                  <a:srgbClr val="6F008A"/>
                </a:solidFill>
                <a:latin typeface="+mn-ea"/>
                <a:ea typeface="+mn-ea"/>
              </a:rPr>
              <a:t>__global__: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실행 함수로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GPU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에서 호출 가능</a:t>
            </a:r>
            <a:r>
              <a:rPr lang="en-US" altLang="ko-KR" sz="1000" dirty="0">
                <a:solidFill>
                  <a:srgbClr val="6F008A"/>
                </a:solidFill>
                <a:latin typeface="+mn-ea"/>
                <a:ea typeface="+mn-ea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EB3A6DAF-3233-B77F-45EA-CE100B782DAC}"/>
              </a:ext>
            </a:extLst>
          </p:cNvPr>
          <p:cNvSpPr/>
          <p:nvPr/>
        </p:nvSpPr>
        <p:spPr>
          <a:xfrm>
            <a:off x="4472094" y="1569527"/>
            <a:ext cx="108000" cy="155535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28BBDA7A-46EA-B3D2-122F-1BB1232CBB5D}"/>
              </a:ext>
            </a:extLst>
          </p:cNvPr>
          <p:cNvSpPr/>
          <p:nvPr/>
        </p:nvSpPr>
        <p:spPr>
          <a:xfrm>
            <a:off x="4472094" y="2101981"/>
            <a:ext cx="108000" cy="246221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98F1A273-9949-5D8F-3F2E-959460886AEB}"/>
              </a:ext>
            </a:extLst>
          </p:cNvPr>
          <p:cNvSpPr/>
          <p:nvPr/>
        </p:nvSpPr>
        <p:spPr>
          <a:xfrm>
            <a:off x="4472094" y="2649235"/>
            <a:ext cx="108000" cy="551165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C6EE7B45-C37D-7C36-D4B0-452F8A04253F}"/>
              </a:ext>
            </a:extLst>
          </p:cNvPr>
          <p:cNvSpPr/>
          <p:nvPr/>
        </p:nvSpPr>
        <p:spPr>
          <a:xfrm>
            <a:off x="4472094" y="3381063"/>
            <a:ext cx="108000" cy="731829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82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13">
            <a:extLst>
              <a:ext uri="{FF2B5EF4-FFF2-40B4-BE49-F238E27FC236}">
                <a16:creationId xmlns:a16="http://schemas.microsoft.com/office/drawing/2014/main" id="{CFBAACA5-812F-072C-277D-A736998E847C}"/>
              </a:ext>
            </a:extLst>
          </p:cNvPr>
          <p:cNvSpPr txBox="1"/>
          <p:nvPr/>
        </p:nvSpPr>
        <p:spPr>
          <a:xfrm>
            <a:off x="2081645" y="4297091"/>
            <a:ext cx="7412182" cy="89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*</a:t>
            </a:r>
            <a:r>
              <a:rPr lang="ko-KR" altLang="en-US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연산 조건</a:t>
            </a:r>
            <a:r>
              <a:rPr lang="en-US" altLang="ko-KR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: CPU</a:t>
            </a:r>
            <a:r>
              <a:rPr lang="ko-KR" altLang="en-US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= Intel i7-11700 K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                   GPU = NVIDIA GeForce RTX 3070</a:t>
            </a:r>
            <a:r>
              <a:rPr lang="ko-KR" altLang="en-US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000" dirty="0">
                <a:solidFill>
                  <a:schemeClr val="accent2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endParaRPr sz="1000" dirty="0">
              <a:solidFill>
                <a:schemeClr val="accent2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8412D-D080-2F78-D559-938FA3A725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2350" y="1601101"/>
            <a:ext cx="3644885" cy="2224800"/>
          </a:xfrm>
          <a:prstGeom prst="rect">
            <a:avLst/>
          </a:prstGeom>
        </p:spPr>
      </p:pic>
      <p:sp>
        <p:nvSpPr>
          <p:cNvPr id="18" name="Google Shape;76;p13">
            <a:extLst>
              <a:ext uri="{FF2B5EF4-FFF2-40B4-BE49-F238E27FC236}">
                <a16:creationId xmlns:a16="http://schemas.microsoft.com/office/drawing/2014/main" id="{1AAA243A-56F8-2D51-1320-477CA48B9D40}"/>
              </a:ext>
            </a:extLst>
          </p:cNvPr>
          <p:cNvSpPr txBox="1"/>
          <p:nvPr/>
        </p:nvSpPr>
        <p:spPr>
          <a:xfrm>
            <a:off x="5115094" y="898501"/>
            <a:ext cx="4109253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*</a:t>
            </a:r>
            <a:r>
              <a:rPr lang="ko-KR" altLang="en-US" sz="16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연산 소요 시간</a:t>
            </a:r>
            <a:endParaRPr lang="en-US" altLang="ko-KR" sz="16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1300" i="1" noProof="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3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 + download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대비 최대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42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배 빠름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                 CPU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대비 최대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29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배 빠름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이미지 커질수록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와의 속도 차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배수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커짐</a:t>
            </a: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D422F3A0-9914-E8AE-F42F-C5FBBC107AC1}"/>
              </a:ext>
            </a:extLst>
          </p:cNvPr>
          <p:cNvSpPr txBox="1"/>
          <p:nvPr/>
        </p:nvSpPr>
        <p:spPr>
          <a:xfrm>
            <a:off x="124084" y="898502"/>
            <a:ext cx="4995942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이미지 및 계산 방식</a:t>
            </a:r>
            <a:endParaRPr lang="en-US" altLang="ko-KR" sz="16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1300" i="1" noProof="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3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 + download: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메모리에서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로 다운로드 후 적용</a:t>
            </a: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CPU: </a:t>
            </a:r>
            <a:r>
              <a:rPr 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메모리상의 이미지에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findNonzero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적용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GPU: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GpuMat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에 구현된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GpuMatFindNonzero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적용</a:t>
            </a: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49" y="308120"/>
            <a:ext cx="8615237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결과</a:t>
            </a:r>
            <a:r>
              <a:rPr lang="en-US" altLang="ko-KR" b="1" dirty="0"/>
              <a:t>: CPU </a:t>
            </a:r>
            <a:r>
              <a:rPr lang="ko-KR" altLang="en-US" b="1" dirty="0"/>
              <a:t>버전 </a:t>
            </a:r>
            <a:r>
              <a:rPr lang="en-US" altLang="ko-KR" b="1" dirty="0" err="1"/>
              <a:t>findNonzero</a:t>
            </a:r>
            <a:r>
              <a:rPr lang="ko-KR" altLang="en-US" b="1" dirty="0"/>
              <a:t>와 </a:t>
            </a:r>
            <a:r>
              <a:rPr lang="en-US" altLang="ko-KR" b="1" dirty="0"/>
              <a:t>GPU </a:t>
            </a:r>
            <a:r>
              <a:rPr lang="ko-KR" altLang="en-US" b="1" dirty="0"/>
              <a:t>버전의 속도 비교</a:t>
            </a:r>
            <a:endParaRPr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60A1C5-B1E0-0360-FC96-A6193A7D9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22" y="1531830"/>
            <a:ext cx="1399522" cy="1398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FB91BE-56BE-B3D0-AB21-0EFDC0883DD2}"/>
                  </a:ext>
                </a:extLst>
              </p:cNvPr>
              <p:cNvSpPr txBox="1"/>
              <p:nvPr/>
            </p:nvSpPr>
            <p:spPr>
              <a:xfrm>
                <a:off x="1534544" y="1739646"/>
                <a:ext cx="3308391" cy="85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크기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: 1000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rPr>
                      <m:t>×</m:t>
                    </m:r>
                  </m:oMath>
                </a14:m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1000 ~ 5000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rPr>
                      <m:t>×</m:t>
                    </m:r>
                  </m:oMath>
                </a14:m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5000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픽셀</a:t>
                </a:r>
                <a:endPara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lvl="0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좌상단의 길이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300" b="0" i="1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lang="en-US" altLang="ko-KR" sz="1300" b="0" i="1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Source Sans Pro"/>
                            <a:sym typeface="Source Sans Pro"/>
                          </a:rPr>
                          <m:t>1</m:t>
                        </m:r>
                      </m:num>
                      <m:den>
                        <m:r>
                          <a:rPr lang="en-US" altLang="ko-KR" sz="1300" b="0" i="1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Source Sans Pro"/>
                            <a:sym typeface="Source Sans Pro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정사각형 영역 값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= 255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FB91BE-56BE-B3D0-AB21-0EFDC0883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44" y="1739646"/>
                <a:ext cx="3308391" cy="859594"/>
              </a:xfrm>
              <a:prstGeom prst="rect">
                <a:avLst/>
              </a:prstGeom>
              <a:blipFill>
                <a:blip r:embed="rId5"/>
                <a:stretch>
                  <a:fillRect l="-369" b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023E6F-54A9-0884-E189-FC99C67064F2}"/>
              </a:ext>
            </a:extLst>
          </p:cNvPr>
          <p:cNvCxnSpPr>
            <a:cxnSpLocks/>
          </p:cNvCxnSpPr>
          <p:nvPr/>
        </p:nvCxnSpPr>
        <p:spPr>
          <a:xfrm>
            <a:off x="5845924" y="1813564"/>
            <a:ext cx="249382" cy="0"/>
          </a:xfrm>
          <a:prstGeom prst="line">
            <a:avLst/>
          </a:prstGeom>
          <a:ln w="22225">
            <a:solidFill>
              <a:srgbClr val="E943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5D4824-3907-1302-54FB-5EE5518FDD99}"/>
              </a:ext>
            </a:extLst>
          </p:cNvPr>
          <p:cNvCxnSpPr>
            <a:cxnSpLocks/>
          </p:cNvCxnSpPr>
          <p:nvPr/>
        </p:nvCxnSpPr>
        <p:spPr>
          <a:xfrm>
            <a:off x="5845924" y="2022229"/>
            <a:ext cx="249382" cy="0"/>
          </a:xfrm>
          <a:prstGeom prst="line">
            <a:avLst/>
          </a:prstGeom>
          <a:ln w="22225">
            <a:solidFill>
              <a:srgbClr val="6868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D82B82-6498-D30D-1995-99CB8E397110}"/>
              </a:ext>
            </a:extLst>
          </p:cNvPr>
          <p:cNvCxnSpPr>
            <a:cxnSpLocks/>
          </p:cNvCxnSpPr>
          <p:nvPr/>
        </p:nvCxnSpPr>
        <p:spPr>
          <a:xfrm>
            <a:off x="5845924" y="2230894"/>
            <a:ext cx="249382" cy="0"/>
          </a:xfrm>
          <a:prstGeom prst="line">
            <a:avLst/>
          </a:prstGeom>
          <a:ln w="22225">
            <a:solidFill>
              <a:srgbClr val="ECC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496221-FA2C-0D7C-8E5E-97ACC6B06519}"/>
              </a:ext>
            </a:extLst>
          </p:cNvPr>
          <p:cNvSpPr txBox="1"/>
          <p:nvPr/>
        </p:nvSpPr>
        <p:spPr>
          <a:xfrm>
            <a:off x="6095306" y="1690453"/>
            <a:ext cx="182187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CPU + download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B15BA4-E80E-043C-5056-45C9E83EA694}"/>
              </a:ext>
            </a:extLst>
          </p:cNvPr>
          <p:cNvSpPr txBox="1"/>
          <p:nvPr/>
        </p:nvSpPr>
        <p:spPr>
          <a:xfrm>
            <a:off x="6095306" y="1899118"/>
            <a:ext cx="182187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CPU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79FED3-F8F7-835C-8BBB-2F60430C6F53}"/>
              </a:ext>
            </a:extLst>
          </p:cNvPr>
          <p:cNvSpPr txBox="1"/>
          <p:nvPr/>
        </p:nvSpPr>
        <p:spPr>
          <a:xfrm>
            <a:off x="6095306" y="2107783"/>
            <a:ext cx="182187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GPU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275EC0-CA4F-3B68-9E63-9E3965291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7</a:t>
            </a:fld>
            <a:endParaRPr lang="e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674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결과</a:t>
            </a:r>
            <a:r>
              <a:rPr lang="en-US" altLang="ko-KR" b="1" dirty="0">
                <a:latin typeface="+mn-ea"/>
                <a:ea typeface="+mn-ea"/>
              </a:rPr>
              <a:t>: GPU </a:t>
            </a:r>
            <a:r>
              <a:rPr lang="ko-KR" altLang="en-US" b="1" dirty="0">
                <a:latin typeface="+mn-ea"/>
                <a:ea typeface="+mn-ea"/>
              </a:rPr>
              <a:t>버전 </a:t>
            </a:r>
            <a:r>
              <a:rPr lang="en-US" altLang="ko-KR" b="1" dirty="0" err="1">
                <a:latin typeface="+mn-ea"/>
                <a:ea typeface="+mn-ea"/>
              </a:rPr>
              <a:t>findNonzero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함수의 검증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32" name="Google Shape;76;p13">
            <a:extLst>
              <a:ext uri="{FF2B5EF4-FFF2-40B4-BE49-F238E27FC236}">
                <a16:creationId xmlns:a16="http://schemas.microsoft.com/office/drawing/2014/main" id="{ECC4AC77-E4E2-1A46-FCE7-72BFCAE9AFBB}"/>
              </a:ext>
            </a:extLst>
          </p:cNvPr>
          <p:cNvSpPr txBox="1"/>
          <p:nvPr/>
        </p:nvSpPr>
        <p:spPr>
          <a:xfrm>
            <a:off x="193964" y="1085459"/>
            <a:ext cx="3269672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CD0EF-EE9C-E274-38F0-264D459E6937}"/>
              </a:ext>
            </a:extLst>
          </p:cNvPr>
          <p:cNvSpPr txBox="1"/>
          <p:nvPr/>
        </p:nvSpPr>
        <p:spPr>
          <a:xfrm>
            <a:off x="3553692" y="1142110"/>
            <a:ext cx="559030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case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2B91AF"/>
                </a:solidFill>
                <a:latin typeface="+mn-ea"/>
                <a:ea typeface="+mn-ea"/>
              </a:rPr>
              <a:t>FIND_NONZERO_MODE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800" dirty="0">
                <a:solidFill>
                  <a:srgbClr val="2F4F4F"/>
                </a:solidFill>
                <a:latin typeface="+mn-ea"/>
                <a:ea typeface="+mn-ea"/>
              </a:rPr>
              <a:t>GPU_VALIDATION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):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gpumat_find_nonzero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-&gt;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gpu_sample_img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true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cv::</a:t>
            </a:r>
            <a:r>
              <a:rPr lang="en-US" altLang="ko-KR" sz="800" dirty="0">
                <a:solidFill>
                  <a:srgbClr val="2B91AF"/>
                </a:solidFill>
                <a:latin typeface="+mn-ea"/>
                <a:ea typeface="+mn-ea"/>
              </a:rPr>
              <a:t>Mat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gpu_result_store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img_size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img_size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CV_8UC1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cv::</a:t>
            </a:r>
            <a:r>
              <a:rPr lang="en-US" altLang="ko-KR" sz="800" dirty="0">
                <a:solidFill>
                  <a:srgbClr val="2B91AF"/>
                </a:solidFill>
                <a:latin typeface="+mn-ea"/>
                <a:ea typeface="+mn-ea"/>
              </a:rPr>
              <a:t>Scalar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(0));</a:t>
            </a:r>
          </a:p>
          <a:p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en-US" altLang="ko-KR" sz="800" dirty="0" err="1">
                <a:solidFill>
                  <a:srgbClr val="008000"/>
                </a:solidFill>
                <a:latin typeface="+mn-ea"/>
                <a:ea typeface="+mn-ea"/>
              </a:rPr>
              <a:t>GpuMat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 find nonzero 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결과 옮기기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for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j = 0; j &lt;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gpumat_find_nonzero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-&gt;_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j++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gpu_result_store.at&lt;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&gt;(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gpumat_find_nonzero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-&gt;_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[j].y,                    </a:t>
            </a:r>
          </a:p>
          <a:p>
            <a:r>
              <a:rPr lang="en-US" altLang="ko-KR" sz="800" dirty="0">
                <a:latin typeface="+mn-ea"/>
                <a:ea typeface="+mn-ea"/>
              </a:rPr>
              <a:t>                                                                 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gpumat_find_nonzero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-&gt;_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[j].x) =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(255);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원본 이미지와 일치 여부 판정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for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0;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&lt;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img_size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++)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for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0;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&lt;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img_size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++)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(sample_img.at&lt;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&gt;(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 != gpu_result_store.at&lt;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&gt;(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std::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+mn-ea"/>
                <a:ea typeface="+mn-ea"/>
              </a:rPr>
              <a:t>&lt;&lt;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+mn-ea"/>
                <a:ea typeface="+mn-ea"/>
              </a:rPr>
              <a:t>"</a:t>
            </a:r>
            <a:r>
              <a:rPr lang="ko-KR" altLang="en-US" sz="800" dirty="0">
                <a:solidFill>
                  <a:srgbClr val="A31515"/>
                </a:solidFill>
                <a:latin typeface="+mn-ea"/>
                <a:ea typeface="+mn-ea"/>
              </a:rPr>
              <a:t>일치하지 않음</a:t>
            </a:r>
            <a:r>
              <a:rPr lang="en-US" altLang="ko-KR" sz="800" dirty="0">
                <a:solidFill>
                  <a:srgbClr val="A31515"/>
                </a:solidFill>
                <a:latin typeface="+mn-ea"/>
                <a:ea typeface="+mn-ea"/>
              </a:rPr>
              <a:t>!\n"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+mn-ea"/>
                <a:ea typeface="+mn-ea"/>
              </a:rPr>
              <a:t>&lt;&lt;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std::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endl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break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8DE17F-01A9-C7A0-A968-6000FC28BF88}"/>
              </a:ext>
            </a:extLst>
          </p:cNvPr>
          <p:cNvSpPr txBox="1"/>
          <p:nvPr/>
        </p:nvSpPr>
        <p:spPr>
          <a:xfrm>
            <a:off x="193964" y="1943673"/>
            <a:ext cx="3616038" cy="52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GpuMat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findNonzero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함수로 찾은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좌표로 원본 이미지 복구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E68ACD-F027-24A7-4CDA-3B9B98023AEC}"/>
              </a:ext>
            </a:extLst>
          </p:cNvPr>
          <p:cNvSpPr txBox="1"/>
          <p:nvPr/>
        </p:nvSpPr>
        <p:spPr>
          <a:xfrm>
            <a:off x="193964" y="3141300"/>
            <a:ext cx="3616038" cy="29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복구된 이미지와 원본 이미지 비교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25962E3D-3FFF-45B9-4569-A70DB7E6D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8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25A4DFC5-8069-6B0D-9B1B-A6B20E295CBE}"/>
              </a:ext>
            </a:extLst>
          </p:cNvPr>
          <p:cNvSpPr/>
          <p:nvPr/>
        </p:nvSpPr>
        <p:spPr>
          <a:xfrm>
            <a:off x="3553692" y="1943673"/>
            <a:ext cx="124689" cy="602922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C45D40C6-0F14-100C-D09D-BB5A3CE3A976}"/>
              </a:ext>
            </a:extLst>
          </p:cNvPr>
          <p:cNvSpPr/>
          <p:nvPr/>
        </p:nvSpPr>
        <p:spPr>
          <a:xfrm>
            <a:off x="3553691" y="2809519"/>
            <a:ext cx="124690" cy="94279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2AD1CE48-C8CF-24F2-35E0-89F1D1FCAC17}"/>
              </a:ext>
            </a:extLst>
          </p:cNvPr>
          <p:cNvSpPr txBox="1"/>
          <p:nvPr/>
        </p:nvSpPr>
        <p:spPr>
          <a:xfrm>
            <a:off x="1277547" y="4215660"/>
            <a:ext cx="6588906" cy="588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300" b="1" dirty="0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추출된 </a:t>
            </a:r>
            <a:r>
              <a:rPr lang="en-US" altLang="ko-KR" sz="1300" b="1" dirty="0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nonzero</a:t>
            </a:r>
            <a:r>
              <a:rPr lang="ko-KR" altLang="en-US" sz="1300" b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 좌표에서 복구된 </a:t>
            </a:r>
            <a:r>
              <a:rPr lang="ko-KR" altLang="en-US" sz="1300" b="1" dirty="0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이미지와 원본 이미지 일치 확인</a:t>
            </a:r>
            <a:endParaRPr lang="en-US" sz="1300" b="1" dirty="0">
              <a:solidFill>
                <a:schemeClr val="accent6">
                  <a:lumMod val="10000"/>
                </a:schemeClr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1592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요약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EEB5D171-C274-3EC3-5F17-86995B36EF2D}"/>
              </a:ext>
            </a:extLst>
          </p:cNvPr>
          <p:cNvSpPr txBox="1"/>
          <p:nvPr/>
        </p:nvSpPr>
        <p:spPr>
          <a:xfrm>
            <a:off x="786149" y="990018"/>
            <a:ext cx="7752731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에서의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OpenCV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이미지 구조체인 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GpuMat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에는 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findNonzero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함수가 없음</a:t>
            </a: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CPU-GPU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데이터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전송량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감소와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GPU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를 통한 연산 속도 증가를 위해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버전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findNonzero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구현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그 결과 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CPU 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버전 대비 연산 속도는 최대 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29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배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, 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데이터 전송 속도까지 고려하면 최대 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42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배 빠름</a:t>
            </a:r>
            <a:endParaRPr lang="en-US" sz="1300" dirty="0">
              <a:solidFill>
                <a:srgbClr val="0070C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E34256-8D27-BF93-B0D2-3607B42AC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9</a:t>
            </a:fld>
            <a:endParaRPr lang="e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562907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사용자 지정 7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Words>1758</Words>
  <Application>Microsoft Office PowerPoint</Application>
  <PresentationFormat>화면 슬라이드 쇼(16:9)</PresentationFormat>
  <Paragraphs>281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Roboto Slab</vt:lpstr>
      <vt:lpstr>Source Sans Pro</vt:lpstr>
      <vt:lpstr>Arial</vt:lpstr>
      <vt:lpstr>Arial</vt:lpstr>
      <vt:lpstr>Cordelia template</vt:lpstr>
      <vt:lpstr>C++ OpenCV-CUDA GpuMat에  적용되는 findNonzero 함수 구현</vt:lpstr>
      <vt:lpstr>배경 설명: OpenCV-CUDA</vt:lpstr>
      <vt:lpstr>GpuMat과 FindNonzero 함수</vt:lpstr>
      <vt:lpstr>개발 동기:  속도 향상</vt:lpstr>
      <vt:lpstr>코드 구조: class GpumatFindNonzero</vt:lpstr>
      <vt:lpstr>코드: GPU findNonzero함수 구현</vt:lpstr>
      <vt:lpstr>결과: CPU 버전 findNonzero와 GPU 버전의 속도 비교</vt:lpstr>
      <vt:lpstr>결과: GPU 버전 findNonzero 함수의 검증</vt:lpstr>
      <vt:lpstr>요약</vt:lpstr>
      <vt:lpstr>부록:  GpumatFindNozero class 생성자</vt:lpstr>
      <vt:lpstr>부록: GPU findNonzero 함수 실행</vt:lpstr>
      <vt:lpstr>부록: HANDLE_ERROR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OpenCV-CUDA GpuMat에  적용되는 findNonzero 함수 구현</dc:title>
  <dc:creator>이준성</dc:creator>
  <cp:lastModifiedBy>이 준성</cp:lastModifiedBy>
  <cp:revision>164</cp:revision>
  <dcterms:modified xsi:type="dcterms:W3CDTF">2022-12-18T04:39:02Z</dcterms:modified>
</cp:coreProperties>
</file>