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09" r:id="rId2"/>
    <p:sldId id="310" r:id="rId3"/>
    <p:sldId id="311" r:id="rId4"/>
    <p:sldId id="312" r:id="rId5"/>
    <p:sldId id="315" r:id="rId6"/>
    <p:sldId id="314" r:id="rId7"/>
    <p:sldId id="31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9E8"/>
    <a:srgbClr val="0065B9"/>
    <a:srgbClr val="FCB670"/>
    <a:srgbClr val="FDCC9B"/>
    <a:srgbClr val="010276"/>
    <a:srgbClr val="010242"/>
    <a:srgbClr val="3B709A"/>
    <a:srgbClr val="59B9C9"/>
    <a:srgbClr val="FF999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4" autoAdjust="0"/>
    <p:restoredTop sz="94622" autoAdjust="0"/>
  </p:normalViewPr>
  <p:slideViewPr>
    <p:cSldViewPr snapToGrid="0">
      <p:cViewPr>
        <p:scale>
          <a:sx n="75" d="100"/>
          <a:sy n="75" d="100"/>
        </p:scale>
        <p:origin x="-1176" y="-252"/>
      </p:cViewPr>
      <p:guideLst>
        <p:guide orient="horz" pos="2160"/>
        <p:guide orient="horz" pos="4086"/>
        <p:guide pos="3840"/>
        <p:guide pos="73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-328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9B4D-2EC9-45DD-98CC-E2C7021CE80F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06492-3A5B-49DC-86E3-634B92813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8" name="타원 7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막힌 원호 9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막힌 원호 10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막힌 원호 11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자유형 14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17" name="자유형 16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한쪽 모서리가 잘린 사각형 18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 smtClean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Communication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Protocol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21" name="타원 20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3" name="타원 22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4" name="타원 23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7604575" y="625183"/>
            <a:ext cx="247253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Development Environment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34" name="타원 33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5" name="타원 34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9" grpId="0"/>
      <p:bldP spid="34" grpId="0" animBg="1"/>
      <p:bldP spid="3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39" name="타원 38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막힌 원호 40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막힌 원호 41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막힌 원호 42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자유형 45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48" name="자유형 47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한쪽 모서리가 잘린 사각형 49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chemeClr val="bg1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 smtClean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Communication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Protocol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52" name="타원 51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4" name="타원 53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5" name="타원 54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6" name="타원 55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7" name="직사각형 56"/>
          <p:cNvSpPr/>
          <p:nvPr userDrawn="1"/>
        </p:nvSpPr>
        <p:spPr>
          <a:xfrm>
            <a:off x="7604575" y="625183"/>
            <a:ext cx="39134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The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STM32 Nucleo-144 Board Specification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59" name="타원 58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60" name="타원 59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9" grpId="0" animBg="1"/>
      <p:bldP spid="6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28" name="타원 27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막힌 원호 29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막힌 원호 43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막힌 원호 44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자유형 47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50" name="자유형 49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한쪽 모서리가 잘린 사각형 62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Motor</a:t>
            </a:r>
            <a:r>
              <a:rPr lang="en-US" altLang="ko-KR" sz="700" b="1" i="1" baseline="0" dirty="0" smtClean="0">
                <a:solidFill>
                  <a:schemeClr val="bg1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Communication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Protocol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65" name="타원 64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67" name="타원 66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68" name="타원 67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69" name="타원 68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70" name="직사각형 69"/>
          <p:cNvSpPr/>
          <p:nvPr userDrawn="1"/>
        </p:nvSpPr>
        <p:spPr>
          <a:xfrm>
            <a:off x="7604575" y="625183"/>
            <a:ext cx="32981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white">
                    <a:lumMod val="95000"/>
                  </a:prstClr>
                </a:solidFill>
              </a:rPr>
              <a:t>Taxxas</a:t>
            </a: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 : RC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car Motors Specification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1" name="TextBox 70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72" name="타원 71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73" name="타원 72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 animBg="1"/>
      <p:bldP spid="63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2" grpId="0" animBg="1"/>
      <p:bldP spid="7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36" name="타원 35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막힌 원호 3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막힌 원호 39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자유형 42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45" name="자유형 44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한쪽 모서리가 잘린 사각형 46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 smtClean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</a:t>
            </a: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Communication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Protocol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1" name="타원 50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2" name="타원 51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3" name="타원 52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4" name="직사각형 53"/>
          <p:cNvSpPr/>
          <p:nvPr userDrawn="1"/>
        </p:nvSpPr>
        <p:spPr>
          <a:xfrm>
            <a:off x="7604575" y="625183"/>
            <a:ext cx="405354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Communication(USART)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1400" b="1" baseline="0" dirty="0" err="1" smtClean="0">
                <a:solidFill>
                  <a:prstClr val="white">
                    <a:lumMod val="95000"/>
                  </a:prstClr>
                </a:solidFill>
              </a:rPr>
              <a:t>Nucleo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Specification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56" name="타원 55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7" name="타원 56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45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6" grpId="0" animBg="1"/>
      <p:bldP spid="5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32" name="타원 31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막힌 원호 34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막힌 원호 35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자유형 38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41" name="자유형 40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한쪽 모서리가 잘린 사각형 42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 smtClean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Communication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Protocol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45" name="타원 44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47" name="타원 46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48" name="타원 47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7604575" y="625183"/>
            <a:ext cx="231339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Communication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Protocol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52" name="타원 51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3" name="타원 52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2" grpId="0" animBg="1"/>
      <p:bldP spid="53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31" name="타원 30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막힌 원호 32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막힌 원호 33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막힌 원호 34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자유형 37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40" name="자유형 39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 smtClean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Communication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Protocol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44" name="타원 43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46" name="타원 45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47" name="타원 46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48" name="타원 47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7604575" y="625183"/>
            <a:ext cx="1731628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solidFill>
                  <a:prstClr val="white">
                    <a:lumMod val="95000"/>
                  </a:prstClr>
                </a:solidFill>
              </a:rPr>
              <a:t>Truestudio</a:t>
            </a:r>
            <a:r>
              <a:rPr lang="en-US" altLang="ko-KR" sz="1400" b="1" baseline="0" dirty="0" smtClean="0">
                <a:solidFill>
                  <a:prstClr val="white">
                    <a:lumMod val="95000"/>
                  </a:prstClr>
                </a:solidFill>
              </a:rPr>
              <a:t> coding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51" name="타원 50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2" name="타원 51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1" grpId="0" animBg="1"/>
      <p:bldP spid="5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 userDrawn="1"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 userDrawn="1"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34" name="타원 3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막힌 원호 35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막힌 원호 3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막힌 원호 3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</a:p>
            <a:p>
              <a:pPr algn="ctr"/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자유형 40"/>
          <p:cNvSpPr/>
          <p:nvPr userDrawn="1"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2063154" y="283594"/>
            <a:ext cx="49795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 smtClean="0">
                <a:solidFill>
                  <a:schemeClr val="bg1"/>
                </a:solidFill>
              </a:rPr>
              <a:t>STM32 F722ZE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NUCLEO BOARDS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43" name="자유형 42"/>
          <p:cNvSpPr/>
          <p:nvPr userDrawn="1"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한쪽 모서리가 잘린 사각형 44"/>
          <p:cNvSpPr/>
          <p:nvPr userDrawn="1"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 userDrawn="1"/>
        </p:nvSpPr>
        <p:spPr>
          <a:xfrm>
            <a:off x="0" y="2341559"/>
            <a:ext cx="104527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 Tool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Board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Motor</a:t>
            </a:r>
            <a:r>
              <a:rPr lang="en-US" altLang="ko-KR" sz="700" b="1" i="1" baseline="0" dirty="0" smtClean="0">
                <a:solidFill>
                  <a:srgbClr val="0CB9E8"/>
                </a:solidFill>
                <a:cs typeface="Aharoni" panose="02010803020104030203" pitchFamily="2" charset="-79"/>
              </a:rPr>
              <a:t> Spec</a:t>
            </a:r>
            <a:endParaRPr lang="ko-KR" altLang="en-US" sz="500" i="1" dirty="0" smtClean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 Communication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Protocol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Coding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Result</a:t>
            </a:r>
            <a:endParaRPr lang="ko-KR" altLang="en-US" sz="500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7" name="타원 46"/>
          <p:cNvSpPr/>
          <p:nvPr userDrawn="1"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 userDrawn="1"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0" name="타원 49"/>
          <p:cNvSpPr/>
          <p:nvPr userDrawn="1"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1" name="타원 50"/>
          <p:cNvSpPr/>
          <p:nvPr userDrawn="1"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2" name="직사각형 51"/>
          <p:cNvSpPr/>
          <p:nvPr userDrawn="1"/>
        </p:nvSpPr>
        <p:spPr>
          <a:xfrm>
            <a:off x="7604575" y="625183"/>
            <a:ext cx="790473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>
                    <a:lumMod val="95000"/>
                  </a:prstClr>
                </a:solidFill>
              </a:rPr>
              <a:t>Results</a:t>
            </a:r>
            <a:endParaRPr lang="en-US" altLang="ko-KR" sz="14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618089" y="857115"/>
            <a:ext cx="8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BB162-8746-42C9-BFFF-D75069B6786A}" type="slidenum">
              <a:rPr lang="ko-KR" altLang="en-US" sz="2400" smtClean="0">
                <a:solidFill>
                  <a:srgbClr val="0CB9E8"/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2400" dirty="0" smtClean="0">
              <a:solidFill>
                <a:srgbClr val="0CB9E8"/>
              </a:solidFill>
            </a:endParaRPr>
          </a:p>
        </p:txBody>
      </p:sp>
      <p:sp>
        <p:nvSpPr>
          <p:cNvPr id="54" name="타원 53"/>
          <p:cNvSpPr/>
          <p:nvPr userDrawn="1"/>
        </p:nvSpPr>
        <p:spPr>
          <a:xfrm>
            <a:off x="1026225" y="53863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55" name="타원 54"/>
          <p:cNvSpPr/>
          <p:nvPr userDrawn="1"/>
        </p:nvSpPr>
        <p:spPr>
          <a:xfrm>
            <a:off x="1026225" y="592216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4" grpId="0" animBg="1"/>
      <p:bldP spid="5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.com/resource/en/data_brief/stm32cubemx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tollic.com/truestud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909" y="2805750"/>
            <a:ext cx="2466180" cy="863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bg1"/>
                </a:solidFill>
              </a:rPr>
              <a:t>STM32 F722ZE 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NUCLEO BOARDS</a:t>
            </a:r>
            <a:r>
              <a:rPr lang="en-US" altLang="ko-KR" sz="700" dirty="0" smtClean="0">
                <a:solidFill>
                  <a:schemeClr val="bg1"/>
                </a:solidFill>
              </a:rPr>
              <a:t> 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829091" y="4458250"/>
            <a:ext cx="15696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</a:rPr>
              <a:t>6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조</a:t>
            </a:r>
            <a:endParaRPr lang="en-US" altLang="ko-KR" sz="1600" b="1" i="1" dirty="0" smtClean="0">
              <a:solidFill>
                <a:schemeClr val="bg1"/>
              </a:solidFill>
            </a:endParaRPr>
          </a:p>
          <a:p>
            <a:r>
              <a:rPr lang="ko-KR" altLang="en-US" sz="1200" b="1" i="1" dirty="0" smtClean="0">
                <a:solidFill>
                  <a:schemeClr val="bg1"/>
                </a:solidFill>
              </a:rPr>
              <a:t>조장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	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장인상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r>
              <a:rPr lang="ko-KR" altLang="en-US" sz="1200" b="1" i="1" dirty="0" smtClean="0">
                <a:solidFill>
                  <a:schemeClr val="bg1"/>
                </a:solidFill>
              </a:rPr>
              <a:t>조원</a:t>
            </a:r>
            <a:r>
              <a:rPr lang="en-US" altLang="ko-KR" sz="1200" b="1" i="1" dirty="0" smtClean="0">
                <a:solidFill>
                  <a:schemeClr val="bg1"/>
                </a:solidFill>
              </a:rPr>
              <a:t>	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이준태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r>
              <a:rPr lang="en-US" altLang="ko-KR" sz="1200" b="1" i="1" dirty="0">
                <a:solidFill>
                  <a:schemeClr val="bg1"/>
                </a:solidFill>
              </a:rPr>
              <a:t>	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정지원</a:t>
            </a:r>
            <a:endParaRPr lang="en-US" altLang="ko-KR" sz="1200" b="1" i="1" dirty="0" smtClean="0">
              <a:solidFill>
                <a:schemeClr val="bg1"/>
              </a:solidFill>
            </a:endParaRPr>
          </a:p>
          <a:p>
            <a:r>
              <a:rPr lang="en-US" altLang="ko-KR" sz="1200" b="1" i="1" dirty="0">
                <a:solidFill>
                  <a:schemeClr val="bg1"/>
                </a:solidFill>
              </a:rPr>
              <a:t>	</a:t>
            </a:r>
            <a:r>
              <a:rPr lang="ko-KR" altLang="en-US" sz="1200" b="1" i="1" dirty="0" err="1" smtClean="0">
                <a:solidFill>
                  <a:schemeClr val="bg1"/>
                </a:solidFill>
              </a:rPr>
              <a:t>이미르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1307" y="1540663"/>
            <a:ext cx="6716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STM32 CUBE MX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 </a:t>
            </a:r>
            <a:r>
              <a:rPr lang="en-US" altLang="ko-KR" dirty="0"/>
              <a:t>graphical software configuration tool that allows the generation of C initialization code using graphical wizards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www.st.com/resource/en/data_brief/stm32cubemx.pdf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590" y="2969095"/>
            <a:ext cx="6467060" cy="34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021307" y="1540663"/>
            <a:ext cx="658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Atollic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TrueSTUDIO</a:t>
            </a:r>
            <a:r>
              <a:rPr lang="en-US" altLang="ko-KR" b="1" dirty="0" smtClean="0"/>
              <a:t> for STM32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Extensive STM32 device and board </a:t>
            </a:r>
            <a:r>
              <a:rPr lang="en-US" altLang="ko-KR" dirty="0" smtClean="0"/>
              <a:t>support Video </a:t>
            </a:r>
            <a:r>
              <a:rPr lang="en-US" altLang="ko-KR" dirty="0"/>
              <a:t>tutorials, documentation and discussion forums available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atollic.com/truestudio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1" name="그림 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0" y="2987325"/>
            <a:ext cx="6465600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021307" y="1540663"/>
            <a:ext cx="7095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Following Features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CPU : Arm Cortex-M7 </a:t>
            </a:r>
            <a:r>
              <a:rPr lang="en-US" altLang="ko-KR" dirty="0"/>
              <a:t>core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STM32 </a:t>
            </a:r>
            <a:r>
              <a:rPr lang="en-US" altLang="ko-KR" dirty="0"/>
              <a:t>microcontroller in LQFP144 </a:t>
            </a:r>
            <a:r>
              <a:rPr lang="en-US" altLang="ko-KR" dirty="0" smtClean="0"/>
              <a:t>package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Ethernet </a:t>
            </a:r>
            <a:r>
              <a:rPr lang="en-US" altLang="ko-KR" dirty="0"/>
              <a:t>compliant with IEEE-802.3-2002 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USB </a:t>
            </a:r>
            <a:r>
              <a:rPr lang="en-US" altLang="ko-KR" dirty="0"/>
              <a:t>OTG or full-speed device 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3 </a:t>
            </a:r>
            <a:r>
              <a:rPr lang="en-US" altLang="ko-KR" dirty="0"/>
              <a:t>user LEDs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2 </a:t>
            </a:r>
            <a:r>
              <a:rPr lang="en-US" altLang="ko-KR" dirty="0"/>
              <a:t>push-buttons: USER and </a:t>
            </a:r>
            <a:r>
              <a:rPr lang="en-US" altLang="ko-KR" dirty="0" smtClean="0"/>
              <a:t>RESET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LSE crystal : 32.768 </a:t>
            </a:r>
            <a:r>
              <a:rPr lang="en-US" altLang="ko-KR" dirty="0"/>
              <a:t>kHz crystal </a:t>
            </a:r>
            <a:r>
              <a:rPr lang="en-US" altLang="ko-KR" dirty="0" smtClean="0"/>
              <a:t>oscillator</a:t>
            </a:r>
            <a:br>
              <a:rPr lang="en-US" altLang="ko-KR" dirty="0" smtClean="0"/>
            </a:br>
            <a:r>
              <a:rPr lang="en-US" altLang="ko-KR" dirty="0" smtClean="0"/>
              <a:t>HSE crystal : 8MHz crystal oscillator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Board connectors : </a:t>
            </a:r>
            <a:br>
              <a:rPr lang="en-US" altLang="ko-KR" dirty="0" smtClean="0"/>
            </a:br>
            <a:r>
              <a:rPr lang="en-US" altLang="ko-KR" dirty="0" smtClean="0"/>
              <a:t>- USB with Micro-AB</a:t>
            </a:r>
            <a:br>
              <a:rPr lang="en-US" altLang="ko-KR" dirty="0" smtClean="0"/>
            </a:br>
            <a:r>
              <a:rPr lang="en-US" altLang="ko-KR" dirty="0" smtClean="0"/>
              <a:t>- Ethernet RJ45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7023150" y="2035630"/>
            <a:ext cx="4653806" cy="4450956"/>
            <a:chOff x="6096000" y="1583526"/>
            <a:chExt cx="5081636" cy="4860137"/>
          </a:xfrm>
        </p:grpSpPr>
        <p:pic>
          <p:nvPicPr>
            <p:cNvPr id="1026" name="Picture 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583526"/>
              <a:ext cx="2540036" cy="4860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6036" y="1583594"/>
              <a:ext cx="2541600" cy="48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2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0" y="1540663"/>
            <a:ext cx="40746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Servo(Steering)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left pulse width : 1.08ms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Max right pulse width : 1.96ms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Middle pulse width : 1.52ms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b="1" dirty="0" smtClean="0"/>
              <a:t>Stepper(Speed) Motor</a:t>
            </a:r>
          </a:p>
          <a:p>
            <a:endParaRPr lang="en-US" altLang="ko-KR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reverse : 1ms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Neutral : 1.5ms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Full forward : 2ms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021307" y="1540663"/>
            <a:ext cx="40746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CUBE MX </a:t>
            </a:r>
            <a:r>
              <a:rPr lang="en-US" altLang="ko-KR" b="1" dirty="0" smtClean="0"/>
              <a:t>PWM </a:t>
            </a:r>
            <a:r>
              <a:rPr lang="en-US" altLang="ko-KR" b="1" dirty="0" smtClean="0"/>
              <a:t>Configuration</a:t>
            </a:r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 smtClean="0"/>
              <a:t>Sysclk</a:t>
            </a:r>
            <a:r>
              <a:rPr lang="en-US" altLang="ko-KR" dirty="0" smtClean="0"/>
              <a:t> : 216MHz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PWM pulse period : 20ms(f=50Hz)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err="1" smtClean="0"/>
              <a:t>Prescaler</a:t>
            </a:r>
            <a:r>
              <a:rPr lang="en-US" altLang="ko-KR" dirty="0" smtClean="0"/>
              <a:t> : 1/432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Counter period : 1/10000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1count period : 20ms/10000=0.002ms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Pulse width count</a:t>
            </a:r>
            <a:br>
              <a:rPr lang="en-US" altLang="ko-KR" dirty="0" smtClean="0"/>
            </a:br>
            <a:r>
              <a:rPr lang="en-US" altLang="ko-KR" dirty="0" smtClean="0"/>
              <a:t>= pulse width / 1count period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ex) Servo middle = 760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 Stepper neutral = 750</a:t>
            </a:r>
          </a:p>
        </p:txBody>
      </p:sp>
    </p:spTree>
    <p:extLst>
      <p:ext uri="{BB962C8B-B14F-4D97-AF65-F5344CB8AC3E}">
        <p14:creationId xmlns:p14="http://schemas.microsoft.com/office/powerpoint/2010/main" val="162521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04" y="3979670"/>
            <a:ext cx="4422959" cy="1850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1306" y="1540663"/>
            <a:ext cx="9656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USART communication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Available on PD8 and PD9</a:t>
            </a:r>
            <a:br>
              <a:rPr lang="en-US" altLang="ko-KR" dirty="0" smtClean="0"/>
            </a:br>
            <a:r>
              <a:rPr lang="en-US" altLang="ko-KR" dirty="0" smtClean="0"/>
              <a:t>- PD8 : USART3 TX, SB5 ON and SB7 OFF</a:t>
            </a:r>
            <a:br>
              <a:rPr lang="en-US" altLang="ko-KR" dirty="0" smtClean="0"/>
            </a:br>
            <a:r>
              <a:rPr lang="en-US" altLang="ko-KR" dirty="0" smtClean="0"/>
              <a:t>- PD9 : USART3 RX, SB6 ON and SB4 OFF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Can be connected either to ST-LINK or to ST </a:t>
            </a:r>
            <a:r>
              <a:rPr lang="en-US" altLang="ko-KR" dirty="0" err="1" smtClean="0"/>
              <a:t>morpho</a:t>
            </a:r>
            <a:r>
              <a:rPr lang="en-US" altLang="ko-KR" dirty="0" smtClean="0"/>
              <a:t> connector.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8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77082" y="2080687"/>
            <a:ext cx="2952254" cy="56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20316" y="4171950"/>
            <a:ext cx="338694" cy="385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59000" y="4557712"/>
            <a:ext cx="2971800" cy="458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1307" y="1540663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Steering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767753" y="2641809"/>
            <a:ext cx="3312247" cy="2343571"/>
            <a:chOff x="2370902" y="1879809"/>
            <a:chExt cx="4379047" cy="30983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902" y="1879809"/>
              <a:ext cx="4379047" cy="3098382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4560426" y="1879809"/>
              <a:ext cx="0" cy="309838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138126" y="2021910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760</a:t>
            </a:r>
          </a:p>
          <a:p>
            <a:pPr algn="ctr"/>
            <a:r>
              <a:rPr lang="en-US" altLang="ko-KR" dirty="0" smtClean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5850" y="2725698"/>
            <a:ext cx="70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980</a:t>
            </a:r>
          </a:p>
          <a:p>
            <a:pPr algn="ctr"/>
            <a:r>
              <a:rPr lang="en-US" altLang="ko-KR" dirty="0" smtClean="0"/>
              <a:t>R15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3606" y="2725698"/>
            <a:ext cx="57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540</a:t>
            </a:r>
          </a:p>
          <a:p>
            <a:pPr algn="ctr"/>
            <a:r>
              <a:rPr lang="en-US" altLang="ko-KR" dirty="0"/>
              <a:t>L</a:t>
            </a:r>
            <a:r>
              <a:rPr lang="en-US" altLang="ko-KR" dirty="0" smtClean="0"/>
              <a:t>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21306" y="4985380"/>
            <a:ext cx="3058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Speed</a:t>
            </a:r>
          </a:p>
          <a:p>
            <a:endParaRPr lang="en-US" altLang="ko-KR" b="1" dirty="0"/>
          </a:p>
          <a:p>
            <a:r>
              <a:rPr lang="en-US" altLang="ko-KR" dirty="0" smtClean="0"/>
              <a:t>Neutral : 0</a:t>
            </a:r>
          </a:p>
          <a:p>
            <a:r>
              <a:rPr lang="en-US" altLang="ko-KR" dirty="0" smtClean="0"/>
              <a:t>Forward : 1~3 Stage</a:t>
            </a:r>
          </a:p>
          <a:p>
            <a:r>
              <a:rPr lang="en-US" altLang="ko-KR" dirty="0" smtClean="0"/>
              <a:t>Reverse : only 1 stage</a:t>
            </a:r>
            <a:endParaRPr lang="en-US" altLang="ko-KR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6096511" y="2078375"/>
            <a:ext cx="5460493" cy="682718"/>
            <a:chOff x="1115615" y="764704"/>
            <a:chExt cx="8063052" cy="1008112"/>
          </a:xfrm>
        </p:grpSpPr>
        <p:sp>
          <p:nvSpPr>
            <p:cNvPr id="14" name="직사각형 13"/>
            <p:cNvSpPr/>
            <p:nvPr/>
          </p:nvSpPr>
          <p:spPr>
            <a:xfrm>
              <a:off x="1115615" y="764704"/>
              <a:ext cx="1008111" cy="100811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R/L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3726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129993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38105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48062" y="764704"/>
              <a:ext cx="1008111" cy="100811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56173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62441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170556" y="764704"/>
              <a:ext cx="1008111" cy="1008112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096511" y="1540663"/>
            <a:ext cx="111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Protocol</a:t>
            </a:r>
            <a:endParaRPr lang="en-US" altLang="ko-KR" dirty="0" smtClean="0"/>
          </a:p>
        </p:txBody>
      </p:sp>
      <p:grpSp>
        <p:nvGrpSpPr>
          <p:cNvPr id="35" name="그룹 34"/>
          <p:cNvGrpSpPr/>
          <p:nvPr/>
        </p:nvGrpSpPr>
        <p:grpSpPr>
          <a:xfrm>
            <a:off x="6096511" y="2959963"/>
            <a:ext cx="4777776" cy="646331"/>
            <a:chOff x="6096511" y="2959963"/>
            <a:chExt cx="4777776" cy="646331"/>
          </a:xfrm>
        </p:grpSpPr>
        <p:sp>
          <p:nvSpPr>
            <p:cNvPr id="28" name="직사각형 27"/>
            <p:cNvSpPr/>
            <p:nvPr/>
          </p:nvSpPr>
          <p:spPr>
            <a:xfrm>
              <a:off x="6096511" y="3061133"/>
              <a:ext cx="443989" cy="44399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79228" y="2959963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Left/Right bit</a:t>
              </a:r>
            </a:p>
            <a:p>
              <a:r>
                <a:rPr lang="en-US" altLang="ko-KR" dirty="0" smtClean="0"/>
                <a:t>L : 0, R : 1</a:t>
              </a:r>
              <a:endParaRPr lang="ko-KR" altLang="en-US" dirty="0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96511" y="3931877"/>
            <a:ext cx="4777776" cy="646331"/>
            <a:chOff x="6096511" y="3807856"/>
            <a:chExt cx="4777776" cy="646331"/>
          </a:xfrm>
        </p:grpSpPr>
        <p:sp>
          <p:nvSpPr>
            <p:cNvPr id="30" name="직사각형 29"/>
            <p:cNvSpPr/>
            <p:nvPr/>
          </p:nvSpPr>
          <p:spPr>
            <a:xfrm>
              <a:off x="6096511" y="3909026"/>
              <a:ext cx="443989" cy="44399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228" y="3807856"/>
              <a:ext cx="4095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Steering bit</a:t>
              </a:r>
            </a:p>
            <a:p>
              <a:r>
                <a:rPr lang="en-US" altLang="ko-KR" dirty="0" smtClean="0"/>
                <a:t>0(0000)~15(1111) stage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096511" y="4903791"/>
            <a:ext cx="4777776" cy="1200329"/>
            <a:chOff x="6096511" y="4903791"/>
            <a:chExt cx="4777776" cy="1200329"/>
          </a:xfrm>
        </p:grpSpPr>
        <p:sp>
          <p:nvSpPr>
            <p:cNvPr id="31" name="직사각형 30"/>
            <p:cNvSpPr/>
            <p:nvPr/>
          </p:nvSpPr>
          <p:spPr>
            <a:xfrm>
              <a:off x="6096511" y="5281960"/>
              <a:ext cx="443989" cy="44399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79228" y="4903791"/>
              <a:ext cx="40950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Speed bit</a:t>
              </a:r>
            </a:p>
            <a:p>
              <a:r>
                <a:rPr lang="en-US" altLang="ko-KR" dirty="0" smtClean="0"/>
                <a:t>0(000) : neutral</a:t>
              </a:r>
            </a:p>
            <a:p>
              <a:r>
                <a:rPr lang="en-US" altLang="ko-KR" dirty="0" smtClean="0"/>
                <a:t>1(001)~3(011) : 1~3 stage forward</a:t>
              </a:r>
            </a:p>
            <a:p>
              <a:r>
                <a:rPr lang="en-US" altLang="ko-KR" dirty="0" smtClean="0"/>
                <a:t>4(100) : only 1 stage reverse(slow)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080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5334</TotalTime>
  <Words>227</Words>
  <Application>Microsoft Office PowerPoint</Application>
  <PresentationFormat>사용자 지정</PresentationFormat>
  <Paragraphs>71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9020master</cp:lastModifiedBy>
  <cp:revision>127</cp:revision>
  <dcterms:created xsi:type="dcterms:W3CDTF">2018-08-02T07:05:36Z</dcterms:created>
  <dcterms:modified xsi:type="dcterms:W3CDTF">2019-01-09T22:13:42Z</dcterms:modified>
</cp:coreProperties>
</file>