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9E8"/>
    <a:srgbClr val="0065B9"/>
    <a:srgbClr val="FCB670"/>
    <a:srgbClr val="FDCC9B"/>
    <a:srgbClr val="010276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22" autoAdjust="0"/>
  </p:normalViewPr>
  <p:slideViewPr>
    <p:cSldViewPr snapToGrid="0">
      <p:cViewPr varScale="1">
        <p:scale>
          <a:sx n="82" d="100"/>
          <a:sy n="82" d="100"/>
        </p:scale>
        <p:origin x="-900" y="-96"/>
      </p:cViewPr>
      <p:guideLst>
        <p:guide orient="horz" pos="2160"/>
        <p:guide orient="horz" pos="4086"/>
        <p:guide pos="3840"/>
        <p:guide pos="7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9B4D-2EC9-45DD-98CC-E2C7021CE80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06492-3A5B-49DC-86E3-634B92813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8" name="타원 7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막힌 원호 9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막힌 원호 11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자유형 14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</a:t>
            </a:r>
            <a:r>
              <a:rPr lang="en-US" altLang="ko-KR" i="1" dirty="0" smtClean="0">
                <a:solidFill>
                  <a:schemeClr val="bg1"/>
                </a:solidFill>
              </a:rPr>
              <a:t>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7" name="자유형 16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한쪽 모서리가 잘린 사각형 18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Peripheral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Sensor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Cube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MX </a:t>
            </a:r>
            <a:r>
              <a:rPr lang="en-US" altLang="ko-KR" sz="700" b="1" i="1" baseline="0" dirty="0" err="1" smtClean="0">
                <a:solidFill>
                  <a:srgbClr val="0CB9E8"/>
                </a:solidFill>
                <a:cs typeface="Aharoni" panose="02010803020104030203" pitchFamily="2" charset="-79"/>
              </a:rPr>
              <a:t>Config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21" name="타원 20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3" name="타원 22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4" name="타원 23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7604575" y="625183"/>
            <a:ext cx="247253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Development Environment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5" name="타원 34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4" grpId="0" animBg="1"/>
      <p:bldP spid="3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8" name="타원 7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막힌 원호 9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막힌 원호 11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자유형 14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</a:t>
            </a:r>
            <a:r>
              <a:rPr lang="en-US" altLang="ko-KR" i="1" dirty="0" smtClean="0">
                <a:solidFill>
                  <a:schemeClr val="bg1"/>
                </a:solidFill>
              </a:rPr>
              <a:t>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7" name="자유형 16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한쪽 모서리가 잘린 사각형 18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604575" y="625183"/>
            <a:ext cx="39134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The STM32 Nucleo-144 Board Specification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Peripheral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Sensor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Cube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MX </a:t>
            </a:r>
            <a:r>
              <a:rPr lang="en-US" altLang="ko-KR" sz="700" b="1" i="1" baseline="0" dirty="0" err="1" smtClean="0">
                <a:solidFill>
                  <a:srgbClr val="0CB9E8"/>
                </a:solidFill>
                <a:cs typeface="Aharoni" panose="02010803020104030203" pitchFamily="2" charset="-79"/>
              </a:rPr>
              <a:t>Config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1" name="타원 30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3" name="타원 32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5" name="타원 34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7" name="타원 36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8" name="타원 37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9" grpId="0" animBg="1"/>
      <p:bldP spid="27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32" name="타원 31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막힌 원호 34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막힌 원호 35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자유형 38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</a:t>
            </a:r>
            <a:r>
              <a:rPr lang="en-US" altLang="ko-KR" i="1" dirty="0" smtClean="0">
                <a:solidFill>
                  <a:schemeClr val="bg1"/>
                </a:solidFill>
              </a:rPr>
              <a:t>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1" name="자유형 40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한쪽 모서리가 잘린 사각형 42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 userDrawn="1"/>
        </p:nvSpPr>
        <p:spPr>
          <a:xfrm>
            <a:off x="7604575" y="625183"/>
            <a:ext cx="33068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Peripheral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(USER LEDs) </a:t>
            </a: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Specification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Peripheral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Sensor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Cube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MX </a:t>
            </a:r>
            <a:r>
              <a:rPr lang="en-US" altLang="ko-KR" sz="700" b="1" i="1" baseline="0" dirty="0" err="1" smtClean="0">
                <a:solidFill>
                  <a:srgbClr val="0CB9E8"/>
                </a:solidFill>
                <a:cs typeface="Aharoni" panose="02010803020104030203" pitchFamily="2" charset="-79"/>
              </a:rPr>
              <a:t>Config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55" name="타원 54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7" name="타원 56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8" name="타원 57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9" name="타원 58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61" name="타원 60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62" name="타원 61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3" grpId="0" animBg="1"/>
      <p:bldP spid="51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11" name="타원 10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막힌 원호 14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 17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</a:t>
            </a:r>
            <a:r>
              <a:rPr lang="en-US" altLang="ko-KR" i="1" dirty="0" smtClean="0">
                <a:solidFill>
                  <a:schemeClr val="bg1"/>
                </a:solidFill>
              </a:rPr>
              <a:t>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0" name="자유형 19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한쪽 모서리가 잘린 사각형 21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604575" y="625183"/>
            <a:ext cx="29517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Peripheral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(USART) </a:t>
            </a: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Specification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Peripheral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Sensor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Cube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MX </a:t>
            </a:r>
            <a:r>
              <a:rPr lang="en-US" altLang="ko-KR" sz="700" b="1" i="1" baseline="0" dirty="0" err="1" smtClean="0">
                <a:solidFill>
                  <a:srgbClr val="0CB9E8"/>
                </a:solidFill>
                <a:cs typeface="Aharoni" panose="02010803020104030203" pitchFamily="2" charset="-79"/>
              </a:rPr>
              <a:t>Config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26" name="타원 25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8" name="타원 27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9" name="타원 28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0" name="타원 29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2" name="타원 31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3" name="타원 32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2" grpId="0" animBg="1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7" name="타원 6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막힌 원호 9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13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</a:t>
            </a:r>
            <a:r>
              <a:rPr lang="en-US" altLang="ko-KR" i="1" dirty="0" smtClean="0">
                <a:solidFill>
                  <a:schemeClr val="bg1"/>
                </a:solidFill>
              </a:rPr>
              <a:t>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한쪽 모서리가 잘린 사각형 17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7604575" y="625183"/>
            <a:ext cx="32351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Sensor (IMU BNO055) </a:t>
            </a: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Specification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Peripheral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Sensor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Cube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MX </a:t>
            </a:r>
            <a:r>
              <a:rPr lang="en-US" altLang="ko-KR" sz="700" b="1" i="1" baseline="0" dirty="0" err="1" smtClean="0">
                <a:solidFill>
                  <a:srgbClr val="0CB9E8"/>
                </a:solidFill>
                <a:cs typeface="Aharoni" panose="02010803020104030203" pitchFamily="2" charset="-79"/>
              </a:rPr>
              <a:t>Config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22" name="타원 21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4" name="타원 23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6" name="타원 25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8" name="타원 27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9" name="타원 28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19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7" name="타원 6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막힌 원호 9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13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</a:t>
            </a:r>
            <a:r>
              <a:rPr lang="en-US" altLang="ko-KR" i="1" dirty="0" smtClean="0">
                <a:solidFill>
                  <a:schemeClr val="bg1"/>
                </a:solidFill>
              </a:rPr>
              <a:t>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한쪽 모서리가 잘린 사각형 17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7604575" y="625183"/>
            <a:ext cx="382989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CUBE MX Configuration(Clock and </a:t>
            </a:r>
            <a:r>
              <a:rPr lang="en-US" altLang="ko-KR" sz="1400" b="1" baseline="0" dirty="0" err="1" smtClean="0">
                <a:solidFill>
                  <a:prstClr val="white">
                    <a:lumMod val="95000"/>
                  </a:prstClr>
                </a:solidFill>
              </a:rPr>
              <a:t>Pinout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Peripheral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Sensor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Cube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MX </a:t>
            </a:r>
            <a:r>
              <a:rPr lang="en-US" altLang="ko-KR" sz="700" b="1" i="1" baseline="0" dirty="0" err="1" smtClean="0">
                <a:solidFill>
                  <a:schemeClr val="bg1"/>
                </a:solidFill>
                <a:cs typeface="Aharoni" panose="02010803020104030203" pitchFamily="2" charset="-79"/>
              </a:rPr>
              <a:t>Config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22" name="타원 21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4" name="타원 23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6" name="타원 25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7" name="타원 26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8" name="타원 27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19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10" name="타원 9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막힌 원호 11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자유형 16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</a:t>
            </a:r>
            <a:r>
              <a:rPr lang="en-US" altLang="ko-KR" i="1" dirty="0" smtClean="0">
                <a:solidFill>
                  <a:schemeClr val="bg1"/>
                </a:solidFill>
              </a:rPr>
              <a:t>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한쪽 모서리가 잘린 사각형 20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604575" y="625183"/>
            <a:ext cx="33650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Coding Build Debug in </a:t>
            </a:r>
            <a:r>
              <a:rPr lang="en-US" altLang="ko-KR" sz="1400" b="1" baseline="0" dirty="0" err="1" smtClean="0">
                <a:solidFill>
                  <a:prstClr val="white">
                    <a:lumMod val="95000"/>
                  </a:prstClr>
                </a:solidFill>
              </a:rPr>
              <a:t>TrueSTUDIO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Peripheral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Sensor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Cube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MX </a:t>
            </a:r>
            <a:r>
              <a:rPr lang="en-US" altLang="ko-KR" sz="700" b="1" i="1" baseline="0" dirty="0" err="1" smtClean="0">
                <a:solidFill>
                  <a:srgbClr val="0CB9E8"/>
                </a:solidFill>
                <a:cs typeface="Aharoni" panose="02010803020104030203" pitchFamily="2" charset="-79"/>
              </a:rPr>
              <a:t>Config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Coding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&amp; Debug</a:t>
            </a:r>
            <a:endParaRPr lang="en-US" altLang="ko-KR" sz="7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7" name="타원 26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8" name="타원 27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9" name="타원 28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0" name="타원 29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1" name="타원 30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1" grpId="0" animBg="1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.com/resource/en/data_brief/stm32cubem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tollic.com/true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909" y="2805750"/>
            <a:ext cx="2466180" cy="86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bg1"/>
                </a:solidFill>
              </a:rPr>
              <a:t>STM32 F722ZE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NUCLEO BOARDS</a:t>
            </a:r>
            <a:r>
              <a:rPr lang="en-US" altLang="ko-KR" sz="700" dirty="0" smtClean="0">
                <a:solidFill>
                  <a:schemeClr val="bg1"/>
                </a:solidFill>
              </a:rPr>
              <a:t> 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829091" y="4458250"/>
            <a:ext cx="15696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</a:rPr>
              <a:t>6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조</a:t>
            </a:r>
            <a:endParaRPr lang="en-US" altLang="ko-KR" sz="16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i="1" dirty="0" smtClean="0">
                <a:solidFill>
                  <a:schemeClr val="bg1"/>
                </a:solidFill>
              </a:rPr>
              <a:t>조장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	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장인상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i="1" dirty="0" smtClean="0">
                <a:solidFill>
                  <a:schemeClr val="bg1"/>
                </a:solidFill>
              </a:rPr>
              <a:t>조원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	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이준태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r>
              <a:rPr lang="en-US" altLang="ko-KR" sz="1200" b="1" i="1" dirty="0">
                <a:solidFill>
                  <a:schemeClr val="bg1"/>
                </a:solidFill>
              </a:rPr>
              <a:t>	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정지원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r>
              <a:rPr lang="en-US" altLang="ko-KR" sz="1200" b="1" i="1" dirty="0">
                <a:solidFill>
                  <a:schemeClr val="bg1"/>
                </a:solidFill>
              </a:rPr>
              <a:t>	</a:t>
            </a:r>
            <a:r>
              <a:rPr lang="ko-KR" altLang="en-US" sz="1200" b="1" i="1" dirty="0" err="1" smtClean="0">
                <a:solidFill>
                  <a:schemeClr val="bg1"/>
                </a:solidFill>
              </a:rPr>
              <a:t>이미르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1307" y="1540663"/>
            <a:ext cx="6716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STM32 CUBE MX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 </a:t>
            </a:r>
            <a:r>
              <a:rPr lang="en-US" altLang="ko-KR" dirty="0"/>
              <a:t>graphical software configuration tool that allows the generation of C initialization code using graphical wizards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www.st.com/resource/en/data_brief/stm32cubemx.pdf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90" y="2969095"/>
            <a:ext cx="6467060" cy="34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021307" y="1540663"/>
            <a:ext cx="658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Atollic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TrueSTUDIO</a:t>
            </a:r>
            <a:r>
              <a:rPr lang="en-US" altLang="ko-KR" b="1" dirty="0" smtClean="0"/>
              <a:t> for STM32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Extensive STM32 device and board </a:t>
            </a:r>
            <a:r>
              <a:rPr lang="en-US" altLang="ko-KR" dirty="0" smtClean="0"/>
              <a:t>support Video </a:t>
            </a:r>
            <a:r>
              <a:rPr lang="en-US" altLang="ko-KR" dirty="0"/>
              <a:t>tutorials, documentation and discussion forums available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atollic.com/truestudio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1" name="그림 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0" y="2987325"/>
            <a:ext cx="64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021307" y="1540663"/>
            <a:ext cx="7095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Following Features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CPU : Arm Cortex-M7 </a:t>
            </a:r>
            <a:r>
              <a:rPr lang="en-US" altLang="ko-KR" dirty="0"/>
              <a:t>core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STM32 </a:t>
            </a:r>
            <a:r>
              <a:rPr lang="en-US" altLang="ko-KR" dirty="0"/>
              <a:t>microcontroller in LQFP144 </a:t>
            </a:r>
            <a:r>
              <a:rPr lang="en-US" altLang="ko-KR" dirty="0" smtClean="0"/>
              <a:t>package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Ethernet </a:t>
            </a:r>
            <a:r>
              <a:rPr lang="en-US" altLang="ko-KR" dirty="0"/>
              <a:t>compliant with IEEE-802.3-2002 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USB </a:t>
            </a:r>
            <a:r>
              <a:rPr lang="en-US" altLang="ko-KR" dirty="0"/>
              <a:t>OTG or full-speed device 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3 </a:t>
            </a:r>
            <a:r>
              <a:rPr lang="en-US" altLang="ko-KR" dirty="0"/>
              <a:t>user LEDs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2 </a:t>
            </a:r>
            <a:r>
              <a:rPr lang="en-US" altLang="ko-KR" dirty="0"/>
              <a:t>push-buttons: USER and </a:t>
            </a:r>
            <a:r>
              <a:rPr lang="en-US" altLang="ko-KR" dirty="0" smtClean="0"/>
              <a:t>RESET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LSE crystal : 32.768 </a:t>
            </a:r>
            <a:r>
              <a:rPr lang="en-US" altLang="ko-KR" dirty="0"/>
              <a:t>kHz crystal </a:t>
            </a:r>
            <a:r>
              <a:rPr lang="en-US" altLang="ko-KR" dirty="0" smtClean="0"/>
              <a:t>oscillator</a:t>
            </a:r>
            <a:br>
              <a:rPr lang="en-US" altLang="ko-KR" dirty="0" smtClean="0"/>
            </a:br>
            <a:r>
              <a:rPr lang="en-US" altLang="ko-KR" dirty="0" smtClean="0"/>
              <a:t>HSE crystal : 8MHz crystal oscillator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Board connectors : </a:t>
            </a:r>
            <a:br>
              <a:rPr lang="en-US" altLang="ko-KR" dirty="0" smtClean="0"/>
            </a:br>
            <a:r>
              <a:rPr lang="en-US" altLang="ko-KR" dirty="0" smtClean="0"/>
              <a:t>- USB with Micro-AB</a:t>
            </a:r>
            <a:br>
              <a:rPr lang="en-US" altLang="ko-KR" dirty="0" smtClean="0"/>
            </a:br>
            <a:r>
              <a:rPr lang="en-US" altLang="ko-KR" dirty="0" smtClean="0"/>
              <a:t>- Ethernet RJ45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7023150" y="2035630"/>
            <a:ext cx="4653806" cy="4450956"/>
            <a:chOff x="6096000" y="1583526"/>
            <a:chExt cx="5081636" cy="4860137"/>
          </a:xfrm>
        </p:grpSpPr>
        <p:pic>
          <p:nvPicPr>
            <p:cNvPr id="1026" name="Picture 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83526"/>
              <a:ext cx="2540036" cy="4860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036" y="1583594"/>
              <a:ext cx="2541600" cy="48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2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1306" y="1540663"/>
            <a:ext cx="96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 USER LEDs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User LD1 : </a:t>
            </a:r>
            <a:r>
              <a:rPr lang="en-US" altLang="ko-KR" dirty="0"/>
              <a:t>a green user LED is connected to the STM32 I/O PB0 </a:t>
            </a:r>
            <a:r>
              <a:rPr lang="en-US" altLang="ko-KR" dirty="0" smtClean="0"/>
              <a:t>(</a:t>
            </a:r>
            <a:r>
              <a:rPr lang="en-US" altLang="ko-KR" dirty="0"/>
              <a:t>SB120 ON and SB119 OFF) or PA5 (SB119 ON and SB120 OFF) corresponding to the ST </a:t>
            </a:r>
            <a:r>
              <a:rPr lang="en-US" altLang="ko-KR" dirty="0" err="1"/>
              <a:t>Zio</a:t>
            </a:r>
            <a:r>
              <a:rPr lang="en-US" altLang="ko-KR" dirty="0"/>
              <a:t> D13.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User LD2 : </a:t>
            </a:r>
            <a:r>
              <a:rPr lang="en-US" altLang="ko-KR" dirty="0"/>
              <a:t>a blue user LED is connected to </a:t>
            </a:r>
            <a:r>
              <a:rPr lang="en-US" altLang="ko-KR" dirty="0" smtClean="0"/>
              <a:t>PB7.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User LD3 : </a:t>
            </a:r>
            <a:r>
              <a:rPr lang="en-US" altLang="ko-KR" dirty="0"/>
              <a:t>a red user LED is connected to PB14.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/>
          <a:stretch/>
        </p:blipFill>
        <p:spPr>
          <a:xfrm>
            <a:off x="2197100" y="3590676"/>
            <a:ext cx="4191000" cy="2628900"/>
          </a:xfrm>
          <a:prstGeom prst="rect">
            <a:avLst/>
          </a:prstGeom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77082" y="2080687"/>
            <a:ext cx="2952254" cy="56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18350" y="4781550"/>
            <a:ext cx="20955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11749" y="4470400"/>
            <a:ext cx="917019" cy="52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1749" y="5692526"/>
            <a:ext cx="917019" cy="52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04" y="3979670"/>
            <a:ext cx="4422959" cy="1850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1306" y="1540663"/>
            <a:ext cx="96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USART communication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Available on PD8 and PD9</a:t>
            </a:r>
            <a:br>
              <a:rPr lang="en-US" altLang="ko-KR" dirty="0" smtClean="0"/>
            </a:br>
            <a:r>
              <a:rPr lang="en-US" altLang="ko-KR" dirty="0" smtClean="0"/>
              <a:t>- PD8 : USART3 TX, SB5 ON and SB7 OFF</a:t>
            </a:r>
            <a:br>
              <a:rPr lang="en-US" altLang="ko-KR" dirty="0" smtClean="0"/>
            </a:br>
            <a:r>
              <a:rPr lang="en-US" altLang="ko-KR" dirty="0" smtClean="0"/>
              <a:t>- PD9 : USART3 RX, SB6 ON and SB4 OFF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Can be connected either to ST-LINK or to ST </a:t>
            </a:r>
            <a:r>
              <a:rPr lang="en-US" altLang="ko-KR" dirty="0" err="1" smtClean="0"/>
              <a:t>morpho</a:t>
            </a:r>
            <a:r>
              <a:rPr lang="en-US" altLang="ko-KR" dirty="0" smtClean="0"/>
              <a:t> connector.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77082" y="2080687"/>
            <a:ext cx="2952254" cy="56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20316" y="4171950"/>
            <a:ext cx="338694" cy="38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9000" y="4557712"/>
            <a:ext cx="2971800" cy="458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1306" y="1540663"/>
            <a:ext cx="96563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IMU SENSOR(BOSCH BNO055)</a:t>
            </a:r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Sensor : Gyroscope, Accelerometer, Geomagnetic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Output data : Quaternion, Euler angles, Rotation vector, Gravity, Heading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Interface : HID-I2C, I2C, USART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OPR_MODE Register : 0x3D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IMU : [OPR_MODE] : XXXX1000b</a:t>
            </a:r>
            <a:br>
              <a:rPr lang="en-US" altLang="ko-KR" dirty="0" smtClean="0"/>
            </a:br>
            <a:r>
              <a:rPr lang="en-US" altLang="ko-KR" dirty="0" smtClean="0"/>
              <a:t>- In the </a:t>
            </a:r>
            <a:r>
              <a:rPr lang="en-US" altLang="ko-KR" dirty="0"/>
              <a:t>IMU mode, the  relative  orientation  of  the  BNO055  in  space  is  calculated 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from  </a:t>
            </a:r>
            <a:r>
              <a:rPr lang="en-US" altLang="ko-KR" dirty="0"/>
              <a:t>the accelerometer and gyroscope data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I2C Protocol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The </a:t>
            </a:r>
            <a:r>
              <a:rPr lang="en-US" altLang="ko-KR" dirty="0"/>
              <a:t>I2C bus uses SCL </a:t>
            </a:r>
            <a:r>
              <a:rPr lang="en-US" altLang="ko-KR" dirty="0" smtClean="0"/>
              <a:t>and SDA signal lines.</a:t>
            </a:r>
            <a:br>
              <a:rPr lang="en-US" altLang="ko-KR" dirty="0" smtClean="0"/>
            </a:br>
            <a:r>
              <a:rPr lang="en-US" altLang="ko-KR" dirty="0" smtClean="0"/>
              <a:t>- supports standard mode and fast mode</a:t>
            </a:r>
            <a:br>
              <a:rPr lang="en-US" altLang="ko-KR" dirty="0" smtClean="0"/>
            </a:br>
            <a:r>
              <a:rPr lang="en-US" altLang="ko-KR" dirty="0" smtClean="0"/>
              <a:t>- only 7-bit address mode is supported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6" y="5233982"/>
            <a:ext cx="4753639" cy="1238423"/>
          </a:xfrm>
          <a:prstGeom prst="rect">
            <a:avLst/>
          </a:prstGeom>
        </p:spPr>
      </p:pic>
      <p:pic>
        <p:nvPicPr>
          <p:cNvPr id="2050" name="Picture 2" descr="https://images-na.ssl-images-amazon.com/images/I/610gnNjk%2BvL._SL10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074" y="3854370"/>
            <a:ext cx="4304576" cy="256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1307" y="1540663"/>
            <a:ext cx="4074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Clock Configuration</a:t>
            </a:r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SYSCLK : 216 MHz</a:t>
            </a:r>
            <a:br>
              <a:rPr lang="en-US" altLang="ko-KR" dirty="0" smtClean="0"/>
            </a:br>
            <a:r>
              <a:rPr lang="en-US" altLang="ko-KR" dirty="0" smtClean="0"/>
              <a:t>- HSE Input frequency : 8 MHz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PLLM : /4, *N : X216, /P : /2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err="1" smtClean="0"/>
              <a:t>Pinout</a:t>
            </a:r>
            <a:r>
              <a:rPr lang="en-US" altLang="ko-KR" b="1" dirty="0" smtClean="0"/>
              <a:t> &amp; Configuration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I2C1 GPIO</a:t>
            </a:r>
            <a:br>
              <a:rPr lang="en-US" altLang="ko-KR" dirty="0" smtClean="0"/>
            </a:br>
            <a:r>
              <a:rPr lang="en-US" altLang="ko-KR" dirty="0" smtClean="0"/>
              <a:t>- Mode : I2C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- PB6 : I2C1_SCL, Pull-up</a:t>
            </a:r>
            <a:br>
              <a:rPr lang="en-US" altLang="ko-KR" dirty="0" smtClean="0"/>
            </a:br>
            <a:r>
              <a:rPr lang="en-US" altLang="ko-KR" dirty="0" smtClean="0"/>
              <a:t>- PB9 : I2C1_SDA, Pull-up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USART3 GPIO</a:t>
            </a:r>
            <a:br>
              <a:rPr lang="en-US" altLang="ko-KR" dirty="0" smtClean="0"/>
            </a:br>
            <a:r>
              <a:rPr lang="en-US" altLang="ko-KR" dirty="0" smtClean="0"/>
              <a:t>- Mode : Asynchronous</a:t>
            </a:r>
            <a:br>
              <a:rPr lang="en-US" altLang="ko-KR" dirty="0" smtClean="0"/>
            </a:br>
            <a:r>
              <a:rPr lang="en-US" altLang="ko-KR" dirty="0" smtClean="0"/>
              <a:t>- PD8 : USART3_TX, No pull-up </a:t>
            </a:r>
            <a:br>
              <a:rPr lang="en-US" altLang="ko-KR" dirty="0" smtClean="0"/>
            </a:br>
            <a:r>
              <a:rPr lang="en-US" altLang="ko-KR" dirty="0" smtClean="0"/>
              <a:t>- PD9 : USART3_RX, No pull-up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1" y="1540663"/>
            <a:ext cx="407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LEDs GPIO</a:t>
            </a:r>
            <a:br>
              <a:rPr lang="en-US" altLang="ko-KR" dirty="0" smtClean="0"/>
            </a:br>
            <a:r>
              <a:rPr lang="en-US" altLang="ko-KR" dirty="0" smtClean="0"/>
              <a:t>- PB0 : Output Push Pull</a:t>
            </a:r>
            <a:br>
              <a:rPr lang="en-US" altLang="ko-KR" dirty="0" smtClean="0"/>
            </a:br>
            <a:r>
              <a:rPr lang="en-US" altLang="ko-KR" dirty="0" smtClean="0"/>
              <a:t>- PB7 : Output Push Pull</a:t>
            </a:r>
            <a:br>
              <a:rPr lang="en-US" altLang="ko-KR" dirty="0" smtClean="0"/>
            </a:br>
            <a:r>
              <a:rPr lang="en-US" altLang="ko-KR" dirty="0" smtClean="0"/>
              <a:t>- PB14 : </a:t>
            </a:r>
            <a:r>
              <a:rPr lang="en-US" altLang="ko-KR" dirty="0"/>
              <a:t>Output Push </a:t>
            </a:r>
            <a:r>
              <a:rPr lang="en-US" altLang="ko-KR" dirty="0" smtClean="0"/>
              <a:t>Pull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Project Manager</a:t>
            </a:r>
          </a:p>
          <a:p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72200" y="4417075"/>
            <a:ext cx="2714625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203</Words>
  <Application>Microsoft Office PowerPoint</Application>
  <PresentationFormat>사용자 지정</PresentationFormat>
  <Paragraphs>52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9020master</cp:lastModifiedBy>
  <cp:revision>119</cp:revision>
  <dcterms:created xsi:type="dcterms:W3CDTF">2018-08-02T07:05:36Z</dcterms:created>
  <dcterms:modified xsi:type="dcterms:W3CDTF">2019-01-03T07:15:55Z</dcterms:modified>
</cp:coreProperties>
</file>