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embeddedFontLst>
    <p:embeddedFont>
      <p:font typeface="Libre Franklin"/>
      <p:regular r:id="rId52"/>
      <p:bold r:id="rId53"/>
      <p:italic r:id="rId54"/>
      <p:boldItalic r:id="rId55"/>
    </p:embeddedFont>
    <p:embeddedFont>
      <p:font typeface="Constantia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gs/n4YRo0Kkm4duZv3rS71TGA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ibreFranklin-bold.fntdata"/><Relationship Id="rId52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55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54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57" Type="http://schemas.openxmlformats.org/officeDocument/2006/relationships/font" Target="fonts/Constantia-bold.fntdata"/><Relationship Id="rId12" Type="http://schemas.openxmlformats.org/officeDocument/2006/relationships/slide" Target="slides/slide7.xml"/><Relationship Id="rId56" Type="http://schemas.openxmlformats.org/officeDocument/2006/relationships/font" Target="fonts/Constantia-regular.fntdata"/><Relationship Id="rId15" Type="http://schemas.openxmlformats.org/officeDocument/2006/relationships/slide" Target="slides/slide10.xml"/><Relationship Id="rId59" Type="http://schemas.openxmlformats.org/officeDocument/2006/relationships/font" Target="fonts/Constantia-boldItalic.fntdata"/><Relationship Id="rId14" Type="http://schemas.openxmlformats.org/officeDocument/2006/relationships/slide" Target="slides/slide9.xml"/><Relationship Id="rId58" Type="http://schemas.openxmlformats.org/officeDocument/2006/relationships/font" Target="fonts/Constanti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5" name="Google Shape;25;p4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48"/>
          <p:cNvSpPr/>
          <p:nvPr/>
        </p:nvSpPr>
        <p:spPr>
          <a:xfrm rot="10800000">
            <a:off x="891822" y="5617774"/>
            <a:ext cx="7382935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48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30" name="Google Shape;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769521" y="702069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31" name="Google Shape;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7855433" y="749720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8"/>
          <p:cNvSpPr txBox="1"/>
          <p:nvPr>
            <p:ph type="ctrTitle"/>
          </p:nvPr>
        </p:nvSpPr>
        <p:spPr>
          <a:xfrm>
            <a:off x="1727201" y="1794935"/>
            <a:ext cx="5723468" cy="1828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subTitle"/>
          </p:nvPr>
        </p:nvSpPr>
        <p:spPr>
          <a:xfrm>
            <a:off x="1727200" y="3736622"/>
            <a:ext cx="571217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87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53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6770676" y="535759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1174044" y="5357592"/>
            <a:ext cx="50348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6213930" y="535759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1" type="body"/>
          </p:nvPr>
        </p:nvSpPr>
        <p:spPr>
          <a:xfrm rot="5400000">
            <a:off x="2759337" y="822961"/>
            <a:ext cx="3603812" cy="6196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1" name="Google Shape;111;p57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>
            <p:ph type="title"/>
          </p:nvPr>
        </p:nvSpPr>
        <p:spPr>
          <a:xfrm rot="5400000">
            <a:off x="4962879" y="2592212"/>
            <a:ext cx="4763911" cy="1430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8"/>
          <p:cNvSpPr txBox="1"/>
          <p:nvPr>
            <p:ph idx="1" type="body"/>
          </p:nvPr>
        </p:nvSpPr>
        <p:spPr>
          <a:xfrm rot="5400000">
            <a:off x="1686277" y="718256"/>
            <a:ext cx="4402667" cy="51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/>
          <p:nvPr>
            <p:ph type="title"/>
          </p:nvPr>
        </p:nvSpPr>
        <p:spPr>
          <a:xfrm>
            <a:off x="1444979" y="2239430"/>
            <a:ext cx="6254044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tant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" type="body"/>
          </p:nvPr>
        </p:nvSpPr>
        <p:spPr>
          <a:xfrm>
            <a:off x="1456267" y="3725334"/>
            <a:ext cx="6231467" cy="130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0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1298448" y="2121407"/>
            <a:ext cx="3200400" cy="360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2" type="body"/>
          </p:nvPr>
        </p:nvSpPr>
        <p:spPr>
          <a:xfrm>
            <a:off x="4663440" y="2119313"/>
            <a:ext cx="3200400" cy="36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" type="body"/>
          </p:nvPr>
        </p:nvSpPr>
        <p:spPr>
          <a:xfrm>
            <a:off x="1557869" y="2122312"/>
            <a:ext cx="2939521" cy="820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9" name="Google Shape;59;p52"/>
          <p:cNvSpPr txBox="1"/>
          <p:nvPr>
            <p:ph idx="2" type="body"/>
          </p:nvPr>
        </p:nvSpPr>
        <p:spPr>
          <a:xfrm>
            <a:off x="4910669" y="2122311"/>
            <a:ext cx="2944368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0" name="Google Shape;60;p52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2"/>
          <p:cNvSpPr txBox="1"/>
          <p:nvPr>
            <p:ph idx="3" type="body"/>
          </p:nvPr>
        </p:nvSpPr>
        <p:spPr>
          <a:xfrm>
            <a:off x="1298448" y="2944368"/>
            <a:ext cx="3227832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4" type="body"/>
          </p:nvPr>
        </p:nvSpPr>
        <p:spPr>
          <a:xfrm>
            <a:off x="4645151" y="2944813"/>
            <a:ext cx="3227832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5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6" name="Google Shape;76;p5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5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8" name="Google Shape;78;p55"/>
          <p:cNvSpPr/>
          <p:nvPr/>
        </p:nvSpPr>
        <p:spPr>
          <a:xfrm rot="10800000">
            <a:off x="632177" y="6058038"/>
            <a:ext cx="772160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5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55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55"/>
          <p:cNvSpPr/>
          <p:nvPr/>
        </p:nvSpPr>
        <p:spPr>
          <a:xfrm rot="-60000">
            <a:off x="749204" y="576868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55"/>
          <p:cNvSpPr/>
          <p:nvPr/>
        </p:nvSpPr>
        <p:spPr>
          <a:xfrm rot="-60000">
            <a:off x="749808" y="576072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83" name="Google Shape;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2371106" y="293953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84" name="Google Shape;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6279647" y="333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5"/>
          <p:cNvSpPr txBox="1"/>
          <p:nvPr>
            <p:ph type="title"/>
          </p:nvPr>
        </p:nvSpPr>
        <p:spPr>
          <a:xfrm rot="-60000">
            <a:off x="1108976" y="2020042"/>
            <a:ext cx="3064827" cy="150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60000">
            <a:off x="4854291" y="1150993"/>
            <a:ext cx="3020792" cy="4625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7345" lvl="0" marL="457200" algn="l">
              <a:spcBef>
                <a:spcPts val="440"/>
              </a:spcBef>
              <a:spcAft>
                <a:spcPts val="0"/>
              </a:spcAft>
              <a:buSzPts val="1870"/>
              <a:buChar char="O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O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SzPts val="1360"/>
              <a:buChar char="O"/>
              <a:defRPr sz="1600"/>
            </a:lvl4pPr>
            <a:lvl5pPr indent="-304164" lvl="4" marL="2286000" algn="l">
              <a:spcBef>
                <a:spcPts val="280"/>
              </a:spcBef>
              <a:spcAft>
                <a:spcPts val="0"/>
              </a:spcAft>
              <a:buSzPts val="1190"/>
              <a:buChar char="O"/>
              <a:defRPr sz="14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Char char="O"/>
              <a:defRPr sz="2000"/>
            </a:lvl9pPr>
          </a:lstStyle>
          <a:p/>
        </p:txBody>
      </p:sp>
      <p:sp>
        <p:nvSpPr>
          <p:cNvPr id="87" name="Google Shape;87;p55"/>
          <p:cNvSpPr txBox="1"/>
          <p:nvPr>
            <p:ph idx="2" type="body"/>
          </p:nvPr>
        </p:nvSpPr>
        <p:spPr>
          <a:xfrm rot="-60000">
            <a:off x="1148125" y="3623748"/>
            <a:ext cx="3048891" cy="2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8" name="Google Shape;88;p55"/>
          <p:cNvSpPr txBox="1"/>
          <p:nvPr>
            <p:ph idx="10" type="dt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1" type="ftr"/>
          </p:nvPr>
        </p:nvSpPr>
        <p:spPr>
          <a:xfrm rot="-60000">
            <a:off x="914554" y="5829261"/>
            <a:ext cx="35226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2" type="sldNum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3" name="Google Shape;93;p56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5" name="Google Shape;95;p56"/>
          <p:cNvSpPr/>
          <p:nvPr/>
        </p:nvSpPr>
        <p:spPr>
          <a:xfrm rot="10800000">
            <a:off x="632177" y="6058038"/>
            <a:ext cx="772160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56"/>
          <p:cNvSpPr/>
          <p:nvPr/>
        </p:nvSpPr>
        <p:spPr>
          <a:xfrm rot="-60000">
            <a:off x="749204" y="576868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56"/>
          <p:cNvSpPr/>
          <p:nvPr/>
        </p:nvSpPr>
        <p:spPr>
          <a:xfrm rot="-60000">
            <a:off x="745058" y="575769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56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56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00" name="Google Shape;1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2371106" y="293953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01" name="Google Shape;1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6279647" y="333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6"/>
          <p:cNvSpPr txBox="1"/>
          <p:nvPr>
            <p:ph type="title"/>
          </p:nvPr>
        </p:nvSpPr>
        <p:spPr>
          <a:xfrm rot="-60000">
            <a:off x="1106424" y="2020824"/>
            <a:ext cx="3063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/>
          <p:nvPr>
            <p:ph idx="2" type="pic"/>
          </p:nvPr>
        </p:nvSpPr>
        <p:spPr>
          <a:xfrm rot="60000">
            <a:off x="4898615" y="1207272"/>
            <a:ext cx="2913863" cy="4539412"/>
          </a:xfrm>
          <a:prstGeom prst="rect">
            <a:avLst/>
          </a:prstGeom>
          <a:noFill/>
          <a:ln cap="rnd" cmpd="sng" w="101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Courgette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" name="Google Shape;104;p56"/>
          <p:cNvSpPr txBox="1"/>
          <p:nvPr>
            <p:ph idx="1" type="body"/>
          </p:nvPr>
        </p:nvSpPr>
        <p:spPr>
          <a:xfrm rot="-60000">
            <a:off x="1152144" y="3621024"/>
            <a:ext cx="3044952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105" name="Google Shape;105;p56"/>
          <p:cNvSpPr txBox="1"/>
          <p:nvPr>
            <p:ph idx="10" type="dt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11" type="ftr"/>
          </p:nvPr>
        </p:nvSpPr>
        <p:spPr>
          <a:xfrm rot="-60000">
            <a:off x="914569" y="5831037"/>
            <a:ext cx="3319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6"/>
          <p:cNvSpPr txBox="1"/>
          <p:nvPr>
            <p:ph idx="12" type="sldNum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Google Shape;11;p4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" name="Google Shape;13;p47"/>
          <p:cNvSpPr/>
          <p:nvPr/>
        </p:nvSpPr>
        <p:spPr>
          <a:xfrm rot="10800000">
            <a:off x="628649" y="6069330"/>
            <a:ext cx="792099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47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Administrator\Desktop\Pushpin Dev\Assets\pushpinLeft.png" id="16" name="Google Shape;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543741" y="273091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7" name="Google Shape;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8115079" y="298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" name="Google Shape;20;p47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" name="Google Shape;21;p47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pan.baidu.com/share/link?shareid=2190696726&amp;uk=338543583&amp;fid=714357500588689" TargetMode="External"/><Relationship Id="rId4" Type="http://schemas.openxmlformats.org/officeDocument/2006/relationships/hyperlink" Target="http://blog.csdn.net/a359680405/article/category/2799089/2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27201" y="1794935"/>
            <a:ext cx="5723468" cy="1828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r>
              <a:rPr lang="en-US"/>
              <a:t>Button組件</a:t>
            </a:r>
            <a:endParaRPr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1727200" y="3736622"/>
            <a:ext cx="571217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 txBox="1"/>
          <p:nvPr>
            <p:ph idx="12" type="sldNum"/>
          </p:nvPr>
        </p:nvSpPr>
        <p:spPr>
          <a:xfrm>
            <a:off x="6213930" y="535759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Button顯示字串與圖示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其他可用圖示(bitmap)的指令：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error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hourglass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info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questhead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question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warning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gray12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gray25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gray50</a:t>
            </a:r>
            <a:endParaRPr/>
          </a:p>
          <a:p>
            <a:pPr indent="-457200" lvl="1" marL="822960" rtl="0" algn="l">
              <a:spcBef>
                <a:spcPts val="407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gray75</a:t>
            </a:r>
            <a:endParaRPr/>
          </a:p>
        </p:txBody>
      </p:sp>
      <p:sp>
        <p:nvSpPr>
          <p:cNvPr id="192" name="Google Shape;192;p1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Button顯示字串與圖示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from tkinter import *</a:t>
            </a:r>
            <a:r>
              <a:rPr lang="en-US" sz="1400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root = Tk()</a:t>
            </a:r>
            <a:r>
              <a:rPr lang="en-US" sz="1400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solidFill>
                  <a:srgbClr val="FF0000"/>
                </a:solidFill>
              </a:rPr>
              <a:t>#設定顯示的字串與圖示且建立按鈕</a:t>
            </a:r>
            <a:endParaRPr sz="14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Button(root,text ="botton",compound = "bottom",bitmap = "question").pack()</a:t>
            </a:r>
            <a:endParaRPr sz="1400"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root.mainloop()</a:t>
            </a:r>
            <a:r>
              <a:rPr lang="en-US" sz="1400">
                <a:solidFill>
                  <a:srgbClr val="FF0000"/>
                </a:solidFill>
              </a:rPr>
              <a:t>#執行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5157192"/>
            <a:ext cx="1257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設定Button大小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FF0000"/>
                </a:solidFill>
              </a:rPr>
              <a:t>#設定顯示的字串與按鈕大小且建立按鈕</a:t>
            </a:r>
            <a:endParaRPr sz="18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Button(root,text ="botton",</a:t>
            </a:r>
            <a:r>
              <a:rPr lang="en-US" sz="1800">
                <a:solidFill>
                  <a:srgbClr val="00B050"/>
                </a:solidFill>
              </a:rPr>
              <a:t>width = 10,height = 2</a:t>
            </a:r>
            <a:r>
              <a:rPr lang="en-US" sz="1800"/>
              <a:t>).pack()</a:t>
            </a:r>
            <a:endParaRPr sz="1800"/>
          </a:p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設定Button大小</a:t>
            </a:r>
            <a:endParaRPr/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from tkinter import *</a:t>
            </a:r>
            <a:r>
              <a:rPr lang="en-US" sz="1900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 = Tk()</a:t>
            </a:r>
            <a:r>
              <a:rPr lang="en-US" sz="1900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>
                <a:solidFill>
                  <a:srgbClr val="FF0000"/>
                </a:solidFill>
              </a:rPr>
              <a:t>#設定顯示的字串與按鈕大小且建立按鈕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Button(root,text ="botton",width = 10,height = 2).pack()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>
                <a:solidFill>
                  <a:srgbClr val="FF0000"/>
                </a:solidFill>
              </a:rPr>
              <a:t>#設定視窗大小+視窗放置的水平座標+視窗放置的垂直座標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root.geometry("250x100+1000+0")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root.mainloop()</a:t>
            </a:r>
            <a:r>
              <a:rPr lang="en-US" sz="1900">
                <a:solidFill>
                  <a:srgbClr val="FF0000"/>
                </a:solidFill>
              </a:rPr>
              <a:t>#執行</a:t>
            </a:r>
            <a:endParaRPr sz="1900"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5373216"/>
            <a:ext cx="1897480" cy="98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設定Button顏色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solidFill>
                  <a:srgbClr val="FF0000"/>
                </a:solidFill>
              </a:rPr>
              <a:t>#設定顯示的字串、按鈕大小、背景顏色、前景顏色且建立按鈕</a:t>
            </a:r>
            <a:endParaRPr sz="14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Button(root,text ="botton",width = 10,height = 2,</a:t>
            </a:r>
            <a:r>
              <a:rPr lang="en-US" sz="1200">
                <a:solidFill>
                  <a:srgbClr val="00B050"/>
                </a:solidFill>
              </a:rPr>
              <a:t>bg="black",fg="white"</a:t>
            </a:r>
            <a:r>
              <a:rPr lang="en-US" sz="1200"/>
              <a:t>).pack()</a:t>
            </a:r>
            <a:endParaRPr sz="1200"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設定Button顏色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from tkinter import *</a:t>
            </a:r>
            <a:r>
              <a:rPr lang="en-US" sz="1200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root = Tk()</a:t>
            </a:r>
            <a:r>
              <a:rPr lang="en-US" sz="1200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>
                <a:solidFill>
                  <a:srgbClr val="FF0000"/>
                </a:solidFill>
              </a:rPr>
              <a:t>#設定顯示的字串、按鈕大小與按鍵顏色且建立按鈕</a:t>
            </a:r>
            <a:endParaRPr sz="12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Button(root,text ="botton",width = 10,height = 2,bg="black",fg="white").pack()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>
                <a:solidFill>
                  <a:srgbClr val="FF0000"/>
                </a:solidFill>
              </a:rPr>
              <a:t>#設定視窗大小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root.geometry("250x100+1000+0")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root.mainloop()</a:t>
            </a:r>
            <a:r>
              <a:rPr lang="en-US" sz="1200">
                <a:solidFill>
                  <a:srgbClr val="FF0000"/>
                </a:solidFill>
              </a:rPr>
              <a:t>#執行</a:t>
            </a:r>
            <a:endParaRPr sz="2000"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4581128"/>
            <a:ext cx="25336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Button元件放置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以下範例，介紹如何建立一個Button按鈕，您可以透過pack()方法，設定按鈕靠上、下、左、右其中一邊對齊。</a:t>
            </a:r>
            <a:endParaRPr/>
          </a:p>
          <a:p>
            <a:pPr indent="-173926" lvl="0" marL="27432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7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#建立按鈕且靠左對齊</a:t>
            </a:r>
            <a:endParaRPr/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Button(root,text="click me!",width=10).pack(</a:t>
            </a:r>
            <a:r>
              <a:rPr lang="en-US">
                <a:solidFill>
                  <a:srgbClr val="00B050"/>
                </a:solidFill>
              </a:rPr>
              <a:t>side="left"</a:t>
            </a:r>
            <a:r>
              <a:rPr lang="en-US"/>
              <a:t>)</a:t>
            </a:r>
            <a:endParaRPr/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##靠右對齊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Button(root,text="click me!",width=10).pack(</a:t>
            </a:r>
            <a:r>
              <a:rPr lang="en-US">
                <a:solidFill>
                  <a:srgbClr val="00B050"/>
                </a:solidFill>
              </a:rPr>
              <a:t>side=" right "</a:t>
            </a:r>
            <a:r>
              <a:rPr lang="en-US"/>
              <a:t>)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#靠上對齊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Button(root,text="click me!",width=10).pack(</a:t>
            </a:r>
            <a:r>
              <a:rPr lang="en-US">
                <a:solidFill>
                  <a:srgbClr val="00B050"/>
                </a:solidFill>
              </a:rPr>
              <a:t>side=" top "</a:t>
            </a:r>
            <a:r>
              <a:rPr lang="en-US"/>
              <a:t>)</a:t>
            </a:r>
            <a:endParaRPr/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#靠下對齊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1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Button(root,text="click me!",width=10).pack(</a:t>
            </a:r>
            <a:r>
              <a:rPr lang="en-US">
                <a:solidFill>
                  <a:srgbClr val="00B050"/>
                </a:solidFill>
              </a:rPr>
              <a:t>side=" bottom "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73926" lvl="0" marL="27432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Button元件放置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範例1: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from tkinter import *</a:t>
            </a:r>
            <a:r>
              <a:rPr lang="en-US" sz="1900">
                <a:solidFill>
                  <a:srgbClr val="FF0000"/>
                </a:solidFill>
              </a:rPr>
              <a:t>#載入函式庫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 = Tk()</a:t>
            </a:r>
            <a:r>
              <a:rPr lang="en-US" sz="1900">
                <a:solidFill>
                  <a:srgbClr val="FF0000"/>
                </a:solidFill>
              </a:rPr>
              <a:t>#建立一個視窗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root.title("新視窗")</a:t>
            </a:r>
            <a:r>
              <a:rPr lang="en-US" sz="1900">
                <a:solidFill>
                  <a:srgbClr val="FF0000"/>
                </a:solidFill>
              </a:rPr>
              <a:t>#設定視窗名稱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>
                <a:solidFill>
                  <a:srgbClr val="FF0000"/>
                </a:solidFill>
              </a:rPr>
              <a:t>#設定顯示的字串、按鈕大小、靠左對齊且建立按鈕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Button(root,text="click me!",width=10).pack(side="left")</a:t>
            </a:r>
            <a:endParaRPr/>
          </a:p>
          <a:p>
            <a:pPr indent="0" lvl="2" marL="27432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>
                <a:solidFill>
                  <a:srgbClr val="FF0000"/>
                </a:solidFill>
              </a:rPr>
              <a:t>#root.geometry("長度x寬度+視窗放置的水平座標+視窗放置的垂直座標")</a:t>
            </a:r>
            <a:endParaRPr sz="19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root.geometry("450x300+1000+0") </a:t>
            </a:r>
            <a:endParaRPr/>
          </a:p>
          <a:p>
            <a:pPr indent="0" lvl="1" marL="36576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en-US" sz="1900"/>
              <a:t>root.mainloop()</a:t>
            </a:r>
            <a:r>
              <a:rPr lang="en-US" sz="1900">
                <a:solidFill>
                  <a:srgbClr val="FF0000"/>
                </a:solidFill>
              </a:rPr>
              <a:t>#執行</a:t>
            </a:r>
            <a:endParaRPr sz="1900">
              <a:solidFill>
                <a:srgbClr val="FF0000"/>
              </a:solidFill>
            </a:endParaRPr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Button元件放置</a:t>
            </a:r>
            <a:endParaRPr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140968"/>
            <a:ext cx="3148045" cy="228334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Button元件放置</a:t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範例2: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root.title("新視窗")</a:t>
            </a:r>
            <a:r>
              <a:rPr lang="en-US">
                <a:solidFill>
                  <a:srgbClr val="FF0000"/>
                </a:solidFill>
              </a:rPr>
              <a:t>#設定視窗名稱</a:t>
            </a:r>
            <a:endParaRPr/>
          </a:p>
          <a:p>
            <a:pPr indent="0" lvl="1" marL="365760" rtl="0" algn="l">
              <a:spcBef>
                <a:spcPts val="408"/>
              </a:spcBef>
              <a:spcAft>
                <a:spcPts val="0"/>
              </a:spcAft>
              <a:buSzPct val="77916"/>
              <a:buNone/>
            </a:pPr>
            <a:r>
              <a:rPr lang="en-US">
                <a:solidFill>
                  <a:srgbClr val="FF0000"/>
                </a:solidFill>
              </a:rPr>
              <a:t>#設定顯示的字串、按鈕大小、</a:t>
            </a:r>
            <a:r>
              <a:rPr lang="en-US" sz="2400">
                <a:solidFill>
                  <a:srgbClr val="FF0000"/>
                </a:solidFill>
              </a:rPr>
              <a:t>靠左對齊且建立按鈕</a:t>
            </a:r>
            <a:endParaRPr sz="24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Button(root,text="YES!",width=10).pack(side="left")</a:t>
            </a:r>
            <a:endParaRPr/>
          </a:p>
          <a:p>
            <a:pPr indent="0" lvl="1" marL="36576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#設定顯示的字串、按鈕大小、</a:t>
            </a:r>
            <a:r>
              <a:rPr lang="en-US" sz="2400">
                <a:solidFill>
                  <a:srgbClr val="FF0000"/>
                </a:solidFill>
              </a:rPr>
              <a:t>靠右對齊且建立按鈕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Button(root,text="NO!",width=10).pack(side="right")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#root.geometry("長度x寬度+視窗放置的水平座標+視窗放置的垂直座標")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root.geometry("300x100+1000+0") </a:t>
            </a:r>
            <a:endParaRPr/>
          </a:p>
          <a:p>
            <a:pPr indent="0" lvl="1" marL="365760" rtl="0" algn="l"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64211" lvl="0" marL="27432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學習目標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本章節介紹:</a:t>
            </a:r>
            <a:endParaRPr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建立一個Button</a:t>
            </a:r>
            <a:endParaRPr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Button外框效果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Button顯示字串與圖示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設定Button大小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設定Button顏色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Button元件放置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透過Button呼叫函式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設置Button字串位置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設置Button邊框粗細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設置Button狀態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Button動態顯示</a:t>
            </a:r>
            <a:endParaRPr sz="2400"/>
          </a:p>
          <a:p>
            <a:pPr indent="-457200" lvl="1" marL="822960" rtl="0" algn="l">
              <a:spcBef>
                <a:spcPts val="336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 sz="2400"/>
              <a:t>使Button消失</a:t>
            </a:r>
            <a:endParaRPr/>
          </a:p>
          <a:p>
            <a:pPr indent="-183642" lvl="0" marL="274320" rtl="0" algn="l">
              <a:spcBef>
                <a:spcPts val="336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Button元件放置</a:t>
            </a:r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2924944"/>
            <a:ext cx="30099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以上範例，只有建立元件，沒有任何功能，以下範例，介紹如何搭配command參數，呼叫函式，達到您的使用目的。</a:t>
            </a:r>
            <a:endParaRPr/>
          </a:p>
        </p:txBody>
      </p:sp>
      <p:sp>
        <p:nvSpPr>
          <p:cNvPr id="274" name="Google Shape;274;p2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透過Button呼叫函式</a:t>
            </a:r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solidFill>
                  <a:srgbClr val="FF0000"/>
                </a:solidFill>
              </a:rPr>
              <a:t>#將被呼叫的函式</a:t>
            </a:r>
            <a:endParaRPr sz="14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def b1_function ():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print("YES") 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solidFill>
                  <a:srgbClr val="FF0000"/>
                </a:solidFill>
              </a:rPr>
              <a:t>#呼叫指定函式且建立按鈕</a:t>
            </a:r>
            <a:endParaRPr sz="14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Button(root,text="YES!",width=10,</a:t>
            </a:r>
            <a:r>
              <a:rPr lang="en-US" sz="1400">
                <a:solidFill>
                  <a:srgbClr val="00B050"/>
                </a:solidFill>
              </a:rPr>
              <a:t>command=b1_function</a:t>
            </a:r>
            <a:r>
              <a:rPr lang="en-US" sz="1400"/>
              <a:t>).pack(side="left")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透過Button呼叫函式</a:t>
            </a:r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def b1_function ():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print("YES")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def b2_function ():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print("NO")</a:t>
            </a:r>
            <a:endParaRPr/>
          </a:p>
          <a:p>
            <a:pPr indent="-193357" lvl="0" marL="27432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root.title("新視窗")</a:t>
            </a:r>
            <a:r>
              <a:rPr lang="en-US">
                <a:solidFill>
                  <a:srgbClr val="FF0000"/>
                </a:solidFill>
              </a:rPr>
              <a:t>#設定視窗名稱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#設定顯示的字串與按鈕大小且建立按鈕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Button(root,text="YES!",width=10,command=b1_function).pack(side="left")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#設定顯示的字串與按鈕大小且建立按鈕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Button(root,text="NO!",width=10,command=b2_function).pack(side="right")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#root.geometry("長度x寬度+視窗放置的水平座標+視窗放置的垂直座標")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root.geometry("300x100+1000+0") </a:t>
            </a:r>
            <a:endParaRPr/>
          </a:p>
          <a:p>
            <a:pPr indent="0" lvl="1" marL="365760" rtl="0" algn="l">
              <a:spcBef>
                <a:spcPts val="275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93357" lvl="0" marL="274320" rtl="0" algn="l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透過Button呼叫函式</a:t>
            </a:r>
            <a:endParaRPr/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按下YES後: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按下NO後: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401" y="2564904"/>
            <a:ext cx="30099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4">
            <a:alphaModFix/>
          </a:blip>
          <a:srcRect b="44262" l="1683" r="90442" t="53451"/>
          <a:stretch/>
        </p:blipFill>
        <p:spPr>
          <a:xfrm>
            <a:off x="3718534" y="4509120"/>
            <a:ext cx="1175869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4">
            <a:alphaModFix/>
          </a:blip>
          <a:srcRect b="40978" l="1817" r="92711" t="55603"/>
          <a:stretch/>
        </p:blipFill>
        <p:spPr>
          <a:xfrm>
            <a:off x="3759745" y="5394196"/>
            <a:ext cx="668239" cy="44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以上範例都是自己建立按鍵，以下介紹for迴圈搭配串列自動建立按鈕的例子。</a:t>
            </a:r>
            <a:endParaRPr/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設置Button字串位置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Button(root,</a:t>
            </a:r>
            <a:r>
              <a:rPr lang="en-US">
                <a:solidFill>
                  <a:srgbClr val="FF0000"/>
                </a:solidFill>
              </a:rPr>
              <a:t>#視窗名稱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text ="字串顯示在上方",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00B050"/>
                </a:solidFill>
              </a:rPr>
              <a:t>anchor = n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</a:rPr>
              <a:t>#字串放置的方位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width = 10,</a:t>
            </a:r>
            <a:r>
              <a:rPr lang="en-US">
                <a:solidFill>
                  <a:srgbClr val="FF0000"/>
                </a:solidFill>
              </a:rPr>
              <a:t>#按鍵寬度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height = 4).pack()</a:t>
            </a:r>
            <a:r>
              <a:rPr lang="en-US">
                <a:solidFill>
                  <a:srgbClr val="FF0000"/>
                </a:solidFill>
              </a:rPr>
              <a:t> #按鍵高度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設置Button字串位置</a:t>
            </a:r>
            <a:endParaRPr/>
          </a:p>
        </p:txBody>
      </p:sp>
      <p:sp>
        <p:nvSpPr>
          <p:cNvPr id="318" name="Google Shape;318;p27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ahchor：指定的text或圖像(bitmap/image)在Button中的顯示位置，可用的值:e/w/n/s/ne/se/sw/nw/center 。</a:t>
            </a:r>
            <a:endParaRPr/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設置Button字串位置</a:t>
            </a:r>
            <a:endParaRPr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336"/>
              </a:spcBef>
              <a:spcAft>
                <a:spcPts val="0"/>
              </a:spcAft>
              <a:buSzPct val="85000"/>
              <a:buNone/>
            </a:pPr>
            <a:r>
              <a:rPr lang="en-US"/>
              <a:t>anchor=[</a:t>
            </a:r>
            <a:r>
              <a:rPr lang="en-US" sz="2400"/>
              <a:t>"</a:t>
            </a:r>
            <a:r>
              <a:rPr lang="en-US"/>
              <a:t>n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s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e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w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ne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nw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se</a:t>
            </a:r>
            <a:r>
              <a:rPr lang="en-US" sz="2400"/>
              <a:t>"</a:t>
            </a:r>
            <a:r>
              <a:rPr lang="en-US"/>
              <a:t>,</a:t>
            </a:r>
            <a:r>
              <a:rPr lang="en-US" sz="2400"/>
              <a:t> "</a:t>
            </a:r>
            <a:r>
              <a:rPr lang="en-US"/>
              <a:t>sw</a:t>
            </a:r>
            <a:r>
              <a:rPr lang="en-US" sz="2400"/>
              <a:t>"</a:t>
            </a:r>
            <a:r>
              <a:rPr lang="en-US"/>
              <a:t>]</a:t>
            </a:r>
            <a:endParaRPr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for a in range(0,8):</a:t>
            </a:r>
            <a:endParaRPr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Button(root,</a:t>
            </a:r>
            <a:r>
              <a:rPr lang="en-US">
                <a:solidFill>
                  <a:srgbClr val="FF0000"/>
                </a:solidFill>
              </a:rPr>
              <a:t>#視窗名稱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text = anchor[a],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anchor = anchor[a],</a:t>
            </a:r>
            <a:r>
              <a:rPr lang="en-US">
                <a:solidFill>
                  <a:srgbClr val="FF0000"/>
                </a:solidFill>
              </a:rPr>
              <a:t># 字串放置的方位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width = 10,</a:t>
            </a:r>
            <a:r>
              <a:rPr lang="en-US">
                <a:solidFill>
                  <a:srgbClr val="FF0000"/>
                </a:solidFill>
              </a:rPr>
              <a:t>#按鍵寬度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height = 4).pack()</a:t>
            </a:r>
            <a:r>
              <a:rPr lang="en-US">
                <a:solidFill>
                  <a:srgbClr val="FF0000"/>
                </a:solidFill>
              </a:rPr>
              <a:t> #按鍵高度</a:t>
            </a:r>
            <a:endParaRPr/>
          </a:p>
          <a:p>
            <a:pPr indent="0" lvl="1" marL="365760" rtl="0" algn="l">
              <a:spcBef>
                <a:spcPts val="280"/>
              </a:spcBef>
              <a:spcAft>
                <a:spcPts val="0"/>
              </a:spcAft>
              <a:buSzPct val="85000"/>
              <a:buNone/>
            </a:pPr>
            <a:r>
              <a:rPr lang="en-US" sz="2000">
                <a:solidFill>
                  <a:srgbClr val="FF0000"/>
                </a:solidFill>
              </a:rPr>
              <a:t>#root.geometry("長度x寬度+視窗放置的水平座標+視窗放置的垂直座標")</a:t>
            </a:r>
            <a:endParaRPr sz="2000"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root.geometry("100x700+0+0")</a:t>
            </a:r>
            <a:endParaRPr/>
          </a:p>
          <a:p>
            <a:pPr indent="0" lvl="1" marL="365760" rtl="0" algn="l">
              <a:spcBef>
                <a:spcPts val="308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/>
          </a:p>
          <a:p>
            <a:pPr indent="-183642" lvl="0" marL="274320" rtl="0" algn="l">
              <a:spcBef>
                <a:spcPts val="336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設置Button字串位置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2204864"/>
            <a:ext cx="874487" cy="40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建立一個Button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語法1: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0000"/>
                </a:solidFill>
              </a:rPr>
              <a:t>#設定顯示的字串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b1=Button(root,text="click!")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0000"/>
                </a:solidFill>
              </a:rPr>
              <a:t>#建立按鈕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b1.pack()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語法2:</a:t>
            </a:r>
            <a:endParaRPr/>
          </a:p>
          <a:p>
            <a:pPr indent="0" lvl="2" marL="32004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FF0000"/>
                </a:solidFill>
              </a:rPr>
              <a:t>#設定顯示的字串且建立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Button(root,text</a:t>
            </a:r>
            <a:r>
              <a:rPr lang="en-US"/>
              <a:t>="click!").pack()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設置Button邊框粗細</a:t>
            </a:r>
            <a:endParaRPr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Button(root,</a:t>
            </a:r>
            <a:endParaRPr sz="2000"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   text = "bordwidth ",</a:t>
            </a:r>
            <a:r>
              <a:rPr lang="en-US" sz="2000">
                <a:solidFill>
                  <a:srgbClr val="FF0000"/>
                </a:solidFill>
              </a:rPr>
              <a:t>#顯示數字</a:t>
            </a:r>
            <a:endParaRPr sz="20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   bd = 2).pack()</a:t>
            </a:r>
            <a:r>
              <a:rPr lang="en-US" sz="2000">
                <a:solidFill>
                  <a:srgbClr val="FF0000"/>
                </a:solidFill>
              </a:rPr>
              <a:t>#邊框粗細設置</a:t>
            </a:r>
            <a:endParaRPr sz="2000">
              <a:solidFill>
                <a:srgbClr val="FF0000"/>
              </a:solidFill>
            </a:endParaRPr>
          </a:p>
          <a:p>
            <a:pPr indent="-164211" lvl="0" marL="27432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0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範例:</a:t>
            </a:r>
            <a:endParaRPr/>
          </a:p>
          <a:p>
            <a:pPr indent="0" lvl="2" marL="27432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2" marL="27432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 #建立一個視窗</a:t>
            </a:r>
            <a:endParaRPr/>
          </a:p>
          <a:p>
            <a:pPr indent="0" lvl="2" marL="27432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for bordwidth in [0,1,2,3,4]:</a:t>
            </a:r>
            <a:r>
              <a:rPr lang="en-US" sz="2000">
                <a:solidFill>
                  <a:srgbClr val="FF0000"/>
                </a:solidFill>
              </a:rPr>
              <a:t>#建立五個按鈕</a:t>
            </a:r>
            <a:endParaRPr sz="20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   Button(root,</a:t>
            </a:r>
            <a:endParaRPr sz="2000"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   text = bordwidth,</a:t>
            </a:r>
            <a:r>
              <a:rPr lang="en-US" sz="2000">
                <a:solidFill>
                  <a:srgbClr val="FF0000"/>
                </a:solidFill>
              </a:rPr>
              <a:t>#顯示數字</a:t>
            </a:r>
            <a:endParaRPr sz="20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 sz="2000"/>
              <a:t>    bd = bordwidth).pack()</a:t>
            </a:r>
            <a:r>
              <a:rPr lang="en-US" sz="2000">
                <a:solidFill>
                  <a:srgbClr val="FF0000"/>
                </a:solidFill>
              </a:rPr>
              <a:t>#邊框粗細設置</a:t>
            </a:r>
            <a:endParaRPr sz="2000">
              <a:solidFill>
                <a:srgbClr val="FF0000"/>
              </a:solidFill>
            </a:endParaRPr>
          </a:p>
          <a:p>
            <a:pPr indent="0" lvl="2" marL="274320" rtl="0" algn="l">
              <a:spcBef>
                <a:spcPts val="340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 #執行</a:t>
            </a:r>
            <a:endParaRPr/>
          </a:p>
          <a:p>
            <a:pPr indent="0" lvl="0" marL="0" rtl="0" algn="l">
              <a:spcBef>
                <a:spcPts val="23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400"/>
          </a:p>
          <a:p>
            <a:pPr indent="-164211" lvl="0" marL="27432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設置Button邊框粗細</a:t>
            </a:r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2924944"/>
            <a:ext cx="15430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設置Button狀態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2" marL="32004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Button(root, text = "click", </a:t>
            </a:r>
            <a:r>
              <a:rPr lang="en-US" sz="1800">
                <a:solidFill>
                  <a:srgbClr val="00B050"/>
                </a:solidFill>
              </a:rPr>
              <a:t>state = "disabled"</a:t>
            </a:r>
            <a:r>
              <a:rPr lang="en-US" sz="1800"/>
              <a:t>).pack()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其他可用狀態指令:</a:t>
            </a:r>
            <a:endParaRPr/>
          </a:p>
          <a:p>
            <a:pPr indent="-457200" lvl="1" marL="822960" rtl="0" algn="l">
              <a:spcBef>
                <a:spcPts val="440"/>
              </a:spcBef>
              <a:spcAft>
                <a:spcPts val="0"/>
              </a:spcAft>
              <a:buSzPts val="1870"/>
              <a:buFont typeface="Constantia"/>
              <a:buAutoNum type="arabicPeriod"/>
            </a:pPr>
            <a:r>
              <a:rPr lang="en-US"/>
              <a:t>normal</a:t>
            </a:r>
            <a:endParaRPr/>
          </a:p>
          <a:p>
            <a:pPr indent="-457200" lvl="1" marL="822960" rtl="0" algn="l">
              <a:spcBef>
                <a:spcPts val="440"/>
              </a:spcBef>
              <a:spcAft>
                <a:spcPts val="0"/>
              </a:spcAft>
              <a:buSzPts val="1870"/>
              <a:buFont typeface="Constantia"/>
              <a:buAutoNum type="arabicPeriod"/>
            </a:pPr>
            <a:r>
              <a:rPr lang="en-US"/>
              <a:t>active</a:t>
            </a:r>
            <a:endParaRPr/>
          </a:p>
          <a:p>
            <a:pPr indent="-457200" lvl="1" marL="822960" rtl="0" algn="l">
              <a:spcBef>
                <a:spcPts val="440"/>
              </a:spcBef>
              <a:spcAft>
                <a:spcPts val="0"/>
              </a:spcAft>
              <a:buSzPts val="1870"/>
              <a:buFont typeface="Constantia"/>
              <a:buAutoNum type="arabicPeriod"/>
            </a:pPr>
            <a:r>
              <a:rPr lang="en-US"/>
              <a:t>disabled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設置Button狀態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from tkinter import *</a:t>
            </a:r>
            <a:r>
              <a:rPr lang="en-US" sz="1200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root = Tk()</a:t>
            </a:r>
            <a:r>
              <a:rPr lang="en-US" sz="1200">
                <a:solidFill>
                  <a:srgbClr val="FF0000"/>
                </a:solidFill>
              </a:rPr>
              <a:t> #建立一個視窗</a:t>
            </a:r>
            <a:endParaRPr sz="1200"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def statePrint():</a:t>
            </a:r>
            <a:r>
              <a:rPr lang="en-US" sz="1200">
                <a:solidFill>
                  <a:srgbClr val="FF0000"/>
                </a:solidFill>
              </a:rPr>
              <a:t>#會被呼叫的函式</a:t>
            </a:r>
            <a:endParaRPr sz="12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    print ("state")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for r in ["normal", "active", "disabled"]:</a:t>
            </a:r>
            <a:r>
              <a:rPr lang="en-US" sz="1200">
                <a:solidFill>
                  <a:srgbClr val="FF0000"/>
                </a:solidFill>
              </a:rPr>
              <a:t># normal為預設且設定為active，disabled按鈕設定為不可按</a:t>
            </a:r>
            <a:endParaRPr sz="1200"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    Button(root, text = r, state = r, width = 30, command = statePrint).pack(side="left")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root.mainloop()</a:t>
            </a:r>
            <a:endParaRPr/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363" name="Google Shape;3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5157192"/>
            <a:ext cx="6534497" cy="59404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Button動態顯示</a:t>
            </a:r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190"/>
              <a:buChar char="O"/>
            </a:pPr>
            <a:r>
              <a:rPr lang="en-US" sz="1400"/>
              <a:t>範例: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from tkinter import *</a:t>
            </a:r>
            <a:r>
              <a:rPr lang="en-US" sz="1400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root = Tk()</a:t>
            </a:r>
            <a:r>
              <a:rPr lang="en-US" sz="1400">
                <a:solidFill>
                  <a:srgbClr val="FF0000"/>
                </a:solidFill>
              </a:rPr>
              <a:t> #建立一個視窗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def changeText():</a:t>
            </a:r>
            <a:r>
              <a:rPr lang="en-US" sz="1400">
                <a:solidFill>
                  <a:srgbClr val="FF0000"/>
                </a:solidFill>
              </a:rPr>
              <a:t>#會被呼叫的函式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if b["text"] == "text":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    v.set("change")</a:t>
            </a:r>
            <a:r>
              <a:rPr lang="en-US" sz="1400">
                <a:solidFill>
                  <a:srgbClr val="FF0000"/>
                </a:solidFill>
              </a:rPr>
              <a:t> #變動字串變數設為change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    print ("change")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else: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    v.set("text")</a:t>
            </a:r>
            <a:r>
              <a:rPr lang="en-US" sz="1400">
                <a:solidFill>
                  <a:srgbClr val="FF0000"/>
                </a:solidFill>
              </a:rPr>
              <a:t> #變動字串變數設為text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        print ("text")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v = StringVar()</a:t>
            </a:r>
            <a:r>
              <a:rPr lang="en-US" sz="1400">
                <a:solidFill>
                  <a:srgbClr val="FF0000"/>
                </a:solidFill>
              </a:rPr>
              <a:t>#變動字串變數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solidFill>
                  <a:srgbClr val="FF0000"/>
                </a:solidFill>
              </a:rPr>
              <a:t>#按鈕顯示字串為變動字串變數v(text or change 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b = Button(root ,textvariable = v,command = changeText)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v.set("text")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b.pack()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root.mainloop()</a:t>
            </a:r>
            <a:endParaRPr sz="1400"/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Button動態顯示</a:t>
            </a:r>
            <a:endParaRPr/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顯示的視窗</a:t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按下text後: 	</a:t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87" y="3331257"/>
            <a:ext cx="1543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 rotWithShape="1">
          <a:blip r:embed="rId4">
            <a:alphaModFix/>
          </a:blip>
          <a:srcRect b="2803" l="1605" r="86380" t="89010"/>
          <a:stretch/>
        </p:blipFill>
        <p:spPr>
          <a:xfrm>
            <a:off x="6084168" y="3368926"/>
            <a:ext cx="649224" cy="46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9440" y="4869160"/>
            <a:ext cx="1543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 rotWithShape="1">
          <a:blip r:embed="rId6">
            <a:alphaModFix/>
          </a:blip>
          <a:srcRect b="4729" l="1267" r="89765" t="86923"/>
          <a:stretch/>
        </p:blipFill>
        <p:spPr>
          <a:xfrm>
            <a:off x="5148064" y="4930309"/>
            <a:ext cx="484632" cy="47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/>
          <p:nvPr/>
        </p:nvSpPr>
        <p:spPr>
          <a:xfrm>
            <a:off x="2555776" y="3630724"/>
            <a:ext cx="648072" cy="3714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2536929" y="5168054"/>
            <a:ext cx="648072" cy="3714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4211960" y="2132856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575" lvl="1" marL="64008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按下text後顯示的結果:	</a:t>
            </a:r>
            <a:endParaRPr/>
          </a:p>
          <a:p>
            <a:pPr indent="-155575" lvl="1" marL="64008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5575" lvl="1" marL="64008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5575" lvl="1" marL="64008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4320" lvl="1" marL="64008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按下change後顯示的結果:		</a:t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5" name="Google Shape;385;p3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Button動態顯示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Button使用範圍非常廣泛，在填寫表單時，經常看到當表格還未全部完成，不讓使用者按下Button鈕，以下範例，介紹如何動態改變Button 狀態。</a:t>
            </a:r>
            <a:endParaRPr/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Button動態顯示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463040" y="1916832"/>
            <a:ext cx="6196405" cy="44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root= Tk()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e = StringVar()</a:t>
            </a:r>
            <a:r>
              <a:rPr lang="en-US">
                <a:solidFill>
                  <a:srgbClr val="FF0000"/>
                </a:solidFill>
              </a:rPr>
              <a:t>#變動文字變數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e.set("可按")</a:t>
            </a:r>
            <a:r>
              <a:rPr lang="en-US">
                <a:solidFill>
                  <a:srgbClr val="FF0000"/>
                </a:solidFill>
              </a:rPr>
              <a:t>#預設為可按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count=0</a:t>
            </a:r>
            <a:r>
              <a:rPr lang="en-US">
                <a:solidFill>
                  <a:srgbClr val="FF0000"/>
                </a:solidFill>
              </a:rPr>
              <a:t>#整數變數當計數器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#自行定義的函式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def click():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#使用全域的count整數變數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global count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#不是0就是1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if(count==0):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#如果是0將Button2設為不可以按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Button2.config(state="disable")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e.set("不可按")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count=count+1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else: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#如果是1將Button2設為不可以按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Button2.config(state="active")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e.set("可按")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count=0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#顯示字串與設定呼叫指定函式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Button1 = Button(root, text="change",command= click)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Button1.pack()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#顯示字串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Button2 = Button(root, textvariable = e)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Button2.pack()</a:t>
            </a:r>
            <a:endParaRPr/>
          </a:p>
          <a:p>
            <a:pPr indent="0" lvl="1" marL="36576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endParaRPr/>
          </a:p>
          <a:p>
            <a:pPr indent="-217916" lvl="1" marL="640080" rtl="0" algn="l">
              <a:spcBef>
                <a:spcPts val="209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Button動態顯示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預設狀態:</a:t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按下change鈕: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889" y="3149530"/>
            <a:ext cx="12573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505" y="5048180"/>
            <a:ext cx="12573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8"/>
          <p:cNvSpPr/>
          <p:nvPr/>
        </p:nvSpPr>
        <p:spPr>
          <a:xfrm>
            <a:off x="3121700" y="3668014"/>
            <a:ext cx="720080" cy="3036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>
            <a:off x="3890001" y="3819843"/>
            <a:ext cx="10801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1" name="Google Shape;411;p38"/>
          <p:cNvSpPr txBox="1"/>
          <p:nvPr/>
        </p:nvSpPr>
        <p:spPr>
          <a:xfrm>
            <a:off x="5114137" y="3635177"/>
            <a:ext cx="1569660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按鈕可以點選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3121700" y="5607035"/>
            <a:ext cx="720080" cy="30365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13" name="Google Shape;413;p38"/>
          <p:cNvCxnSpPr/>
          <p:nvPr/>
        </p:nvCxnSpPr>
        <p:spPr>
          <a:xfrm>
            <a:off x="3890001" y="5758864"/>
            <a:ext cx="108012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4" name="Google Shape;414;p38"/>
          <p:cNvSpPr txBox="1"/>
          <p:nvPr/>
        </p:nvSpPr>
        <p:spPr>
          <a:xfrm>
            <a:off x="5114137" y="5574198"/>
            <a:ext cx="2031325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按鈕變成不可點選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使Button消失</a:t>
            </a:r>
            <a:endParaRPr/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#函式，使Button消失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def hide_me(event):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event.widget.pack_forget()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#建立視窗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b1=Button(root, text="Click")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b1.bind("&lt;Button-1&gt;", hide_me)</a:t>
            </a:r>
            <a:r>
              <a:rPr lang="en-US">
                <a:solidFill>
                  <a:srgbClr val="FF0000"/>
                </a:solidFill>
              </a:rPr>
              <a:t>#事件，當按下滑鼠#左鍵一下，呼叫函式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b1.pack()</a:t>
            </a:r>
            <a:r>
              <a:rPr lang="en-US">
                <a:solidFill>
                  <a:srgbClr val="FF0000"/>
                </a:solidFill>
              </a:rPr>
              <a:t>#建立Button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endParaRPr/>
          </a:p>
        </p:txBody>
      </p:sp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建立一個Button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範例1: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#設定顯示的字串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b1=Button(root,text="click!")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FF0000"/>
                </a:solidFill>
              </a:rPr>
              <a:t>#建立按鈕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b1.pack()</a:t>
            </a:r>
            <a:endParaRPr/>
          </a:p>
          <a:p>
            <a:pPr indent="0" lvl="1" marL="36576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>
              <a:solidFill>
                <a:srgbClr val="FF0000"/>
              </a:solidFill>
            </a:endParaRPr>
          </a:p>
          <a:p>
            <a:pPr indent="-154495" lvl="0" marL="27432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5517232"/>
            <a:ext cx="12573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使Button消失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預設狀態:</a:t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按下Click後結果:</a:t>
            </a:r>
            <a:endParaRPr/>
          </a:p>
        </p:txBody>
      </p:sp>
      <p:sp>
        <p:nvSpPr>
          <p:cNvPr id="428" name="Google Shape;428;p4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116" y="3311277"/>
            <a:ext cx="12573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116" y="4823445"/>
            <a:ext cx="12573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使Button消失</a:t>
            </a:r>
            <a:endParaRPr/>
          </a:p>
        </p:txBody>
      </p:sp>
      <p:sp>
        <p:nvSpPr>
          <p:cNvPr id="436" name="Google Shape;436;p41"/>
          <p:cNvSpPr txBox="1"/>
          <p:nvPr>
            <p:ph idx="1" type="body"/>
          </p:nvPr>
        </p:nvSpPr>
        <p:spPr>
          <a:xfrm>
            <a:off x="1463040" y="2119256"/>
            <a:ext cx="6196405" cy="419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 sz="4200"/>
              <a:t>範例: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#載入視窗程式函式庫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from random import randint </a:t>
            </a:r>
            <a:r>
              <a:rPr lang="en-US">
                <a:solidFill>
                  <a:srgbClr val="FF0000"/>
                </a:solidFill>
              </a:rPr>
              <a:t>#載入亂數函式庫</a:t>
            </a:r>
            <a:endParaRPr>
              <a:solidFill>
                <a:srgbClr val="FF0000"/>
              </a:solidFill>
            </a:endParaRPr>
          </a:p>
          <a:p>
            <a:pPr indent="-222504" lvl="0" marL="274320" rtl="0" algn="l">
              <a:spcBef>
                <a:spcPts val="1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>
                <a:solidFill>
                  <a:srgbClr val="FF0000"/>
                </a:solidFill>
              </a:rPr>
              <a:t>#隱藏原本Button，在建立兩個新的Button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def hide_me(event):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X=randint(0,4)</a:t>
            </a:r>
            <a:r>
              <a:rPr lang="en-US">
                <a:solidFill>
                  <a:srgbClr val="FF0000"/>
                </a:solidFill>
              </a:rPr>
              <a:t>#亂數產生0~4的數值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Y=randint(0,4)</a:t>
            </a:r>
            <a:r>
              <a:rPr lang="en-US">
                <a:solidFill>
                  <a:srgbClr val="FF0000"/>
                </a:solidFill>
              </a:rPr>
              <a:t>#亂數產生0~4的數值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X1=randint(0,4)</a:t>
            </a:r>
            <a:r>
              <a:rPr lang="en-US">
                <a:solidFill>
                  <a:srgbClr val="FF0000"/>
                </a:solidFill>
              </a:rPr>
              <a:t>#亂數產生0~4的數值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Y1=randint(0,4)</a:t>
            </a:r>
            <a:r>
              <a:rPr lang="en-US">
                <a:solidFill>
                  <a:srgbClr val="FF0000"/>
                </a:solidFill>
              </a:rPr>
              <a:t>#亂數產生0~4的數值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b1=Button(root, text="Click")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b1.bind("&lt;Button-1&gt;", hide_me)</a:t>
            </a:r>
            <a:r>
              <a:rPr lang="en-US">
                <a:solidFill>
                  <a:srgbClr val="FF0000"/>
                </a:solidFill>
              </a:rPr>
              <a:t>#事件，當按下#滑鼠左鍵一下，呼叫函式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b1.grid(row = X,column = Y)</a:t>
            </a:r>
            <a:r>
              <a:rPr lang="en-US">
                <a:solidFill>
                  <a:srgbClr val="FF0000"/>
                </a:solidFill>
              </a:rPr>
              <a:t>#建立Button且隨機擺放</a:t>
            </a:r>
            <a:endParaRPr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b2=Button(root, text="Click")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b2.bind("&lt;Button-1&gt;", hide_me)</a:t>
            </a:r>
            <a:r>
              <a:rPr lang="en-US">
                <a:solidFill>
                  <a:srgbClr val="FF0000"/>
                </a:solidFill>
              </a:rPr>
              <a:t>#事件，當按下滑鼠左鍵一下，呼叫函式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b2.grid(row = X1,column = Y1)</a:t>
            </a:r>
            <a:r>
              <a:rPr lang="en-US">
                <a:solidFill>
                  <a:srgbClr val="FF0000"/>
                </a:solidFill>
              </a:rPr>
              <a:t>#建立Button且隨機擺放</a:t>
            </a:r>
            <a:endParaRPr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event.widget.grid_forget()</a:t>
            </a:r>
            <a:r>
              <a:rPr lang="en-US">
                <a:solidFill>
                  <a:srgbClr val="FF0000"/>
                </a:solidFill>
              </a:rPr>
              <a:t>#使原本的Button消失</a:t>
            </a:r>
            <a:endParaRPr/>
          </a:p>
          <a:p>
            <a:pPr indent="-222504" lvl="0" marL="274320" rtl="0" algn="l">
              <a:spcBef>
                <a:spcPts val="1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#建立視窗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b1=Button(root, text="Click")</a:t>
            </a:r>
            <a:r>
              <a:rPr lang="en-US">
                <a:solidFill>
                  <a:srgbClr val="FF0000"/>
                </a:solidFill>
              </a:rPr>
              <a:t>#顯示字串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b1.bind("&lt;Button-1&gt;", hide_me)</a:t>
            </a:r>
            <a:r>
              <a:rPr lang="en-US">
                <a:solidFill>
                  <a:srgbClr val="FF0000"/>
                </a:solidFill>
              </a:rPr>
              <a:t>#事件，當按下#滑鼠左鍵一下，呼叫函式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b1.grid(row = 0,column = 0)</a:t>
            </a:r>
            <a:r>
              <a:rPr lang="en-US">
                <a:solidFill>
                  <a:srgbClr val="FF0000"/>
                </a:solidFill>
              </a:rPr>
              <a:t>#建立Button</a:t>
            </a:r>
            <a:endParaRPr/>
          </a:p>
          <a:p>
            <a:pPr indent="-274320" lvl="0" marL="274320" rtl="0" algn="l">
              <a:spcBef>
                <a:spcPts val="192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root.mainloop()</a:t>
            </a:r>
            <a:endParaRPr/>
          </a:p>
          <a:p>
            <a:pPr indent="-222504" lvl="0" marL="274320" rtl="0" algn="l">
              <a:spcBef>
                <a:spcPts val="1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使Button消失</a:t>
            </a:r>
            <a:endParaRPr/>
          </a:p>
        </p:txBody>
      </p:sp>
      <p:sp>
        <p:nvSpPr>
          <p:cNvPr id="443" name="Google Shape;443;p42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預設狀態:</a:t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按下Click後: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5" name="Google Shape;4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4890634"/>
            <a:ext cx="12573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209" y="3573016"/>
            <a:ext cx="12573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資料來源</a:t>
            </a:r>
            <a:endParaRPr/>
          </a:p>
        </p:txBody>
      </p:sp>
      <p:sp>
        <p:nvSpPr>
          <p:cNvPr id="452" name="Google Shape;452;p4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http://pan.baidu.com/share/link?shareid=2190696726&amp;uk=338543583&amp;fid=714357500588689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http://blog.csdn.net/a359680405/article/category/2799089/2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作業</a:t>
            </a:r>
            <a:endParaRPr/>
          </a:p>
        </p:txBody>
      </p:sp>
      <p:sp>
        <p:nvSpPr>
          <p:cNvPr id="459" name="Google Shape;459;p44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Button大小設為 width = 30，height = 5 ，當按下Button，字串顯示方位順序為e, se, s, sw, w, nw, n, ne, center，最後會回到方位e。(可以透過 Button1.config(anchor="w")改變位置)</a:t>
            </a:r>
            <a:endParaRPr/>
          </a:p>
        </p:txBody>
      </p:sp>
      <p:sp>
        <p:nvSpPr>
          <p:cNvPr id="460" name="Google Shape;460;p4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作業</a:t>
            </a:r>
            <a:endParaRPr/>
          </a:p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預設狀態:</a:t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155575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870"/>
              <a:buFont typeface="Noto Sans Symbols"/>
              <a:buChar char="●"/>
            </a:pPr>
            <a:r>
              <a:rPr lang="en-US"/>
              <a:t>按一下Button後:</a:t>
            </a:r>
            <a:endParaRPr/>
          </a:p>
        </p:txBody>
      </p:sp>
      <p:sp>
        <p:nvSpPr>
          <p:cNvPr id="467" name="Google Shape;467;p4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3140968"/>
            <a:ext cx="2247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939" y="5157192"/>
            <a:ext cx="22479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12788" lvl="0" marL="27432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from tkinter import *#載入函式庫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root= Tk()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count=1#整數變數當計數器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loc=["e","se","s","sw","w","nw","n","ne","center"]</a:t>
            </a:r>
            <a:endParaRPr/>
          </a:p>
          <a:p>
            <a:pPr indent="-212788" lvl="0" marL="274320" rtl="0" algn="l">
              <a:spcBef>
                <a:spcPts val="22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12788" lvl="0" marL="274320" rtl="0" algn="l">
              <a:spcBef>
                <a:spcPts val="22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#自行定義的函式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def click():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global count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Button1.config(anchor=loc[count])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count+=1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if(count&gt;8):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        count=0</a:t>
            </a:r>
            <a:endParaRPr/>
          </a:p>
          <a:p>
            <a:pPr indent="-212788" lvl="0" marL="274320" rtl="0" algn="l">
              <a:spcBef>
                <a:spcPts val="22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#顯示字串與設定呼叫指定函式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Button1 = Button(root,anchor="e",text="change",command= click,width = 30,height = 5)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Button1.pack()</a:t>
            </a:r>
            <a:endParaRPr/>
          </a:p>
          <a:p>
            <a:pPr indent="-274320" lvl="0" marL="274320" rtl="0" algn="l">
              <a:spcBef>
                <a:spcPts val="22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root.mainloop()</a:t>
            </a:r>
            <a:endParaRPr/>
          </a:p>
          <a:p>
            <a:pPr indent="-212788" lvl="0" marL="274320" rtl="0" algn="l">
              <a:spcBef>
                <a:spcPts val="22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12788" lvl="0" marL="274320" rtl="0" algn="l">
              <a:spcBef>
                <a:spcPts val="22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建立一個Button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範例2: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0000"/>
                </a:solidFill>
              </a:rPr>
              <a:t>#設定顯示的字串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Button(root,text="click!").pack()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5517232"/>
            <a:ext cx="12573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Button外框效果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0000"/>
                </a:solidFill>
              </a:rPr>
              <a:t>#設定按鈕顯示字串與效果且建立按鈕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Button(root,text="click!",</a:t>
            </a:r>
            <a:r>
              <a:rPr lang="en-US">
                <a:solidFill>
                  <a:srgbClr val="00B050"/>
                </a:solidFill>
              </a:rPr>
              <a:t>relief=FLAT</a:t>
            </a:r>
            <a:r>
              <a:rPr lang="en-US"/>
              <a:t>).pack()</a:t>
            </a:r>
            <a:endParaRPr/>
          </a:p>
        </p:txBody>
      </p:sp>
      <p:sp>
        <p:nvSpPr>
          <p:cNvPr id="163" name="Google Shape;163;p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Button外框效果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效果的指令：</a:t>
            </a:r>
            <a:endParaRPr/>
          </a:p>
          <a:p>
            <a:pPr indent="0" lvl="0" marL="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FLAT</a:t>
            </a:r>
            <a:endParaRPr/>
          </a:p>
          <a:p>
            <a:pPr indent="-365172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GROOVE</a:t>
            </a:r>
            <a:endParaRPr/>
          </a:p>
          <a:p>
            <a:pPr indent="-365172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RAISED</a:t>
            </a:r>
            <a:endParaRPr/>
          </a:p>
          <a:p>
            <a:pPr indent="-365172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RIDGE</a:t>
            </a:r>
            <a:endParaRPr/>
          </a:p>
          <a:p>
            <a:pPr indent="-365172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SOLID</a:t>
            </a:r>
            <a:endParaRPr/>
          </a:p>
          <a:p>
            <a:pPr indent="-365172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  <a:p>
            <a:pPr indent="-457200" lvl="1" marL="822960" rtl="0" algn="l">
              <a:spcBef>
                <a:spcPts val="341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SUNKEN</a:t>
            </a:r>
            <a:endParaRPr/>
          </a:p>
        </p:txBody>
      </p: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Button外框效果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範例: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from tkinter import *</a:t>
            </a:r>
            <a:r>
              <a:rPr lang="en-US">
                <a:solidFill>
                  <a:srgbClr val="FF0000"/>
                </a:solidFill>
              </a:rPr>
              <a:t>#載入函式庫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root = Tk()</a:t>
            </a:r>
            <a:r>
              <a:rPr lang="en-US">
                <a:solidFill>
                  <a:srgbClr val="FF0000"/>
                </a:solidFill>
              </a:rPr>
              <a:t>#建立一個視窗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0000"/>
                </a:solidFill>
              </a:rPr>
              <a:t>#設定顯示的字串與效果且建立按鈕</a:t>
            </a:r>
            <a:endParaRPr>
              <a:solidFill>
                <a:srgbClr val="FF0000"/>
              </a:solidFill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Button(root,text="click!",relief=FLAT).pack()</a:t>
            </a:r>
            <a:endParaRPr/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/>
              <a:t>root.mainloop()</a:t>
            </a:r>
            <a:r>
              <a:rPr lang="en-US">
                <a:solidFill>
                  <a:srgbClr val="FF0000"/>
                </a:solidFill>
              </a:rPr>
              <a:t>#執行</a:t>
            </a:r>
            <a:endParaRPr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O"/>
            </a:pPr>
            <a:r>
              <a:rPr lang="en-US"/>
              <a:t>執行結果:</a:t>
            </a:r>
            <a:endParaRPr/>
          </a:p>
          <a:p>
            <a:pPr indent="-144780" lvl="0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5517232"/>
            <a:ext cx="12573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Button顯示字串與圖示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語法:</a:t>
            </a:r>
            <a:endParaRPr/>
          </a:p>
          <a:p>
            <a:pPr indent="0" lvl="1" marL="365760" rtl="0" algn="l">
              <a:spcBef>
                <a:spcPts val="238"/>
              </a:spcBef>
              <a:spcAft>
                <a:spcPts val="0"/>
              </a:spcAft>
              <a:buSzPct val="85000"/>
              <a:buNone/>
            </a:pPr>
            <a:r>
              <a:rPr lang="en-US" sz="1400">
                <a:solidFill>
                  <a:srgbClr val="FF0000"/>
                </a:solidFill>
              </a:rPr>
              <a:t>#設定顯示的字串、圖示放置位置、圖示且建立按鈕</a:t>
            </a:r>
            <a:endParaRPr/>
          </a:p>
          <a:p>
            <a:pPr indent="0" lvl="1" marL="365760" rtl="0" algn="l">
              <a:spcBef>
                <a:spcPts val="238"/>
              </a:spcBef>
              <a:spcAft>
                <a:spcPts val="0"/>
              </a:spcAft>
              <a:buSzPct val="85000"/>
              <a:buNone/>
            </a:pPr>
            <a:r>
              <a:rPr lang="en-US" sz="1400"/>
              <a:t>Button(root,</a:t>
            </a:r>
            <a:r>
              <a:rPr lang="en-US" sz="1400">
                <a:solidFill>
                  <a:srgbClr val="00B050"/>
                </a:solidFill>
              </a:rPr>
              <a:t>text = "button",compound = "bottom",bitmap = "error"</a:t>
            </a:r>
            <a:r>
              <a:rPr lang="en-US" sz="1400"/>
              <a:t>).pack()</a:t>
            </a:r>
            <a:endParaRPr/>
          </a:p>
          <a:p>
            <a:pPr indent="-164211" lvl="0" marL="27432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64211" lvl="0" marL="27432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08"/>
              </a:spcBef>
              <a:spcAft>
                <a:spcPts val="0"/>
              </a:spcAft>
              <a:buSzPct val="85000"/>
              <a:buChar char="O"/>
            </a:pPr>
            <a:r>
              <a:rPr lang="en-US"/>
              <a:t>圖示顯示位置(compound)的指令：</a:t>
            </a:r>
            <a:endParaRPr/>
          </a:p>
          <a:p>
            <a:pPr indent="-457200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top</a:t>
            </a:r>
            <a:endParaRPr/>
          </a:p>
          <a:p>
            <a:pPr indent="-457200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bottom</a:t>
            </a:r>
            <a:endParaRPr/>
          </a:p>
          <a:p>
            <a:pPr indent="-457200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center</a:t>
            </a:r>
            <a:endParaRPr/>
          </a:p>
          <a:p>
            <a:pPr indent="-457200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left</a:t>
            </a:r>
            <a:endParaRPr/>
          </a:p>
          <a:p>
            <a:pPr indent="-457200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AutoNum type="arabicPeriod"/>
            </a:pPr>
            <a:r>
              <a:rPr lang="en-US"/>
              <a:t>right</a:t>
            </a:r>
            <a:endParaRPr/>
          </a:p>
          <a:p>
            <a:pPr indent="-356266" lvl="1" marL="822960" rtl="0" algn="l">
              <a:spcBef>
                <a:spcPts val="374"/>
              </a:spcBef>
              <a:spcAft>
                <a:spcPts val="0"/>
              </a:spcAft>
              <a:buSzPct val="85000"/>
              <a:buFont typeface="Constantia"/>
              <a:buNone/>
            </a:pPr>
            <a:r>
              <a:t/>
            </a:r>
            <a:endParaRPr/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圖釘">
  <a:themeElements>
    <a:clrScheme name="圖釘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2015-08-18T06:38:18Z</dcterms:created>
  <dc:creator>weng1</dc:creator>
</cp:coreProperties>
</file>