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6" r:id="rId6"/>
    <p:sldId id="313" r:id="rId7"/>
    <p:sldId id="314" r:id="rId8"/>
    <p:sldId id="312" r:id="rId9"/>
    <p:sldId id="310" r:id="rId10"/>
    <p:sldId id="311" r:id="rId11"/>
    <p:sldId id="315" r:id="rId12"/>
    <p:sldId id="262" r:id="rId13"/>
    <p:sldId id="316" r:id="rId14"/>
    <p:sldId id="317" r:id="rId15"/>
    <p:sldId id="318" r:id="rId16"/>
    <p:sldId id="319" r:id="rId17"/>
    <p:sldId id="320" r:id="rId18"/>
    <p:sldId id="321" r:id="rId19"/>
    <p:sldId id="263" r:id="rId20"/>
    <p:sldId id="322" r:id="rId21"/>
    <p:sldId id="323" r:id="rId22"/>
    <p:sldId id="374" r:id="rId23"/>
    <p:sldId id="375" r:id="rId24"/>
    <p:sldId id="376" r:id="rId25"/>
    <p:sldId id="377" r:id="rId26"/>
    <p:sldId id="264" r:id="rId27"/>
    <p:sldId id="378" r:id="rId28"/>
    <p:sldId id="379" r:id="rId29"/>
    <p:sldId id="380" r:id="rId30"/>
    <p:sldId id="381" r:id="rId31"/>
    <p:sldId id="382" r:id="rId32"/>
    <p:sldId id="383" r:id="rId33"/>
    <p:sldId id="265" r:id="rId34"/>
    <p:sldId id="384" r:id="rId35"/>
    <p:sldId id="385" r:id="rId36"/>
    <p:sldId id="386" r:id="rId37"/>
    <p:sldId id="387" r:id="rId38"/>
    <p:sldId id="388" r:id="rId39"/>
    <p:sldId id="389" r:id="rId40"/>
    <p:sldId id="266" r:id="rId41"/>
    <p:sldId id="390" r:id="rId42"/>
    <p:sldId id="391" r:id="rId43"/>
    <p:sldId id="392" r:id="rId44"/>
    <p:sldId id="393" r:id="rId45"/>
    <p:sldId id="394" r:id="rId46"/>
    <p:sldId id="395" r:id="rId47"/>
    <p:sldId id="267" r:id="rId48"/>
    <p:sldId id="396" r:id="rId49"/>
    <p:sldId id="397" r:id="rId50"/>
    <p:sldId id="398" r:id="rId51"/>
    <p:sldId id="399" r:id="rId52"/>
    <p:sldId id="400" r:id="rId53"/>
    <p:sldId id="401" r:id="rId54"/>
    <p:sldId id="268" r:id="rId55"/>
    <p:sldId id="402" r:id="rId56"/>
    <p:sldId id="403" r:id="rId57"/>
    <p:sldId id="404" r:id="rId58"/>
    <p:sldId id="405" r:id="rId59"/>
    <p:sldId id="406" r:id="rId60"/>
    <p:sldId id="407" r:id="rId61"/>
    <p:sldId id="270" r:id="rId62"/>
    <p:sldId id="408" r:id="rId63"/>
    <p:sldId id="409" r:id="rId64"/>
    <p:sldId id="410" r:id="rId65"/>
    <p:sldId id="411" r:id="rId66"/>
    <p:sldId id="412" r:id="rId67"/>
    <p:sldId id="413" r:id="rId68"/>
    <p:sldId id="272" r:id="rId69"/>
    <p:sldId id="414" r:id="rId70"/>
    <p:sldId id="415" r:id="rId71"/>
    <p:sldId id="416" r:id="rId72"/>
    <p:sldId id="417" r:id="rId73"/>
    <p:sldId id="418" r:id="rId74"/>
    <p:sldId id="419" r:id="rId75"/>
    <p:sldId id="271" r:id="rId76"/>
    <p:sldId id="420" r:id="rId77"/>
    <p:sldId id="421" r:id="rId78"/>
    <p:sldId id="422" r:id="rId79"/>
    <p:sldId id="423" r:id="rId80"/>
    <p:sldId id="424" r:id="rId81"/>
    <p:sldId id="425" r:id="rId82"/>
    <p:sldId id="273" r:id="rId83"/>
    <p:sldId id="426" r:id="rId84"/>
    <p:sldId id="427" r:id="rId85"/>
    <p:sldId id="428" r:id="rId86"/>
    <p:sldId id="429" r:id="rId87"/>
    <p:sldId id="430" r:id="rId88"/>
    <p:sldId id="431" r:id="rId89"/>
    <p:sldId id="274" r:id="rId90"/>
    <p:sldId id="432" r:id="rId91"/>
    <p:sldId id="433" r:id="rId92"/>
    <p:sldId id="434" r:id="rId93"/>
    <p:sldId id="435" r:id="rId94"/>
    <p:sldId id="436" r:id="rId95"/>
    <p:sldId id="437" r:id="rId96"/>
    <p:sldId id="275" r:id="rId97"/>
    <p:sldId id="438" r:id="rId98"/>
    <p:sldId id="439" r:id="rId99"/>
    <p:sldId id="440" r:id="rId100"/>
    <p:sldId id="442" r:id="rId101"/>
    <p:sldId id="441" r:id="rId102"/>
    <p:sldId id="443" r:id="rId103"/>
    <p:sldId id="276" r:id="rId104"/>
    <p:sldId id="446" r:id="rId105"/>
    <p:sldId id="447" r:id="rId106"/>
    <p:sldId id="445" r:id="rId107"/>
    <p:sldId id="444" r:id="rId108"/>
    <p:sldId id="448" r:id="rId109"/>
    <p:sldId id="449" r:id="rId110"/>
    <p:sldId id="278" r:id="rId111"/>
    <p:sldId id="450" r:id="rId112"/>
    <p:sldId id="451" r:id="rId113"/>
    <p:sldId id="452" r:id="rId114"/>
    <p:sldId id="453" r:id="rId115"/>
    <p:sldId id="454" r:id="rId116"/>
    <p:sldId id="455" r:id="rId117"/>
    <p:sldId id="277" r:id="rId118"/>
    <p:sldId id="456" r:id="rId119"/>
    <p:sldId id="459" r:id="rId120"/>
    <p:sldId id="461" r:id="rId121"/>
    <p:sldId id="462" r:id="rId122"/>
    <p:sldId id="460" r:id="rId123"/>
    <p:sldId id="457" r:id="rId124"/>
    <p:sldId id="279" r:id="rId125"/>
    <p:sldId id="463" r:id="rId126"/>
    <p:sldId id="466" r:id="rId127"/>
    <p:sldId id="464" r:id="rId128"/>
    <p:sldId id="467" r:id="rId129"/>
    <p:sldId id="468" r:id="rId130"/>
    <p:sldId id="469" r:id="rId131"/>
    <p:sldId id="280" r:id="rId132"/>
    <p:sldId id="470" r:id="rId133"/>
    <p:sldId id="471" r:id="rId134"/>
    <p:sldId id="472" r:id="rId135"/>
    <p:sldId id="473" r:id="rId136"/>
    <p:sldId id="474" r:id="rId137"/>
    <p:sldId id="475" r:id="rId138"/>
    <p:sldId id="283" r:id="rId139"/>
    <p:sldId id="476" r:id="rId140"/>
    <p:sldId id="477" r:id="rId141"/>
    <p:sldId id="478" r:id="rId142"/>
    <p:sldId id="479" r:id="rId143"/>
    <p:sldId id="480" r:id="rId144"/>
    <p:sldId id="481" r:id="rId145"/>
    <p:sldId id="282" r:id="rId146"/>
    <p:sldId id="482" r:id="rId147"/>
    <p:sldId id="483" r:id="rId148"/>
    <p:sldId id="484" r:id="rId149"/>
    <p:sldId id="485" r:id="rId150"/>
    <p:sldId id="486" r:id="rId151"/>
    <p:sldId id="487" r:id="rId152"/>
    <p:sldId id="281" r:id="rId153"/>
    <p:sldId id="488" r:id="rId154"/>
    <p:sldId id="489" r:id="rId155"/>
    <p:sldId id="490" r:id="rId156"/>
    <p:sldId id="491" r:id="rId157"/>
    <p:sldId id="492" r:id="rId158"/>
    <p:sldId id="493" r:id="rId159"/>
    <p:sldId id="284" r:id="rId160"/>
    <p:sldId id="494" r:id="rId161"/>
    <p:sldId id="495" r:id="rId162"/>
    <p:sldId id="496" r:id="rId163"/>
    <p:sldId id="497" r:id="rId164"/>
    <p:sldId id="498" r:id="rId165"/>
    <p:sldId id="499" r:id="rId166"/>
    <p:sldId id="285" r:id="rId167"/>
    <p:sldId id="500" r:id="rId168"/>
    <p:sldId id="501" r:id="rId169"/>
    <p:sldId id="502" r:id="rId170"/>
    <p:sldId id="503" r:id="rId171"/>
    <p:sldId id="504" r:id="rId172"/>
    <p:sldId id="505" r:id="rId173"/>
    <p:sldId id="287" r:id="rId174"/>
    <p:sldId id="506" r:id="rId175"/>
    <p:sldId id="508" r:id="rId176"/>
    <p:sldId id="509" r:id="rId177"/>
    <p:sldId id="507" r:id="rId178"/>
    <p:sldId id="510" r:id="rId179"/>
    <p:sldId id="511" r:id="rId180"/>
    <p:sldId id="286" r:id="rId181"/>
    <p:sldId id="512" r:id="rId182"/>
    <p:sldId id="513" r:id="rId183"/>
    <p:sldId id="514" r:id="rId184"/>
    <p:sldId id="515" r:id="rId185"/>
    <p:sldId id="516" r:id="rId186"/>
    <p:sldId id="517" r:id="rId187"/>
    <p:sldId id="288" r:id="rId188"/>
    <p:sldId id="518" r:id="rId189"/>
    <p:sldId id="519" r:id="rId190"/>
    <p:sldId id="520" r:id="rId191"/>
    <p:sldId id="521" r:id="rId192"/>
    <p:sldId id="522" r:id="rId193"/>
    <p:sldId id="523" r:id="rId194"/>
    <p:sldId id="291" r:id="rId195"/>
    <p:sldId id="524" r:id="rId196"/>
    <p:sldId id="525" r:id="rId197"/>
    <p:sldId id="526" r:id="rId198"/>
    <p:sldId id="527" r:id="rId199"/>
    <p:sldId id="528" r:id="rId200"/>
    <p:sldId id="529" r:id="rId201"/>
    <p:sldId id="290" r:id="rId202"/>
    <p:sldId id="531" r:id="rId203"/>
    <p:sldId id="530" r:id="rId204"/>
    <p:sldId id="533" r:id="rId205"/>
    <p:sldId id="534" r:id="rId206"/>
    <p:sldId id="535" r:id="rId207"/>
    <p:sldId id="536" r:id="rId208"/>
    <p:sldId id="289" r:id="rId209"/>
    <p:sldId id="537" r:id="rId210"/>
    <p:sldId id="538" r:id="rId211"/>
    <p:sldId id="539" r:id="rId212"/>
    <p:sldId id="540" r:id="rId213"/>
    <p:sldId id="541" r:id="rId214"/>
    <p:sldId id="542" r:id="rId215"/>
    <p:sldId id="293" r:id="rId216"/>
    <p:sldId id="543" r:id="rId217"/>
    <p:sldId id="544" r:id="rId218"/>
    <p:sldId id="292" r:id="rId219"/>
    <p:sldId id="545" r:id="rId220"/>
    <p:sldId id="546" r:id="rId221"/>
    <p:sldId id="547" r:id="rId222"/>
    <p:sldId id="548" r:id="rId223"/>
    <p:sldId id="549" r:id="rId224"/>
    <p:sldId id="550" r:id="rId225"/>
    <p:sldId id="551" r:id="rId226"/>
    <p:sldId id="552" r:id="rId227"/>
    <p:sldId id="553" r:id="rId228"/>
    <p:sldId id="554" r:id="rId229"/>
    <p:sldId id="294" r:id="rId230"/>
    <p:sldId id="555" r:id="rId231"/>
    <p:sldId id="556" r:id="rId232"/>
    <p:sldId id="557" r:id="rId233"/>
    <p:sldId id="558" r:id="rId234"/>
    <p:sldId id="559" r:id="rId235"/>
    <p:sldId id="560" r:id="rId236"/>
    <p:sldId id="295" r:id="rId237"/>
    <p:sldId id="561" r:id="rId238"/>
    <p:sldId id="562" r:id="rId239"/>
    <p:sldId id="563" r:id="rId240"/>
    <p:sldId id="564" r:id="rId241"/>
    <p:sldId id="565" r:id="rId242"/>
    <p:sldId id="566" r:id="rId243"/>
    <p:sldId id="608" r:id="rId244"/>
    <p:sldId id="296" r:id="rId245"/>
    <p:sldId id="567" r:id="rId246"/>
    <p:sldId id="568" r:id="rId247"/>
    <p:sldId id="569" r:id="rId248"/>
    <p:sldId id="570" r:id="rId249"/>
    <p:sldId id="571" r:id="rId250"/>
    <p:sldId id="297" r:id="rId251"/>
    <p:sldId id="572" r:id="rId252"/>
    <p:sldId id="573" r:id="rId253"/>
    <p:sldId id="574" r:id="rId254"/>
    <p:sldId id="575" r:id="rId255"/>
    <p:sldId id="576" r:id="rId256"/>
    <p:sldId id="577" r:id="rId257"/>
    <p:sldId id="298" r:id="rId258"/>
    <p:sldId id="578" r:id="rId259"/>
    <p:sldId id="579" r:id="rId260"/>
    <p:sldId id="580" r:id="rId261"/>
    <p:sldId id="581" r:id="rId262"/>
    <p:sldId id="582" r:id="rId263"/>
    <p:sldId id="583" r:id="rId264"/>
    <p:sldId id="299" r:id="rId265"/>
    <p:sldId id="584" r:id="rId266"/>
    <p:sldId id="585" r:id="rId267"/>
    <p:sldId id="586" r:id="rId268"/>
    <p:sldId id="587" r:id="rId269"/>
    <p:sldId id="588" r:id="rId270"/>
    <p:sldId id="589" r:id="rId271"/>
    <p:sldId id="300" r:id="rId272"/>
    <p:sldId id="590" r:id="rId273"/>
    <p:sldId id="591" r:id="rId274"/>
    <p:sldId id="592" r:id="rId275"/>
    <p:sldId id="593" r:id="rId276"/>
    <p:sldId id="594" r:id="rId277"/>
    <p:sldId id="595" r:id="rId278"/>
    <p:sldId id="301" r:id="rId279"/>
    <p:sldId id="596" r:id="rId280"/>
    <p:sldId id="597" r:id="rId281"/>
    <p:sldId id="598" r:id="rId282"/>
    <p:sldId id="599" r:id="rId283"/>
    <p:sldId id="600" r:id="rId284"/>
    <p:sldId id="601" r:id="rId285"/>
    <p:sldId id="302" r:id="rId286"/>
    <p:sldId id="602" r:id="rId287"/>
    <p:sldId id="603" r:id="rId288"/>
    <p:sldId id="604" r:id="rId289"/>
    <p:sldId id="605" r:id="rId290"/>
    <p:sldId id="606" r:id="rId291"/>
    <p:sldId id="607" r:id="rId292"/>
    <p:sldId id="303" r:id="rId293"/>
    <p:sldId id="609" r:id="rId294"/>
    <p:sldId id="610" r:id="rId295"/>
    <p:sldId id="611" r:id="rId296"/>
    <p:sldId id="612" r:id="rId297"/>
    <p:sldId id="613" r:id="rId298"/>
    <p:sldId id="614" r:id="rId299"/>
    <p:sldId id="304" r:id="rId300"/>
    <p:sldId id="615" r:id="rId301"/>
    <p:sldId id="616" r:id="rId302"/>
    <p:sldId id="617" r:id="rId303"/>
    <p:sldId id="618" r:id="rId304"/>
    <p:sldId id="619" r:id="rId305"/>
    <p:sldId id="620" r:id="rId306"/>
    <p:sldId id="305" r:id="rId307"/>
    <p:sldId id="621" r:id="rId308"/>
    <p:sldId id="622" r:id="rId309"/>
    <p:sldId id="623" r:id="rId310"/>
    <p:sldId id="624" r:id="rId311"/>
    <p:sldId id="625" r:id="rId312"/>
    <p:sldId id="626" r:id="rId313"/>
    <p:sldId id="627" r:id="rId314"/>
    <p:sldId id="306" r:id="rId315"/>
    <p:sldId id="628" r:id="rId316"/>
    <p:sldId id="629" r:id="rId317"/>
    <p:sldId id="630" r:id="rId318"/>
    <p:sldId id="631" r:id="rId319"/>
    <p:sldId id="632" r:id="rId320"/>
    <p:sldId id="307" r:id="rId321"/>
    <p:sldId id="633" r:id="rId322"/>
    <p:sldId id="634" r:id="rId323"/>
    <p:sldId id="635" r:id="rId324"/>
    <p:sldId id="636" r:id="rId325"/>
    <p:sldId id="637" r:id="rId326"/>
    <p:sldId id="638" r:id="rId327"/>
    <p:sldId id="308" r:id="rId328"/>
    <p:sldId id="639" r:id="rId329"/>
    <p:sldId id="640" r:id="rId330"/>
    <p:sldId id="641" r:id="rId331"/>
    <p:sldId id="642" r:id="rId332"/>
    <p:sldId id="643" r:id="rId333"/>
    <p:sldId id="644" r:id="rId334"/>
    <p:sldId id="309" r:id="rId335"/>
    <p:sldId id="645" r:id="rId336"/>
    <p:sldId id="646" r:id="rId337"/>
    <p:sldId id="647" r:id="rId338"/>
    <p:sldId id="648" r:id="rId339"/>
    <p:sldId id="649" r:id="rId340"/>
    <p:sldId id="650" r:id="rId341"/>
  </p:sldIdLst>
  <p:sldSz cx="12192000" cy="6858000"/>
  <p:notesSz cx="6858000" cy="9144000"/>
  <p:custDataLst>
    <p:tags r:id="rId3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5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5" Type="http://schemas.openxmlformats.org/officeDocument/2006/relationships/tags" Target="tags/tag1.xml"/><Relationship Id="rId344" Type="http://schemas.openxmlformats.org/officeDocument/2006/relationships/tableStyles" Target="tableStyles.xml"/><Relationship Id="rId343" Type="http://schemas.openxmlformats.org/officeDocument/2006/relationships/viewProps" Target="viewProps.xml"/><Relationship Id="rId342" Type="http://schemas.openxmlformats.org/officeDocument/2006/relationships/presProps" Target="presProps.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fld id="{C027DFB4-D429-454B-B57B-9500F8DC7D6E}" type="slidenum">
              <a:rPr lang="en-US" altLang="en-US" sz="1200"/>
            </a:fld>
            <a:endParaRPr lang="en-US" altLang="en-US" sz="1200"/>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C027DFB4-D429-454B-B57B-9500F8DC7D6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charset="-128"/>
              <a:cs typeface="+mn-cs"/>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996281" y="748709"/>
            <a:ext cx="8147844"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您</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将</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要</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回答关于照片的</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是</a:t>
            </a:r>
            <a:r>
              <a:rPr lang="en-US" altLang="zh-CN" sz="2125" dirty="0">
                <a:solidFill>
                  <a:srgbClr val="FFFFFF"/>
                </a:solidFill>
                <a:latin typeface="华文中宋" panose="02010600040101010101" charset="-122"/>
                <a:ea typeface="华文中宋" panose="02010600040101010101" charset="-122"/>
                <a:cs typeface="华文中宋" panose="02010600040101010101" charset="-122"/>
              </a:rPr>
              <a:t>/</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否</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问题。</a:t>
            </a:r>
            <a:endParaRPr lang="en-US" altLang="en-US" sz="2125" dirty="0">
              <a:solidFill>
                <a:srgbClr val="FFFFFF"/>
              </a:solidFill>
              <a:latin typeface="华文中宋" panose="02010600040101010101" charset="-122"/>
              <a:ea typeface="华文中宋" panose="02010600040101010101" charset="-122"/>
              <a:cs typeface="华文中宋" panose="02010600040101010101" charset="-122"/>
            </a:endParaRPr>
          </a:p>
          <a:p>
            <a:pPr algn="ct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这些照片</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每</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组8张，每一组都</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需要</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要回答</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相同</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问题。</a:t>
            </a:r>
            <a:endParaRPr lang="en-US" altLang="en-US" sz="2125" dirty="0">
              <a:solidFill>
                <a:srgbClr val="FFFFFF"/>
              </a:solidFill>
              <a:latin typeface="华文中宋" panose="02010600040101010101" charset="-122"/>
              <a:ea typeface="华文中宋" panose="02010600040101010101" charset="-122"/>
              <a:cs typeface="华文中宋" panose="02010600040101010101" charset="-122"/>
            </a:endParaRPr>
          </a:p>
          <a:p>
            <a:pPr algn="ct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下面</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显示</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前两张照片</a:t>
            </a: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的</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sym typeface="+mn-ea"/>
              </a:rPr>
              <a:t>示例</a:t>
            </a:r>
            <a:r>
              <a:rPr lang="en-US" altLang="en-US" sz="2125" dirty="0">
                <a:solidFill>
                  <a:srgbClr val="FFFFFF"/>
                </a:solidFill>
                <a:latin typeface="华文中宋" panose="02010600040101010101" charset="-122"/>
                <a:ea typeface="华文中宋" panose="02010600040101010101" charset="-122"/>
                <a:cs typeface="华文中宋" panose="02010600040101010101" charset="-122"/>
              </a:rPr>
              <a:t>:</a:t>
            </a:r>
            <a:endParaRPr lang="en-US" altLang="en-US" sz="2125" dirty="0">
              <a:solidFill>
                <a:srgbClr val="FFFFFF"/>
              </a:solidFill>
              <a:latin typeface="华文中宋" panose="02010600040101010101" charset="-122"/>
              <a:ea typeface="华文中宋" panose="02010600040101010101" charset="-122"/>
              <a:cs typeface="华文中宋" panose="02010600040101010101" charset="-122"/>
            </a:endParaRPr>
          </a:p>
        </p:txBody>
      </p:sp>
      <p:sp>
        <p:nvSpPr>
          <p:cNvPr id="15362" name="TextBox 15"/>
          <p:cNvSpPr txBox="1">
            <a:spLocks noChangeArrowheads="1"/>
          </p:cNvSpPr>
          <p:nvPr/>
        </p:nvSpPr>
        <p:spPr bwMode="auto">
          <a:xfrm>
            <a:off x="1734344" y="-151"/>
            <a:ext cx="883840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a:r>
              <a:rPr lang="zh-CN" altLang="en-US" sz="3500" b="1" dirty="0">
                <a:solidFill>
                  <a:srgbClr val="FFFFFF"/>
                </a:solidFill>
                <a:latin typeface="华文中宋" panose="02010600040101010101" charset="-122"/>
                <a:ea typeface="华文中宋" panose="02010600040101010101" charset="-122"/>
              </a:rPr>
              <a:t>道德情绪任务</a:t>
            </a:r>
            <a:r>
              <a:rPr lang="en-US" altLang="en-US" sz="3500" b="1" dirty="0">
                <a:solidFill>
                  <a:srgbClr val="FFFFFF"/>
                </a:solidFill>
                <a:latin typeface="华文中宋" panose="02010600040101010101" charset="-122"/>
                <a:ea typeface="华文中宋" panose="02010600040101010101" charset="-122"/>
              </a:rPr>
              <a:t>-</a:t>
            </a:r>
            <a:r>
              <a:rPr lang="zh-CN" altLang="en-US" sz="3500" b="1" dirty="0">
                <a:solidFill>
                  <a:srgbClr val="FFFFFF"/>
                </a:solidFill>
                <a:latin typeface="华文中宋" panose="02010600040101010101" charset="-122"/>
                <a:ea typeface="华文中宋" panose="02010600040101010101" charset="-122"/>
              </a:rPr>
              <a:t>练习</a:t>
            </a:r>
            <a:endParaRPr lang="zh-CN" altLang="en-US" sz="3500" b="1" dirty="0">
              <a:solidFill>
                <a:srgbClr val="FFFFFF"/>
              </a:solidFill>
              <a:latin typeface="华文中宋" panose="02010600040101010101" charset="-122"/>
              <a:ea typeface="华文中宋" panose="02010600040101010101" charset="-122"/>
            </a:endParaRPr>
          </a:p>
        </p:txBody>
      </p:sp>
      <p:sp>
        <p:nvSpPr>
          <p:cNvPr id="19" name="TextBox 15"/>
          <p:cNvSpPr txBox="1">
            <a:spLocks noChangeArrowheads="1"/>
          </p:cNvSpPr>
          <p:nvPr/>
        </p:nvSpPr>
        <p:spPr bwMode="auto">
          <a:xfrm>
            <a:off x="1952625" y="4994345"/>
            <a:ext cx="8297090" cy="186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a:r>
              <a:rPr lang="zh-CN" altLang="en-US" sz="2125" dirty="0">
                <a:solidFill>
                  <a:schemeClr val="lt1"/>
                </a:solidFill>
                <a:latin typeface="+mn-lt"/>
                <a:ea typeface="+mn-ea"/>
                <a:sym typeface="+mn-ea"/>
              </a:rPr>
              <a:t>使用鼠标移动进行评分</a:t>
            </a:r>
            <a:endParaRPr lang="en-US" altLang="zh-CN" sz="2125" dirty="0">
              <a:solidFill>
                <a:schemeClr val="lt1"/>
              </a:solidFill>
              <a:latin typeface="+mn-lt"/>
              <a:ea typeface="+mn-ea"/>
              <a:sym typeface="+mn-ea"/>
            </a:endParaRPr>
          </a:p>
          <a:p>
            <a:pPr algn="ct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请您根据您的感受尽最大的努力并尽可能快地展开评分。</a:t>
            </a:r>
            <a:endParaRPr lang="zh-CN" altLang="en-US" sz="2125" dirty="0">
              <a:solidFill>
                <a:srgbClr val="FFFFFF"/>
              </a:solidFill>
              <a:latin typeface="华文中宋" panose="02010600040101010101" charset="-122"/>
              <a:ea typeface="华文中宋" panose="02010600040101010101" charset="-122"/>
              <a:cs typeface="华文中宋" panose="02010600040101010101" charset="-122"/>
            </a:endParaRPr>
          </a:p>
          <a:p>
            <a:pPr algn="ctr"/>
            <a:r>
              <a:rPr lang="zh-CN" altLang="en-US" sz="2125" dirty="0">
                <a:solidFill>
                  <a:srgbClr val="FFFFFF"/>
                </a:solidFill>
                <a:latin typeface="华文中宋" panose="02010600040101010101" charset="-122"/>
                <a:ea typeface="华文中宋" panose="02010600040101010101" charset="-122"/>
                <a:cs typeface="华文中宋" panose="02010600040101010101" charset="-122"/>
              </a:rPr>
              <a:t>您将有有限的时间来回答问题。</a:t>
            </a:r>
            <a:endParaRPr lang="zh-CN" altLang="en-US" sz="2125" dirty="0">
              <a:solidFill>
                <a:srgbClr val="FFFFFF"/>
              </a:solidFill>
              <a:latin typeface="华文中宋" panose="02010600040101010101" charset="-122"/>
              <a:ea typeface="华文中宋" panose="02010600040101010101" charset="-122"/>
              <a:cs typeface="华文中宋" panose="02010600040101010101" charset="-122"/>
            </a:endParaRPr>
          </a:p>
          <a:p>
            <a:pPr algn="ctr"/>
            <a:endParaRPr lang="zh-CN" altLang="en-US" sz="2125" dirty="0">
              <a:solidFill>
                <a:srgbClr val="FFFFFF"/>
              </a:solidFill>
              <a:latin typeface="华文中宋" panose="02010600040101010101" charset="-122"/>
              <a:ea typeface="华文中宋" panose="02010600040101010101" charset="-122"/>
              <a:cs typeface="华文中宋" panose="02010600040101010101" charset="-122"/>
            </a:endParaRPr>
          </a:p>
          <a:p>
            <a:pPr algn="ctr"/>
            <a:r>
              <a:rPr lang="zh-CN" altLang="en-US" sz="3000" b="1" dirty="0">
                <a:solidFill>
                  <a:srgbClr val="FFFF00"/>
                </a:solidFill>
                <a:latin typeface="华文中宋" panose="02010600040101010101" charset="-122"/>
                <a:ea typeface="华文中宋" panose="02010600040101010101" charset="-122"/>
              </a:rPr>
              <a:t>请按任意键以继续</a:t>
            </a:r>
            <a:endParaRPr lang="zh-CN" altLang="en-US" sz="3000" b="1" dirty="0">
              <a:solidFill>
                <a:srgbClr val="FFFF00"/>
              </a:solidFill>
              <a:latin typeface="华文中宋" panose="02010600040101010101" charset="-122"/>
              <a:ea typeface="华文中宋" panose="02010600040101010101" charset="-122"/>
            </a:endParaRPr>
          </a:p>
        </p:txBody>
      </p:sp>
      <p:grpSp>
        <p:nvGrpSpPr>
          <p:cNvPr id="15364" name="Group 4"/>
          <p:cNvGrpSpPr/>
          <p:nvPr/>
        </p:nvGrpSpPr>
        <p:grpSpPr bwMode="auto">
          <a:xfrm>
            <a:off x="1952625" y="3398223"/>
            <a:ext cx="9143580" cy="1212453"/>
            <a:chOff x="228600" y="2590800"/>
            <a:chExt cx="7314458" cy="970031"/>
          </a:xfrm>
        </p:grpSpPr>
        <p:cxnSp>
          <p:nvCxnSpPr>
            <p:cNvPr id="4" name="Straight Arrow Connector 3"/>
            <p:cNvCxnSpPr/>
            <p:nvPr/>
          </p:nvCxnSpPr>
          <p:spPr>
            <a:xfrm>
              <a:off x="7009688" y="3067084"/>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5381" name="Group 1"/>
            <p:cNvGrpSpPr/>
            <p:nvPr/>
          </p:nvGrpSpPr>
          <p:grpSpPr bwMode="auto">
            <a:xfrm>
              <a:off x="228600" y="2590800"/>
              <a:ext cx="5265445" cy="970031"/>
              <a:chOff x="339759" y="3047232"/>
              <a:chExt cx="5265445" cy="970031"/>
            </a:xfrm>
          </p:grpSpPr>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algn="just">
                  <a:spcBef>
                    <a:spcPts val="0"/>
                  </a:spcBef>
                  <a:spcAft>
                    <a:spcPts val="0"/>
                  </a:spcAft>
                </a:pP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这些粉末完全</a:t>
                </a:r>
                <a:r>
                  <a:rPr lang="zh-CN" altLang="en-US"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无害</a:t>
                </a: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，是工作人员每天都在用的白糖。</a:t>
                </a:r>
                <a:endParaRPr lang="en-US" altLang="zh-CN" sz="12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200" b="1"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200" b="1" dirty="0">
                    <a:solidFill>
                      <a:srgbClr val="FFFF00"/>
                    </a:solidFill>
                    <a:latin typeface="华文中宋" panose="02010600040101010101" charset="-122"/>
                    <a:ea typeface="华文中宋" panose="02010600040101010101" charset="-122"/>
                  </a:rPr>
                  <a:t>请按任意键以继续</a:t>
                </a:r>
                <a:endPar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algn="just">
                  <a:spcBef>
                    <a:spcPts val="0"/>
                  </a:spcBef>
                  <a:spcAft>
                    <a:spcPts val="0"/>
                  </a:spcAft>
                </a:pP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林蕾</a:t>
                </a:r>
                <a:r>
                  <a:rPr lang="zh-CN" altLang="en-US"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把粉末放进朋友咖啡里</a:t>
                </a: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。林蕾的朋友喝完咖啡后</a:t>
                </a:r>
                <a:r>
                  <a:rPr lang="zh-CN" altLang="en-US"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平安无事</a:t>
                </a:r>
                <a:endParaRPr lang="en-US" altLang="zh-CN"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200" b="1" dirty="0">
                    <a:solidFill>
                      <a:srgbClr val="FFFF00"/>
                    </a:solidFill>
                    <a:latin typeface="华文中宋" panose="02010600040101010101" charset="-122"/>
                    <a:ea typeface="华文中宋" panose="02010600040101010101" charset="-122"/>
                  </a:rPr>
                  <a:t>请按任意键以继续</a:t>
                </a: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000" b="1" kern="100" dirty="0">
                    <a:effectLst/>
                    <a:latin typeface="宋体" panose="02010600030101010101" pitchFamily="2" charset="-122"/>
                    <a:ea typeface="宋体" panose="02010600030101010101" pitchFamily="2" charset="-122"/>
                    <a:cs typeface="Times New Roman" panose="02020603050405020304" pitchFamily="18" charset="0"/>
                  </a:rPr>
                  <a:t>林蕾和朋友参观一家化学工厂。当林蕾接咖啡时，她的朋友让她帮忙取一些白糖。咖啡旁的盒子里正好装着一些白色粉末。</a:t>
                </a:r>
                <a:endParaRPr lang="en-US" altLang="zh-CN" sz="1000" b="1"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defRPr/>
                </a:pPr>
                <a:endParaRPr lang="en-US" altLang="zh-CN" sz="1000" b="1"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defRPr/>
                </a:pPr>
                <a:r>
                  <a:rPr lang="zh-CN" altLang="en-US" sz="1000" b="1" dirty="0">
                    <a:solidFill>
                      <a:srgbClr val="FFFF00"/>
                    </a:solidFill>
                    <a:latin typeface="华文中宋" panose="02010600040101010101" charset="-122"/>
                    <a:ea typeface="华文中宋" panose="02010600040101010101" charset="-122"/>
                  </a:rPr>
                  <a:t>请按任意键以继续</a:t>
                </a:r>
                <a:endParaRPr lang="zh-CN" altLang="en-US"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nvGrpSpPr>
          <p:cNvPr id="15365" name="Group 9"/>
          <p:cNvGrpSpPr/>
          <p:nvPr/>
        </p:nvGrpSpPr>
        <p:grpSpPr bwMode="auto">
          <a:xfrm>
            <a:off x="1996281" y="2042894"/>
            <a:ext cx="1524000" cy="1345406"/>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75" dirty="0"/>
                <a:t>背景</a:t>
              </a:r>
              <a:endParaRPr lang="en-US" altLang="zh-CN" sz="1375" dirty="0"/>
            </a:p>
            <a:p>
              <a:pPr algn="ctr">
                <a:defRPr/>
              </a:pPr>
              <a:r>
                <a:rPr lang="en-US" altLang="zh-CN" sz="1375" dirty="0"/>
                <a:t>Max=10s</a:t>
              </a:r>
              <a:endParaRPr lang="zh-CN" altLang="en-US" sz="1375" dirty="0"/>
            </a:p>
          </p:txBody>
        </p:sp>
      </p:grpSp>
      <p:grpSp>
        <p:nvGrpSpPr>
          <p:cNvPr id="15366" name="Group 22"/>
          <p:cNvGrpSpPr/>
          <p:nvPr/>
        </p:nvGrpSpPr>
        <p:grpSpPr bwMode="auto">
          <a:xfrm>
            <a:off x="3633391" y="2046863"/>
            <a:ext cx="1524000" cy="1347391"/>
            <a:chOff x="263685" y="1828800"/>
            <a:chExt cx="1219200" cy="1077189"/>
          </a:xfrm>
        </p:grpSpPr>
        <p:cxnSp>
          <p:nvCxnSpPr>
            <p:cNvPr id="24" name="Straight Arrow Connector 23"/>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75" dirty="0"/>
                <a:t>预示</a:t>
              </a:r>
              <a:endParaRPr lang="en-US" altLang="zh-CN" sz="1375" dirty="0"/>
            </a:p>
            <a:p>
              <a:pPr algn="ctr">
                <a:defRPr/>
              </a:pPr>
              <a:r>
                <a:rPr lang="en-US" altLang="zh-CN" sz="1375" dirty="0"/>
                <a:t>Max=10s</a:t>
              </a:r>
              <a:endParaRPr lang="zh-CN" altLang="en-US" sz="1375" dirty="0"/>
            </a:p>
          </p:txBody>
        </p:sp>
      </p:grpSp>
      <p:grpSp>
        <p:nvGrpSpPr>
          <p:cNvPr id="15367" name="Group 25"/>
          <p:cNvGrpSpPr/>
          <p:nvPr/>
        </p:nvGrpSpPr>
        <p:grpSpPr bwMode="auto">
          <a:xfrm>
            <a:off x="5308205" y="2039719"/>
            <a:ext cx="1524000" cy="1354533"/>
            <a:chOff x="266860" y="1823090"/>
            <a:chExt cx="1219200" cy="1082899"/>
          </a:xfrm>
        </p:grpSpPr>
        <p:cxnSp>
          <p:nvCxnSpPr>
            <p:cNvPr id="27" name="Straight Arrow Connector 26"/>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6860" y="182309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hangingPunct="1"/>
              <a:r>
                <a:rPr lang="en-US" altLang="zh-CN" sz="1375" dirty="0">
                  <a:solidFill>
                    <a:schemeClr val="lt1"/>
                  </a:solidFill>
                  <a:latin typeface="+mn-lt"/>
                  <a:ea typeface="+mn-ea"/>
                </a:rPr>
                <a:t>2300ms</a:t>
              </a:r>
              <a:endParaRPr lang="en-US" altLang="en-US" sz="1375" dirty="0">
                <a:solidFill>
                  <a:srgbClr val="FFFFFF"/>
                </a:solidFill>
              </a:endParaRPr>
            </a:p>
          </p:txBody>
        </p:sp>
      </p:grpSp>
      <p:grpSp>
        <p:nvGrpSpPr>
          <p:cNvPr id="15368" name="Group 28"/>
          <p:cNvGrpSpPr/>
          <p:nvPr/>
        </p:nvGrpSpPr>
        <p:grpSpPr bwMode="auto">
          <a:xfrm>
            <a:off x="6967141" y="2046863"/>
            <a:ext cx="1524000" cy="1347391"/>
            <a:chOff x="263685" y="1828800"/>
            <a:chExt cx="1219200" cy="1077189"/>
          </a:xfrm>
        </p:grpSpPr>
        <p:cxnSp>
          <p:nvCxnSpPr>
            <p:cNvPr id="30" name="Straight Arrow Connector 29"/>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75" dirty="0"/>
                <a:t>行为和结果</a:t>
              </a:r>
              <a:endParaRPr lang="en-US" sz="1375" dirty="0"/>
            </a:p>
            <a:p>
              <a:pPr algn="ctr">
                <a:defRPr/>
              </a:pPr>
              <a:r>
                <a:rPr lang="en-US" sz="1375" dirty="0"/>
                <a:t>5</a:t>
              </a:r>
              <a:r>
                <a:rPr lang="en-US" altLang="zh-CN" sz="1375" dirty="0"/>
                <a:t>s</a:t>
              </a:r>
              <a:endParaRPr lang="en-US" sz="1375" dirty="0"/>
            </a:p>
          </p:txBody>
        </p:sp>
      </p:grpSp>
      <p:grpSp>
        <p:nvGrpSpPr>
          <p:cNvPr id="15369" name="Group 31"/>
          <p:cNvGrpSpPr/>
          <p:nvPr/>
        </p:nvGrpSpPr>
        <p:grpSpPr bwMode="auto">
          <a:xfrm>
            <a:off x="8620125" y="2046863"/>
            <a:ext cx="1524000" cy="1347391"/>
            <a:chOff x="263685" y="1828800"/>
            <a:chExt cx="1219200" cy="1077189"/>
          </a:xfrm>
        </p:grpSpPr>
        <p:cxnSp>
          <p:nvCxnSpPr>
            <p:cNvPr id="33" name="Straight Arrow Connector 32"/>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algn="ctr" eaLnBrk="1" hangingPunct="1"/>
              <a:r>
                <a:rPr lang="zh-CN" altLang="en-US" sz="1375" dirty="0">
                  <a:solidFill>
                    <a:schemeClr val="lt1"/>
                  </a:solidFill>
                  <a:latin typeface="+mn-lt"/>
                  <a:ea typeface="+mn-ea"/>
                  <a:sym typeface="+mn-ea"/>
                </a:rPr>
                <a:t>评价</a:t>
              </a:r>
              <a:endParaRPr lang="en-US" altLang="en-US" sz="1375" dirty="0">
                <a:solidFill>
                  <a:srgbClr val="FFFFFF"/>
                </a:solidFill>
              </a:endParaRPr>
            </a:p>
          </p:txBody>
        </p:sp>
      </p:grpSp>
      <p:sp>
        <p:nvSpPr>
          <p:cNvPr id="2" name="Rectangle 10"/>
          <p:cNvSpPr/>
          <p:nvPr/>
        </p:nvSpPr>
        <p:spPr bwMode="auto">
          <a:xfrm>
            <a:off x="5216920" y="3398223"/>
            <a:ext cx="1714503" cy="1212453"/>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algn="just">
              <a:spcBef>
                <a:spcPts val="0"/>
              </a:spcBef>
              <a:spcAft>
                <a:spcPts val="0"/>
              </a:spcAft>
            </a:pP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盛放粉末的容器上贴着“白糖”标签，林蕾</a:t>
            </a:r>
            <a:r>
              <a:rPr lang="zh-CN" altLang="en-US"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相信</a:t>
            </a: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这些粉末很</a:t>
            </a:r>
            <a:r>
              <a:rPr lang="zh-CN" altLang="en-US"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安全</a:t>
            </a:r>
            <a:endParaRPr lang="en-US" altLang="zh-CN" sz="1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zh-CN" altLang="en-US" sz="1200" b="1" dirty="0">
                <a:solidFill>
                  <a:srgbClr val="FFFF00"/>
                </a:solidFill>
                <a:latin typeface="华文中宋" panose="02010600040101010101" charset="-122"/>
                <a:ea typeface="华文中宋" panose="02010600040101010101" charset="-122"/>
              </a:rPr>
              <a:t>请按任意键以继续</a:t>
            </a:r>
            <a:r>
              <a:rPr lang="zh-CN" altLang="en-US" sz="1200"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10"/>
          <p:cNvSpPr/>
          <p:nvPr/>
        </p:nvSpPr>
        <p:spPr bwMode="auto">
          <a:xfrm>
            <a:off x="8522891" y="3408146"/>
            <a:ext cx="1833681" cy="1212453"/>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algn="just">
              <a:spcBef>
                <a:spcPts val="0"/>
              </a:spcBef>
              <a:spcAft>
                <a:spcPts val="0"/>
              </a:spcAft>
            </a:pPr>
            <a:r>
              <a:rPr lang="zh-CN" altLang="en-US" sz="1200" b="1" kern="100" dirty="0">
                <a:latin typeface="宋体" panose="02010600030101010101" pitchFamily="2" charset="-122"/>
                <a:ea typeface="宋体" panose="02010600030101010101" pitchFamily="2" charset="-122"/>
                <a:cs typeface="Times New Roman" panose="02020603050405020304" pitchFamily="18" charset="0"/>
              </a:rPr>
              <a:t>林蕾把粉末放进朋友咖啡里这种行为</a:t>
            </a:r>
            <a:r>
              <a:rPr lang="zh-CN" altLang="en-US" sz="10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br>
              <a:rPr lang="zh-CN" altLang="en-US" sz="1000" b="1"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1000" b="1" kern="100" dirty="0">
                <a:effectLst/>
                <a:latin typeface="宋体" panose="02010600030101010101" pitchFamily="2" charset="-122"/>
                <a:ea typeface="宋体" panose="02010600030101010101" pitchFamily="2" charset="-122"/>
                <a:cs typeface="Times New Roman" panose="02020603050405020304" pitchFamily="18" charset="0"/>
              </a:rPr>
              <a:t>绝对不可以 </a:t>
            </a:r>
            <a:r>
              <a:rPr lang="en-US" altLang="zh-CN" sz="10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000" b="1" kern="100" dirty="0">
                <a:effectLst/>
                <a:latin typeface="宋体" panose="02010600030101010101" pitchFamily="2" charset="-122"/>
                <a:ea typeface="宋体" panose="02010600030101010101" pitchFamily="2" charset="-122"/>
                <a:cs typeface="Times New Roman" panose="02020603050405020304" pitchFamily="18" charset="0"/>
              </a:rPr>
              <a:t>完全可以</a:t>
            </a:r>
            <a:endParaRPr lang="en-US" altLang="zh-CN" sz="1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zh-CN" altLang="en-US"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8561035" y="4307070"/>
            <a:ext cx="1776318" cy="205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1685581"/>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何伟带着一个客人参观实验室。</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实验室所有病毒都被装在一个密封装置里。</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这个密封装置的开关坏了，修理工人刚赶过来维修。</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李贝把</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这些肉给孩子们吃</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孩子们</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食物中毒</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fontScale="90000"/>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罗格和朋友在丰林河漂流。</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罗格的朋友是个新手。</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他们把船停在岸边，下河游泳。</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罗格的朋友打算顺流而下。</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河的下一段今年</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水流很平缓</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很容易游过去，沿岸的风景也很美。</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河的下一段今年</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水流很湍急</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而且布满了礁石，游过去很危险。</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罗格以前在丰林河的这部分漂流过，</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在下游游泳很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罗格以前在丰林河的这部分漂流过，</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在下游游泳</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没有管他的朋友</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20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罗格</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没有管他的朋友</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溺水而死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82607"/>
            <a:ext cx="9144000" cy="335024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陈钢在广州机场工作，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他负责保证跑道上没有任何碎石，</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防止它们在飞机起飞时损坏飞机。</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远处的跑道有一架飞机正准备起飞。</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67715"/>
            <a:ext cx="9144000" cy="3178175"/>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跑道已经</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彻底清理过</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做好了准备让飞机起飞。</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1685581"/>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开关已经修好了，</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病毒被很安全地保存着。</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因此进入这个房间的任何人都很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81990"/>
            <a:ext cx="9144000" cy="317817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跑道还</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没清理干净</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上面可能还有碎石会造成破坏。</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81990"/>
            <a:ext cx="9144000" cy="317817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陈钢查看了监视器，</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现在飞机在跑道上滑行很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81990"/>
            <a:ext cx="9144000" cy="317817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陈钢查看了监视器，</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现在飞机在跑道上滑行很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52425"/>
            <a:ext cx="9144000" cy="317817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陈钢</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同意飞机起飞</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。飞机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52425"/>
            <a:ext cx="9144000" cy="3178175"/>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陈钢</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同意飞机起飞</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飞机发生事故，造成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三人死亡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52012"/>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杨乐在一家为载客火车修铁轨的公司工作。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杨乐的工作是，在一个铁轨转角用一根道钉将转向的拉杆固定住。</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昨天的夜班工作效率很高，</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已经在铁轨所有转角加上了道钉。</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现在这一整段铁轨都很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昨天的夜班工作到很晚，</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没来得及给铁轨所有转角加上道钉。</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现在铁轨某些地方仍然很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杨乐查看了夜班的工作记录，</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相信火车在这一段铁轨运行很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杨乐查看了夜班的工作记录，</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相信火车在这一段铁轨运行很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1685581"/>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开关仍然是坏的，</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病毒暴露在空气中。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因此进入这个房间的任何人都会感染病毒</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致死</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跳过这一段铁轨的工作</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这段铁轨开始运营，通过的客车</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跳过这一段铁轨的工作</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这段铁轨开始运营，</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一辆客车脱轨，造成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多人死亡</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464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史琴和她的朋友正在攀岩，</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他们使用安全吊带来上下悬崖。</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史琴的朋友开始扣上一条新安全带。</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9332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这条新安全带是顶级产品，用起来绝对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9332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这条新安全带的扣带刚好坏了，</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使用整条安全带都会很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3683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安全带的扣带看起来没有固定在正确的位子上，</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史琴相信朋友带上它会很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3683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史琴是从一家信誉有保证的运动店买的安全带，</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所以她相信扣上它会很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3683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给朋友系上安全带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3683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史琴</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给朋友系上安全带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坠崖而亡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徐娜用雪球建了一个巨大的冰屋。</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她的朋友今天过来玩，被冰屋深深吸引住了。</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903703"/>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何伟</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开关是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坏的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冰屋很坚固。雪球被冻成了坚固的墙，</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所以徐娜的朋友在里面想怎么玩都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冰屋内的雪球没有平衡好，</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一些轻微的举动都可能让它塌下来，</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所以徐娜的朋友进去玩很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徐娜妈妈警告过她不要这样玩冰屋，</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在里面玩很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徐娜妈妈告诉过她冰屋里面足够</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安全，</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在里面玩很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徐娜</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叫她的朋友到冰屋里玩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徐娜</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叫她的朋友到冰屋里玩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被雪砸中头部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杨诺和朋友星期六一起吃午饭。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他们用杨诺家冰箱的材料煮面吃，</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杨诺的朋友想放一些火腿进去。</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冰箱里的火腿是前一天买的，</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质量很好，也很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新鲜</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冰箱里的火腿是上个星期买的，</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已经有一些变质，吃下去很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杨诺的妈妈通常都是在星期天从商店里买肉回来，</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所以杨诺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食用冰箱里的火腿很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824757"/>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何伟</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开关是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好的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杨诺的妈妈总是在星期五从商店里买肉回来，</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所以杨诺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食用冰箱里的火腿很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杨诺把火腿</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加进了朋友的面里</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杨诺把火腿</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加进了朋友的面里</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食物中毒</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9525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马慧在堂兄家当保姆。他们正在吃爆米花。</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厨房里突然想起警报声，马慧的堂兄起身去查看发生了什么事儿。</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马慧和堂兄刚才用微波炉做爆米花，微波炉冒着的余烟被烟雾探测器探测到，发出了警报声。</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厨房里发生这种事儿很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正常</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警报声是厨房一氧化碳探测器发出的。</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煤气灶正不断泄露出致命的一氧化碳。</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厨房现在非常</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马慧刚从厨房出来，所以</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现在进去很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马慧刚从厨房出来，所以</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现在进去很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没有阻止堂兄走进厨房</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。她的堂兄</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21970"/>
            <a:ext cx="9144000" cy="30607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没有阻止堂兄走进厨房</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。她的堂兄</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中毒昏迷</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1268138"/>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何伟</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让客人进入实验室</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张克在一家宠物医院做兼职。他的朋友过来玩，</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看见工作人员的休息室里放着一些像骨头一样的饼干，就问他能不能吃一块。</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张克的一个同事昨天过生日，自己做了一些饼干，</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放着这里给大家分享。这些饼干很美味很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这些饼干是张克一个同事不小心放在这儿的。</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他们是用来给小狗催眠的，人吃了会</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因为这些饼干看起来就是兽医加了特殊化学物质用来给小狗催眠的饼干的样子，</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所以张克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食用这些饼干很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因为医院的工作人员经常把食物</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放到休息室和大家分享，</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所以张克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食用这些饼干很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5455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张克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邀请朋友吃饼干</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5455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张克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邀请朋友吃饼干</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中毒休克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左艳正在过寒假。她在一个滑雪场开缆车做兼职。</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午休以后轮到她上班，第一个乘客是个孩子。</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缆车像往常一样</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运行良好</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能够将任何体型的乘客运送到滑雪道上。</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某个电子元件</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出了问题</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，颠簸得很厉害，</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对乘坐的小孩子来说很危险。</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78226" y="1175372"/>
            <a:ext cx="9435548"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何伟</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让客人进入实验室</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79245"/>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左艳的上司午饭前告诉她缆车出了故障，</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现在让这个孩子乘坐缆车很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左艳午饭前看见同事用缆车把一群小孩送了上去，</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现在让这个孩子乘坐缆车很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左艳</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让孩子坐上缆车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左艳</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让孩子坐上缆车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坠地摔死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25410"/>
            <a:ext cx="9144000" cy="3529147"/>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唐巧是一个小男孩的保姆。</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男孩今天要参加一项火灾逃生培训活动，会进入一座烟雾弥漫的假房子。</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唐巧负责在活动中照看他。</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24420"/>
            <a:ext cx="9144000" cy="3529147"/>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男孩的肺部很健康，也习惯了吸二手烟，</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所以可以</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很容易</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地通过这座冒烟的房子。</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24420"/>
            <a:ext cx="9144000" cy="3529147"/>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男孩有哮喘病，一遇到浓烟就会呼吸不过来，</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所以要通过这座冒烟的房子是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的。</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24420"/>
            <a:ext cx="9144000" cy="3529147"/>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男孩的父母告诉过唐巧他有哮喘病。</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所以唐巧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他参加这个活动会很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24420"/>
            <a:ext cx="9144000" cy="3529147"/>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男孩的父母都喜欢抽烟，</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使他已经熟悉了烟雾环境。</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所以唐巧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他参加这个活动会很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1755"/>
            <a:ext cx="9144000" cy="195326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让男孩走进冒烟的房子</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5944"/>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丁怡和她的邻居在海上玩皮划艇，</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这片海域里有很多水母。</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丁怡的邻居打算下海游泳。</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1755"/>
            <a:ext cx="9144000" cy="195326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唐巧</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让男孩走进冒烟的房子</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。男孩</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哮喘发作</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赵晨和一个朋友在非洲旅行。</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天气太热了，他的朋友看见一个池塘，</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就想下池游泳。</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这个池塘对旅游者来说是个好地方。</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它没有任何传染疾病的生物，池里的水非常干净，</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所以下去游泳很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这个池塘里有一种传播疟疾的蚊子。</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人只要被叮一下就会被传染，</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所以到这个池塘游泳很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非洲传播疟疾的蚊子世界闻名，</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而且池塘边上也有很多蚊子，</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所以赵晨</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到池塘里去很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池塘里有很多旅行者在游泳，</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他们看起来玩得很开心，</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所以赵晨相信到池塘里去很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赵晨</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鼓励朋友下去游泳</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赵晨的朋友在池塘里</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344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赵晨</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鼓励朋友下去游泳</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赵晨的朋友在池塘里被一些蚊子叮了，</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染上疟疾</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郑宇在他家的森林里和朋友一起打猎。</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他们看见一个棕色的东西在靠近。</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郑宇的朋友举起枪瞄准。</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6"/>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朝他们走过来的是一头</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受伤的熊</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它快死了，击中它就可以让这次狩猎满载而归。</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3"/>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因为海里的水母不会蜇人，不会伤害人类，</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所以下去游泳很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4886"/>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朝他们走过来的是一个</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私自进入郑宇家丛林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的猎人</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，他没看见郑宇他们。</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只要一枪，这个私闯者就可能会死掉。</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38275" y="982345"/>
            <a:ext cx="9315450" cy="3032125"/>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郑宇刚才看见有个穿棕色衣服的男人路过他们身边，</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他猜这团移动的棕色其实就是刚才那个人。</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所以郑宇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朋友开枪瞄准的是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一个男人</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38275" y="982345"/>
            <a:ext cx="9315450" cy="3032125"/>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郑宇在自己家的森林里打猎，</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也认识他看见的那团棕色是什么东西。</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所以郑宇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朋友开枪瞄准的是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一头熊</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38275" y="1068705"/>
            <a:ext cx="9315450" cy="224409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没有阻止朋友开枪</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。子弹射中了</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一头熊</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38275" y="1068705"/>
            <a:ext cx="9315450" cy="224409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郑宇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没有阻止朋友开枪</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。子弹射中了</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一个男人</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40"/>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孙泽在超市买菠菜，他的奶奶十分钟爱菠菜。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最近一些袋装菠菜被发现携带有大肠杆菌，</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导致所有的袋装菠菜被召回。</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40"/>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许多市场都有重新进货，</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所以超市里的这些袋装菠菜</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绝对安全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不会携带大肠杆菌。</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40"/>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许多市场都有重新进货，</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但有些菠菜通过的检验并不是很彻底，</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导致一些蔬菜仍然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携带病菌</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671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孙泽在超市里看见袋装菠菜又被摆了出来。</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镇里当天才发生过一起中毒事件，</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这让他</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食用这些菜可能仍然很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671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孙泽在超市里看见袋装菠菜又被摆了出来。</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菠菜的包装袋上有一些看起来很正式的消息，</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这让他相信这些菜很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8988"/>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因为海里的水母会蜇人，</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被蛰的人会有生命危险，所以下去游泳很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671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买了一袋菠菜给奶奶</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他奶奶在晚饭上吃下了这些菠菜后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671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买了一袋菠菜给奶奶</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他奶奶在晚饭上吃下了这些菠菜后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生病住院了</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苏珍在小学教一年级。她在检查学生的健康表，</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看看是否有人食物过敏，以此来安排班次。</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一个学生的表格丢失了。</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这个学生曾经对花生过敏，但是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已经治愈</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所以现在，</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周围有人吃花生或者她自己吃花生都是可以的。</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这个学生渐渐开始对花生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严重过敏</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但以前是不会的。所以现在，</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即使和吃花生的人在一个房间呆着，她都会休克。</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苏珍打电话到学生家里，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询问她的哥哥她是否对什么过敏。</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所以，苏珍</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对花生过敏</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苏珍打电话到学生家里，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询问了她的哥哥她是否对什么过敏。</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所以，苏珍</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不会过敏</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苏珍</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把学生分到非过敏体质班</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苏珍</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把学生分到非过敏体质班</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这个学生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过敏休克了</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端午节的时候，陈杰帮一个邻居看守房子。</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他正打算和一个朋友出去吃午饭，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火警铃声响了起来。</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996281" y="748709"/>
            <a:ext cx="8147844"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您</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将</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要</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回答关于照片的</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是</a:t>
            </a:r>
            <a:r>
              <a:rPr kumimoji="0" lang="en-US" altLang="zh-CN"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否</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问题。</a:t>
            </a:r>
            <a:endPar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这些照片</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每</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组8张，每一组都</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需要</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要回答</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相同</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问题。</a:t>
            </a:r>
            <a:endPar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下面</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显示</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前两张照片</a:t>
            </a: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的</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sym typeface="+mn-ea"/>
              </a:rPr>
              <a:t>示例</a:t>
            </a:r>
            <a:r>
              <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a:t>
            </a:r>
            <a:endParaRPr kumimoji="0" lang="en-US"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p:txBody>
      </p:sp>
      <p:sp>
        <p:nvSpPr>
          <p:cNvPr id="15362" name="TextBox 15"/>
          <p:cNvSpPr txBox="1">
            <a:spLocks noChangeArrowheads="1"/>
          </p:cNvSpPr>
          <p:nvPr/>
        </p:nvSpPr>
        <p:spPr bwMode="auto">
          <a:xfrm>
            <a:off x="1734344" y="-151"/>
            <a:ext cx="883840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500" b="1"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mn-cs"/>
              </a:rPr>
              <a:t>道德情绪任务</a:t>
            </a:r>
            <a:endParaRPr kumimoji="0" lang="zh-CN" altLang="en-US" sz="3500" b="1"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mn-cs"/>
            </a:endParaRPr>
          </a:p>
        </p:txBody>
      </p:sp>
      <p:sp>
        <p:nvSpPr>
          <p:cNvPr id="19" name="TextBox 15"/>
          <p:cNvSpPr txBox="1">
            <a:spLocks noChangeArrowheads="1"/>
          </p:cNvSpPr>
          <p:nvPr/>
        </p:nvSpPr>
        <p:spPr bwMode="auto">
          <a:xfrm>
            <a:off x="1952625" y="4994345"/>
            <a:ext cx="8297090" cy="186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3" rIns="91426" bIns="45713">
            <a:spAutoFit/>
          </a:bodyP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12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sym typeface="+mn-ea"/>
              </a:rPr>
              <a:t>使用鼠标移动进行评分</a:t>
            </a:r>
            <a:endParaRPr kumimoji="0" lang="en-US" altLang="zh-CN" sz="212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sym typeface="+mn-ea"/>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请您根据您的感受尽最大的努力并尽可能快地展开评分。</a:t>
            </a:r>
            <a:endPar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rPr>
              <a:t>您将有有限的时间来回答问题。</a:t>
            </a:r>
            <a:endPar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25" b="0" i="0" u="none" strike="noStrike" kern="1200" cap="none" spc="0" normalizeH="0" baseline="0" noProof="0" dirty="0">
              <a:ln>
                <a:noFill/>
              </a:ln>
              <a:solidFill>
                <a:srgbClr val="FFFFFF"/>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grpSp>
        <p:nvGrpSpPr>
          <p:cNvPr id="15364" name="Group 4"/>
          <p:cNvGrpSpPr/>
          <p:nvPr/>
        </p:nvGrpSpPr>
        <p:grpSpPr bwMode="auto">
          <a:xfrm>
            <a:off x="1952625" y="3398223"/>
            <a:ext cx="9143580" cy="1212453"/>
            <a:chOff x="228600" y="2590800"/>
            <a:chExt cx="7314458" cy="970031"/>
          </a:xfrm>
        </p:grpSpPr>
        <p:cxnSp>
          <p:nvCxnSpPr>
            <p:cNvPr id="4" name="Straight Arrow Connector 3"/>
            <p:cNvCxnSpPr/>
            <p:nvPr/>
          </p:nvCxnSpPr>
          <p:spPr>
            <a:xfrm>
              <a:off x="7009688" y="3067084"/>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5381" name="Group 1"/>
            <p:cNvGrpSpPr/>
            <p:nvPr/>
          </p:nvGrpSpPr>
          <p:grpSpPr bwMode="auto">
            <a:xfrm>
              <a:off x="228600" y="2590800"/>
              <a:ext cx="5265445" cy="970031"/>
              <a:chOff x="339759" y="3047232"/>
              <a:chExt cx="5265445" cy="970031"/>
            </a:xfrm>
          </p:grpSpPr>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这些粉末完全</a:t>
                </a:r>
                <a:r>
                  <a:rPr kumimoji="0" lang="zh-CN" altLang="en-US"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无害</a:t>
                </a: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，是工作人员每天都在用的白糖。</a:t>
                </a:r>
                <a:endParaRPr kumimoji="0" lang="en-US" altLang="zh-CN"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1200" b="0" i="0" u="none" strike="noStrike" kern="1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林蕾</a:t>
                </a:r>
                <a:r>
                  <a:rPr kumimoji="0" lang="zh-CN" altLang="en-US"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把粉末放进朋友咖啡里</a:t>
                </a: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。林蕾的朋友喝完咖啡后</a:t>
                </a:r>
                <a:r>
                  <a:rPr kumimoji="0" lang="zh-CN" altLang="en-US"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平安无事</a:t>
                </a:r>
                <a:endParaRPr kumimoji="0" lang="en-US" altLang="zh-CN"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200" b="0" i="0" u="none" strike="noStrike" kern="1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林蕾和朋友参观一家化学工厂。当林蕾接咖啡时，她的朋友让她帮忙取一些白糖。咖啡旁的盒子里正好装着一些白色粉末。</a:t>
                </a:r>
                <a:endParaRPr kumimoji="0" lang="en-US" altLang="zh-CN"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1000" b="0" i="0" u="none" strike="noStrike" kern="1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grpSp>
      </p:grpSp>
      <p:grpSp>
        <p:nvGrpSpPr>
          <p:cNvPr id="15365" name="Group 9"/>
          <p:cNvGrpSpPr/>
          <p:nvPr/>
        </p:nvGrpSpPr>
        <p:grpSpPr bwMode="auto">
          <a:xfrm>
            <a:off x="1996281" y="2042894"/>
            <a:ext cx="1524000" cy="1345406"/>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背景</a:t>
              </a:r>
              <a:endPar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Max=10s</a:t>
              </a:r>
              <a:endPar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5366" name="Group 22"/>
          <p:cNvGrpSpPr/>
          <p:nvPr/>
        </p:nvGrpSpPr>
        <p:grpSpPr bwMode="auto">
          <a:xfrm>
            <a:off x="3633391" y="2046863"/>
            <a:ext cx="1524000" cy="1347391"/>
            <a:chOff x="263685" y="1828800"/>
            <a:chExt cx="1219200" cy="1077189"/>
          </a:xfrm>
        </p:grpSpPr>
        <p:cxnSp>
          <p:nvCxnSpPr>
            <p:cNvPr id="24" name="Straight Arrow Connector 23"/>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预示</a:t>
              </a:r>
              <a:endPar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Max=10s</a:t>
              </a:r>
              <a:endPar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5367" name="Group 25"/>
          <p:cNvGrpSpPr/>
          <p:nvPr/>
        </p:nvGrpSpPr>
        <p:grpSpPr bwMode="auto">
          <a:xfrm>
            <a:off x="5308205" y="2039719"/>
            <a:ext cx="1524000" cy="1354533"/>
            <a:chOff x="266860" y="1823090"/>
            <a:chExt cx="1219200" cy="1082899"/>
          </a:xfrm>
        </p:grpSpPr>
        <p:cxnSp>
          <p:nvCxnSpPr>
            <p:cNvPr id="27" name="Straight Arrow Connector 26"/>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6860" y="182309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2300ms</a:t>
              </a:r>
              <a:endParaRPr kumimoji="0" lang="en-US" altLang="en-US" sz="1375"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charset="-128"/>
                <a:cs typeface="+mn-cs"/>
              </a:endParaRPr>
            </a:p>
          </p:txBody>
        </p:sp>
      </p:grpSp>
      <p:grpSp>
        <p:nvGrpSpPr>
          <p:cNvPr id="15368" name="Group 28"/>
          <p:cNvGrpSpPr/>
          <p:nvPr/>
        </p:nvGrpSpPr>
        <p:grpSpPr bwMode="auto">
          <a:xfrm>
            <a:off x="6967141" y="2046863"/>
            <a:ext cx="1524000" cy="1347391"/>
            <a:chOff x="263685" y="1828800"/>
            <a:chExt cx="1219200" cy="1077189"/>
          </a:xfrm>
        </p:grpSpPr>
        <p:cxnSp>
          <p:nvCxnSpPr>
            <p:cNvPr id="30" name="Straight Arrow Connector 29"/>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行为和结果</a:t>
              </a:r>
              <a:endParaRPr kumimoji="0" lang="en-US" sz="1375"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1375" b="0" i="0" u="none" strike="noStrike" kern="1200" cap="none" spc="0" normalizeH="0" baseline="0" noProof="0" dirty="0">
                  <a:ln>
                    <a:noFill/>
                  </a:ln>
                  <a:solidFill>
                    <a:prstClr val="white"/>
                  </a:solidFill>
                  <a:effectLst/>
                  <a:uLnTx/>
                  <a:uFillTx/>
                  <a:latin typeface="Calibri" panose="020F0502020204030204"/>
                  <a:ea typeface="+mn-ea"/>
                  <a:cs typeface="+mn-cs"/>
                </a:rPr>
                <a:t>5</a:t>
              </a:r>
              <a:r>
                <a:rPr kumimoji="0" lang="en-US" altLang="zh-CN"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s</a:t>
              </a:r>
              <a:endParaRPr kumimoji="0" lang="en-US" sz="137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369" name="Group 31"/>
          <p:cNvGrpSpPr/>
          <p:nvPr/>
        </p:nvGrpSpPr>
        <p:grpSpPr bwMode="auto">
          <a:xfrm>
            <a:off x="8620125" y="2046863"/>
            <a:ext cx="1524000" cy="1347391"/>
            <a:chOff x="263685" y="1828800"/>
            <a:chExt cx="1219200" cy="1077189"/>
          </a:xfrm>
        </p:grpSpPr>
        <p:cxnSp>
          <p:nvCxnSpPr>
            <p:cNvPr id="33" name="Straight Arrow Connector 32"/>
            <p:cNvCxnSpPr/>
            <p:nvPr/>
          </p:nvCxnSpPr>
          <p:spPr>
            <a:xfrm>
              <a:off x="876460" y="2677543"/>
              <a:ext cx="0" cy="228446"/>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7"/>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75"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sym typeface="+mn-ea"/>
                </a:rPr>
                <a:t>评价</a:t>
              </a:r>
              <a:endParaRPr kumimoji="0" lang="en-US" altLang="en-US" sz="1375"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charset="-128"/>
                <a:cs typeface="+mn-cs"/>
              </a:endParaRPr>
            </a:p>
          </p:txBody>
        </p:sp>
      </p:grpSp>
      <p:sp>
        <p:nvSpPr>
          <p:cNvPr id="2" name="Rectangle 10"/>
          <p:cNvSpPr/>
          <p:nvPr/>
        </p:nvSpPr>
        <p:spPr bwMode="auto">
          <a:xfrm>
            <a:off x="5216920" y="3398223"/>
            <a:ext cx="1714503" cy="1212453"/>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盛放粉末的容器上贴着“白糖”标签，林蕾</a:t>
            </a:r>
            <a:r>
              <a:rPr kumimoji="0" lang="zh-CN" altLang="en-US"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相信</a:t>
            </a: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这些粉末很</a:t>
            </a:r>
            <a:r>
              <a:rPr kumimoji="0" lang="zh-CN" altLang="en-US"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安全</a:t>
            </a:r>
            <a:endParaRPr kumimoji="0" lang="en-US" altLang="zh-CN"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200" b="0" i="0" u="none" strike="noStrike" kern="1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10"/>
          <p:cNvSpPr/>
          <p:nvPr/>
        </p:nvSpPr>
        <p:spPr bwMode="auto">
          <a:xfrm>
            <a:off x="8522891" y="3408146"/>
            <a:ext cx="1833681" cy="1212453"/>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林蕾把粉末放进朋友咖啡里这种行为</a:t>
            </a:r>
            <a:r>
              <a:rPr kumimoji="0" lang="zh-CN" altLang="en-US"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br>
              <a:rPr kumimoji="0" lang="zh-CN" altLang="en-US"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br>
            <a:r>
              <a:rPr kumimoji="0" lang="zh-CN" altLang="en-US"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绝对不可以 </a:t>
            </a:r>
            <a:r>
              <a:rPr kumimoji="0" lang="en-US" altLang="zh-CN"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en-US"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rPr>
              <a:t>完全可以</a:t>
            </a:r>
            <a:endParaRPr kumimoji="0" lang="en-US" altLang="zh-CN" sz="1000" b="1" i="0" u="none" strike="noStrike" kern="1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8561035" y="4307070"/>
            <a:ext cx="1776318" cy="205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76588"/>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这些水母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致命</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这个警报器可以很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精准地探测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到危险的热度水平，</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买它就是为了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能探测地窖的过高热度以防发生火灾。</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这个警报器很旧，</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并不准确</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时常在白天没缘由地响几分钟又自动关闭，</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它显然该被修理一下了。</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陈杰记得一些邻居嘱咐的关于这个警报器的话，</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现在房屋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陈杰记得一些邻居嘱咐的关于这个警报器的话，</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现在房屋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离开家去见朋友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警报自动关闭，房屋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离开家去见朋友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。警报一直在响，</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房屋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燃起大火</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刘莎在一家攀岩用品专卖店工作。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她在整理货品的时候，一个顾客走了进来，</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想要买一条安全绳索。</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这种绳索是一家新公司生产的，</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质量很好</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它们有三年的保质期，</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受到众多国外攀岩者的推崇。</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这种绳索是一家新公司生产的，</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质量很差</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厂家正准备召回。</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它不能承受任何攀岩者超过20分钟。</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刘莎看见这种绳索的生产厂商是个新公司，</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她一个攀岩的朋友认为这家公司很不可靠，</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所以刘莎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使用这种绳索攀岩很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76588"/>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这些水母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无害</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刘莎看见这种绳索的生产厂商是个新公司，</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她一个攀岩的朋友十分信任这家公司，</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所以刘莎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使用这种绳索攀岩很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把绳索卖给顾客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顾客使用这条绳索攀岩时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把绳索卖给顾客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顾客使用这条绳索攀岩时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从高空坠落</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李浩带着侄子逛动物园。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看海豚表演的时候，侄子抱怨说胃疼。</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李浩的侄子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身体没问题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，只是有时候像今天一样吃了太多垃圾食物会觉得胃疼，</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但通常一两个小时候以后自己就好了。</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2488"/>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李浩的侄子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病得很严重</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他最近做过一次手术，医生警告过，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胃疼可能意味着存在严重的并发症。</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侄子几个星期以前才进行过一次重要的手术，</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所以李浩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胃需要立即检查</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侄子那天下午吃了太多冰激凌和炸薯条，</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所以李浩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他的胃</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没什么大问题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不理会侄子胃疼</a:t>
            </a:r>
            <a:r>
              <a:rPr lang="zh-CN"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他的侄子很快就</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恢复健康</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不理会侄子胃疼</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他的侄子很快就</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严重内出血</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76588"/>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让邻居下海游泳</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蒋文在酒吧玩的时候，</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看见妹妹坐在下一张桌子旁边。</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她的妹妹正大笑着喝酒，看来玩得很开心。</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蒋文的妹妹才喝一杯酒，</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还很清醒</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因为要保证自己可以安全驾驶回家，</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今晚也不打算再喝第二杯了。</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蒋文的妹妹喝了5杯酒，</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已经醉了</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还打算自己开车回家，这样是很危险的。</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蒋文的妹妹太爱喝酒了，蒋文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蒋文的妹妹是个理智的人，蒋文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 </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没有管他妹妹</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。他的妹妹自己开车</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安全到家</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570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蒋文</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没有管他妹妹</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。他的妹妹自己开车</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出了车祸</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王齐和同事一起在公司附近的寿司店吃饭。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王齐正好通过一个共同的朋友认识这间店的老板。</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店老板总是努力确保寿司用的鱼足够新鲜，</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店里所有的东西</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符合卫生标准</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其中金枪鱼是招牌菜。</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店老板为了节约成本，</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总在一些便宜且质量口碑很差的市场买鱼。</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买来的一些鱼里（通常是金枪鱼）</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长着寄生虫</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76588"/>
            <a:ext cx="9144000" cy="2387600"/>
          </a:xfrm>
        </p:spPr>
        <p:txBody>
          <a:bodyPr>
            <a:no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丁怡</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让邻居下海游泳</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被蛰身亡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王齐的朋友对他抱怨过这里的金枪鱼不够新鲜，</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所以王齐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点这道菜是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错误的</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王齐的朋友对这里的金枪鱼评价非常好，</a:t>
            </a:r>
            <a:br>
              <a:rPr 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所以王齐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点这道菜是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正确的 </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向同事推荐金枪鱼</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他的一个同事吃了这道菜后，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觉得很美味</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7537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向同事推荐金枪鱼</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他的一个同事吃了这道菜后，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染病住院</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左兰和助理在波多黎各附近的小岛上研究灵长类动物的认知。</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这里的猴子可以随心所欲到处闲逛，左兰的助理负责处理这些猴子。</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猴子身上带着一种能传染给小鸟的病毒，</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但对人类</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没有威胁</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猴子身上带着一种少见的</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致命病毒</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只要被它们咬一下甚至轻轻抓伤，</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人类都会被传染这种病毒。</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左兰向一些知识经验丰富的本地人咨询了很多关于这些猴子的事情。</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这些猴子对于人类是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的</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左兰向一些知识经验丰富的本地人咨询了很多关于这些猴子的事情。</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这些猴子对于人类是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的</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告诉助理不用佩戴防护装置</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她的助理在小岛</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594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徐雷和女朋友正在徒步旅行。</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他们的前方是一座狭窄的桥，横跨在悬崖之间。</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左兰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告诉助理不用佩戴防护装置</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她的助理在小岛</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感染上致命病毒</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乔南周末的时候给邻居家帮忙。</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邻居出去旅游了，她打算在家里点杀虫的熏香，</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这些熏香会散发出许多有毒气体</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邻居的妈妈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出去了</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。她要第二天傍晚才会回来，</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那个时候毒气都没了。</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邻居的妈妈在房子顶楼的卧室里</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睡觉</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即使熏香发出难闻的味道也不会醒过来。</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乔南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邻居的妈妈还在楼上卧室里小睡，</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待会儿会很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乔南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邻居的妈妈就像之前计划的那样，</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到朋友家去了，待会儿会很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乔南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点燃熏香</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。毒气充斥着整座房屋，</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把害虫都杀光了。邻居的妈妈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乔南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点燃熏香</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。毒气充斥着整座房屋，</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把害虫都杀光了。邻居的妈妈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中毒而死</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294645"/>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刘芸照看着她</a:t>
            </a:r>
            <a: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1</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岁的侄女和</a:t>
            </a:r>
            <a: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7</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岁的侄子。</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侄子喜欢捉弄人，侄女只要有米粉吃就很开心。</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29464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厨房桌上的米粉</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没什么问题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依然香甜可口。</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刘芸的侄子在院子里玩，追着小狗到处跑。</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8718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这是一座坚固的桥，</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同时承受两个人的重量完全</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29464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厨房桌上的米粉里</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混着洗涤剂</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刘芸的侄子刚才玩的时候，</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倒了很多洗涤剂到米粉盒里。</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29464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刘芸从桌上拿起侄女的米粉。</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米粉闻起来有一股奇怪的气味，</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所以刘芸</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食用这些米粉很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29464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刘芸拿起侄女的米粉。</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米粉盒上写着“婴儿米粉”，</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所以刘芸</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食用这些米粉很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505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喂侄女米粉</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。小女孩吃下米粉后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5055"/>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刘芸</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喂侄女米粉</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。小女孩吃下米粉后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呕吐不止</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陈强和堂兄在房子前面玩弹跳球。</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球滚到了街上，堂兄跑去捡球，也没看一下街上是否有车。</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街上空荡荡的，只有小孩在玩，</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所以陈强的堂兄跑去捡球很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街角过来很多汽车，开得飞快，</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所以陈强的堂兄跑去捡球很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现在正是高峰时期，</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街上会有很多车，</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堂兄跑过去捡球很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现在是清晨，陈强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街上不会有车，</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堂兄跑过去捡球很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8718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这座桥很不牢固，</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甚至连一个很轻的人都</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承受不住</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挥手让堂兄去捡球</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堂兄跑去捡球，</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陈强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挥手让堂兄去捡球</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堂兄跑去捡球，</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被车撞倒</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胡梅刚到一家小型高空跳伞公司工作。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他的第一个顾客有</a:t>
            </a:r>
            <a: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200</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斤重。</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她刚打开了一批新的降落伞。</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这些降落伞制作精良，非常结实。</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它们能用很长时间，任何体重的人使用</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都没问题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这些降落伞质量</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有问题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，应该马上扔掉。</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它们不能承受任何体重超过100斤的人。</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因为上司警告过，这些降落伞有问题，</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不能让任何体重超过100斤的人安全着陆。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所以胡梅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这一个顾客着陆会很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因为上司保证过这些新降落伞制作精良，</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所以胡梅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每一个顾客着陆都会很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 </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胡梅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把新降落伞给顾客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顾客使用这把降落伞时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胡梅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把新降落伞给顾客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顾客使用这把降落伞时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落地摔死</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叶蓉在一家宠物商店工作。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商店新进了一只小狗。</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一个女顾客走进商店，想把这只小狗买回家。</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4014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这座桥很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3675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这只小狗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身体健康</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，也很活泼，</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对于任何爱狗的人来说，</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都会是一只称心如意的宠物。</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61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这只小狗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有狂犬病</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，会把病传染给它咬过的人。</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61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叶蓉和宠物店的其他人谈过。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这只新来小狗的身体检查</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没有通过</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61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叶蓉和宠物店的其他人谈过。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这只新来小狗的身体检查</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已经通过</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61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叶蓉</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把小狗卖给女顾客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。小狗与主人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相处融洽</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7661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叶蓉</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把小狗卖给女顾客</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。小狗</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病发咬伤主人</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6887" y="1274767"/>
            <a:ext cx="9144000" cy="2387600"/>
          </a:xfrm>
        </p:spPr>
        <p:txBody>
          <a:bodyPr>
            <a:normAutofit fontScale="90000"/>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何华正在参加一个联欢会，</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联欢会上人们喝了很多啤酒。</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他玩得正开心时，看见一个朋友坐在沙发上闭着眼睛。</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6887" y="127476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何华的朋友没有喝酒，只是太累了。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他现在只是在沙发上</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小睡一会</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而已。</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6887" y="127476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何华的朋友最近有一场考试失利了，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所以借酒消愁，喝的都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失去知觉</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了。</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6887" y="127476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何华的朋友中期考试几门学科都没过，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所以何华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喝得太多</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24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这座桥很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6887" y="127476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何华的朋友刚参加完艰难的中期考试，</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所以何华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需要休息</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3862" y="80169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没有尝试叫醒朋友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3862" y="80169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何华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没有尝试叫醒朋友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昏迷猝死</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路明在森林里发现了一座废弃的树上小屋。</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他把一个比他还小的朋友带过来看他的伟大发现。</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树屋很新，下面有厚厚的灌木支撑着，</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是一个</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非常安全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的男孩游乐场所。</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树屋很旧，下面的灌木都腐烂了，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即使是轻轻踏上去，也可能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会有危险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因为树屋看起来很旧，并不牢固，</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路明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上去玩会很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因为树屋看起来很新，很结实，</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路明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上去玩会很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6809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路明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让伙伴爬上树屋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680987"/>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路明</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让伙伴爬上树屋</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摔断了双腿</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24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让女朋友过桥</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。徐雷的女朋友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顺利过桥</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许乐和男朋友一起在夏威夷度假。</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他们正打算去海里游泳时，</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发现前方有一个地方卷起许多浪花。</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这些碎浪是一个沙堤造成的。</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这个沙堤让浅水区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平静安全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，非常适合游泳。</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这些碎浪是一些</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危险洋流</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造成的。</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这些洋流产生一股大型的暗流，</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害死过许多身强体壮的游泳者。</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许乐的潜水教练指导过，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所以许乐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这些碎浪说明附近很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许乐的潜水教练指导过，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所以许乐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这些碎浪说明附近很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让男朋友去碎浪那边游泳</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她的男朋友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许乐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让男朋友去碎浪那边游泳</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她的男朋友</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溺水身亡</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方远在家旁边的饭馆吃饭。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他邻桌坐着的另一个顾客开始咳嗽。</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这个顾客一个人坐着，附近也没有服务员。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这个顾客不小心</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被辣椒呛到</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喝些水就会慢慢好起来。</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这个顾客不小心</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被牛肉堵住气管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需要马上进行急救。</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89238"/>
            <a:ext cx="9144000" cy="2387600"/>
          </a:xfrm>
        </p:spPr>
        <p:txBody>
          <a:bodyPr>
            <a:normAutofit/>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林蕾和朋友参观一家化学工厂。</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当林蕾接咖啡时，她的朋友让她帮忙取一些白糖。</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咖啡旁的盒子里正好装着一些白色粉末</a:t>
            </a:r>
            <a:endParaRPr lang="zh-CN" altLang="en-US" sz="8800" dirty="0">
              <a:solidFill>
                <a:schemeClr val="bg1"/>
              </a:solidFill>
            </a:endParaRPr>
          </a:p>
        </p:txBody>
      </p:sp>
      <p:sp>
        <p:nvSpPr>
          <p:cNvPr id="10" name="文本框 9"/>
          <p:cNvSpPr txBox="1"/>
          <p:nvPr/>
        </p:nvSpPr>
        <p:spPr>
          <a:xfrm>
            <a:off x="3048000" y="553224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24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让女朋友过桥</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。徐雷的女朋友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坠崖身亡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因为刚参加完心肺复苏术训练，</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方远</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这个顾客是被食物卡住气管，</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需要</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马上急救</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因为这是一个川菜馆，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所以方远</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这个顾客吃了很辣的东西，</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需要</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喝一些水</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7155"/>
            <a:ext cx="9144000" cy="144272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方远</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只顾自己继续吃饭</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。那名顾客</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7155"/>
            <a:ext cx="9144000" cy="144272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方远</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只顾自己继续吃饭</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。那名顾客</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窒息而死</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042854"/>
            <a:ext cx="9144000" cy="3058694"/>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马超在房前看报纸。</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他的邻居在收拾房屋前面的院子，</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她的孩子在街上玩球。</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一辆汽车从街另一头开过来。</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042854"/>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马超的邻居一边收拾院子，一边看着孩子。</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知道</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街上有一辆车朝自己的孩子开了过去。</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042854"/>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马超的邻居心情很烦躁。</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没发现</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街上有一辆车朝自己的孩子开了过去。</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612959"/>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马超的邻居是一位粗心大意的母亲，</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看孩子很马虎，所以马超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541839"/>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马超的邻居是一位称职的母亲，</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看孩子很认真，所以马超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541839"/>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继续读着报纸</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及时获救</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102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韩珍路过一个邻居家的游泳池，</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看见一个小孩正准备跳进水里。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541839"/>
            <a:ext cx="9144000" cy="3058694"/>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马超</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继续读着报纸</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被车撞死</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040" y="623570"/>
            <a:ext cx="9144000" cy="38481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严浩在一家又小又旧的游乐场工作。</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他的工作是操控一架模拟飞船。</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有个顾客觉得座椅的安全带不舒服，</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就把它松开了。</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这架模拟飞船开得很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平稳</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乘客系不系安全带都没关系。</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也从来没有人因为不系安全带而受伤。</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这架模拟飞船很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，颠簸得很厉害，</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乘客不系好安全带就可能会被抛到地上受伤。</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严浩听上一任操作人员介绍过，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乘坐这个飞船不系安全带会很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严浩听上一任操作人员介绍过，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乘坐这个飞船不系安全带会很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严浩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没有让乘客系好安全带</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飞船开动后，这名乘客</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严浩</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没有让乘客系好安全带</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飞船开动后，这名乘客</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严重受伤</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孙丽在机场看到一个老人拄着拐杖走向登机口，</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登机口前的地板刚刚被清洁过，</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放着一个“小心地滑”的警示牌。</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这位老人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看到了</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正前方的警示牌，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所以经过这块湿滑地板的时候会慢下来。</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1021"/>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小孩准备跳进的是深水区，</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这样很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他打算在这个泳池游来游去玩一整天。</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这位老人</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完全没注意</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到警示牌，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为了赶上登机时间拄着拐杖匆匆走向登机口。</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孙丽相信这位老人没有看到警示牌，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因为他没有抬头看路。她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老人会很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孙丽相信这位老人看到了警示牌，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因为他正盯着它。她</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老人会很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没有提醒老人</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。老人走过去，</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孙丽</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没有提醒老人</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。老人走过去，</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严重摔伤</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周燕在科罗拉多州滑雪。</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她看到一群青年准备从一个斜坡上滑下，</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斜坡下面的岩石地形对滑雪来说是很危险的。</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这些青年是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专业滑雪者</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，他们能非常熟练应对</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各种复杂的状况和危险的斜坡。</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这些青年是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业余滑雪者</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他们根本不知道怎样滑过岩石地形。</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从这些青年的雪橇和装备可以看出</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他们应该是初级滑雪者，</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所以周燕</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从这些青年的雪橇和装备可以看出</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他们应该是专业级滑雪者，</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所以周燕</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他们会很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102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小孩准备跳进的是浅水区，</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这样很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一旦跳下去他的头会猛撞到池底的瓷砖上。</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周燕</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没有提醒这些青年</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青年们滑下坡，</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周燕</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没有提醒这些青年</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青年们滑下坡，</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撞上了岩石</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程峰刚到一家笔记本电脑专卖店担任技术检测员。</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有位顾客的电脑开机工作十分钟就过热，</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因此送来检测。</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该电脑是因为正常的使用而发热，</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无论在桌上还是在膝盖上使用都很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该电脑</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有故障</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，发热超过标准。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使用将会造成潜在伤害，特别是放在膝盖上。</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程峰跟老板确认过，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电脑出现这种情况很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程峰跟老板确认过，</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电脑出现这种情况很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程峰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没有提醒客户</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客户继续使用这台电脑，</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90261" y="118200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程峰</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没有提醒客户</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客户继续使用这台电脑，</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电脑起火</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烧伤了客户</a:t>
            </a:r>
            <a:endPar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826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看了泳池边上贴着的标签，</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韩珍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8260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看了泳池边上贴着的标签，</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韩珍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小孩会很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1877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韩珍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悄悄走开</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1877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韩珍</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悄悄走开</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小孩</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颈部骨折</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354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罗兰和一个朋友在野外露营。</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罗兰摘了一些蘑菇，她在野外求生手册上查找了一下这些蘑菇的相关资料。</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3546"/>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这些蘑菇在超市里很常见，</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不但</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可食用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，还很美味。</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25342"/>
            <a:ext cx="9144000" cy="2387600"/>
          </a:xfrm>
        </p:spPr>
        <p:txBody>
          <a:bodyPr>
            <a:normAutofit/>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这些粉末完全</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无害</a:t>
            </a: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是工作人员每天都在用的白糖。</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endParaRPr lang="zh-CN" altLang="en-US" sz="3200" dirty="0">
              <a:solidFill>
                <a:schemeClr val="bg1"/>
              </a:solidFill>
            </a:endParaRPr>
          </a:p>
        </p:txBody>
      </p:sp>
      <p:sp>
        <p:nvSpPr>
          <p:cNvPr id="10" name="文本框 9"/>
          <p:cNvSpPr txBox="1"/>
          <p:nvPr/>
        </p:nvSpPr>
        <p:spPr>
          <a:xfrm>
            <a:off x="3048000" y="549911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3546"/>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这些蘑菇</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有毒</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他们会让人抽搐，最后</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死亡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11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食用这些蘑菇很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11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食用这些蘑菇很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11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把蘑菇给朋友吃</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111"/>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把蘑菇给朋友吃</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。罗兰的朋友</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594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王丽为一个病人做例行检查。</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王丽通常戴橡胶手套检查病人。</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594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这个病人像大多数人一样，</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对橡胶</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不过敏</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594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这个病人对橡胶</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严重过敏</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一旦接触橡胶类的东西，就会进入休克状态。</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3925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王丽读过病人的病情记录，</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橡胶手套对于他是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3988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王丽读过病人的病情记录，</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橡胶手套对于他是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04884"/>
            <a:ext cx="9144000" cy="2387600"/>
          </a:xfrm>
        </p:spPr>
        <p:txBody>
          <a:bodyPr>
            <a:normAutofit/>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这些粉末是一个科学家留下来的</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致命</a:t>
            </a: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毒药。</a:t>
            </a:r>
            <a:endParaRPr lang="zh-CN" altLang="en-US" sz="3200" dirty="0">
              <a:solidFill>
                <a:schemeClr val="bg1"/>
              </a:solidFill>
            </a:endParaRPr>
          </a:p>
        </p:txBody>
      </p:sp>
      <p:sp>
        <p:nvSpPr>
          <p:cNvPr id="10" name="文本框 9"/>
          <p:cNvSpPr txBox="1"/>
          <p:nvPr/>
        </p:nvSpPr>
        <p:spPr>
          <a:xfrm>
            <a:off x="3048000" y="549911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3988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戴橡胶手套检查病人。</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病人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3988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王丽</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戴橡胶手套检查病人。</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病人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休克倒地</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09113"/>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赵智在海湾上驾驶着一辆摩托艇往家赶。</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他看见远处有一个人在游泳。</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6593"/>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这个游泳的人很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他像海湾的其他人一样，</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只是朝赵智挥手打招呼而已。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6593"/>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这个游泳的人很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他溺水了，正向赵智挥手求救。</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7987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赵智相信他是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7987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赵智相信他是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安全的</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7987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默默离开</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。挥手那人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7987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赵智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默默离开</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。挥手那人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溺水身亡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980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李明开车回家，看见路边有一个人。</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这人弯着腰，手捂着胸，</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附近的地面上放着一个哮喘呼吸器。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08156"/>
            <a:ext cx="9144000" cy="2387600"/>
          </a:xfrm>
        </p:spPr>
        <p:txBody>
          <a:bodyPr>
            <a:normAutofit/>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盛放粉末的容器上贴着“有毒”标签，</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这些粉末很</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危险</a:t>
            </a:r>
            <a:endParaRPr lang="zh-CN" altLang="en-US" sz="8800" dirty="0">
              <a:solidFill>
                <a:srgbClr val="FF0000"/>
              </a:solidFill>
            </a:endParaRPr>
          </a:p>
        </p:txBody>
      </p:sp>
      <p:sp>
        <p:nvSpPr>
          <p:cNvPr id="10" name="文本框 9"/>
          <p:cNvSpPr txBox="1"/>
          <p:nvPr/>
        </p:nvSpPr>
        <p:spPr>
          <a:xfrm>
            <a:off x="3048000" y="553224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980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这个人只是暂时的呼吸短促，</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打算在继续长跑之前，先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休息一下</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980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这个人哮喘病发作了，需要马上被送进医院，</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否则很快</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会休克</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980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李明没有看见那个呼吸器，</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他相信这个人很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8199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李明没有看见那个呼吸器，他相信这个人很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8199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李明继续开车回家。这个路人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81998"/>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李明继续开车回家。这个路人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休克而死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医生嘱咐杨鹏给他年迈的妻子吃治疗心脏病的药，</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服药前后一小时内不能摄入维生素</a:t>
            </a:r>
            <a: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有一天，杨鹏的妻子吃了一种少见的水果。</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这种水果不含维生素K，</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杨鹏的妻子马上吃药也是</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安全的</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这种水果含大量维生素K，</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杨鹏的妻子马上吃药的话，会</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立即死亡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杨鹏研究过，</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现在让妻子吃药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48452"/>
            <a:ext cx="9144000" cy="2387600"/>
          </a:xfrm>
        </p:spPr>
        <p:txBody>
          <a:bodyPr>
            <a:normAutofit fontScale="90000"/>
          </a:bodyPr>
          <a:lstStyle/>
          <a:p>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6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盛放粉末的容器上贴着“白糖”标签，</a:t>
            </a:r>
            <a:br>
              <a:rPr lang="en-US" altLang="zh-CN" sz="36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6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6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a:t>
            </a:r>
            <a:r>
              <a:rPr lang="zh-CN" altLang="en-US" sz="36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相信</a:t>
            </a:r>
            <a:r>
              <a:rPr lang="zh-CN" altLang="en-US" sz="36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这些粉末很</a:t>
            </a:r>
            <a:r>
              <a:rPr lang="zh-CN" altLang="en-US" sz="36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安全</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endParaRPr lang="zh-CN" altLang="en-US" sz="8800" dirty="0">
              <a:solidFill>
                <a:schemeClr val="bg1"/>
              </a:solidFill>
            </a:endParaRPr>
          </a:p>
        </p:txBody>
      </p:sp>
      <p:sp>
        <p:nvSpPr>
          <p:cNvPr id="10" name="文本框 9"/>
          <p:cNvSpPr txBox="1"/>
          <p:nvPr/>
        </p:nvSpPr>
        <p:spPr>
          <a:xfrm>
            <a:off x="3048000" y="553224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杨鹏研究过，</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现在让妻子吃药</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马上让妻子吃药</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。他的妻子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6432"/>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杨鹏</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马上让妻子吃药</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。他的妻子</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发病而死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fontScale="90000"/>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刘晓是一个餐厅的服务员，</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正打算把一个客人点的菜端出去。</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这个客人和他的朋友一起点了一道用芝麻做调料的菜。</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这个客人非常喜欢吃芝麻，吃很多也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没问题</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这个客人对芝麻严重过敏，</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如果吃了菜里的芝麻，很可能</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会死掉</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刘晓听了一部分客人的谈话</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这个客人食用芝麻很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刘晓听了一部分客人的谈话，</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这个客人食用芝麻很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刘晓把芝麻放进菜里。</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68139"/>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刘晓把芝麻放进菜里。</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客人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中毒而死</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42434"/>
            <a:ext cx="9144000" cy="2387600"/>
          </a:xfrm>
        </p:spPr>
        <p:txBody>
          <a:bodyPr>
            <a:normAutofit fontScale="90000"/>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把粉末放进朋友咖啡里</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林蕾的朋友喝完咖啡后</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平安无事</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endParaRPr lang="zh-CN" altLang="en-US" sz="8800" dirty="0">
              <a:solidFill>
                <a:schemeClr val="bg1"/>
              </a:solidFill>
            </a:endParaRPr>
          </a:p>
        </p:txBody>
      </p:sp>
      <p:sp>
        <p:nvSpPr>
          <p:cNvPr id="10" name="文本框 9"/>
          <p:cNvSpPr txBox="1"/>
          <p:nvPr/>
        </p:nvSpPr>
        <p:spPr>
          <a:xfrm>
            <a:off x="3048000" y="553224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舒玲的同学想要借她的自行车去登山。</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自行车的刹车前两天坏了，</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舒玲刚从修理店把它取回来。</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刹车已经修好了，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所以骑这个自行车出行很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刹车还没修好，</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所以骑这个自行车出行很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修理店的工人告诉舒玲刹车还没修好，</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还解释了为什么修不好，</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所以舒玲</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她的自行车</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修理店的工人告诉舒玲刹车修好了，</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还演示了一下是怎么修好的，</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所以舒玲</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她的自行车</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把车借给同学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舒玲的同学</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把车借给同学</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舒玲的同学</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坠崖身亡</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唐静和妹妹在桌子边玩。</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唐静早上用过熨斗后，</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把熨斗放在了桌子上面。</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唐静的妈妈已经把熨斗的开关关了，</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所以它已经不烫了，摸上去也</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唐静的妈妈刚用了这个熨斗，</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所以它仍然很烫，会让人</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严重受伤</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42434"/>
            <a:ext cx="9144000" cy="2387600"/>
          </a:xfrm>
        </p:spPr>
        <p:txBody>
          <a:bodyPr>
            <a:normAutofit fontScale="90000"/>
          </a:bodyPr>
          <a:lstStyle/>
          <a:p>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把粉末放进朋友咖啡里</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林蕾的朋友喝完咖啡后</a:t>
            </a:r>
            <a:r>
              <a:rPr lang="zh-CN" altLang="en-US" sz="3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中毒而死</a:t>
            </a:r>
            <a:br>
              <a:rPr lang="en-US" altLang="zh-CN" sz="32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br>
            <a:endParaRPr lang="zh-CN" altLang="en-US" sz="8800" dirty="0">
              <a:solidFill>
                <a:schemeClr val="bg1"/>
              </a:solidFill>
            </a:endParaRPr>
          </a:p>
        </p:txBody>
      </p:sp>
      <p:sp>
        <p:nvSpPr>
          <p:cNvPr id="10" name="文本框 9"/>
          <p:cNvSpPr txBox="1"/>
          <p:nvPr/>
        </p:nvSpPr>
        <p:spPr>
          <a:xfrm>
            <a:off x="3048000" y="5532248"/>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熨斗的插头仍然插在插座上，</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熨斗的插头并没有插在插座上，</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它</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让妹妹在桌边玩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。唐静的妹妹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让妹妹在桌边玩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。唐静的妹妹</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严重烫伤</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李贝在一间托儿所工作。</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午饭时间快到了，李贝打算煮牛肉给孩子们吃。</a:t>
            </a: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en-US" altLang="zh-CN"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她打开一袋碎牛肉。</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这些肉被装在系得很紧的袋子里，</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存放在冰箱中，</a:t>
            </a: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因此很新鲜，吃下去也很</a:t>
            </a:r>
            <a:r>
              <a:rPr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安全</a:t>
            </a:r>
            <a:r>
              <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这些肉因为密封得不好，</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长了一些肉眼看不见的致命细菌，</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把它们吃下去很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保质日期是两周以前，</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所以李贝</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食用这些牛肉很</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危险</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保质日期是两周以后，</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所以李贝</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相信</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食用这些牛肉</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很安全</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0904"/>
            <a:ext cx="9144000" cy="2387600"/>
          </a:xfrm>
        </p:spPr>
        <p:txBody>
          <a:bodyPr>
            <a:normAutofit/>
          </a:bodyPr>
          <a:lstStyle/>
          <a:p>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李贝把</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这些肉给孩子们吃</a:t>
            </a: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b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zh-CN" altLang="en-US" sz="3200" b="1" kern="100" dirty="0">
                <a:solidFill>
                  <a:schemeClr val="bg1"/>
                </a:solidFill>
                <a:latin typeface="宋体" panose="02010600030101010101" pitchFamily="2" charset="-122"/>
                <a:ea typeface="宋体" panose="02010600030101010101" pitchFamily="2" charset="-122"/>
                <a:cs typeface="Times New Roman" panose="02020603050405020304" pitchFamily="18" charset="0"/>
              </a:rPr>
              <a:t>孩子们</a:t>
            </a:r>
            <a:r>
              <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平安无事</a:t>
            </a:r>
            <a:endParaRPr lang="zh-CN" altLang="en-US" sz="32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3048000" y="5446107"/>
            <a:ext cx="6096000" cy="553998"/>
          </a:xfrm>
          <a:prstGeom prst="rect">
            <a:avLst/>
          </a:prstGeom>
          <a:noFill/>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rPr>
              <a:t>请按任意键以继续</a:t>
            </a:r>
            <a:endParaRPr kumimoji="0" lang="zh-CN" altLang="en-US" sz="3000" b="1" i="0" u="none" strike="noStrike" kern="1200" cap="none" spc="0" normalizeH="0" baseline="0" noProof="0" dirty="0">
              <a:ln>
                <a:noFill/>
              </a:ln>
              <a:solidFill>
                <a:srgbClr val="FFFF00"/>
              </a:solidFill>
              <a:effectLst/>
              <a:uLnTx/>
              <a:uFillTx/>
              <a:latin typeface="华文中宋" panose="02010600040101010101" charset="-122"/>
              <a:ea typeface="华文中宋" panose="02010600040101010101" charset="-122"/>
              <a:cs typeface="+mn-cs"/>
            </a:endParaRPr>
          </a:p>
        </p:txBody>
      </p:sp>
    </p:spTree>
  </p:cSld>
  <p:clrMapOvr>
    <a:masterClrMapping/>
  </p:clrMapOvr>
</p:sld>
</file>

<file path=ppt/tags/tag1.xml><?xml version="1.0" encoding="utf-8"?>
<p:tagLst xmlns:p="http://schemas.openxmlformats.org/presentationml/2006/main">
  <p:tag name="COMMONDATA" val="eyJoZGlkIjoiODFhMjNmZjhjOTZjMDNhNDdiNDQwYmRmYTZlYzIyMTIifQ=="/>
  <p:tag name="KSO_WPP_MARK_KEY" val="a1f906e4-8ca5-42a0-9281-d87dbab19fe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14486</Words>
  <Application>WPS 演示</Application>
  <PresentationFormat>宽屏</PresentationFormat>
  <Paragraphs>1434</Paragraphs>
  <Slides>338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338</vt:i4>
      </vt:variant>
    </vt:vector>
  </HeadingPairs>
  <TitlesOfParts>
    <vt:vector size="349" baseType="lpstr">
      <vt:lpstr>Arial</vt:lpstr>
      <vt:lpstr>宋体</vt:lpstr>
      <vt:lpstr>Wingdings</vt:lpstr>
      <vt:lpstr>MS PGothic</vt:lpstr>
      <vt:lpstr>华文中宋</vt:lpstr>
      <vt:lpstr>Times New Roman</vt:lpstr>
      <vt:lpstr>Calibri</vt:lpstr>
      <vt:lpstr>Calibri</vt:lpstr>
      <vt:lpstr>微软雅黑</vt:lpstr>
      <vt:lpstr>Arial Unicode MS</vt:lpstr>
      <vt:lpstr>Office 主题</vt:lpstr>
      <vt:lpstr>PowerPoint 演示文稿</vt:lpstr>
      <vt:lpstr>PowerPoint 演示文稿</vt:lpstr>
      <vt:lpstr>林蕾和朋友参观一家化学工厂。  当林蕾接咖啡时，她的朋友让她帮忙取一些白糖。  咖啡旁的盒子里正好装着一些白色粉末</vt:lpstr>
      <vt:lpstr>这些粉末完全无害，  是工作人员每天都在用的白糖。 </vt:lpstr>
      <vt:lpstr>这些粉末是一个科学家留下来的致命毒药。</vt:lpstr>
      <vt:lpstr>盛放粉末的容器上贴着“有毒”标签，  林蕾相信这些粉末很危险</vt:lpstr>
      <vt:lpstr> 盛放粉末的容器上贴着“白糖”标签，  林蕾相信这些粉末很安全 </vt:lpstr>
      <vt:lpstr>林蕾把粉末放进朋友咖啡里  林蕾的朋友喝完咖啡后平安无事 </vt:lpstr>
      <vt:lpstr>林蕾把粉末放进朋友咖啡里  林蕾的朋友喝完咖啡后中毒而死 </vt:lpstr>
      <vt:lpstr>何伟带着一个客人参观实验室。  实验室所有病毒都被装在一个密封装置里。  这个密封装置的开关坏了，修理工人刚赶过来维修。 </vt:lpstr>
      <vt:lpstr>开关已经修好了，  病毒被很安全地保存着。  因此进入这个房间的任何人都很安全。</vt:lpstr>
      <vt:lpstr>开关仍然是坏的，  病毒暴露在空气中。  因此进入这个房间的任何人都会感染病毒致死。</vt:lpstr>
      <vt:lpstr>何伟相信开关是坏的</vt:lpstr>
      <vt:lpstr>何伟相信开关是好的</vt:lpstr>
      <vt:lpstr>何伟让客人进入实验室。  客人平安无事</vt:lpstr>
      <vt:lpstr>何伟让客人进入实验室。  客人中毒而死</vt:lpstr>
      <vt:lpstr>丁怡和她的邻居在海上玩皮划艇，  这片海域里有很多水母。  丁怡的邻居打算下海游泳。 </vt:lpstr>
      <vt:lpstr>因为海里的水母不会蜇人，不会伤害人类，  所以下去游泳很安全。</vt:lpstr>
      <vt:lpstr>因为海里的水母会蜇人，  被蛰的人会有生命危险，所以下去游泳很危险。</vt:lpstr>
      <vt:lpstr>因为海里的水母会蜇人，  被蛰的人会有生命危险，所以下去游泳很危险。</vt:lpstr>
      <vt:lpstr>丁怡相信这些水母致命</vt:lpstr>
      <vt:lpstr>丁怡相信这些水母无害</vt:lpstr>
      <vt:lpstr>丁怡让邻居下海游泳。邻居平安无事</vt:lpstr>
      <vt:lpstr>徐雷和女朋友正在徒步旅行。  他们的前方是一座狭窄的桥，横跨在悬崖之间。 </vt:lpstr>
      <vt:lpstr>徐雷和女朋友正在徒步旅行。  他们的前方是一座狭窄的桥，横跨在悬崖之间。 </vt:lpstr>
      <vt:lpstr>这是一座坚固的桥，  同时承受两个人的重量完全没问题。 </vt:lpstr>
      <vt:lpstr>这座桥很不牢固，  甚至连一个很轻的人都承受不住。</vt:lpstr>
      <vt:lpstr>徐雷相信这座桥很危险</vt:lpstr>
      <vt:lpstr>徐雷相信这座桥很安全</vt:lpstr>
      <vt:lpstr>徐雷让女朋友过桥。徐雷的女朋友顺利过桥</vt:lpstr>
      <vt:lpstr>韩珍路过一个邻居家的游泳池，  看见一个小孩正准备跳进水里。 </vt:lpstr>
      <vt:lpstr>韩珍路过一个邻居家的游泳池，  看见一个小孩正准备跳进水里。 </vt:lpstr>
      <vt:lpstr>小孩准备跳进的是深水区，  这样很安全，  他打算在这个泳池游来游去玩一整天。</vt:lpstr>
      <vt:lpstr>小孩准备跳进的是浅水区，  这样很危险，  一旦跳下去他的头会猛撞到池底的瓷砖上。</vt:lpstr>
      <vt:lpstr>看了泳池边上贴着的标签，  韩珍相信小孩会很危险</vt:lpstr>
      <vt:lpstr>看了泳池边上贴着的标签，  韩珍相信小孩会很安全</vt:lpstr>
      <vt:lpstr>韩珍悄悄走开  小孩平安无事</vt:lpstr>
      <vt:lpstr>罗兰和一个朋友在野外露营。  罗兰摘了一些蘑菇，她在野外求生手册上查找了一下这些蘑菇的相关资料。</vt:lpstr>
      <vt:lpstr>罗兰和一个朋友在野外露营。  罗兰摘了一些蘑菇，她在野外求生手册上查找了一下这些蘑菇的相关资料。</vt:lpstr>
      <vt:lpstr>这些蘑菇在超市里很常见，  不但可食用，还很美味。</vt:lpstr>
      <vt:lpstr>这些蘑菇有毒。  他们会让人抽搐，最后死亡。</vt:lpstr>
      <vt:lpstr>罗兰相信食用这些蘑菇很危险</vt:lpstr>
      <vt:lpstr>罗兰相信食用这些蘑菇很安全</vt:lpstr>
      <vt:lpstr>罗兰把蘑菇给朋友吃。罗兰的朋友平安无事</vt:lpstr>
      <vt:lpstr>王丽为一个病人做例行检查。  王丽通常戴橡胶手套检查病人。 </vt:lpstr>
      <vt:lpstr>王丽为一个病人做例行检查。  王丽通常戴橡胶手套检查病人。 </vt:lpstr>
      <vt:lpstr>这个病人像大多数人一样，  对橡胶不过敏。 </vt:lpstr>
      <vt:lpstr>这个病人对橡胶严重过敏，  一旦接触橡胶类的东西，就会进入休克状态。</vt:lpstr>
      <vt:lpstr>王丽读过病人的病情记录，  相信橡胶手套对于他是危险的</vt:lpstr>
      <vt:lpstr>王丽读过病人的病情记录，  相信橡胶手套对于他是安全的</vt:lpstr>
      <vt:lpstr>王丽戴橡胶手套检查病人。  病人平安无事</vt:lpstr>
      <vt:lpstr>赵智在海湾上驾驶着一辆摩托艇往家赶。  他看见远处有一个人在游泳。</vt:lpstr>
      <vt:lpstr>赵智在海湾上驾驶着一辆摩托艇往家赶。  他看见远处有一个人在游泳。</vt:lpstr>
      <vt:lpstr>这个游泳的人很安全，  他像海湾的其他人一样，  只是朝赵智挥手打招呼而已。 </vt:lpstr>
      <vt:lpstr>这个游泳的人很危险，  他溺水了，正向赵智挥手求救。</vt:lpstr>
      <vt:lpstr>赵智相信他是危险的</vt:lpstr>
      <vt:lpstr>赵智相信他是安全的</vt:lpstr>
      <vt:lpstr>赵智默默离开。挥手那人平安无事</vt:lpstr>
      <vt:lpstr>李明开车回家，看见路边有一个人。  这人弯着腰，手捂着胸，  附近的地面上放着一个哮喘呼吸器。 </vt:lpstr>
      <vt:lpstr>李明开车回家，看见路边有一个人。  这人弯着腰，手捂着胸，  附近的地面上放着一个哮喘呼吸器。 </vt:lpstr>
      <vt:lpstr>这个人只是暂时的呼吸短促，  打算在继续长跑之前，先休息一下。</vt:lpstr>
      <vt:lpstr>这个人哮喘病发作了，需要马上被送进医院，  否则很快会休克。</vt:lpstr>
      <vt:lpstr>李明没有看见那个呼吸器，  他相信这个人很危险</vt:lpstr>
      <vt:lpstr>李明没有看见那个呼吸器，他相信这个人很安全</vt:lpstr>
      <vt:lpstr>李明继续开车回家。这个路人平安无事</vt:lpstr>
      <vt:lpstr>医生嘱咐杨鹏给他年迈的妻子吃治疗心脏病的药，  服药前后一小时内不能摄入维生素K。  有一天，杨鹏的妻子吃了一种少见的水果。</vt:lpstr>
      <vt:lpstr>医生嘱咐杨鹏给他年迈的妻子吃治疗心脏病的药，  服药前后一小时内不能摄入维生素K。  有一天，杨鹏的妻子吃了一种少见的水果。</vt:lpstr>
      <vt:lpstr>这种水果不含维生素K，  杨鹏的妻子马上吃药也是安全的。</vt:lpstr>
      <vt:lpstr>这种水果含大量维生素K，  杨鹏的妻子马上吃药的话，会立即死亡。</vt:lpstr>
      <vt:lpstr>杨鹏研究过，相信现在让妻子吃药很危险 </vt:lpstr>
      <vt:lpstr>杨鹏研究过，相信现在让妻子吃药很安全 </vt:lpstr>
      <vt:lpstr>杨鹏马上让妻子吃药。他的妻子平安无事</vt:lpstr>
      <vt:lpstr>刘晓是一个餐厅的服务员，  正打算把一个客人点的菜端出去。  这个客人和他的朋友一起点了一道用芝麻做调料的菜。</vt:lpstr>
      <vt:lpstr>刘晓是一个餐厅的服务员，  正打算把一个客人点的菜端出去。  这个客人和他的朋友一起点了一道用芝麻做调料的菜。</vt:lpstr>
      <vt:lpstr>这个客人非常喜欢吃芝麻，吃很多也没问题。</vt:lpstr>
      <vt:lpstr>这个客人对芝麻严重过敏，  如果吃了菜里的芝麻，很可能会死掉。</vt:lpstr>
      <vt:lpstr>刘晓听了一部分客人的谈话，  相信这个客人食用芝麻很危险 </vt:lpstr>
      <vt:lpstr>刘晓听了一部分客人的谈话，  相信这个客人食用芝麻很安全 </vt:lpstr>
      <vt:lpstr>刘晓把芝麻放进菜里。  客人平安无事</vt:lpstr>
      <vt:lpstr>舒玲的同学想要借她的自行车去登山。  自行车的刹车前两天坏了，  舒玲刚从修理店把它取回来。</vt:lpstr>
      <vt:lpstr>舒玲的同学想要借她的自行车去登山。  自行车的刹车前两天坏了，  舒玲刚从修理店把它取回来。</vt:lpstr>
      <vt:lpstr>刹车已经修好了，  所以骑这个自行车出行很安全。</vt:lpstr>
      <vt:lpstr>刹车还没修好，  所以骑这个自行车出行很危险。</vt:lpstr>
      <vt:lpstr>修理店的工人告诉舒玲刹车还没修好，  还解释了为什么修不好，  所以舒玲相信她的自行车很危险 </vt:lpstr>
      <vt:lpstr>修理店的工人告诉舒玲刹车修好了，  还演示了一下是怎么修好的，  所以舒玲相信她的自行车很安全 </vt:lpstr>
      <vt:lpstr>舒玲把车借给同学。  舒玲的同学平安无事</vt:lpstr>
      <vt:lpstr>唐静和妹妹在桌子边玩。  唐静早上用过熨斗后，  把熨斗放在了桌子上面。</vt:lpstr>
      <vt:lpstr>唐静和妹妹在桌子边玩。  唐静早上用过熨斗后，  把熨斗放在了桌子上面。</vt:lpstr>
      <vt:lpstr>唐静的妈妈已经把熨斗的开关关了，  所以它已经不烫了，摸上去也很安全。</vt:lpstr>
      <vt:lpstr>唐静的妈妈刚用了这个熨斗，  所以它仍然很烫，会让人严重受伤。</vt:lpstr>
      <vt:lpstr>熨斗的插头仍然插在插座上，  唐静相信它很危险 </vt:lpstr>
      <vt:lpstr>熨斗的插头并没有插在插座上，  唐静相信它很安全 </vt:lpstr>
      <vt:lpstr>唐静让妹妹在桌边玩。唐静的妹妹平安无事</vt:lpstr>
      <vt:lpstr>李贝在一间托儿所工作。  午饭时间快到了，李贝打算煮牛肉给孩子们吃。  她打开一袋碎牛肉。</vt:lpstr>
      <vt:lpstr>李贝在一间托儿所工作。  午饭时间快到了，李贝打算煮牛肉给孩子们吃。  她打开一袋碎牛肉。</vt:lpstr>
      <vt:lpstr>这些肉被装在系得很紧的袋子里，  存放在冰箱中，  因此很新鲜，吃下去也很安全。</vt:lpstr>
      <vt:lpstr>这些肉因为密封得不好，  长了一些肉眼看不见的致命细菌，  把它们吃下去很危险。</vt:lpstr>
      <vt:lpstr>这些肉因为密封得不好，  长了一些肉眼看不见的致命细菌，  把它们吃下去很危险。</vt:lpstr>
      <vt:lpstr>这些肉因为密封得不好，  长了一些肉眼看不见的致命细菌，  把它们吃下去很危险。</vt:lpstr>
      <vt:lpstr>李贝把这些肉给孩子们吃。  孩子们平安无事</vt:lpstr>
      <vt:lpstr>罗格和朋友在丰林河漂流。  罗格的朋友是个新手。  他们把船停在岸边，下河游泳。  罗格的朋友打算顺流而下。</vt:lpstr>
      <vt:lpstr>罗格和朋友在丰林河漂流。  罗格的朋友是个新手。  他们把船停在岸边，下河游泳。  罗格的朋友打算顺流而下。</vt:lpstr>
      <vt:lpstr>河的下一段今年水流很平缓，  很容易游过去，沿岸的风景也很美。</vt:lpstr>
      <vt:lpstr>河的下一段今年水流很平缓，  很容易游过去，沿岸的风景也很美。</vt:lpstr>
      <vt:lpstr>罗格和朋友在丰林河漂流。  罗格的朋友是个新手。  他们把船停在岸边，下河游泳。  罗格的朋友打算顺流而下。</vt:lpstr>
      <vt:lpstr>罗格以前在丰林河的这部分漂流过，  他相信在下游游泳很安全</vt:lpstr>
      <vt:lpstr>罗格没有管他的朋友  他的朋友平安无事</vt:lpstr>
      <vt:lpstr>陈钢在广州机场工作，  他负责保证跑道上没有任何碎石，  防止它们在飞机起飞时损坏飞机。  远处的跑道有一架飞机正准备起飞。</vt:lpstr>
      <vt:lpstr>陈钢在广州机场工作，  他负责保证跑道上没有任何碎石，  防止它们在飞机起飞时损坏飞机。  远处的跑道有一架飞机正准备起飞。</vt:lpstr>
      <vt:lpstr>跑道已经彻底清理过，  做好了准备让飞机起飞。</vt:lpstr>
      <vt:lpstr>跑道还没清理干净，  上面可能还有碎石会造成破坏。</vt:lpstr>
      <vt:lpstr>陈钢查看了监视器，  相信现在飞机在跑道上滑行很危险</vt:lpstr>
      <vt:lpstr>陈钢查看了监视器，  相信现在飞机在跑道上滑行很安全</vt:lpstr>
      <vt:lpstr>陈钢同意飞机起飞。飞机平安无事</vt:lpstr>
      <vt:lpstr>杨乐在一家为载客火车修铁轨的公司工作。  杨乐的工作是，在一个铁轨转角用一根道钉将转向的拉杆固定住。</vt:lpstr>
      <vt:lpstr>杨乐在一家为载客火车修铁轨的公司工作。  杨乐的工作是，在一个铁轨转角用一根道钉将转向的拉杆固定住。</vt:lpstr>
      <vt:lpstr>昨天的夜班工作效率很高，  已经在铁轨所有转角加上了道钉。  现在这一整段铁轨都很安全。</vt:lpstr>
      <vt:lpstr>昨天的夜班工作到很晚，  没来得及给铁轨所有转角加上道钉。  现在铁轨某些地方仍然很危险。</vt:lpstr>
      <vt:lpstr>昨天的夜班工作到很晚，  没来得及给铁轨所有转角加上道钉。  现在铁轨某些地方仍然很危险。</vt:lpstr>
      <vt:lpstr>昨天的夜班工作到很晚，  没来得及给铁轨所有转角加上道钉。  现在铁轨某些地方仍然很危险。</vt:lpstr>
      <vt:lpstr>杨乐在一家为载客火车修铁轨的公司工作。  杨乐的工作是，在一个铁轨转角用一根道钉将转向的拉杆固定住。</vt:lpstr>
      <vt:lpstr>史琴和她的朋友正在攀岩，  他们使用安全吊带来上下悬崖。  史琴的朋友开始扣上一条新安全带。</vt:lpstr>
      <vt:lpstr>史琴和她的朋友正在攀岩，  他们使用安全吊带来上下悬崖。  史琴的朋友开始扣上一条新安全带。</vt:lpstr>
      <vt:lpstr>这条新安全带是顶级产品，用起来绝对安全。</vt:lpstr>
      <vt:lpstr>史琴和她的朋友正在攀岩，  他们使用安全吊带来上下悬崖。  史琴的朋友开始扣上一条新安全带。</vt:lpstr>
      <vt:lpstr>安全带的扣带看起来没有固定在正确的位子上，  史琴相信朋友带上它会很危险</vt:lpstr>
      <vt:lpstr>史琴是从一家信誉有保证的运动店买的安全带，  所以她相信扣上它会很安全</vt:lpstr>
      <vt:lpstr>史琴给朋友系上安全带。  她的朋友平安无事</vt:lpstr>
      <vt:lpstr>徐娜用雪球建了一个巨大的冰屋。  她的朋友今天过来玩，被冰屋深深吸引住了。</vt:lpstr>
      <vt:lpstr>徐娜用雪球建了一个巨大的冰屋。  她的朋友今天过来玩，被冰屋深深吸引住了。</vt:lpstr>
      <vt:lpstr>冰屋很坚固。雪球被冻成了坚固的墙，  所以徐娜的朋友在里面想怎么玩都没问题。</vt:lpstr>
      <vt:lpstr>冰屋内的雪球没有平衡好，  一些轻微的举动都可能让它塌下来，  所以徐娜的朋友进去玩很危险。</vt:lpstr>
      <vt:lpstr>徐娜妈妈警告过她不要这样玩冰屋，  所以她相信在里面玩很危险</vt:lpstr>
      <vt:lpstr>徐娜妈妈告诉过她冰屋里面足够安全，  所以她相信在里面玩很安全</vt:lpstr>
      <vt:lpstr>徐娜叫她的朋友到冰屋里玩。她的朋友平安无事 </vt:lpstr>
      <vt:lpstr>杨诺和朋友星期六一起吃午饭。  他们用杨诺家冰箱的材料煮面吃，  杨诺的朋友想放一些火腿进去。</vt:lpstr>
      <vt:lpstr>杨诺和朋友星期六一起吃午饭。  他们用杨诺家冰箱的材料煮面吃，  杨诺的朋友想放一些火腿进去。</vt:lpstr>
      <vt:lpstr>冰箱里的火腿是前一天买的，  质量很好，也很新鲜。</vt:lpstr>
      <vt:lpstr>冰箱里的火腿是上个星期买的，  已经有一些变质，吃下去很危险。</vt:lpstr>
      <vt:lpstr>杨诺的妈妈通常都是在星期天从商店里买肉回来，  所以杨诺相信食用冰箱里的火腿很危险</vt:lpstr>
      <vt:lpstr>杨诺的妈妈总是在星期五从商店里买肉回来，  所以杨诺相信食用冰箱里的火腿很安全</vt:lpstr>
      <vt:lpstr>杨诺把火腿加进了朋友的面里。  她的朋友平安无事</vt:lpstr>
      <vt:lpstr>马慧在堂兄家当保姆。他们正在吃爆米花。  厨房里突然想起警报声，马慧的堂兄起身去查看发生了什么事儿。</vt:lpstr>
      <vt:lpstr>马慧在堂兄家当保姆。他们正在吃爆米花。  厨房里突然想起警报声，马慧的堂兄起身去查看发生了什么事儿。</vt:lpstr>
      <vt:lpstr>马慧和堂兄刚才用微波炉做爆米花，微波炉冒着的余烟被烟雾探测器探测到，发出了警报声。  厨房里发生这种事儿很正常。 </vt:lpstr>
      <vt:lpstr>警报声是厨房一氧化碳探测器发出的。  煤气灶正不断泄露出致命的一氧化碳。  厨房现在非常危险。</vt:lpstr>
      <vt:lpstr>马慧刚从厨房出来，所以相信现在进去很危险</vt:lpstr>
      <vt:lpstr>马慧刚从厨房出来，所以相信现在进去很安全</vt:lpstr>
      <vt:lpstr>马慧没有阻止堂兄走进厨房。她的堂兄平安无事</vt:lpstr>
      <vt:lpstr>张克在一家宠物医院做兼职。他的朋友过来玩，  看见工作人员的休息室里放着一些像骨头一样的饼干，就问他能不能吃一块。</vt:lpstr>
      <vt:lpstr>张克在一家宠物医院做兼职。他的朋友过来玩，  看见工作人员的休息室里放着一些像骨头一样的饼干，就问他能不能吃一块。</vt:lpstr>
      <vt:lpstr>张克的一个同事昨天过生日，自己做了一些饼干，  放着这里给大家分享。这些饼干很美味很安全。</vt:lpstr>
      <vt:lpstr>这些饼干是张克一个同事不小心放在这儿的。  他们是用来给小狗催眠的，人吃了会中毒。</vt:lpstr>
      <vt:lpstr>因为这些饼干看起来就是兽医加了特殊化学物质用来给小狗催眠的饼干的样子，  所以张克相信食用这些饼干很危险</vt:lpstr>
      <vt:lpstr>因为医院的工作人员经常把食物  放到休息室和大家分享，  所以张克相信食用这些饼干很安全</vt:lpstr>
      <vt:lpstr>张克邀请朋友吃饼干。他的朋友平安无事</vt:lpstr>
      <vt:lpstr>左艳正在过寒假。她在一个滑雪场开缆车做兼职。  午休以后轮到她上班，第一个乘客是个孩子。</vt:lpstr>
      <vt:lpstr>左艳正在过寒假。她在一个滑雪场开缆车做兼职。  午休以后轮到她上班，第一个乘客是个孩子。</vt:lpstr>
      <vt:lpstr>缆车像往常一样运行良好，  能够将任何体型的乘客运送到滑雪道上。</vt:lpstr>
      <vt:lpstr>某个电子元件出了问题，颠簸得很厉害，  对乘坐的小孩子来说很危险。</vt:lpstr>
      <vt:lpstr>左艳的上司午饭前告诉她缆车出了故障，  所以她相信现在让这个孩子乘坐缆车很危险</vt:lpstr>
      <vt:lpstr>左艳午饭前看见同事用缆车把一群小孩送了上去，  所以她相信现在让这个孩子乘坐缆车很安全</vt:lpstr>
      <vt:lpstr>左艳让孩子坐上缆车。孩子平安无事</vt:lpstr>
      <vt:lpstr>唐巧是一个小男孩的保姆。  男孩今天要参加一项火灾逃生培训活动，会进入一座烟雾弥漫的假房子。  唐巧负责在活动中照看他。</vt:lpstr>
      <vt:lpstr>唐巧是一个小男孩的保姆。  男孩今天要参加一项火灾逃生培训活动，会进入一座烟雾弥漫的假房子。  唐巧负责在活动中照看他。</vt:lpstr>
      <vt:lpstr>男孩的肺部很健康，也习惯了吸二手烟，  所以可以很容易地通过这座冒烟的房子。</vt:lpstr>
      <vt:lpstr>男孩有哮喘病，一遇到浓烟就会呼吸不过来，  所以要通过这座冒烟的房子是很危险的。</vt:lpstr>
      <vt:lpstr>男孩的父母告诉过唐巧他有哮喘病。  所以唐巧相信他参加这个活动会很危险</vt:lpstr>
      <vt:lpstr>男孩的父母都喜欢抽烟，  使他已经熟悉了烟雾环境。  所以唐巧相信他参加这个活动会很安全</vt:lpstr>
      <vt:lpstr>唐巧让男孩走进冒烟的房子。男孩平安无事</vt:lpstr>
      <vt:lpstr>赵晨和一个朋友在非洲旅行。  天气太热了，他的朋友看见一个池塘，  就想下池游泳。</vt:lpstr>
      <vt:lpstr>赵晨和一个朋友在非洲旅行。  天气太热了，他的朋友看见一个池塘，  就想下池游泳。</vt:lpstr>
      <vt:lpstr>这个池塘对旅游者来说是个好地方。  它没有任何传染疾病的生物，池里的水非常干净，  所以下去游泳很安全。</vt:lpstr>
      <vt:lpstr>这个池塘里有一种传播疟疾的蚊子。  人只要被叮一下就会被传染，  所以到这个池塘游泳很危险。</vt:lpstr>
      <vt:lpstr>赵晨和一个朋友在非洲旅行。  天气太热了，他的朋友看见一个池塘，  就想下池游泳。</vt:lpstr>
      <vt:lpstr>池塘里有很多旅行者在游泳，  他们看起来玩得很开心，  所以赵晨相信到池塘里去很安全 </vt:lpstr>
      <vt:lpstr>赵晨鼓励朋友下去游泳。  赵晨的朋友在池塘里平安无事</vt:lpstr>
      <vt:lpstr>郑宇在他家的森林里和朋友一起打猎。  他们看见一个棕色的东西在靠近。  郑宇的朋友举起枪瞄准。</vt:lpstr>
      <vt:lpstr>郑宇在他家的森林里和朋友一起打猎。  他们看见一个棕色的东西在靠近。  郑宇的朋友举起枪瞄准。</vt:lpstr>
      <vt:lpstr>郑宇在他家的森林里和朋友一起打猎。  他们看见一个棕色的东西在靠近。  郑宇的朋友举起枪瞄准。</vt:lpstr>
      <vt:lpstr>朝他们走过来的是一个私自进入郑宇家丛林的猎人，他没看见郑宇他们。  只要一枪，这个私闯者就可能会死掉。</vt:lpstr>
      <vt:lpstr>郑宇刚才看见有个穿棕色衣服的男人路过他们身边，  他猜这团移动的棕色其实就是刚才那个人。  所以郑宇相信朋友开枪瞄准的是一个男人 </vt:lpstr>
      <vt:lpstr>郑宇在自己家的森林里打猎，  也认识他看见的那团棕色是什么东西。  所以郑宇相信朋友开枪瞄准的是一头熊</vt:lpstr>
      <vt:lpstr>郑宇没有阻止朋友开枪。子弹射中了一头熊</vt:lpstr>
      <vt:lpstr>孙泽在超市买菠菜，他的奶奶十分钟爱菠菜。  最近一些袋装菠菜被发现携带有大肠杆菌，  导致所有的袋装菠菜被召回。</vt:lpstr>
      <vt:lpstr>孙泽在超市买菠菜，他的奶奶十分钟爱菠菜。  最近一些袋装菠菜被发现携带有大肠杆菌，  导致所有的袋装菠菜被召回。</vt:lpstr>
      <vt:lpstr>许多市场都有重新进货，  所以超市里的这些袋装菠菜绝对安全，  不会携带大肠杆菌。</vt:lpstr>
      <vt:lpstr>许多市场都有重新进货，  但有些菠菜通过的检验并不是很彻底，  导致一些蔬菜仍然携带病菌。</vt:lpstr>
      <vt:lpstr>孙泽在超市里看见袋装菠菜又被摆了出来。  镇里当天才发生过一起中毒事件，  这让他相信食用这些菜可能仍然很危险</vt:lpstr>
      <vt:lpstr>孙泽在超市里看见袋装菠菜又被摆了出来。  菠菜的包装袋上有一些看起来很正式的消息，  这让他相信这些菜很安全 </vt:lpstr>
      <vt:lpstr>孙泽买了一袋菠菜给奶奶。  他奶奶在晚饭上吃下了这些菠菜后平安无事</vt:lpstr>
      <vt:lpstr>苏珍在小学教一年级。她在检查学生的健康表，  看看是否有人食物过敏，以此来安排班次。  一个学生的表格丢失了。</vt:lpstr>
      <vt:lpstr>苏珍在小学教一年级。她在检查学生的健康表，  看看是否有人食物过敏，以此来安排班次。  一个学生的表格丢失了。</vt:lpstr>
      <vt:lpstr>这个学生曾经对花生过敏，但是已经治愈。  所以现在，  周围有人吃花生或者她自己吃花生都是可以的。</vt:lpstr>
      <vt:lpstr>这个学生渐渐开始对花生严重过敏，  但以前是不会的。所以现在，  即使和吃花生的人在一个房间呆着，她都会休克。</vt:lpstr>
      <vt:lpstr>苏珍打电话到学生家里，  询问她的哥哥她是否对什么过敏。  所以，苏珍相信这个学生对花生过敏</vt:lpstr>
      <vt:lpstr>苏珍打电话到学生家里，  询问了她的哥哥她是否对什么过敏。  所以，苏珍相信这个学生不会过敏</vt:lpstr>
      <vt:lpstr>苏珍把学生分到非过敏体质班。  这个学生平安无事</vt:lpstr>
      <vt:lpstr>端午节的时候，陈杰帮一个邻居看守房子。  他正打算和一个朋友出去吃午饭，  火警铃声响了起来。</vt:lpstr>
      <vt:lpstr>端午节的时候，陈杰帮一个邻居看守房子。  他正打算和一个朋友出去吃午饭，  火警铃声响了起来。</vt:lpstr>
      <vt:lpstr>端午节的时候，陈杰帮一个邻居看守房子。  他正打算和一个朋友出去吃午饭，  火警铃声响了起来。</vt:lpstr>
      <vt:lpstr>这个警报器很旧，并不准确，  时常在白天没缘由地响几分钟又自动关闭，  它显然该被修理一下了。</vt:lpstr>
      <vt:lpstr>陈杰记得一些邻居嘱咐的关于这个警报器的话，  他相信现在房屋很危险</vt:lpstr>
      <vt:lpstr>陈杰记得一些邻居嘱咐的关于这个警报器的话，  他相信现在房屋没危险 </vt:lpstr>
      <vt:lpstr>陈杰离开家去见朋友。  警报自动关闭，房屋安全无事</vt:lpstr>
      <vt:lpstr>刘莎在一家攀岩用品专卖店工作。  她在整理货品的时候，一个顾客走了进来，  想要买一条安全绳索。</vt:lpstr>
      <vt:lpstr>刘莎在一家攀岩用品专卖店工作。  她在整理货品的时候，一个顾客走了进来，  想要买一条安全绳索。</vt:lpstr>
      <vt:lpstr>这种绳索是一家新公司生产的，质量很好。  它们有三年的保质期，  受到众多国外攀岩者的推崇。</vt:lpstr>
      <vt:lpstr>这种绳索是一家新公司生产的，质量很差，  厂家正准备召回。  它不能承受任何攀岩者超过20分钟。</vt:lpstr>
      <vt:lpstr>刘莎看见这种绳索的生产厂商是个新公司，  她一个攀岩的朋友认为这家公司很不可靠，  所以刘莎相信使用这种绳索攀岩很危险 </vt:lpstr>
      <vt:lpstr>刘莎看见这种绳索的生产厂商是个新公司，  她一个攀岩的朋友十分信任这家公司，  所以刘莎相信使用这种绳索攀岩很安全 </vt:lpstr>
      <vt:lpstr>刘莎把绳索卖给顾客。  顾客使用这条绳索攀岩时平安无事</vt:lpstr>
      <vt:lpstr>李浩带着侄子逛动物园。  看海豚表演的时候，侄子抱怨说胃疼。</vt:lpstr>
      <vt:lpstr>李浩带着侄子逛动物园。  看海豚表演的时候，侄子抱怨说胃疼。</vt:lpstr>
      <vt:lpstr>李浩的侄子身体没问题，只是有时候像今天一样吃了太多垃圾食物会觉得胃疼，  但通常一两个小时候以后自己就好了。</vt:lpstr>
      <vt:lpstr>蒋文在酒吧玩的时候，  看见妹妹坐在下一张桌子旁边。  她的妹妹正大笑着喝酒，看来玩得很开心。</vt:lpstr>
      <vt:lpstr>侄子几个星期以前才进行过一次重要的手术，  所以李浩相信他的胃需要立即检查 </vt:lpstr>
      <vt:lpstr>侄子那天下午吃了太多冰激凌和炸薯条，  所以李浩相信他的胃没什么大问题 </vt:lpstr>
      <vt:lpstr>李浩不理会侄子胃疼。  他的侄子很快就恢复健康</vt:lpstr>
      <vt:lpstr>王齐和同事一起在公司附近的寿司店吃饭。  王齐正好通过一个共同的朋友认识这间店的老板。</vt:lpstr>
      <vt:lpstr>蒋文在酒吧玩的时候，  看见妹妹坐在下一张桌子旁边。  她的妹妹正大笑着喝酒，看来玩得很开心。</vt:lpstr>
      <vt:lpstr>蒋文的妹妹才喝一杯酒，还很清醒，  因为要保证自己可以安全驾驶回家，  今晚也不打算再喝第二杯了。</vt:lpstr>
      <vt:lpstr>蒋文的妹妹喝了5杯酒，已经醉了，  还打算自己开车回家，这样是很危险的。</vt:lpstr>
      <vt:lpstr>蒋文的妹妹太爱喝酒了，蒋文相信她很危险 </vt:lpstr>
      <vt:lpstr>蒋文的妹妹是个理智的人，蒋文相信她很安全 </vt:lpstr>
      <vt:lpstr>蒋文没有管他妹妹。他的妹妹自己开车安全到家</vt:lpstr>
      <vt:lpstr>王齐和同事一起在公司附近的寿司店吃饭。  王齐正好通过一个共同的朋友认识这间店的老板。</vt:lpstr>
      <vt:lpstr>王齐和同事一起在公司附近的寿司店吃饭。  王齐正好通过一个共同的朋友认识这间店的老板。</vt:lpstr>
      <vt:lpstr>店老板总是努力确保寿司用的鱼足够新鲜，  店里所有的东西符合卫生标准，  其中金枪鱼是招牌菜。</vt:lpstr>
      <vt:lpstr>店老板为了节约成本，  总在一些便宜且质量口碑很差的市场买鱼。  买来的一些鱼里（通常是金枪鱼）长着寄生虫。</vt:lpstr>
      <vt:lpstr>王齐的朋友对他抱怨过这里的金枪鱼不够新鲜，  所以王齐相信点这道菜是错误的</vt:lpstr>
      <vt:lpstr>王齐的朋友对这里的金枪鱼评价非常好，  所以王齐相信点这道菜是正确的 </vt:lpstr>
      <vt:lpstr>王齐向同事推荐金枪鱼。  他的一个同事吃了这道菜后，觉得很美味</vt:lpstr>
      <vt:lpstr>左兰和助理在波多黎各附近的小岛上研究灵长类动物的认知。  这里的猴子可以随心所欲到处闲逛，左兰的助理负责处理这些猴子。</vt:lpstr>
      <vt:lpstr>左兰和助理在波多黎各附近的小岛上研究灵长类动物的认知。  这里的猴子可以随心所欲到处闲逛，左兰的助理负责处理这些猴子。</vt:lpstr>
      <vt:lpstr>猴子身上带着一种能传染给小鸟的病毒，  但对人类没有威胁。 </vt:lpstr>
      <vt:lpstr>猴子身上带着一种少见的致命病毒。  只要被它们咬一下甚至轻轻抓伤，  人类都会被传染这种病毒。</vt:lpstr>
      <vt:lpstr>左兰向一些知识经验丰富的本地人咨询了很多关于这些猴子的事情。  她相信这些猴子对于人类是危险的</vt:lpstr>
      <vt:lpstr>左兰向一些知识经验丰富的本地人咨询了很多关于这些猴子的事情。  她相信这些猴子对于人类是安全的</vt:lpstr>
      <vt:lpstr>左兰告诉助理不用佩戴防护装置。  她的助理在小岛平安无事</vt:lpstr>
      <vt:lpstr>邻居的妈妈出去了。她要第二天傍晚才会回来，  那个时候毒气都没了。</vt:lpstr>
      <vt:lpstr>乔南周末的时候给邻居家帮忙。  邻居出去旅游了，她打算在家里点杀虫的熏香，  这些熏香会散发出许多有毒气体。</vt:lpstr>
      <vt:lpstr>邻居的妈妈出去了。她要第二天傍晚才会回来，  那个时候毒气都没了。</vt:lpstr>
      <vt:lpstr>邻居的妈妈在房子顶楼的卧室里睡觉，  即使熏香发出难闻的味道也不会醒过来。</vt:lpstr>
      <vt:lpstr>乔南相信邻居的妈妈还在楼上卧室里小睡，  待会儿会很危险 </vt:lpstr>
      <vt:lpstr>乔南相信邻居的妈妈就像之前计划的那样，  到朋友家去了，待会儿会很安全 </vt:lpstr>
      <vt:lpstr>乔南点燃熏香。毒气充斥着整座房屋，  把害虫都杀光了。邻居的妈妈平安无事</vt:lpstr>
      <vt:lpstr>刘芸照看着她1岁的侄女和7岁的侄子。  侄子喜欢捉弄人，侄女只要有米粉吃就很开心。</vt:lpstr>
      <vt:lpstr>刘芸照看着她1岁的侄女和7岁的侄子。  侄子喜欢捉弄人，侄女只要有米粉吃就很开心。</vt:lpstr>
      <vt:lpstr>厨房桌上的米粉没什么问题，  依然香甜可口。  刘芸的侄子在院子里玩，追着小狗到处跑。</vt:lpstr>
      <vt:lpstr>厨房桌上的米粉里混着洗涤剂。  刘芸的侄子刚才玩的时候，  倒了很多洗涤剂到米粉盒里。</vt:lpstr>
      <vt:lpstr>刘芸从桌上拿起侄女的米粉。  米粉闻起来有一股奇怪的气味，  所以刘芸相信食用这些米粉很危险 </vt:lpstr>
      <vt:lpstr>刘芸拿起侄女的米粉。  米粉盒上写着“婴儿米粉”，  所以刘芸相信食用这些米粉很安全</vt:lpstr>
      <vt:lpstr>刘芸喂侄女米粉。小女孩吃下米粉后平安无事</vt:lpstr>
      <vt:lpstr>陈强和堂兄在房子前面玩弹跳球。  球滚到了街上，堂兄跑去捡球，也没看一下街上是否有车。</vt:lpstr>
      <vt:lpstr>陈强和堂兄在房子前面玩弹跳球。  球滚到了街上，堂兄跑去捡球，也没看一下街上是否有车。</vt:lpstr>
      <vt:lpstr>街上空荡荡的，只有小孩在玩，  所以陈强的堂兄跑去捡球很安全。 </vt:lpstr>
      <vt:lpstr>街角过来很多汽车，开得飞快，  所以陈强的堂兄跑去捡球很危险。</vt:lpstr>
      <vt:lpstr>现在正是高峰时期，  陈强相信街上会有很多车，  堂兄跑过去捡球很危险 </vt:lpstr>
      <vt:lpstr>现在是清晨，陈强相信街上不会有车，  堂兄跑过去捡球很安全 </vt:lpstr>
      <vt:lpstr>陈强挥手让堂兄去捡球。  堂兄跑去捡球，平安无事</vt:lpstr>
      <vt:lpstr>胡梅刚到一家小型高空跳伞公司工作。  他的第一个顾客有200斤重。  她刚打开了一批新的降落伞。</vt:lpstr>
      <vt:lpstr>胡梅刚到一家小型高空跳伞公司工作。  他的第一个顾客有200斤重。  她刚打开了一批新的降落伞。</vt:lpstr>
      <vt:lpstr>这些降落伞制作精良，非常结实。  它们能用很长时间，任何体重的人使用都没问题。</vt:lpstr>
      <vt:lpstr>这些降落伞质量有问题，应该马上扔掉。  它们不能承受任何体重超过100斤的人。</vt:lpstr>
      <vt:lpstr>因为上司警告过，这些降落伞有问题，  不能让任何体重超过100斤的人安全着陆。  所以胡梅相信这一个顾客着陆会很危险 </vt:lpstr>
      <vt:lpstr>因为上司保证过这些新降落伞制作精良，  所以胡梅相信每一个顾客着陆都会很安全 </vt:lpstr>
      <vt:lpstr>胡梅把新降落伞给顾客。  顾客使用这把降落伞时平安无事</vt:lpstr>
      <vt:lpstr>叶蓉在一家宠物商店工作。  商店新进了一只小狗。  一个女顾客走进商店，想把这只小狗买回家。</vt:lpstr>
      <vt:lpstr>叶蓉在一家宠物商店工作。  商店新进了一只小狗。  一个女顾客走进商店，想把这只小狗买回家。</vt:lpstr>
      <vt:lpstr>这只小狗身体健康，也很活泼，  对于任何爱狗的人来说，  都会是一只称心如意的宠物。</vt:lpstr>
      <vt:lpstr>这只小狗有狂犬病，会把病传染给它咬过的人。</vt:lpstr>
      <vt:lpstr>叶蓉和宠物店的其他人谈过。  她相信这只新来小狗的身体检查没有通过</vt:lpstr>
      <vt:lpstr>叶蓉和宠物店的其他人谈过。  她相信这只新来小狗的身体检查已经通过 </vt:lpstr>
      <vt:lpstr>叶蓉把小狗卖给女顾客。小狗与主人相处融洽</vt:lpstr>
      <vt:lpstr>何华正在参加一个联欢会，  联欢会上人们喝了很多啤酒。  他玩得正开心时，看见一个朋友坐在沙发上闭着眼睛。</vt:lpstr>
      <vt:lpstr>何华正在参加一个联欢会，  联欢会上人们喝了很多啤酒。  他玩得正开心时，看见一个朋友坐在沙发上闭着眼睛。</vt:lpstr>
      <vt:lpstr>何华的朋友没有喝酒，只是太累了。  他现在只是在沙发上小睡一会而已。</vt:lpstr>
      <vt:lpstr>何华的朋友最近有一场考试失利了，  所以借酒消愁，喝的都失去知觉了。</vt:lpstr>
      <vt:lpstr>何华的朋友中期考试几门学科都没过，  所以何华相信他喝得太多 </vt:lpstr>
      <vt:lpstr>何华的朋友刚参加完艰难的中期考试，  所以何华相信他需要休息</vt:lpstr>
      <vt:lpstr>何华没有尝试叫醒朋友。他的朋友平安无事</vt:lpstr>
      <vt:lpstr>路明在森林里发现了一座废弃的树上小屋。  他把一个比他还小的朋友带过来看他的伟大发现。</vt:lpstr>
      <vt:lpstr>路明在森林里发现了一座废弃的树上小屋。  他把一个比他还小的朋友带过来看他的伟大发现。</vt:lpstr>
      <vt:lpstr>树屋很新，下面有厚厚的灌木支撑着，  是一个非常安全的男孩游乐场所。</vt:lpstr>
      <vt:lpstr>树屋很旧，下面的灌木都腐烂了，  即使是轻轻踏上去，也可能会有危险。</vt:lpstr>
      <vt:lpstr>因为树屋看起来很旧，并不牢固，  路明相信上去玩会很危险 </vt:lpstr>
      <vt:lpstr>因为树屋看起来很新，很结实，  路明相信上去玩会很安全</vt:lpstr>
      <vt:lpstr>路明让伙伴爬上树屋。他的朋友平安无事</vt:lpstr>
      <vt:lpstr>许乐和男朋友一起在夏威夷度假。  他们正打算去海里游泳时，  发现前方有一个地方卷起许多浪花。</vt:lpstr>
      <vt:lpstr>许乐和男朋友一起在夏威夷度假。  他们正打算去海里游泳时，  发现前方有一个地方卷起许多浪花。</vt:lpstr>
      <vt:lpstr>这些碎浪是一个沙堤造成的。  这个沙堤让浅水区平静安全，非常适合游泳。</vt:lpstr>
      <vt:lpstr>这些碎浪是一些危险洋流造成的。  这些洋流产生一股大型的暗流，  害死过许多身强体壮的游泳者。</vt:lpstr>
      <vt:lpstr>许乐的潜水教练指导过，  所以许乐相信这些碎浪说明附近很危险</vt:lpstr>
      <vt:lpstr>许乐的潜水教练指导过，  所以许乐相信这些碎浪说明附近很安全</vt:lpstr>
      <vt:lpstr>许乐让男朋友去碎浪那边游泳。  她的男朋友平安无事</vt:lpstr>
      <vt:lpstr>方远在家旁边的饭馆吃饭。  他邻桌坐着的另一个顾客开始咳嗽。  这个顾客一个人坐着，附近也没有服务员。 </vt:lpstr>
      <vt:lpstr>方远在家旁边的饭馆吃饭。  他邻桌坐着的另一个顾客开始咳嗽。  这个顾客一个人坐着，附近也没有服务员。 </vt:lpstr>
      <vt:lpstr>这个顾客不小心被辣椒呛到，  喝些水就会慢慢好起来。</vt:lpstr>
      <vt:lpstr>这个顾客不小心被牛肉堵住气管，  需要马上进行急救。</vt:lpstr>
      <vt:lpstr>因为刚参加完心肺复苏术训练，  方远相信这个顾客是被食物卡住气管，  需要马上急救 </vt:lpstr>
      <vt:lpstr>因为这是一个川菜馆，  所以方远相信这个顾客吃了很辣的东西，  需要喝一些水 </vt:lpstr>
      <vt:lpstr>方远只顾自己继续吃饭。那名顾客平安无事</vt:lpstr>
      <vt:lpstr>马超在房前看报纸。  他的邻居在收拾房屋前面的院子，她的孩子在街上玩球。  一辆汽车从街另一头开过来。</vt:lpstr>
      <vt:lpstr>马超在房前看报纸。  他的邻居在收拾房屋前面的院子，她的孩子在街上玩球。  一辆汽车从街另一头开过来。</vt:lpstr>
      <vt:lpstr>马超的邻居一边收拾院子，一边看着孩子。  她知道街上有一辆车朝自己的孩子开了过去。</vt:lpstr>
      <vt:lpstr>马超的邻居心情很烦躁。  她没发现街上有一辆车朝自己的孩子开了过去。</vt:lpstr>
      <vt:lpstr>马超的邻居是一位粗心大意的母亲，  看孩子很马虎，所以马超相信小孩会很危险</vt:lpstr>
      <vt:lpstr>马超的邻居是一位称职的母亲，  看孩子很认真，所以马超相信小孩会很安全 </vt:lpstr>
      <vt:lpstr>马超继续读着报纸。孩子及时获救</vt:lpstr>
      <vt:lpstr>严浩在一家又小又旧的游乐场工作。 他的工作是操控一架模拟飞船。  有个顾客觉得座椅的安全带不舒服， 就把它松开了。</vt:lpstr>
      <vt:lpstr>严浩在一家又小又旧的游乐场工作。 他的工作是操控一架模拟飞船。  有个顾客觉得座椅的安全带不舒服， 就把它松开了。</vt:lpstr>
      <vt:lpstr>这架模拟飞船开得很平稳，  乘客系不系安全带都没关系。  也从来没有人因为不系安全带而受伤。</vt:lpstr>
      <vt:lpstr>这架模拟飞船很危险，颠簸得很厉害，  乘客不系好安全带就可能会被抛到地上受伤。</vt:lpstr>
      <vt:lpstr>严浩听上一任操作人员介绍过，  所以相信乘坐这个飞船不系安全带会很危险</vt:lpstr>
      <vt:lpstr>严浩听上一任操作人员介绍过，  所以相信乘坐这个飞船不系安全带会很安全 </vt:lpstr>
      <vt:lpstr>严浩没有让乘客系好安全带。  飞船开动后，这名乘客平安无事</vt:lpstr>
      <vt:lpstr>孙丽在机场看到一个老人拄着拐杖走向登机口，  登机口前的地板刚刚被清洁过，  放着一个“小心地滑”的警示牌。</vt:lpstr>
      <vt:lpstr>孙丽在机场看到一个老人拄着拐杖走向登机口，  登机口前的地板刚刚被清洁过，  放着一个“小心地滑”的警示牌。</vt:lpstr>
      <vt:lpstr>这位老人看到了正前方的警示牌，  所以经过这块湿滑地板的时候会慢下来。</vt:lpstr>
      <vt:lpstr>这位老人完全没注意到警示牌，  为了赶上登机时间拄着拐杖匆匆走向登机口。</vt:lpstr>
      <vt:lpstr>孙丽相信这位老人没有看到警示牌，  因为他没有抬头看路。她相信老人会很危险</vt:lpstr>
      <vt:lpstr>孙丽相信这位老人看到了警示牌，  因为他正盯着它。她相信老人会很安全</vt:lpstr>
      <vt:lpstr>孙丽没有提醒老人。老人走过去，平安无事</vt:lpstr>
      <vt:lpstr>周燕在科罗拉多州滑雪。  她看到一群青年准备从一个斜坡上滑下，  斜坡下面的岩石地形对滑雪来说是很危险的。</vt:lpstr>
      <vt:lpstr>周燕在科罗拉多州滑雪。  她看到一群青年准备从一个斜坡上滑下，  斜坡下面的岩石地形对滑雪来说是很危险的。</vt:lpstr>
      <vt:lpstr>这些青年是专业滑雪者，他们能非常熟练应对  各种复杂的状况和危险的斜坡。</vt:lpstr>
      <vt:lpstr>这些青年是业余滑雪者，  他们根本不知道怎样滑过岩石地形。</vt:lpstr>
      <vt:lpstr>从这些青年的雪橇和装备可以看出  他们应该是初级滑雪者，  所以周燕相信他们会很危险</vt:lpstr>
      <vt:lpstr>从这些青年的雪橇和装备可以看出  他们应该是专业级滑雪者，  所以周燕相信他们会很安全</vt:lpstr>
      <vt:lpstr>周燕没有提醒这些青年。  青年们滑下坡，平安无事</vt:lpstr>
      <vt:lpstr>程峰刚到一家笔记本电脑专卖店担任技术检测员。  有位顾客的电脑开机工作十分钟就过热，  因此送来检测。</vt:lpstr>
      <vt:lpstr>程峰刚到一家笔记本电脑专卖店担任技术检测员。  有位顾客的电脑开机工作十分钟就过热，  因此送来检测。</vt:lpstr>
      <vt:lpstr>该电脑是因为正常的使用而发热，  无论在桌上还是在膝盖上使用都很安全。</vt:lpstr>
      <vt:lpstr>该电脑有故障，发热超过标准。  使用将会造成潜在伤害，特别是放在膝盖上。</vt:lpstr>
      <vt:lpstr>程峰跟老板确认过，  相信电脑出现这种情况很危险</vt:lpstr>
      <vt:lpstr>程峰跟老板确认过，  相信电脑出现这种情况很安全</vt:lpstr>
      <vt:lpstr>程峰跟老板确认过，  相信电脑出现这种情况很安全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dc:creator>
  <cp:lastModifiedBy>  Jun The Ripper</cp:lastModifiedBy>
  <cp:revision>83</cp:revision>
  <dcterms:created xsi:type="dcterms:W3CDTF">2022-12-25T03:09:00Z</dcterms:created>
  <dcterms:modified xsi:type="dcterms:W3CDTF">2023-01-07T14:32:53Z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2A53E1FD11B04366B57828F8589E0039</vt:lpwstr>
  </property>
  <property fmtid="{D5CDD505-2E9C-101B-9397-08002B2CF9AE}" pid="3" name="KSOProductBuildVer">
    <vt:lpwstr>2052-11.1.0.12132</vt:lpwstr>
  </property>
</Properties>
</file>