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0" r:id="rId2"/>
    <p:sldId id="659" r:id="rId3"/>
    <p:sldId id="256" r:id="rId4"/>
    <p:sldId id="651" r:id="rId5"/>
    <p:sldId id="652" r:id="rId6"/>
    <p:sldId id="653" r:id="rId7"/>
    <p:sldId id="655" r:id="rId8"/>
    <p:sldId id="654" r:id="rId9"/>
    <p:sldId id="656" r:id="rId10"/>
    <p:sldId id="657" r:id="rId11"/>
    <p:sldId id="658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56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27DFB4-D429-454B-B57B-9500F8DC7D6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27DFB4-D429-454B-B57B-9500F8DC7D6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616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15"/>
          <p:cNvSpPr txBox="1">
            <a:spLocks noChangeArrowheads="1"/>
          </p:cNvSpPr>
          <p:nvPr/>
        </p:nvSpPr>
        <p:spPr bwMode="auto">
          <a:xfrm>
            <a:off x="1996281" y="748709"/>
            <a:ext cx="8147844" cy="1073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在这个实验中，我们将向您呈现不同的</a:t>
            </a:r>
            <a:r>
              <a:rPr lang="zh-CN" altLang="en-US" sz="2125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图片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和一些符号对，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您的任务是记住呈现过的符号对</a:t>
            </a:r>
            <a:r>
              <a:rPr lang="en-US" altLang="zh-CN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</a:t>
            </a:r>
            <a:endParaRPr kumimoji="0" lang="en-US" altLang="en-US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并尽快且准确地判断是否与要求的前</a:t>
            </a:r>
            <a:r>
              <a:rPr lang="en-US" altLang="zh-CN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或者</a:t>
            </a:r>
            <a:r>
              <a:rPr lang="en-US" altLang="zh-CN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个符号对相匹配。</a:t>
            </a:r>
            <a:endParaRPr kumimoji="0" lang="en-US" altLang="en-US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5362" name="TextBox 15"/>
          <p:cNvSpPr txBox="1">
            <a:spLocks noChangeArrowheads="1"/>
          </p:cNvSpPr>
          <p:nvPr/>
        </p:nvSpPr>
        <p:spPr bwMode="auto">
          <a:xfrm>
            <a:off x="1734344" y="-15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情绪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N-BACK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任务</a:t>
            </a: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1952625" y="4994345"/>
            <a:ext cx="8297090" cy="186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请您尽最大的努力并尽可能快地记住符号对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使用按键</a:t>
            </a:r>
            <a:r>
              <a:rPr lang="zh-CN" altLang="en-US" sz="2125" dirty="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en-US" altLang="zh-CN" sz="2125" dirty="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zh-CN" altLang="en-US" sz="2125" dirty="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”与“</a:t>
            </a:r>
            <a:r>
              <a:rPr lang="en-US" altLang="zh-CN" sz="2125" dirty="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125" dirty="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进行选择</a:t>
            </a:r>
            <a:endParaRPr lang="zh-CN" altLang="en-US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您将在有限的时间内回答问题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请按任意键以继续</a:t>
            </a:r>
          </a:p>
        </p:txBody>
      </p:sp>
      <p:grpSp>
        <p:nvGrpSpPr>
          <p:cNvPr id="15364" name="Group 4"/>
          <p:cNvGrpSpPr/>
          <p:nvPr/>
        </p:nvGrpSpPr>
        <p:grpSpPr bwMode="auto">
          <a:xfrm>
            <a:off x="1952625" y="3398223"/>
            <a:ext cx="9143580" cy="1212453"/>
            <a:chOff x="228600" y="2590800"/>
            <a:chExt cx="7314458" cy="970031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7009688" y="3067084"/>
              <a:ext cx="533370" cy="0"/>
            </a:xfrm>
            <a:prstGeom prst="straightConnector1">
              <a:avLst/>
            </a:prstGeom>
            <a:ln w="57150" cmpd="sng">
              <a:solidFill>
                <a:schemeClr val="bg1">
                  <a:lumMod val="9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81" name="Group 1"/>
            <p:cNvGrpSpPr/>
            <p:nvPr/>
          </p:nvGrpSpPr>
          <p:grpSpPr bwMode="auto">
            <a:xfrm>
              <a:off x="228600" y="2590800"/>
              <a:ext cx="5265445" cy="970031"/>
              <a:chOff x="339759" y="3047232"/>
              <a:chExt cx="5265445" cy="970031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663660" y="3047232"/>
                <a:ext cx="1290566" cy="97003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316226" y="3047232"/>
                <a:ext cx="1288978" cy="97003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39759" y="3047232"/>
                <a:ext cx="1288978" cy="97003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§ £</a:t>
                </a:r>
                <a:endParaRPr kumimoji="0" lang="zh-CN" alt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365" name="Group 9"/>
          <p:cNvGrpSpPr/>
          <p:nvPr/>
        </p:nvGrpSpPr>
        <p:grpSpPr bwMode="auto">
          <a:xfrm>
            <a:off x="1996281" y="2042894"/>
            <a:ext cx="1524000" cy="1345406"/>
            <a:chOff x="263685" y="1828800"/>
            <a:chExt cx="1219200" cy="1077189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76460" y="2677205"/>
              <a:ext cx="0" cy="228784"/>
            </a:xfrm>
            <a:prstGeom prst="straightConnector1">
              <a:avLst/>
            </a:prstGeom>
            <a:ln w="28575" cmpd="sng">
              <a:solidFill>
                <a:schemeClr val="bg1">
                  <a:lumMod val="9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63685" y="1828800"/>
              <a:ext cx="1219200" cy="83887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375" dirty="0">
                  <a:solidFill>
                    <a:prstClr val="white"/>
                  </a:solidFill>
                  <a:latin typeface="Calibri" panose="020F0502020204030204"/>
                  <a:ea typeface="微软雅黑" panose="020B0503020204020204" pitchFamily="34" charset="-122"/>
                </a:rPr>
                <a:t>符号显示</a:t>
              </a:r>
              <a:endParaRPr kumimoji="0" lang="en-US" altLang="zh-CN" sz="137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rPr>
                <a:t>500ms</a:t>
              </a:r>
              <a:endParaRPr kumimoji="0" lang="zh-CN" altLang="en-US" sz="137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5366" name="Group 22"/>
          <p:cNvGrpSpPr/>
          <p:nvPr/>
        </p:nvGrpSpPr>
        <p:grpSpPr bwMode="auto">
          <a:xfrm>
            <a:off x="3633391" y="2046863"/>
            <a:ext cx="1524000" cy="1347391"/>
            <a:chOff x="263685" y="1828800"/>
            <a:chExt cx="1219200" cy="1077189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876460" y="2677543"/>
              <a:ext cx="0" cy="228446"/>
            </a:xfrm>
            <a:prstGeom prst="straightConnector1">
              <a:avLst/>
            </a:prstGeom>
            <a:ln w="28575" cmpd="sng">
              <a:solidFill>
                <a:schemeClr val="bg1">
                  <a:lumMod val="9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63685" y="1828800"/>
              <a:ext cx="1219200" cy="8376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rPr>
                <a:t>图片显示</a:t>
              </a:r>
              <a:endParaRPr kumimoji="0" lang="en-US" altLang="zh-CN" sz="137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375" dirty="0">
                  <a:solidFill>
                    <a:prstClr val="white"/>
                  </a:solidFill>
                  <a:latin typeface="Calibri" panose="020F0502020204030204"/>
                  <a:ea typeface="微软雅黑" panose="020B0503020204020204" pitchFamily="34" charset="-122"/>
                </a:rPr>
                <a:t>3000ms</a:t>
              </a:r>
              <a:endParaRPr kumimoji="0" lang="zh-CN" altLang="en-US" sz="137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5367" name="Group 25"/>
          <p:cNvGrpSpPr/>
          <p:nvPr/>
        </p:nvGrpSpPr>
        <p:grpSpPr bwMode="auto">
          <a:xfrm>
            <a:off x="5308205" y="2039719"/>
            <a:ext cx="1524000" cy="1354533"/>
            <a:chOff x="266860" y="1823090"/>
            <a:chExt cx="1219200" cy="1082899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876460" y="2677543"/>
              <a:ext cx="0" cy="228446"/>
            </a:xfrm>
            <a:prstGeom prst="straightConnector1">
              <a:avLst/>
            </a:prstGeom>
            <a:ln w="28575" cmpd="sng">
              <a:solidFill>
                <a:schemeClr val="bg1">
                  <a:lumMod val="9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66860" y="1823090"/>
              <a:ext cx="1219200" cy="8376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375" dirty="0">
                  <a:solidFill>
                    <a:prstClr val="white"/>
                  </a:solidFill>
                  <a:latin typeface="Calibri" panose="020F0502020204030204"/>
                  <a:ea typeface="微软雅黑" panose="020B0503020204020204" pitchFamily="34" charset="-122"/>
                </a:rPr>
                <a:t>符号显示与判断</a:t>
              </a:r>
              <a:endParaRPr kumimoji="0" lang="en-US" altLang="zh-CN" sz="137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rPr>
                <a:t>2300ms</a:t>
              </a:r>
              <a:endParaRPr kumimoji="0" lang="en-US" altLang="en-US" sz="137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5368" name="Group 28"/>
          <p:cNvGrpSpPr/>
          <p:nvPr/>
        </p:nvGrpSpPr>
        <p:grpSpPr bwMode="auto">
          <a:xfrm>
            <a:off x="6967141" y="2046863"/>
            <a:ext cx="1524000" cy="1347391"/>
            <a:chOff x="263685" y="1828800"/>
            <a:chExt cx="1219200" cy="1077189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876460" y="2677543"/>
              <a:ext cx="0" cy="228446"/>
            </a:xfrm>
            <a:prstGeom prst="straightConnector1">
              <a:avLst/>
            </a:prstGeom>
            <a:ln w="28575" cmpd="sng">
              <a:solidFill>
                <a:schemeClr val="bg1">
                  <a:lumMod val="9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63685" y="1828800"/>
              <a:ext cx="1219200" cy="8376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rPr>
                <a:t>图片显示</a:t>
              </a:r>
              <a:endParaRPr kumimoji="0" lang="en-US" altLang="zh-CN" sz="137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375" dirty="0">
                  <a:solidFill>
                    <a:prstClr val="white"/>
                  </a:solidFill>
                  <a:latin typeface="Calibri" panose="020F0502020204030204"/>
                  <a:ea typeface="微软雅黑" panose="020B0503020204020204" pitchFamily="34" charset="-122"/>
                </a:rPr>
                <a:t>3000ms</a:t>
              </a:r>
              <a:endParaRPr kumimoji="0" lang="zh-CN" altLang="en-US" sz="137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5369" name="Group 31"/>
          <p:cNvGrpSpPr/>
          <p:nvPr/>
        </p:nvGrpSpPr>
        <p:grpSpPr bwMode="auto">
          <a:xfrm>
            <a:off x="8620125" y="2046863"/>
            <a:ext cx="1524000" cy="1347391"/>
            <a:chOff x="263685" y="1828800"/>
            <a:chExt cx="1219200" cy="1077189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876460" y="2677543"/>
              <a:ext cx="0" cy="228446"/>
            </a:xfrm>
            <a:prstGeom prst="straightConnector1">
              <a:avLst/>
            </a:prstGeom>
            <a:ln w="28575" cmpd="sng">
              <a:solidFill>
                <a:schemeClr val="bg1">
                  <a:lumMod val="9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63685" y="1828800"/>
              <a:ext cx="1219200" cy="8376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375" dirty="0">
                  <a:solidFill>
                    <a:prstClr val="white"/>
                  </a:solidFill>
                  <a:latin typeface="Calibri" panose="020F0502020204030204"/>
                  <a:ea typeface="微软雅黑" panose="020B0503020204020204" pitchFamily="34" charset="-122"/>
                </a:rPr>
                <a:t>符号显示与判断</a:t>
              </a:r>
              <a:endParaRPr kumimoji="0" lang="en-US" altLang="zh-CN" sz="137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rPr>
                <a:t>2300ms</a:t>
              </a:r>
              <a:endParaRPr kumimoji="0" lang="en-US" altLang="en-US" sz="137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2" name="Rectangle 10"/>
          <p:cNvSpPr/>
          <p:nvPr/>
        </p:nvSpPr>
        <p:spPr bwMode="auto">
          <a:xfrm>
            <a:off x="5216920" y="3398223"/>
            <a:ext cx="1714503" cy="12124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10"/>
          <p:cNvSpPr/>
          <p:nvPr/>
        </p:nvSpPr>
        <p:spPr bwMode="auto">
          <a:xfrm>
            <a:off x="8522891" y="3408146"/>
            <a:ext cx="1833681" cy="12124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5E1BA19-5286-3B7C-E654-C004B46F78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313"/>
          <a:stretch/>
        </p:blipFill>
        <p:spPr>
          <a:xfrm>
            <a:off x="5241672" y="3562654"/>
            <a:ext cx="1629711" cy="974329"/>
          </a:xfrm>
          <a:prstGeom prst="rect">
            <a:avLst/>
          </a:prstGeom>
        </p:spPr>
      </p:pic>
      <p:pic>
        <p:nvPicPr>
          <p:cNvPr id="14" name="图片 13" descr="动物的海豹&#10;&#10;描述已自动生成">
            <a:extLst>
              <a:ext uri="{FF2B5EF4-FFF2-40B4-BE49-F238E27FC236}">
                <a16:creationId xmlns:a16="http://schemas.microsoft.com/office/drawing/2014/main" id="{4F64D651-DED6-B503-A244-3B99E40144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230" y="3635066"/>
            <a:ext cx="955916" cy="716937"/>
          </a:xfrm>
          <a:prstGeom prst="rect">
            <a:avLst/>
          </a:prstGeom>
        </p:spPr>
      </p:pic>
      <p:pic>
        <p:nvPicPr>
          <p:cNvPr id="16" name="图片 15" descr="豹的脸的猫&#10;&#10;描述已自动生成">
            <a:extLst>
              <a:ext uri="{FF2B5EF4-FFF2-40B4-BE49-F238E27FC236}">
                <a16:creationId xmlns:a16="http://schemas.microsoft.com/office/drawing/2014/main" id="{6065A12E-A9FC-DF30-F972-21AB9541D9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04" y="3655847"/>
            <a:ext cx="909998" cy="68249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D83773E-053C-2C1B-2D90-88DBFAF722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313"/>
          <a:stretch/>
        </p:blipFill>
        <p:spPr>
          <a:xfrm>
            <a:off x="8580651" y="3506369"/>
            <a:ext cx="1629711" cy="97432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55F01ED-FA4C-6891-3ACD-8A0930384AB2}"/>
              </a:ext>
            </a:extLst>
          </p:cNvPr>
          <p:cNvSpPr txBox="1"/>
          <p:nvPr/>
        </p:nvSpPr>
        <p:spPr>
          <a:xfrm>
            <a:off x="523876" y="30392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-BACK</a:t>
            </a:r>
            <a:endParaRPr lang="en-US" dirty="0"/>
          </a:p>
        </p:txBody>
      </p:sp>
      <p:cxnSp>
        <p:nvCxnSpPr>
          <p:cNvPr id="23" name="Straight Arrow Connector 3">
            <a:extLst>
              <a:ext uri="{FF2B5EF4-FFF2-40B4-BE49-F238E27FC236}">
                <a16:creationId xmlns:a16="http://schemas.microsoft.com/office/drawing/2014/main" id="{A3019294-B240-875B-23A4-FBCE95459CB4}"/>
              </a:ext>
            </a:extLst>
          </p:cNvPr>
          <p:cNvCxnSpPr/>
          <p:nvPr/>
        </p:nvCxnSpPr>
        <p:spPr bwMode="auto">
          <a:xfrm>
            <a:off x="10356572" y="2563594"/>
            <a:ext cx="666750" cy="0"/>
          </a:xfrm>
          <a:prstGeom prst="straightConnector1">
            <a:avLst/>
          </a:prstGeom>
          <a:ln w="57150" cmpd="sng">
            <a:solidFill>
              <a:schemeClr val="bg1">
                <a:lumMod val="9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503714" y="5636942"/>
            <a:ext cx="71845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你看到的符号对和向前追溯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项的符号相匹配吗？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如果是，请按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“K”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键，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反之，请按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"S"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键。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8D4E5128-FC86-AB1A-1CBB-A590FF1CB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796" y="139186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情绪 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2-BACK 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9433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503714" y="5636942"/>
            <a:ext cx="71845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你看到的符号对和向前追溯</a:t>
            </a:r>
            <a:r>
              <a:rPr lang="en-US" altLang="zh-CN" sz="2400" b="1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项的符号相匹配吗？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如果是，请按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“K”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键，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反之，请按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"S"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键。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8D4E5128-FC86-AB1A-1CBB-A590FF1CB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796" y="139186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情绪 </a:t>
            </a:r>
            <a:r>
              <a:rPr lang="en-US" altLang="zh-CN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3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-BACK 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63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5"/>
          <p:cNvSpPr txBox="1">
            <a:spLocks noChangeArrowheads="1"/>
          </p:cNvSpPr>
          <p:nvPr/>
        </p:nvSpPr>
        <p:spPr bwMode="auto">
          <a:xfrm>
            <a:off x="1734344" y="-15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情绪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N-BACK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任务</a:t>
            </a: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1947455" y="4882541"/>
            <a:ext cx="8297090" cy="186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请您尽最大的努力并尽可能快地记住符号对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使用按键</a:t>
            </a:r>
            <a:r>
              <a:rPr lang="zh-CN" altLang="en-US" sz="2125" dirty="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en-US" altLang="zh-CN" sz="2125" dirty="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zh-CN" altLang="en-US" sz="2125" dirty="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”与“</a:t>
            </a:r>
            <a:r>
              <a:rPr lang="en-US" altLang="zh-CN" sz="2125" dirty="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125" dirty="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进行选择</a:t>
            </a:r>
            <a:endParaRPr lang="zh-CN" altLang="en-US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您将在有限的时间内回答问题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请按任意键以继续</a:t>
            </a:r>
          </a:p>
        </p:txBody>
      </p:sp>
      <p:grpSp>
        <p:nvGrpSpPr>
          <p:cNvPr id="15364" name="Group 4"/>
          <p:cNvGrpSpPr/>
          <p:nvPr/>
        </p:nvGrpSpPr>
        <p:grpSpPr bwMode="auto">
          <a:xfrm>
            <a:off x="3399603" y="2954274"/>
            <a:ext cx="8792397" cy="1212453"/>
            <a:chOff x="228600" y="2590800"/>
            <a:chExt cx="7033527" cy="970031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>
              <a:off x="6951384" y="3162507"/>
              <a:ext cx="310743" cy="0"/>
            </a:xfrm>
            <a:prstGeom prst="straightConnector1">
              <a:avLst/>
            </a:prstGeom>
            <a:ln w="57150" cmpd="sng">
              <a:solidFill>
                <a:schemeClr val="bg1">
                  <a:lumMod val="9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81" name="Group 1"/>
            <p:cNvGrpSpPr/>
            <p:nvPr/>
          </p:nvGrpSpPr>
          <p:grpSpPr bwMode="auto">
            <a:xfrm>
              <a:off x="228600" y="2590800"/>
              <a:ext cx="5265445" cy="970031"/>
              <a:chOff x="339759" y="3047232"/>
              <a:chExt cx="5265445" cy="970031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663660" y="3047232"/>
                <a:ext cx="1290566" cy="97003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316226" y="3047232"/>
                <a:ext cx="1288978" cy="97003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39759" y="3047232"/>
                <a:ext cx="1288978" cy="97003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§ £</a:t>
                </a:r>
                <a:endParaRPr kumimoji="0" lang="zh-CN" alt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365" name="Group 9"/>
          <p:cNvGrpSpPr/>
          <p:nvPr/>
        </p:nvGrpSpPr>
        <p:grpSpPr bwMode="auto">
          <a:xfrm>
            <a:off x="3443259" y="1598945"/>
            <a:ext cx="1524000" cy="1345406"/>
            <a:chOff x="263685" y="1828800"/>
            <a:chExt cx="1219200" cy="1077189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76460" y="2677205"/>
              <a:ext cx="0" cy="228784"/>
            </a:xfrm>
            <a:prstGeom prst="straightConnector1">
              <a:avLst/>
            </a:prstGeom>
            <a:ln w="28575" cmpd="sng">
              <a:solidFill>
                <a:schemeClr val="bg1">
                  <a:lumMod val="9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63685" y="1828800"/>
              <a:ext cx="1219200" cy="83887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375" dirty="0">
                  <a:solidFill>
                    <a:prstClr val="white"/>
                  </a:solidFill>
                  <a:latin typeface="Calibri" panose="020F0502020204030204"/>
                  <a:ea typeface="微软雅黑" panose="020B0503020204020204" pitchFamily="34" charset="-122"/>
                </a:rPr>
                <a:t>符号显示</a:t>
              </a:r>
              <a:endParaRPr kumimoji="0" lang="en-US" altLang="zh-CN" sz="137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rPr>
                <a:t>500ms</a:t>
              </a:r>
              <a:endParaRPr kumimoji="0" lang="zh-CN" altLang="en-US" sz="137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5366" name="Group 22"/>
          <p:cNvGrpSpPr/>
          <p:nvPr/>
        </p:nvGrpSpPr>
        <p:grpSpPr bwMode="auto">
          <a:xfrm>
            <a:off x="5080369" y="1602914"/>
            <a:ext cx="1524000" cy="1347391"/>
            <a:chOff x="263685" y="1828800"/>
            <a:chExt cx="1219200" cy="1077189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876460" y="2677543"/>
              <a:ext cx="0" cy="228446"/>
            </a:xfrm>
            <a:prstGeom prst="straightConnector1">
              <a:avLst/>
            </a:prstGeom>
            <a:ln w="28575" cmpd="sng">
              <a:solidFill>
                <a:schemeClr val="bg1">
                  <a:lumMod val="9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63685" y="1828800"/>
              <a:ext cx="1219200" cy="8376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rPr>
                <a:t>图片显示</a:t>
              </a:r>
              <a:endParaRPr kumimoji="0" lang="en-US" altLang="zh-CN" sz="137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375" dirty="0">
                  <a:solidFill>
                    <a:prstClr val="white"/>
                  </a:solidFill>
                  <a:latin typeface="Calibri" panose="020F0502020204030204"/>
                  <a:ea typeface="微软雅黑" panose="020B0503020204020204" pitchFamily="34" charset="-122"/>
                </a:rPr>
                <a:t>3000ms</a:t>
              </a:r>
              <a:endParaRPr kumimoji="0" lang="zh-CN" altLang="en-US" sz="137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5367" name="Group 25"/>
          <p:cNvGrpSpPr/>
          <p:nvPr/>
        </p:nvGrpSpPr>
        <p:grpSpPr bwMode="auto">
          <a:xfrm>
            <a:off x="6755183" y="1595770"/>
            <a:ext cx="1524000" cy="1354533"/>
            <a:chOff x="266860" y="1823090"/>
            <a:chExt cx="1219200" cy="1082899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876460" y="2677543"/>
              <a:ext cx="0" cy="228446"/>
            </a:xfrm>
            <a:prstGeom prst="straightConnector1">
              <a:avLst/>
            </a:prstGeom>
            <a:ln w="28575" cmpd="sng">
              <a:solidFill>
                <a:schemeClr val="bg1">
                  <a:lumMod val="9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66860" y="1823090"/>
              <a:ext cx="1219200" cy="8376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375" dirty="0">
                  <a:solidFill>
                    <a:prstClr val="white"/>
                  </a:solidFill>
                  <a:latin typeface="Calibri" panose="020F0502020204030204"/>
                  <a:ea typeface="微软雅黑" panose="020B0503020204020204" pitchFamily="34" charset="-122"/>
                </a:rPr>
                <a:t>符号显示与判断</a:t>
              </a:r>
              <a:endParaRPr kumimoji="0" lang="en-US" altLang="zh-CN" sz="137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rPr>
                <a:t>2300ms</a:t>
              </a:r>
              <a:endParaRPr kumimoji="0" lang="en-US" altLang="en-US" sz="137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5368" name="Group 28"/>
          <p:cNvGrpSpPr/>
          <p:nvPr/>
        </p:nvGrpSpPr>
        <p:grpSpPr bwMode="auto">
          <a:xfrm>
            <a:off x="8414119" y="1602914"/>
            <a:ext cx="1524000" cy="1347391"/>
            <a:chOff x="263685" y="1828800"/>
            <a:chExt cx="1219200" cy="1077189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876460" y="2677543"/>
              <a:ext cx="0" cy="228446"/>
            </a:xfrm>
            <a:prstGeom prst="straightConnector1">
              <a:avLst/>
            </a:prstGeom>
            <a:ln w="28575" cmpd="sng">
              <a:solidFill>
                <a:schemeClr val="bg1">
                  <a:lumMod val="9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63685" y="1828800"/>
              <a:ext cx="1219200" cy="8376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rPr>
                <a:t>图片显示</a:t>
              </a:r>
              <a:endParaRPr kumimoji="0" lang="en-US" altLang="zh-CN" sz="137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375" dirty="0">
                  <a:solidFill>
                    <a:prstClr val="white"/>
                  </a:solidFill>
                  <a:latin typeface="Calibri" panose="020F0502020204030204"/>
                  <a:ea typeface="微软雅黑" panose="020B0503020204020204" pitchFamily="34" charset="-122"/>
                </a:rPr>
                <a:t>3000ms</a:t>
              </a:r>
              <a:endParaRPr kumimoji="0" lang="zh-CN" altLang="en-US" sz="137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5369" name="Group 31"/>
          <p:cNvGrpSpPr/>
          <p:nvPr/>
        </p:nvGrpSpPr>
        <p:grpSpPr bwMode="auto">
          <a:xfrm>
            <a:off x="10067103" y="1602914"/>
            <a:ext cx="1524000" cy="1347391"/>
            <a:chOff x="263685" y="1828800"/>
            <a:chExt cx="1219200" cy="1077189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876460" y="2677543"/>
              <a:ext cx="0" cy="228446"/>
            </a:xfrm>
            <a:prstGeom prst="straightConnector1">
              <a:avLst/>
            </a:prstGeom>
            <a:ln w="28575" cmpd="sng">
              <a:solidFill>
                <a:schemeClr val="bg1">
                  <a:lumMod val="9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63685" y="1828800"/>
              <a:ext cx="1219200" cy="8376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375" dirty="0">
                  <a:solidFill>
                    <a:prstClr val="white"/>
                  </a:solidFill>
                  <a:latin typeface="Calibri" panose="020F0502020204030204"/>
                  <a:ea typeface="微软雅黑" panose="020B0503020204020204" pitchFamily="34" charset="-122"/>
                </a:rPr>
                <a:t>符号显示与判断</a:t>
              </a:r>
              <a:endParaRPr kumimoji="0" lang="en-US" altLang="zh-CN" sz="137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rPr>
                <a:t>2300ms</a:t>
              </a:r>
              <a:endParaRPr kumimoji="0" lang="en-US" altLang="en-US" sz="137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2" name="Rectangle 10"/>
          <p:cNvSpPr/>
          <p:nvPr/>
        </p:nvSpPr>
        <p:spPr bwMode="auto">
          <a:xfrm>
            <a:off x="6663898" y="2954274"/>
            <a:ext cx="1714503" cy="12124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10"/>
          <p:cNvSpPr/>
          <p:nvPr/>
        </p:nvSpPr>
        <p:spPr bwMode="auto">
          <a:xfrm>
            <a:off x="9969869" y="2964197"/>
            <a:ext cx="1833681" cy="12124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5E1BA19-5286-3B7C-E654-C004B46F78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313"/>
          <a:stretch/>
        </p:blipFill>
        <p:spPr>
          <a:xfrm>
            <a:off x="6688650" y="3118705"/>
            <a:ext cx="1629711" cy="974329"/>
          </a:xfrm>
          <a:prstGeom prst="rect">
            <a:avLst/>
          </a:prstGeom>
        </p:spPr>
      </p:pic>
      <p:pic>
        <p:nvPicPr>
          <p:cNvPr id="14" name="图片 13" descr="动物的海豹&#10;&#10;描述已自动生成">
            <a:extLst>
              <a:ext uri="{FF2B5EF4-FFF2-40B4-BE49-F238E27FC236}">
                <a16:creationId xmlns:a16="http://schemas.microsoft.com/office/drawing/2014/main" id="{4F64D651-DED6-B503-A244-3B99E40144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208" y="3191117"/>
            <a:ext cx="955916" cy="716937"/>
          </a:xfrm>
          <a:prstGeom prst="rect">
            <a:avLst/>
          </a:prstGeom>
        </p:spPr>
      </p:pic>
      <p:pic>
        <p:nvPicPr>
          <p:cNvPr id="16" name="图片 15" descr="豹的脸的猫&#10;&#10;描述已自动生成">
            <a:extLst>
              <a:ext uri="{FF2B5EF4-FFF2-40B4-BE49-F238E27FC236}">
                <a16:creationId xmlns:a16="http://schemas.microsoft.com/office/drawing/2014/main" id="{6065A12E-A9FC-DF30-F972-21AB9541D9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82" y="3211898"/>
            <a:ext cx="909998" cy="68249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D83773E-053C-2C1B-2D90-88DBFAF722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313"/>
          <a:stretch/>
        </p:blipFill>
        <p:spPr>
          <a:xfrm>
            <a:off x="10027629" y="3062420"/>
            <a:ext cx="1629711" cy="97432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55F01ED-FA4C-6891-3ACD-8A0930384AB2}"/>
              </a:ext>
            </a:extLst>
          </p:cNvPr>
          <p:cNvSpPr txBox="1"/>
          <p:nvPr/>
        </p:nvSpPr>
        <p:spPr>
          <a:xfrm>
            <a:off x="351598" y="6459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2-BACK</a:t>
            </a:r>
            <a:endParaRPr lang="en-US" dirty="0"/>
          </a:p>
        </p:txBody>
      </p:sp>
      <p:grpSp>
        <p:nvGrpSpPr>
          <p:cNvPr id="35" name="Group 1">
            <a:extLst>
              <a:ext uri="{FF2B5EF4-FFF2-40B4-BE49-F238E27FC236}">
                <a16:creationId xmlns:a16="http://schemas.microsoft.com/office/drawing/2014/main" id="{ED930CDD-B80C-BDB4-451C-22077B8F1EAA}"/>
              </a:ext>
            </a:extLst>
          </p:cNvPr>
          <p:cNvGrpSpPr/>
          <p:nvPr/>
        </p:nvGrpSpPr>
        <p:grpSpPr bwMode="auto">
          <a:xfrm>
            <a:off x="99813" y="2953493"/>
            <a:ext cx="3268265" cy="1212453"/>
            <a:chOff x="339759" y="3047232"/>
            <a:chExt cx="2614467" cy="970031"/>
          </a:xfrm>
        </p:grpSpPr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id="{90152276-4E9A-47FB-5B26-B2002B4D0E64}"/>
                </a:ext>
              </a:extLst>
            </p:cNvPr>
            <p:cNvSpPr/>
            <p:nvPr/>
          </p:nvSpPr>
          <p:spPr>
            <a:xfrm>
              <a:off x="1663660" y="3047232"/>
              <a:ext cx="1290566" cy="9700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11">
              <a:extLst>
                <a:ext uri="{FF2B5EF4-FFF2-40B4-BE49-F238E27FC236}">
                  <a16:creationId xmlns:a16="http://schemas.microsoft.com/office/drawing/2014/main" id="{099CBEA1-31A0-F6A1-F3B8-C6BBF4FE6C12}"/>
                </a:ext>
              </a:extLst>
            </p:cNvPr>
            <p:cNvSpPr/>
            <p:nvPr/>
          </p:nvSpPr>
          <p:spPr>
            <a:xfrm>
              <a:off x="339759" y="3047232"/>
              <a:ext cx="1288978" cy="9700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§ £</a:t>
              </a:r>
              <a:endPara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oup 9">
            <a:extLst>
              <a:ext uri="{FF2B5EF4-FFF2-40B4-BE49-F238E27FC236}">
                <a16:creationId xmlns:a16="http://schemas.microsoft.com/office/drawing/2014/main" id="{48B418CF-AED4-CFB6-98CA-77831B1AB8D7}"/>
              </a:ext>
            </a:extLst>
          </p:cNvPr>
          <p:cNvGrpSpPr/>
          <p:nvPr/>
        </p:nvGrpSpPr>
        <p:grpSpPr bwMode="auto">
          <a:xfrm>
            <a:off x="143469" y="1598164"/>
            <a:ext cx="1524000" cy="1345406"/>
            <a:chOff x="263685" y="1828800"/>
            <a:chExt cx="1219200" cy="1077189"/>
          </a:xfrm>
        </p:grpSpPr>
        <p:cxnSp>
          <p:nvCxnSpPr>
            <p:cNvPr id="40" name="Straight Arrow Connector 17">
              <a:extLst>
                <a:ext uri="{FF2B5EF4-FFF2-40B4-BE49-F238E27FC236}">
                  <a16:creationId xmlns:a16="http://schemas.microsoft.com/office/drawing/2014/main" id="{EFDEACCC-D07F-6A16-C152-C0B911627446}"/>
                </a:ext>
              </a:extLst>
            </p:cNvPr>
            <p:cNvCxnSpPr/>
            <p:nvPr/>
          </p:nvCxnSpPr>
          <p:spPr>
            <a:xfrm>
              <a:off x="876460" y="2677205"/>
              <a:ext cx="0" cy="228784"/>
            </a:xfrm>
            <a:prstGeom prst="straightConnector1">
              <a:avLst/>
            </a:prstGeom>
            <a:ln w="28575" cmpd="sng">
              <a:solidFill>
                <a:schemeClr val="bg1">
                  <a:lumMod val="9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8">
              <a:extLst>
                <a:ext uri="{FF2B5EF4-FFF2-40B4-BE49-F238E27FC236}">
                  <a16:creationId xmlns:a16="http://schemas.microsoft.com/office/drawing/2014/main" id="{D2299DC1-BF76-FFB0-DC2F-165C33D3F663}"/>
                </a:ext>
              </a:extLst>
            </p:cNvPr>
            <p:cNvSpPr/>
            <p:nvPr/>
          </p:nvSpPr>
          <p:spPr>
            <a:xfrm>
              <a:off x="263685" y="1828800"/>
              <a:ext cx="1219200" cy="83887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375" dirty="0">
                  <a:solidFill>
                    <a:prstClr val="white"/>
                  </a:solidFill>
                  <a:latin typeface="Calibri" panose="020F0502020204030204"/>
                  <a:ea typeface="微软雅黑" panose="020B0503020204020204" pitchFamily="34" charset="-122"/>
                </a:rPr>
                <a:t>符号显示</a:t>
              </a:r>
              <a:endParaRPr kumimoji="0" lang="en-US" altLang="zh-CN" sz="137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rPr>
                <a:t>500ms</a:t>
              </a:r>
              <a:endParaRPr kumimoji="0" lang="zh-CN" altLang="en-US" sz="137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2" name="Group 22">
            <a:extLst>
              <a:ext uri="{FF2B5EF4-FFF2-40B4-BE49-F238E27FC236}">
                <a16:creationId xmlns:a16="http://schemas.microsoft.com/office/drawing/2014/main" id="{B0B02C11-1F03-10BB-7856-F1AFB820F28B}"/>
              </a:ext>
            </a:extLst>
          </p:cNvPr>
          <p:cNvGrpSpPr/>
          <p:nvPr/>
        </p:nvGrpSpPr>
        <p:grpSpPr bwMode="auto">
          <a:xfrm>
            <a:off x="1780579" y="1602133"/>
            <a:ext cx="1601390" cy="1347391"/>
            <a:chOff x="263685" y="1828800"/>
            <a:chExt cx="1219200" cy="1077189"/>
          </a:xfrm>
        </p:grpSpPr>
        <p:cxnSp>
          <p:nvCxnSpPr>
            <p:cNvPr id="43" name="Straight Arrow Connector 23">
              <a:extLst>
                <a:ext uri="{FF2B5EF4-FFF2-40B4-BE49-F238E27FC236}">
                  <a16:creationId xmlns:a16="http://schemas.microsoft.com/office/drawing/2014/main" id="{10AB3C19-9F6B-F776-8205-EE9CBF1600A9}"/>
                </a:ext>
              </a:extLst>
            </p:cNvPr>
            <p:cNvCxnSpPr/>
            <p:nvPr/>
          </p:nvCxnSpPr>
          <p:spPr>
            <a:xfrm>
              <a:off x="876460" y="2677543"/>
              <a:ext cx="0" cy="228446"/>
            </a:xfrm>
            <a:prstGeom prst="straightConnector1">
              <a:avLst/>
            </a:prstGeom>
            <a:ln w="28575" cmpd="sng">
              <a:solidFill>
                <a:schemeClr val="bg1">
                  <a:lumMod val="9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24">
              <a:extLst>
                <a:ext uri="{FF2B5EF4-FFF2-40B4-BE49-F238E27FC236}">
                  <a16:creationId xmlns:a16="http://schemas.microsoft.com/office/drawing/2014/main" id="{2CA9CB9B-7738-E6E2-74E6-E6A0316B737D}"/>
                </a:ext>
              </a:extLst>
            </p:cNvPr>
            <p:cNvSpPr/>
            <p:nvPr/>
          </p:nvSpPr>
          <p:spPr>
            <a:xfrm>
              <a:off x="263685" y="1828800"/>
              <a:ext cx="1219200" cy="8376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rPr>
                <a:t>图片显示</a:t>
              </a:r>
              <a:endParaRPr kumimoji="0" lang="en-US" altLang="zh-CN" sz="137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375" dirty="0">
                  <a:solidFill>
                    <a:prstClr val="white"/>
                  </a:solidFill>
                  <a:latin typeface="Calibri" panose="020F0502020204030204"/>
                  <a:ea typeface="微软雅黑" panose="020B0503020204020204" pitchFamily="34" charset="-122"/>
                </a:rPr>
                <a:t>3000ms</a:t>
              </a:r>
              <a:endParaRPr kumimoji="0" lang="zh-CN" altLang="en-US" sz="137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46" name="图片 45" descr="狗站在一起&#10;&#10;描述已自动生成">
            <a:extLst>
              <a:ext uri="{FF2B5EF4-FFF2-40B4-BE49-F238E27FC236}">
                <a16:creationId xmlns:a16="http://schemas.microsoft.com/office/drawing/2014/main" id="{CE918D3B-1C86-62B8-A8B9-2DD901247B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65" y="3146623"/>
            <a:ext cx="1046043" cy="784533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6D7B7DD5-3D5A-2B21-CF43-2BF07B3B145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894"/>
          <a:stretch/>
        </p:blipFill>
        <p:spPr>
          <a:xfrm>
            <a:off x="6789956" y="3099698"/>
            <a:ext cx="1508032" cy="1012342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10CB53DE-BF3F-3CC3-F4A0-409F93883D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4994" y="3199235"/>
            <a:ext cx="748636" cy="456959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509191D5-1F7F-C82D-3AF3-C86470EB394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894"/>
          <a:stretch/>
        </p:blipFill>
        <p:spPr>
          <a:xfrm>
            <a:off x="10109891" y="3038328"/>
            <a:ext cx="1585266" cy="1064189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A3A86672-B884-ABB2-E4C9-DF386BB410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65957" y="3096145"/>
            <a:ext cx="673135" cy="4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4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60745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200" b="1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在本轮实验中，</a:t>
            </a:r>
            <a:br>
              <a:rPr lang="en-US" altLang="zh-CN" sz="3200" b="1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3200" b="1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3200" b="1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您需要牢牢记住当前的符号对，</a:t>
            </a:r>
            <a:br>
              <a:rPr lang="en-US" altLang="zh-CN" sz="3200" b="1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3200" b="1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3200" b="1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并判断是否与前一项相同。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48000" y="5532248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请按任意键以继续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8D4E5128-FC86-AB1A-1CBB-A590FF1CB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797" y="348192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情绪 </a:t>
            </a:r>
            <a:r>
              <a:rPr lang="en-US" altLang="zh-CN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1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-BACK 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60745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200" b="1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在本轮实验中，</a:t>
            </a:r>
            <a:br>
              <a:rPr lang="en-US" altLang="zh-CN" sz="3200" b="1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3200" b="1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3200" b="1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您需要牢牢记住当前的符号对，</a:t>
            </a:r>
            <a:br>
              <a:rPr lang="en-US" altLang="zh-CN" sz="3200" b="1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3200" b="1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3200" b="1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并判断是否与向前追溯的第二项符号对相同。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48000" y="5532248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请按任意键以继续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8D4E5128-FC86-AB1A-1CBB-A590FF1CB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797" y="348192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情绪 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2-BACK 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09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60745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200" b="1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在本轮实验中，</a:t>
            </a:r>
            <a:br>
              <a:rPr lang="en-US" altLang="zh-CN" sz="3200" b="1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3200" b="1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3200" b="1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您需要牢牢记住当前的符号对，</a:t>
            </a:r>
            <a:br>
              <a:rPr lang="en-US" altLang="zh-CN" sz="3200" b="1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3200" b="1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3200" b="1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并判断是否与向前追溯的第三项符号对相同。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48000" y="5532248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请按任意键以继续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8D4E5128-FC86-AB1A-1CBB-A590FF1CB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797" y="348192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情绪 </a:t>
            </a:r>
            <a:r>
              <a:rPr lang="en-US" altLang="zh-CN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3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-BACK 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70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26877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sz="3200" b="1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好了，准备开始正式测验了吗？</a:t>
            </a:r>
            <a:br>
              <a:rPr lang="en-US" altLang="zh-CN" sz="3200" b="1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3200" b="1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3200" b="1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如果你看到的符号对和前一项相匹配，</a:t>
            </a:r>
            <a:br>
              <a:rPr lang="en-US" altLang="zh-CN" sz="3200" b="1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3200" b="1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32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请在</a:t>
            </a:r>
            <a:r>
              <a:rPr lang="en-US" altLang="zh-CN" sz="32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3.5</a:t>
            </a:r>
            <a:r>
              <a:rPr lang="zh-CN" altLang="en-US" sz="32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秒内按下</a:t>
            </a:r>
            <a:r>
              <a:rPr lang="en-US" altLang="zh-CN" sz="32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“K”</a:t>
            </a:r>
            <a:r>
              <a:rPr lang="zh-CN" altLang="en-US" sz="32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键，</a:t>
            </a:r>
            <a:br>
              <a:rPr lang="en-US" altLang="zh-CN" sz="32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32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否则请按</a:t>
            </a:r>
            <a:r>
              <a:rPr lang="en-US" altLang="zh-CN" sz="32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“S”</a:t>
            </a:r>
            <a:r>
              <a:rPr lang="zh-CN" altLang="en-US" sz="32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键。</a:t>
            </a:r>
            <a:br>
              <a:rPr lang="en-US" altLang="zh-CN" sz="3200" b="1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3200" b="1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3200" b="1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您也需要尽量牢牢记住当前的符号对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03714" y="5749963"/>
            <a:ext cx="718457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如果你准备好了，请按任意键以</a:t>
            </a:r>
            <a:r>
              <a:rPr lang="zh-CN" altLang="en-US" sz="3000" b="1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</a:rPr>
              <a:t>开始实验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8D4E5128-FC86-AB1A-1CBB-A590FF1CB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797" y="348192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情绪 </a:t>
            </a:r>
            <a:r>
              <a:rPr lang="en-US" altLang="zh-CN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1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-BACK 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24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26877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sz="3200" b="1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好了，准备开始正式测验了吗？</a:t>
            </a:r>
            <a:br>
              <a:rPr lang="en-US" altLang="zh-CN" sz="3200" b="1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3200" b="1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3200" b="1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如果你看到的符号对和之前第二项相匹配，</a:t>
            </a:r>
            <a:br>
              <a:rPr lang="en-US" altLang="zh-CN" sz="3200" b="1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3200" b="1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32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请在</a:t>
            </a:r>
            <a:r>
              <a:rPr lang="en-US" altLang="zh-CN" sz="32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3.5</a:t>
            </a:r>
            <a:r>
              <a:rPr lang="zh-CN" altLang="en-US" sz="32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秒内按下</a:t>
            </a:r>
            <a:r>
              <a:rPr lang="en-US" altLang="zh-CN" sz="32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“K”</a:t>
            </a:r>
            <a:r>
              <a:rPr lang="zh-CN" altLang="en-US" sz="32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键，</a:t>
            </a:r>
            <a:br>
              <a:rPr lang="en-US" altLang="zh-CN" sz="32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32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否则请按</a:t>
            </a:r>
            <a:r>
              <a:rPr lang="en-US" altLang="zh-CN" sz="32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“S”</a:t>
            </a:r>
            <a:r>
              <a:rPr lang="zh-CN" altLang="en-US" sz="32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键。</a:t>
            </a:r>
            <a:br>
              <a:rPr lang="en-US" altLang="zh-CN" sz="3200" b="1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3200" b="1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3200" b="1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您也需要尽量牢牢记住当前的符号对，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03714" y="5749963"/>
            <a:ext cx="718457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如果你准备好了，请按任意键以</a:t>
            </a:r>
            <a:r>
              <a:rPr lang="zh-CN" altLang="en-US" sz="3000" b="1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</a:rPr>
              <a:t>开始实验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8D4E5128-FC86-AB1A-1CBB-A590FF1CB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797" y="348192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情绪 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2-BACK 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01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26877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sz="3200" b="1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好了，准备开始正式测验了吗？</a:t>
            </a:r>
            <a:br>
              <a:rPr lang="en-US" altLang="zh-CN" sz="3200" b="1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3200" b="1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3200" b="1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如果你看到的符号对和之前第三项相匹配，</a:t>
            </a:r>
            <a:br>
              <a:rPr lang="en-US" altLang="zh-CN" sz="3200" b="1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3200" b="1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32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请在</a:t>
            </a:r>
            <a:r>
              <a:rPr lang="en-US" altLang="zh-CN" sz="32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3.5</a:t>
            </a:r>
            <a:r>
              <a:rPr lang="zh-CN" altLang="en-US" sz="32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秒内按下</a:t>
            </a:r>
            <a:r>
              <a:rPr lang="en-US" altLang="zh-CN" sz="32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“K”</a:t>
            </a:r>
            <a:r>
              <a:rPr lang="zh-CN" altLang="en-US" sz="32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键，</a:t>
            </a:r>
            <a:br>
              <a:rPr lang="en-US" altLang="zh-CN" sz="32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32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否则请按</a:t>
            </a:r>
            <a:r>
              <a:rPr lang="en-US" altLang="zh-CN" sz="32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“S”</a:t>
            </a:r>
            <a:r>
              <a:rPr lang="zh-CN" altLang="en-US" sz="32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键。</a:t>
            </a:r>
            <a:br>
              <a:rPr lang="en-US" altLang="zh-CN" sz="3200" b="1" kern="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3200" b="1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3200" b="1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您也需要尽量牢牢记住当前的符号对，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03714" y="5749963"/>
            <a:ext cx="718457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如果你准备好了，请按任意键以</a:t>
            </a:r>
            <a:r>
              <a:rPr lang="zh-CN" altLang="en-US" sz="3000" b="1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</a:rPr>
              <a:t>开始实验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8D4E5128-FC86-AB1A-1CBB-A590FF1CB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797" y="348192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情绪 </a:t>
            </a:r>
            <a:r>
              <a:rPr lang="en-US" altLang="zh-CN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3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-BACK 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619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503714" y="5636942"/>
            <a:ext cx="71845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你看到的符号对和前一项相匹配吗？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如果是，请按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“K”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键，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反之，请按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"S"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键。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8D4E5128-FC86-AB1A-1CBB-A590FF1CB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796" y="139186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情绪 </a:t>
            </a:r>
            <a:r>
              <a:rPr lang="en-US" altLang="zh-CN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1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-BACK 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4714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FhMjNmZjhjOTZjMDNhNDdiNDQwYmRmYTZlYzIyMTIifQ=="/>
  <p:tag name="KSO_WPP_MARK_KEY" val="a1f906e4-8ca5-42a0-9281-d87dbab19fe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629</Words>
  <Application>Microsoft Office PowerPoint</Application>
  <PresentationFormat>宽屏</PresentationFormat>
  <Paragraphs>76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华文中宋</vt:lpstr>
      <vt:lpstr>宋体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在本轮实验中，  您需要牢牢记住当前的符号对，  并判断是否与前一项相同。</vt:lpstr>
      <vt:lpstr>在本轮实验中，  您需要牢牢记住当前的符号对，  并判断是否与向前追溯的第二项符号对相同。</vt:lpstr>
      <vt:lpstr>在本轮实验中，  您需要牢牢记住当前的符号对，  并判断是否与向前追溯的第三项符号对相同。</vt:lpstr>
      <vt:lpstr>好了，准备开始正式测验了吗？  如果你看到的符号对和前一项相匹配，  请在3.5秒内按下“K”键， 否则请按“S”键。  您也需要尽量牢牢记住当前的符号对</vt:lpstr>
      <vt:lpstr>好了，准备开始正式测验了吗？  如果你看到的符号对和之前第二项相匹配，  请在3.5秒内按下“K”键， 否则请按“S”键。  您也需要尽量牢牢记住当前的符号对，</vt:lpstr>
      <vt:lpstr>好了，准备开始正式测验了吗？  如果你看到的符号对和之前第三项相匹配，  请在3.5秒内按下“K”键， 否则请按“S”键。  您也需要尽量牢牢记住当前的符号对，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</dc:creator>
  <cp:lastModifiedBy>JunY Zheng</cp:lastModifiedBy>
  <cp:revision>92</cp:revision>
  <dcterms:created xsi:type="dcterms:W3CDTF">2022-12-25T03:09:00Z</dcterms:created>
  <dcterms:modified xsi:type="dcterms:W3CDTF">2023-07-10T15:25:07Z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2A53E1FD11B04366B57828F8589E0039</vt:lpwstr>
  </property>
  <property fmtid="{D5CDD505-2E9C-101B-9397-08002B2CF9AE}" pid="3" name="KSOProductBuildVer">
    <vt:lpwstr>2052-11.1.0.12132</vt:lpwstr>
  </property>
</Properties>
</file>