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204" d="100"/>
          <a:sy n="204" d="100"/>
        </p:scale>
        <p:origin x="-178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2FBCD9-46CE-4A1E-A062-ED7837F1C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DE56C4E-87AA-4F7E-A589-A6AEB91B0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834E252-A189-4C37-888E-FE6332545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BA84-8968-45AA-A313-365A0906B983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ED073CA-2640-4402-8CFD-A707E406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CCC8ABB-0937-4FE4-94D5-EE2A1E2F0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27EA-E275-401E-8EE6-6294AB62AF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40682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E9945E-9418-4871-9B0A-EE2877166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D5619E4-0B24-448D-9163-5249A9EA6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9476014-69FB-44A8-911C-7E906EB1F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BA84-8968-45AA-A313-365A0906B983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AD36083-B379-4D93-859B-A314E3FD6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8EE3A88-D710-44AE-90A1-E9DC05874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27EA-E275-401E-8EE6-6294AB62AF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0455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B23CEE0C-4F29-471A-A596-147F8D1930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EBA662F-4513-4DE6-A81B-C97A1E00C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2B2ACE-630A-4DE3-9718-28307E0A7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BA84-8968-45AA-A313-365A0906B983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E41BC99-2CEC-4DBB-906A-7CCCBC980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4A90082-A214-4A05-BE78-124EFB6C2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27EA-E275-401E-8EE6-6294AB62AF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9222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237CCD-70A4-4FD7-BB5D-574EECE34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5CAF556-18BA-45E2-BC54-040897CAF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CBEFC2A-1B69-4BCA-972C-181C7ADC8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BA84-8968-45AA-A313-365A0906B983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7DB737D-4934-4518-8160-E76A9762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9CFE2F7-C5DE-4376-A0A7-A4A4B7E5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27EA-E275-401E-8EE6-6294AB62AF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65573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344DEB-AFAC-4A97-9179-894A3B52A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B8614A0-9E53-4E88-B2C8-C26CD08F4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AC6F37C-907A-457C-8D7F-943CABBB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BA84-8968-45AA-A313-365A0906B983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783BEBE-67B2-4C3D-AC50-EB7697AA5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C1C006D-D0DA-4BC7-A364-9542A229E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27EA-E275-401E-8EE6-6294AB62AF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2735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2E5EFD-E63A-420A-94BC-F51D7A4E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A9CD570-A823-4217-B2A4-D603BEC500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4520B0D-0C4F-41D5-A51A-B74A9C11F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FC617D0-F9FA-46A9-A3BA-B731CB922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BA84-8968-45AA-A313-365A0906B983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C11E06D-C874-4D48-8032-D878582A1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83DB44E-3D44-4BBA-948C-4AA94933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27EA-E275-401E-8EE6-6294AB62AF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7072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3DC820-7F7E-450F-A69D-3018B2F9F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D6427FD-AE22-4E6E-B7E3-6AE0D26FF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2844B46-2F53-473C-B218-55B4A9E92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1684A79-753D-4843-9070-5B4217EB7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909271A-21FB-46B9-95E9-7639015BAB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91E0EB70-D288-4C92-A2BD-2A62FF8A5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BA84-8968-45AA-A313-365A0906B983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4D5A95B-C464-4223-B361-8D6C6BCA2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8654711D-0C39-4DF6-9F40-303010A0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27EA-E275-401E-8EE6-6294AB62AF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1281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91C774-8FF3-46CB-8D76-136030A24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DAD0960-6549-4450-B1E8-C70677E89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BA84-8968-45AA-A313-365A0906B983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F42E338-C77C-4D73-B2D4-9DFB0B06E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3772123-F29D-48E7-B5DC-C7DA5DE10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27EA-E275-401E-8EE6-6294AB62AF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66136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2394FE1-93E7-47DB-BA64-3BB12F6FF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BA84-8968-45AA-A313-365A0906B983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EAEDF47-3057-4358-A889-1ACB0485B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9B833C9-2839-447D-9784-4ACB614B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27EA-E275-401E-8EE6-6294AB62AF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67972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782AD8-80E1-4370-B512-6447A2971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D47C82-9FAC-4952-8702-E83372186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B8CD5E5-4A7D-45AB-AAFB-A29CDC64F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ED281A6-3BD3-4226-B9A6-EE4448B5E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BA84-8968-45AA-A313-365A0906B983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188E19C-1785-4E00-8B16-8788691D8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A1A4871-0240-46DB-A59C-3AACCF8C4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27EA-E275-401E-8EE6-6294AB62AF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1382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7821D8-6B03-40FB-BD5B-1538B5C5F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9CD0DEF-0ECE-4162-A607-9F2D4DD57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E44282F-C820-4F35-8D40-D59DAF03F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B753E33-C360-49F9-845E-C92BDA4CE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BA84-8968-45AA-A313-365A0906B983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172D3A9-EE08-4EF1-B45F-9B24FE4AC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FD0B004-39D4-45CC-BF5F-8239C652E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27EA-E275-401E-8EE6-6294AB62AF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4715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C3F75B9-2CEB-4B11-8B58-978A157EA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532F74E-87BF-4D75-9E28-AE4CE3EFE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D64AC65-7791-4E14-86C5-8A05AECBAE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BBA84-8968-45AA-A313-365A0906B983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39CCDB6-CABA-455A-B6A1-8EB158E30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9EB3522-F593-41BA-8F0E-B255F34AE9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427EA-E275-401E-8EE6-6294AB62AF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00062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66097652-ED98-4EFE-BBBD-15DA1BC42DCF}"/>
              </a:ext>
            </a:extLst>
          </p:cNvPr>
          <p:cNvGrpSpPr/>
          <p:nvPr/>
        </p:nvGrpSpPr>
        <p:grpSpPr>
          <a:xfrm>
            <a:off x="2579185" y="448854"/>
            <a:ext cx="3087545" cy="1920960"/>
            <a:chOff x="3218855" y="1908613"/>
            <a:chExt cx="3087545" cy="1920960"/>
          </a:xfrm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56BE065E-1930-4003-886C-371FA26FCEBD}"/>
                </a:ext>
              </a:extLst>
            </p:cNvPr>
            <p:cNvSpPr txBox="1"/>
            <p:nvPr/>
          </p:nvSpPr>
          <p:spPr>
            <a:xfrm>
              <a:off x="4762363" y="2659096"/>
              <a:ext cx="118738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6138-0.4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38EDEA2F-D225-4D5B-8066-5BC099D49041}"/>
                </a:ext>
              </a:extLst>
            </p:cNvPr>
            <p:cNvSpPr/>
            <p:nvPr/>
          </p:nvSpPr>
          <p:spPr>
            <a:xfrm>
              <a:off x="4690913" y="2542278"/>
              <a:ext cx="631469" cy="55766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122FDAC8-90E9-49BB-ACA2-B3FEFC332B1B}"/>
                </a:ext>
              </a:extLst>
            </p:cNvPr>
            <p:cNvSpPr/>
            <p:nvPr/>
          </p:nvSpPr>
          <p:spPr>
            <a:xfrm>
              <a:off x="5400291" y="2542278"/>
              <a:ext cx="106611" cy="55766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81561EC4-F0CE-47D7-B878-BA89E4BF216C}"/>
                </a:ext>
              </a:extLst>
            </p:cNvPr>
            <p:cNvSpPr/>
            <p:nvPr/>
          </p:nvSpPr>
          <p:spPr>
            <a:xfrm>
              <a:off x="5556106" y="2542278"/>
              <a:ext cx="143516" cy="557661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="" xmlns:a16="http://schemas.microsoft.com/office/drawing/2014/main" id="{34EB9096-88A6-4FFB-BD80-042573C244EC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3889007" y="2277945"/>
              <a:ext cx="801906" cy="2643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0C5AF5B1-B0CA-47B7-95D9-12C65C07BB5A}"/>
                </a:ext>
              </a:extLst>
            </p:cNvPr>
            <p:cNvSpPr txBox="1"/>
            <p:nvPr/>
          </p:nvSpPr>
          <p:spPr>
            <a:xfrm>
              <a:off x="3218855" y="1908613"/>
              <a:ext cx="1340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field ID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="" xmlns:a16="http://schemas.microsoft.com/office/drawing/2014/main" id="{752650B5-7F90-41F9-B5AF-DE7E58785558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V="1">
              <a:off x="4958130" y="3127077"/>
              <a:ext cx="458561" cy="333164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BC99DCF3-B9ED-4D65-A464-ADB0BB4968C9}"/>
                </a:ext>
              </a:extLst>
            </p:cNvPr>
            <p:cNvSpPr txBox="1"/>
            <p:nvPr/>
          </p:nvSpPr>
          <p:spPr>
            <a:xfrm>
              <a:off x="4409357" y="3460241"/>
              <a:ext cx="1097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Follow up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="" xmlns:a16="http://schemas.microsoft.com/office/drawing/2014/main" id="{243944A9-C9B5-403B-982D-EEA30627BAF8}"/>
                </a:ext>
              </a:extLst>
            </p:cNvPr>
            <p:cNvCxnSpPr>
              <a:cxnSpLocks/>
              <a:stCxn id="22" idx="2"/>
              <a:endCxn id="8" idx="0"/>
            </p:cNvCxnSpPr>
            <p:nvPr/>
          </p:nvCxnSpPr>
          <p:spPr>
            <a:xfrm flipH="1">
              <a:off x="5627864" y="2277945"/>
              <a:ext cx="139991" cy="26433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6E215ECF-23A0-4C81-AA15-8DD8C88E5285}"/>
                </a:ext>
              </a:extLst>
            </p:cNvPr>
            <p:cNvSpPr txBox="1"/>
            <p:nvPr/>
          </p:nvSpPr>
          <p:spPr>
            <a:xfrm>
              <a:off x="5229310" y="1908613"/>
              <a:ext cx="10770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container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723B3EF4-8DCC-47EA-8F22-AAAFA1702B3D}"/>
              </a:ext>
            </a:extLst>
          </p:cNvPr>
          <p:cNvSpPr txBox="1"/>
          <p:nvPr/>
        </p:nvSpPr>
        <p:spPr>
          <a:xfrm>
            <a:off x="2197152" y="2486632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field: 6138 		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Qualifications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491713ED-A19D-477E-ACC7-92DFF8685E3E}"/>
              </a:ext>
            </a:extLst>
          </p:cNvPr>
          <p:cNvSpPr txBox="1"/>
          <p:nvPr/>
        </p:nvSpPr>
        <p:spPr>
          <a:xfrm>
            <a:off x="2197152" y="2846934"/>
            <a:ext cx="4311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Follow up: 0 		at recruitment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DFE811AD-A400-468C-B79E-B9243522C210}"/>
              </a:ext>
            </a:extLst>
          </p:cNvPr>
          <p:cNvSpPr txBox="1"/>
          <p:nvPr/>
        </p:nvSpPr>
        <p:spPr>
          <a:xfrm>
            <a:off x="2197152" y="3219929"/>
            <a:ext cx="9554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container: 4		data field may have many values (for example, disease code, up to 200)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5F3E1325-2EC6-42BA-81D2-F505ABFB5256}"/>
              </a:ext>
            </a:extLst>
          </p:cNvPr>
          <p:cNvSpPr txBox="1"/>
          <p:nvPr/>
        </p:nvSpPr>
        <p:spPr>
          <a:xfrm>
            <a:off x="213908" y="3715005"/>
            <a:ext cx="1819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How to clean up?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8DFBDA76-BC5B-4B5F-8B2D-17DC70C40DD6}"/>
              </a:ext>
            </a:extLst>
          </p:cNvPr>
          <p:cNvSpPr txBox="1"/>
          <p:nvPr/>
        </p:nvSpPr>
        <p:spPr>
          <a:xfrm>
            <a:off x="213908" y="377924"/>
            <a:ext cx="1750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Understand data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="" xmlns:a16="http://schemas.microsoft.com/office/drawing/2014/main" id="{F2374274-9813-459A-86AC-F5EF8290D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9550060"/>
              </p:ext>
            </p:extLst>
          </p:nvPr>
        </p:nvGraphicFramePr>
        <p:xfrm>
          <a:off x="7206954" y="562590"/>
          <a:ext cx="4394200" cy="22345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3800">
                  <a:extLst>
                    <a:ext uri="{9D8B030D-6E8A-4147-A177-3AD203B41FA5}">
                      <a16:colId xmlns="" xmlns:a16="http://schemas.microsoft.com/office/drawing/2014/main" val="809735740"/>
                    </a:ext>
                  </a:extLst>
                </a:gridCol>
                <a:gridCol w="3200400">
                  <a:extLst>
                    <a:ext uri="{9D8B030D-6E8A-4147-A177-3AD203B41FA5}">
                      <a16:colId xmlns="" xmlns:a16="http://schemas.microsoft.com/office/drawing/2014/main" val="4239455824"/>
                    </a:ext>
                  </a:extLst>
                </a:gridCol>
              </a:tblGrid>
              <a:tr h="2235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Coding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Meaning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2508049654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College or University degree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/>
                </a:tc>
                <a:extLst>
                  <a:ext uri="{0D108BD9-81ED-4DB2-BD59-A6C34878D82A}">
                    <a16:rowId xmlns="" xmlns:a16="http://schemas.microsoft.com/office/drawing/2014/main" val="2747170579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A levels/AS levels or equivalent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/>
                </a:tc>
                <a:extLst>
                  <a:ext uri="{0D108BD9-81ED-4DB2-BD59-A6C34878D82A}">
                    <a16:rowId xmlns="" xmlns:a16="http://schemas.microsoft.com/office/drawing/2014/main" val="1021497715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O levels/GCSEs or equivalent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/>
                </a:tc>
                <a:extLst>
                  <a:ext uri="{0D108BD9-81ED-4DB2-BD59-A6C34878D82A}">
                    <a16:rowId xmlns="" xmlns:a16="http://schemas.microsoft.com/office/drawing/2014/main" val="1103180393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CSEs or equivalent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/>
                </a:tc>
                <a:extLst>
                  <a:ext uri="{0D108BD9-81ED-4DB2-BD59-A6C34878D82A}">
                    <a16:rowId xmlns="" xmlns:a16="http://schemas.microsoft.com/office/drawing/2014/main" val="3472329002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NVQ or HND or HNC or equivalent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/>
                </a:tc>
                <a:extLst>
                  <a:ext uri="{0D108BD9-81ED-4DB2-BD59-A6C34878D82A}">
                    <a16:rowId xmlns="" xmlns:a16="http://schemas.microsoft.com/office/drawing/2014/main" val="96515116"/>
                  </a:ext>
                </a:extLst>
              </a:tr>
              <a:tr h="44640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Other professional qualifications eg: nursing, teaching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/>
                </a:tc>
                <a:extLst>
                  <a:ext uri="{0D108BD9-81ED-4DB2-BD59-A6C34878D82A}">
                    <a16:rowId xmlns="" xmlns:a16="http://schemas.microsoft.com/office/drawing/2014/main" val="1375975097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-7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None of the above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/>
                </a:tc>
                <a:extLst>
                  <a:ext uri="{0D108BD9-81ED-4DB2-BD59-A6C34878D82A}">
                    <a16:rowId xmlns="" xmlns:a16="http://schemas.microsoft.com/office/drawing/2014/main" val="1362266621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-3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Prefer not to answer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/>
                </a:tc>
                <a:extLst>
                  <a:ext uri="{0D108BD9-81ED-4DB2-BD59-A6C34878D82A}">
                    <a16:rowId xmlns="" xmlns:a16="http://schemas.microsoft.com/office/drawing/2014/main" val="1070044454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D4664896-69BC-4D0E-8797-91BA3A45AD5E}"/>
              </a:ext>
            </a:extLst>
          </p:cNvPr>
          <p:cNvSpPr txBox="1"/>
          <p:nvPr/>
        </p:nvSpPr>
        <p:spPr>
          <a:xfrm>
            <a:off x="1964837" y="4790793"/>
            <a:ext cx="47992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Options: -----highest qualifications? </a:t>
            </a:r>
          </a:p>
          <a:p>
            <a:r>
              <a:rPr lang="en-US" dirty="0"/>
              <a:t>                -----consider University degree only?</a:t>
            </a:r>
          </a:p>
          <a:p>
            <a:r>
              <a:rPr lang="en-US" dirty="0"/>
              <a:t>                -----separate professional qualifications?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00C91D45-886D-4770-8385-468C803CD8C1}"/>
              </a:ext>
            </a:extLst>
          </p:cNvPr>
          <p:cNvSpPr txBox="1"/>
          <p:nvPr/>
        </p:nvSpPr>
        <p:spPr>
          <a:xfrm>
            <a:off x="2033702" y="4260077"/>
            <a:ext cx="5231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practice, we prefer simple data as binary categories</a:t>
            </a:r>
          </a:p>
        </p:txBody>
      </p:sp>
    </p:spTree>
    <p:extLst>
      <p:ext uri="{BB962C8B-B14F-4D97-AF65-F5344CB8AC3E}">
        <p14:creationId xmlns="" xmlns:p14="http://schemas.microsoft.com/office/powerpoint/2010/main" val="2571629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9AA8C4F-785C-429C-BA93-48E5ECE1CAB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27857" t="25353" r="31429" b="33136"/>
          <a:stretch/>
        </p:blipFill>
        <p:spPr>
          <a:xfrm>
            <a:off x="2008315" y="868183"/>
            <a:ext cx="7626478" cy="43738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A15787A-1F2A-4909-A88F-A58B5F6014EC}"/>
              </a:ext>
            </a:extLst>
          </p:cNvPr>
          <p:cNvSpPr txBox="1"/>
          <p:nvPr/>
        </p:nvSpPr>
        <p:spPr>
          <a:xfrm flipH="1">
            <a:off x="974154" y="343326"/>
            <a:ext cx="9834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Maybe just classify them into high and low risk? 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43D82A80-2F98-4204-B58E-EB49BB41D3C5}"/>
              </a:ext>
            </a:extLst>
          </p:cNvPr>
          <p:cNvCxnSpPr>
            <a:cxnSpLocks/>
          </p:cNvCxnSpPr>
          <p:nvPr/>
        </p:nvCxnSpPr>
        <p:spPr>
          <a:xfrm flipV="1">
            <a:off x="1791896" y="2021319"/>
            <a:ext cx="440141" cy="86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2D27D6FE-29A9-420B-AB56-4AE9822D9B55}"/>
              </a:ext>
            </a:extLst>
          </p:cNvPr>
          <p:cNvCxnSpPr>
            <a:cxnSpLocks/>
          </p:cNvCxnSpPr>
          <p:nvPr/>
        </p:nvCxnSpPr>
        <p:spPr>
          <a:xfrm>
            <a:off x="1791896" y="2136333"/>
            <a:ext cx="440141" cy="57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BC5BD572-37D1-4C1B-AFAC-577E02232C90}"/>
              </a:ext>
            </a:extLst>
          </p:cNvPr>
          <p:cNvCxnSpPr>
            <a:cxnSpLocks/>
          </p:cNvCxnSpPr>
          <p:nvPr/>
        </p:nvCxnSpPr>
        <p:spPr>
          <a:xfrm flipV="1">
            <a:off x="1828800" y="3358267"/>
            <a:ext cx="403237" cy="131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9E9E969B-C9EA-43EA-9DFA-42D4CF60D5B3}"/>
              </a:ext>
            </a:extLst>
          </p:cNvPr>
          <p:cNvCxnSpPr>
            <a:cxnSpLocks/>
          </p:cNvCxnSpPr>
          <p:nvPr/>
        </p:nvCxnSpPr>
        <p:spPr>
          <a:xfrm>
            <a:off x="1828800" y="3493581"/>
            <a:ext cx="403237" cy="6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6E88EA07-CCB2-4DE6-87D2-1377A39D4AF2}"/>
              </a:ext>
            </a:extLst>
          </p:cNvPr>
          <p:cNvCxnSpPr>
            <a:cxnSpLocks/>
          </p:cNvCxnSpPr>
          <p:nvPr/>
        </p:nvCxnSpPr>
        <p:spPr>
          <a:xfrm>
            <a:off x="1821745" y="3489481"/>
            <a:ext cx="410292" cy="410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78F5201-8D96-42D8-B697-537D5DB0E9E1}"/>
              </a:ext>
            </a:extLst>
          </p:cNvPr>
          <p:cNvSpPr txBox="1"/>
          <p:nvPr/>
        </p:nvSpPr>
        <p:spPr>
          <a:xfrm>
            <a:off x="1305195" y="1951667"/>
            <a:ext cx="52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6DDCB45D-5958-463D-AD04-EF10AB8F7B63}"/>
              </a:ext>
            </a:extLst>
          </p:cNvPr>
          <p:cNvSpPr txBox="1"/>
          <p:nvPr/>
        </p:nvSpPr>
        <p:spPr>
          <a:xfrm>
            <a:off x="1318434" y="3304815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866F6D7-6BD0-4347-B219-67DECB38B554}"/>
              </a:ext>
            </a:extLst>
          </p:cNvPr>
          <p:cNvSpPr txBox="1"/>
          <p:nvPr/>
        </p:nvSpPr>
        <p:spPr>
          <a:xfrm>
            <a:off x="974154" y="5428195"/>
            <a:ext cx="8023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OR we can calculate odd ratio in each category to find out if there is any difference?</a:t>
            </a:r>
          </a:p>
        </p:txBody>
      </p:sp>
    </p:spTree>
    <p:extLst>
      <p:ext uri="{BB962C8B-B14F-4D97-AF65-F5344CB8AC3E}">
        <p14:creationId xmlns="" xmlns:p14="http://schemas.microsoft.com/office/powerpoint/2010/main" val="1441441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9683D0-1CA8-4529-A2B0-443AAB72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2448CD-68D1-4DB4-9330-31425027C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9683984-6DE1-4928-855D-1D83CE4D3FA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27229" t="14253" r="27365" b="2595"/>
          <a:stretch/>
        </p:blipFill>
        <p:spPr>
          <a:xfrm>
            <a:off x="867448" y="365125"/>
            <a:ext cx="6148140" cy="633323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278A8F1F-567E-4254-A0BE-9F782EE9987E}"/>
              </a:ext>
            </a:extLst>
          </p:cNvPr>
          <p:cNvCxnSpPr/>
          <p:nvPr/>
        </p:nvCxnSpPr>
        <p:spPr>
          <a:xfrm flipH="1">
            <a:off x="6909498" y="823220"/>
            <a:ext cx="84683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1239A75-F7B2-4E7B-892E-BBC9D48EF9A1}"/>
              </a:ext>
            </a:extLst>
          </p:cNvPr>
          <p:cNvSpPr txBox="1"/>
          <p:nvPr/>
        </p:nvSpPr>
        <p:spPr>
          <a:xfrm>
            <a:off x="7782855" y="658574"/>
            <a:ext cx="3600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below belongs to this category</a:t>
            </a:r>
          </a:p>
        </p:txBody>
      </p:sp>
    </p:spTree>
    <p:extLst>
      <p:ext uri="{BB962C8B-B14F-4D97-AF65-F5344CB8AC3E}">
        <p14:creationId xmlns="" xmlns:p14="http://schemas.microsoft.com/office/powerpoint/2010/main" val="3179478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Townsen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81440" y="1176805"/>
            <a:ext cx="5852172" cy="43891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8403" y="44183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189-0.0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5359614" y="1944061"/>
            <a:ext cx="641617" cy="2343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12756" y="1782696"/>
            <a:ext cx="1558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Covid</a:t>
            </a:r>
            <a:r>
              <a:rPr lang="en-US" altLang="zh-CN" dirty="0" smtClean="0"/>
              <a:t> negative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29933" y="3010861"/>
            <a:ext cx="1494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Covid</a:t>
            </a:r>
            <a:r>
              <a:rPr lang="en-US" altLang="zh-CN" dirty="0" smtClean="0"/>
              <a:t> positive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6149789" y="3268276"/>
            <a:ext cx="641617" cy="2343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90750" y="2854619"/>
            <a:ext cx="281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Is the difference significant?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ukb_1kg_random1000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3223" y="1204216"/>
            <a:ext cx="5852172" cy="43891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87575" y="3858843"/>
            <a:ext cx="1236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+</a:t>
            </a:r>
            <a:r>
              <a:rPr lang="en-US" altLang="zh-CN" dirty="0" smtClean="0"/>
              <a:t>: CEU (85)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+</a:t>
            </a:r>
            <a:r>
              <a:rPr lang="en-US" altLang="zh-CN" dirty="0" smtClean="0"/>
              <a:t>: YRI (88)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+</a:t>
            </a:r>
            <a:r>
              <a:rPr lang="en-US" altLang="zh-CN" dirty="0" smtClean="0"/>
              <a:t>: CHB (97)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3223" y="5596704"/>
            <a:ext cx="5473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Randomly choose 5000 CEU and 500 AFR by self-report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3223" y="113220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10000 SNPs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3285" y="201541"/>
            <a:ext cx="338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Using genetic data to identify race</a:t>
            </a:r>
            <a:endParaRPr lang="zh-CN" altLang="en-US" dirty="0"/>
          </a:p>
        </p:txBody>
      </p:sp>
      <p:pic>
        <p:nvPicPr>
          <p:cNvPr id="9" name="图片 8" descr="PCA_tested.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13091" y="1407314"/>
            <a:ext cx="5878909" cy="440918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26256" y="1265730"/>
            <a:ext cx="731644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/>
              <a:t>Optimization terminated successfully.</a:t>
            </a:r>
          </a:p>
          <a:p>
            <a:r>
              <a:rPr lang="en-US" altLang="zh-CN" sz="1100" dirty="0" smtClean="0"/>
              <a:t>         Current function value: 0.367092</a:t>
            </a:r>
          </a:p>
          <a:p>
            <a:r>
              <a:rPr lang="en-US" altLang="zh-CN" sz="1100" dirty="0" smtClean="0"/>
              <a:t>         Iterations 8</a:t>
            </a:r>
          </a:p>
          <a:p>
            <a:r>
              <a:rPr lang="en-US" altLang="zh-CN" sz="1100" dirty="0" smtClean="0"/>
              <a:t>                           </a:t>
            </a:r>
            <a:r>
              <a:rPr lang="en-US" altLang="zh-CN" sz="1100" dirty="0" err="1" smtClean="0"/>
              <a:t>Logit</a:t>
            </a:r>
            <a:r>
              <a:rPr lang="en-US" altLang="zh-CN" sz="1100" dirty="0" smtClean="0"/>
              <a:t> Regression Results                           </a:t>
            </a:r>
          </a:p>
          <a:p>
            <a:r>
              <a:rPr lang="en-US" altLang="zh-CN" sz="1100" dirty="0" smtClean="0"/>
              <a:t>==============================================================================</a:t>
            </a:r>
          </a:p>
          <a:p>
            <a:r>
              <a:rPr lang="en-US" altLang="zh-CN" sz="1100" dirty="0" smtClean="0"/>
              <a:t>Dep. Variable:           </a:t>
            </a:r>
            <a:r>
              <a:rPr lang="en-US" altLang="zh-CN" sz="1100" dirty="0" err="1" smtClean="0"/>
              <a:t>final_result</a:t>
            </a:r>
            <a:r>
              <a:rPr lang="en-US" altLang="zh-CN" sz="1100" dirty="0" smtClean="0"/>
              <a:t>   No. Observations:                13034</a:t>
            </a:r>
          </a:p>
          <a:p>
            <a:r>
              <a:rPr lang="en-US" altLang="zh-CN" sz="1100" dirty="0" smtClean="0"/>
              <a:t>Model:                          </a:t>
            </a:r>
            <a:r>
              <a:rPr lang="en-US" altLang="zh-CN" sz="1100" dirty="0" err="1" smtClean="0"/>
              <a:t>Logit</a:t>
            </a:r>
            <a:r>
              <a:rPr lang="en-US" altLang="zh-CN" sz="1100" dirty="0" smtClean="0"/>
              <a:t>   </a:t>
            </a:r>
            <a:r>
              <a:rPr lang="en-US" altLang="zh-CN" sz="1100" dirty="0" err="1" smtClean="0"/>
              <a:t>Df</a:t>
            </a:r>
            <a:r>
              <a:rPr lang="en-US" altLang="zh-CN" sz="1100" dirty="0" smtClean="0"/>
              <a:t> Residuals:                    13028</a:t>
            </a:r>
          </a:p>
          <a:p>
            <a:r>
              <a:rPr lang="en-US" altLang="zh-CN" sz="1100" dirty="0" smtClean="0"/>
              <a:t>Method:                           MLE   </a:t>
            </a:r>
            <a:r>
              <a:rPr lang="en-US" altLang="zh-CN" sz="1100" dirty="0" err="1" smtClean="0"/>
              <a:t>Df</a:t>
            </a:r>
            <a:r>
              <a:rPr lang="en-US" altLang="zh-CN" sz="1100" dirty="0" smtClean="0"/>
              <a:t> Model:                            5</a:t>
            </a:r>
          </a:p>
          <a:p>
            <a:r>
              <a:rPr lang="en-US" altLang="zh-CN" sz="1100" dirty="0" smtClean="0"/>
              <a:t>Date:                Wed, 16 Sep 2020   Pseudo R-</a:t>
            </a:r>
            <a:r>
              <a:rPr lang="en-US" altLang="zh-CN" sz="1100" dirty="0" err="1" smtClean="0"/>
              <a:t>squ</a:t>
            </a:r>
            <a:r>
              <a:rPr lang="en-US" altLang="zh-CN" sz="1100" dirty="0" smtClean="0"/>
              <a:t>.:                0.006936</a:t>
            </a:r>
          </a:p>
          <a:p>
            <a:r>
              <a:rPr lang="en-US" altLang="zh-CN" sz="1100" dirty="0" smtClean="0"/>
              <a:t>Time:                        21:20:04   Log-Likelihood:                -4784.7</a:t>
            </a:r>
          </a:p>
          <a:p>
            <a:r>
              <a:rPr lang="en-US" altLang="zh-CN" sz="1100" dirty="0" smtClean="0"/>
              <a:t>converged:                       True   LL-Null:                       -4818.1</a:t>
            </a:r>
          </a:p>
          <a:p>
            <a:r>
              <a:rPr lang="en-US" altLang="zh-CN" sz="1100" dirty="0" smtClean="0"/>
              <a:t>                                        LLR p-value:                 4.663e-13</a:t>
            </a:r>
          </a:p>
          <a:p>
            <a:r>
              <a:rPr lang="en-US" altLang="zh-CN" sz="1100" dirty="0" smtClean="0"/>
              <a:t>==============================================================================</a:t>
            </a:r>
          </a:p>
          <a:p>
            <a:r>
              <a:rPr lang="en-US" altLang="zh-CN" sz="1100" dirty="0" smtClean="0"/>
              <a:t>                 </a:t>
            </a:r>
            <a:r>
              <a:rPr lang="en-US" altLang="zh-CN" sz="1100" dirty="0" err="1" smtClean="0"/>
              <a:t>coef</a:t>
            </a:r>
            <a:r>
              <a:rPr lang="en-US" altLang="zh-CN" sz="1100" dirty="0" smtClean="0"/>
              <a:t>    std err          z      P&gt;|z|      [0.025      0.975]</a:t>
            </a:r>
          </a:p>
          <a:p>
            <a:r>
              <a:rPr lang="en-US" altLang="zh-CN" sz="1100" dirty="0" smtClean="0"/>
              <a:t>------------------------------------------------------------------------------</a:t>
            </a:r>
          </a:p>
          <a:p>
            <a:r>
              <a:rPr lang="en-US" altLang="zh-CN" sz="1100" dirty="0" smtClean="0"/>
              <a:t>PC1          107.8168     18.285      5.896      0.000      71.979     143.655</a:t>
            </a:r>
          </a:p>
          <a:p>
            <a:r>
              <a:rPr lang="en-US" altLang="zh-CN" sz="1100" dirty="0" smtClean="0"/>
              <a:t>PC2          -54.0916     21.901     -2.470      0.014     -97.016     -11.167</a:t>
            </a:r>
          </a:p>
          <a:p>
            <a:r>
              <a:rPr lang="en-US" altLang="zh-CN" sz="1100" dirty="0" smtClean="0"/>
              <a:t>PC3            8.9904     37.868      0.237      0.812     -65.229      83.209</a:t>
            </a:r>
          </a:p>
          <a:p>
            <a:r>
              <a:rPr lang="en-US" altLang="zh-CN" sz="1100" dirty="0" smtClean="0"/>
              <a:t>PC4          -67.4371     95.996     -0.703      0.482    -255.585     120.711</a:t>
            </a:r>
          </a:p>
          <a:p>
            <a:r>
              <a:rPr lang="en-US" altLang="zh-CN" sz="1100" dirty="0" smtClean="0"/>
              <a:t>PC5           -0.2066     18.470     -0.011      0.991     -36.407      35.993</a:t>
            </a:r>
          </a:p>
          <a:p>
            <a:r>
              <a:rPr lang="en-US" altLang="zh-CN" sz="1100" dirty="0" smtClean="0"/>
              <a:t>intercept     -2.0031      0.028    -70.996      0.000      -2.058      -1.948</a:t>
            </a:r>
          </a:p>
          <a:p>
            <a:r>
              <a:rPr lang="en-US" altLang="zh-CN" sz="1100" dirty="0" smtClean="0"/>
              <a:t>==============================================================================</a:t>
            </a:r>
          </a:p>
          <a:p>
            <a:r>
              <a:rPr lang="en-US" altLang="zh-CN" sz="1100" dirty="0" smtClean="0"/>
              <a:t>PC1	 p value is: 3.714282582341431e-09</a:t>
            </a:r>
          </a:p>
          <a:p>
            <a:r>
              <a:rPr lang="en-US" altLang="zh-CN" sz="1100" dirty="0" smtClean="0"/>
              <a:t>PC2	 p value is: 0.01351690692258477</a:t>
            </a:r>
          </a:p>
          <a:p>
            <a:r>
              <a:rPr lang="en-US" altLang="zh-CN" sz="1100" dirty="0" smtClean="0"/>
              <a:t>PC3	 p value is: 0.8123327081630767</a:t>
            </a:r>
          </a:p>
          <a:p>
            <a:r>
              <a:rPr lang="en-US" altLang="zh-CN" sz="1100" dirty="0" smtClean="0"/>
              <a:t>PC4	 p value is: 0.482366276197408</a:t>
            </a:r>
          </a:p>
          <a:p>
            <a:r>
              <a:rPr lang="en-US" altLang="zh-CN" sz="1100" dirty="0" smtClean="0"/>
              <a:t>PC5	 p value is: 0.9910749259003474</a:t>
            </a:r>
          </a:p>
          <a:p>
            <a:r>
              <a:rPr lang="en-US" altLang="zh-CN" sz="1100" dirty="0" smtClean="0"/>
              <a:t>intercept	 p value is: 0.0</a:t>
            </a:r>
            <a:endParaRPr lang="zh-CN" alt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4377923" y="496389"/>
            <a:ext cx="3353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Multiple logistic regression model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333</Words>
  <Application>Microsoft Office PowerPoint</Application>
  <PresentationFormat>自定义</PresentationFormat>
  <Paragraphs>75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Theme</vt:lpstr>
      <vt:lpstr>幻灯片 1</vt:lpstr>
      <vt:lpstr>幻灯片 2</vt:lpstr>
      <vt:lpstr>幻灯片 3</vt:lpstr>
      <vt:lpstr>幻灯片 4</vt:lpstr>
      <vt:lpstr>幻灯片 5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 Wei</dc:creator>
  <cp:lastModifiedBy>Jun</cp:lastModifiedBy>
  <cp:revision>8</cp:revision>
  <dcterms:created xsi:type="dcterms:W3CDTF">2020-08-19T01:23:39Z</dcterms:created>
  <dcterms:modified xsi:type="dcterms:W3CDTF">2020-09-17T02:25:16Z</dcterms:modified>
</cp:coreProperties>
</file>