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  <p:sldId id="257" r:id="rId5"/>
    <p:sldId id="260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66" d="100"/>
          <a:sy n="66" d="100"/>
        </p:scale>
        <p:origin x="24" y="4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C76FB-9B0D-1AA2-A3C5-BCD782A9E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DE0CEB-1F52-592A-0EE6-6A2016ED3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B9C9E3-6632-EB06-5F35-12E8BAD0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2BEE-649E-4F95-8E3F-491DBA5DEEC9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46EF47-96F3-1BAD-60E7-F13316FFD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9F816C-5B02-833F-CC6A-54142C5B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554E-6184-4A48-91DF-98D61DAB7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376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81CBA-41C5-56DB-9C6D-0C99B27A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6414B4-F989-2BE9-AEB6-08C572EDF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6F2BD3-480E-35AD-43CD-AA1FCDEC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2BEE-649E-4F95-8E3F-491DBA5DEEC9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056555-313B-7EB5-63EC-C54AD228B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E7FDD-80B7-64F0-A0BA-FA4DA17F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554E-6184-4A48-91DF-98D61DAB7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36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60F4A0-1F3A-F5CC-D2F6-A55F76C5B7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0BB62A-C64F-CEFA-5292-B067180E2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9460AB-9916-5CFA-AC1A-397C2F30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2BEE-649E-4F95-8E3F-491DBA5DEEC9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84FB9D-6854-92B1-02CF-98E23FF53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9B301E-59EA-89B8-FDA7-7B1E96B4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554E-6184-4A48-91DF-98D61DAB7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30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4561D-D405-A6D6-1744-FBBF7493B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F31E04-18F8-9AEA-1A3C-67EB808F5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5E2034-87FE-08E0-A729-CD0E557C9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2BEE-649E-4F95-8E3F-491DBA5DEEC9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BED4EC-8DD6-5CA1-3971-81B72832B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8D5C01-4C11-1A9B-19A9-286858556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554E-6184-4A48-91DF-98D61DAB7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27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CD6F4-A344-8209-4C37-410009E54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6C999C-44FC-99DA-A9B2-CA01D5F1E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045E08-0015-BE19-9603-59201140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2BEE-649E-4F95-8E3F-491DBA5DEEC9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0C44DD-74E8-8D1F-3AF9-F6B3F6683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FA63B0-91CF-3175-4953-F05B61C61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554E-6184-4A48-91DF-98D61DAB7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07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8C6E91-710A-3F1B-7D8E-B7AEC00F0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1A2502-9DB4-780F-C4BD-BC12B12740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9B95D0-AA85-44A0-37C0-20191A224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3C6507-AE4D-14B7-B881-77A837F86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2BEE-649E-4F95-8E3F-491DBA5DEEC9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123D6E-1F17-66F0-2354-154007356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2B1E6-ECF9-C3C2-2F0C-7C48DCD4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554E-6184-4A48-91DF-98D61DAB7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273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67C3A-11B0-6B68-F0FC-2D7C2635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3FF3D8-F682-E60A-DF98-90DBE081E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63FBD0-C7E6-6843-BA2A-6022722F8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68EBDB-9C60-1D01-40D8-A16F072DB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7EA9B2-C0A0-387B-8C00-13CA6D02E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9DE999-B680-E6BC-D04D-859EE9FE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2BEE-649E-4F95-8E3F-491DBA5DEEC9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F0B039-86EC-147E-017D-887F9A65E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54943C-3A1B-2C40-0F3A-FC4B1406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554E-6184-4A48-91DF-98D61DAB7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4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5186BE-6BA6-0C6B-D128-295865220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72A1B1-EEED-81D4-C1B2-637078D61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2BEE-649E-4F95-8E3F-491DBA5DEEC9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6E30DC-1551-49BF-C736-FAE734D68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689EC9-530A-58DD-6A81-03B1CCF99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554E-6184-4A48-91DF-98D61DAB7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73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9BDC4A-0C0F-EE5A-AC55-9C201AB0E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2BEE-649E-4F95-8E3F-491DBA5DEEC9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10526E-9BC8-051E-CE8B-247ADD3C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97DC65-AC7F-566D-9600-A69B904D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554E-6184-4A48-91DF-98D61DAB7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49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161F3-0D86-0D8B-EF0C-4A6034AF3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B3C902-07AB-0EEE-D418-27DBA6728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85108B-A7F1-5830-3E6C-557161867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843108-C6D1-B589-CF17-AEA2EC418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2BEE-649E-4F95-8E3F-491DBA5DEEC9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B87510-681B-D79F-EE60-A259D9258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652E3A-0A01-CFAA-8475-0F18D5767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554E-6184-4A48-91DF-98D61DAB7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70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CECA0-07F5-7ECD-17F3-7B53AA26F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0A40D3-B67C-E450-4F8A-AD5077B4FC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D6EB82-D607-46C2-6364-F12F97038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3E33F1-513B-244A-7FFF-C5513AC55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2BEE-649E-4F95-8E3F-491DBA5DEEC9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0775DA-9CC8-3C21-1E02-1E3645301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E6E125-1C5A-8522-0C98-54A405EA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554E-6184-4A48-91DF-98D61DAB7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25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4CF2C5-DB84-6F9C-25CE-F822F6861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AFCB1E-D25E-8E51-A6D1-15717B7D2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27D306-9538-A997-376C-C3D90E75C6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D2BEE-649E-4F95-8E3F-491DBA5DEEC9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A26850-D242-8A47-B3B8-D278468FB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5EADFC-E275-1083-9386-83246CE96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1554E-6184-4A48-91DF-98D61DAB7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0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tTFoClBZut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고양이, 스크린샷, 고양잇과이(가) 표시된 사진&#10;&#10;자동 생성된 설명">
            <a:extLst>
              <a:ext uri="{FF2B5EF4-FFF2-40B4-BE49-F238E27FC236}">
                <a16:creationId xmlns:a16="http://schemas.microsoft.com/office/drawing/2014/main" id="{771DD8D0-7520-574E-6629-27D948254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92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6E9A1-4C9D-8C88-06DA-F58667835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075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시간 복잡도 </a:t>
            </a:r>
            <a:r>
              <a:rPr lang="en-US" altLang="ko-KR" sz="3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(Time</a:t>
            </a:r>
            <a:r>
              <a:rPr lang="ko-KR" altLang="en-US" sz="3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Complexity)</a:t>
            </a:r>
            <a:endParaRPr lang="ko-KR" altLang="en-US" sz="3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CA55E2-5D9D-42C7-0F2D-D007A6285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54" y="1963757"/>
            <a:ext cx="5577046" cy="21613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409F1BE-697A-1641-11AB-57B683D47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0135" y="0"/>
            <a:ext cx="5247490" cy="48990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9A739B-6639-BE96-6F73-E68833513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0135" y="5138734"/>
            <a:ext cx="5548544" cy="1719266"/>
          </a:xfrm>
          <a:prstGeom prst="rect">
            <a:avLst/>
          </a:prstGeom>
        </p:spPr>
      </p:pic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D8FE210B-2205-ADDF-ADA7-EC2A588856FD}"/>
              </a:ext>
            </a:extLst>
          </p:cNvPr>
          <p:cNvSpPr/>
          <p:nvPr/>
        </p:nvSpPr>
        <p:spPr>
          <a:xfrm rot="16200000">
            <a:off x="6400800" y="2315786"/>
            <a:ext cx="1457325" cy="1457325"/>
          </a:xfrm>
          <a:prstGeom prst="downArrow">
            <a:avLst>
              <a:gd name="adj1" fmla="val 38235"/>
              <a:gd name="adj2" fmla="val 3431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모서리가 접힌 도형 11">
            <a:extLst>
              <a:ext uri="{FF2B5EF4-FFF2-40B4-BE49-F238E27FC236}">
                <a16:creationId xmlns:a16="http://schemas.microsoft.com/office/drawing/2014/main" id="{9FBE95F0-35E7-7D8D-4E7C-EF51170DDE77}"/>
              </a:ext>
            </a:extLst>
          </p:cNvPr>
          <p:cNvSpPr/>
          <p:nvPr/>
        </p:nvSpPr>
        <p:spPr>
          <a:xfrm>
            <a:off x="3048000" y="4514850"/>
            <a:ext cx="6429375" cy="1371600"/>
          </a:xfrm>
          <a:prstGeom prst="foldedCorner">
            <a:avLst>
              <a:gd name="adj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sz="16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16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실행 시간 </a:t>
            </a:r>
            <a:r>
              <a:rPr lang="en-US" altLang="ko-KR" sz="16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(Running Time)</a:t>
            </a:r>
          </a:p>
          <a:p>
            <a:pPr algn="ctr"/>
            <a:r>
              <a:rPr lang="en-US" altLang="ko-KR" sz="16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 </a:t>
            </a:r>
          </a:p>
          <a:p>
            <a:pPr algn="ctr"/>
            <a:r>
              <a:rPr lang="ko-KR" altLang="en-US" sz="16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함수나 혹은 알고리즘 수행에 필요한 스텝의 수 </a:t>
            </a:r>
            <a:r>
              <a:rPr lang="en-US" altLang="ko-KR" sz="16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 = </a:t>
            </a:r>
            <a:r>
              <a:rPr lang="ko-KR" altLang="en-US" sz="16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상수</a:t>
            </a:r>
            <a:r>
              <a:rPr lang="en-US" altLang="ko-KR" sz="16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</p:txBody>
      </p:sp>
      <p:sp>
        <p:nvSpPr>
          <p:cNvPr id="13" name="사각형: 모서리가 접힌 도형 12">
            <a:extLst>
              <a:ext uri="{FF2B5EF4-FFF2-40B4-BE49-F238E27FC236}">
                <a16:creationId xmlns:a16="http://schemas.microsoft.com/office/drawing/2014/main" id="{CC346133-2B24-0706-492B-82A1208D5ED7}"/>
              </a:ext>
            </a:extLst>
          </p:cNvPr>
          <p:cNvSpPr/>
          <p:nvPr/>
        </p:nvSpPr>
        <p:spPr>
          <a:xfrm>
            <a:off x="8401050" y="2162175"/>
            <a:ext cx="3271996" cy="1457326"/>
          </a:xfrm>
          <a:prstGeom prst="foldedCorner">
            <a:avLst>
              <a:gd name="adj" fmla="val 2385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컴퓨터 혹은 네트워크의 </a:t>
            </a:r>
            <a:endParaRPr lang="en-US" altLang="ko-KR" sz="1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성능에 따라 실행 시간이 다름</a:t>
            </a:r>
          </a:p>
        </p:txBody>
      </p:sp>
    </p:spTree>
    <p:extLst>
      <p:ext uri="{BB962C8B-B14F-4D97-AF65-F5344CB8AC3E}">
        <p14:creationId xmlns:p14="http://schemas.microsoft.com/office/powerpoint/2010/main" val="241612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6E9A1-4C9D-8C88-06DA-F58667835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075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시간 복잡도 </a:t>
            </a:r>
            <a:r>
              <a:rPr lang="en-US" altLang="ko-KR" sz="3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(Time</a:t>
            </a:r>
            <a:r>
              <a:rPr lang="ko-KR" altLang="en-US" sz="3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Complexity)</a:t>
            </a:r>
            <a:endParaRPr lang="ko-KR" altLang="en-US" sz="3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09F1BE-697A-1641-11AB-57B683D47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0135" y="0"/>
            <a:ext cx="5247490" cy="48990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9A739B-6639-BE96-6F73-E68833513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0135" y="5138734"/>
            <a:ext cx="5548544" cy="1719266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80CAC32-E2C1-2D4D-87A8-D43F39AAB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904858"/>
              </p:ext>
            </p:extLst>
          </p:nvPr>
        </p:nvGraphicFramePr>
        <p:xfrm>
          <a:off x="1544256" y="3877351"/>
          <a:ext cx="3679022" cy="26155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14677">
                  <a:extLst>
                    <a:ext uri="{9D8B030D-6E8A-4147-A177-3AD203B41FA5}">
                      <a16:colId xmlns:a16="http://schemas.microsoft.com/office/drawing/2014/main" val="3369551147"/>
                    </a:ext>
                  </a:extLst>
                </a:gridCol>
                <a:gridCol w="1554771">
                  <a:extLst>
                    <a:ext uri="{9D8B030D-6E8A-4147-A177-3AD203B41FA5}">
                      <a16:colId xmlns:a16="http://schemas.microsoft.com/office/drawing/2014/main" val="3121989854"/>
                    </a:ext>
                  </a:extLst>
                </a:gridCol>
                <a:gridCol w="1509574">
                  <a:extLst>
                    <a:ext uri="{9D8B030D-6E8A-4147-A177-3AD203B41FA5}">
                      <a16:colId xmlns:a16="http://schemas.microsoft.com/office/drawing/2014/main" val="393128450"/>
                    </a:ext>
                  </a:extLst>
                </a:gridCol>
              </a:tblGrid>
              <a:tr h="52310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Cost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Time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5330218"/>
                  </a:ext>
                </a:extLst>
              </a:tr>
              <a:tr h="523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7170327"/>
                  </a:ext>
                </a:extLst>
              </a:tr>
              <a:tr h="523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 + 1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820937"/>
                  </a:ext>
                </a:extLst>
              </a:tr>
              <a:tr h="523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3536433"/>
                  </a:ext>
                </a:extLst>
              </a:tr>
              <a:tr h="523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345013"/>
                  </a:ext>
                </a:extLst>
              </a:tr>
            </a:tbl>
          </a:graphicData>
        </a:graphic>
      </p:graphicFrame>
      <p:pic>
        <p:nvPicPr>
          <p:cNvPr id="11" name="그림 10" descr="텍스트, 스크린샷, 멀티미디어, 소프트웨어이(가) 표시된 사진&#10;&#10;자동 생성된 설명">
            <a:extLst>
              <a:ext uri="{FF2B5EF4-FFF2-40B4-BE49-F238E27FC236}">
                <a16:creationId xmlns:a16="http://schemas.microsoft.com/office/drawing/2014/main" id="{A233C6F2-7FF1-5E6B-9480-723AD890E4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45" y="1622086"/>
            <a:ext cx="5577045" cy="21613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F418EDB-DA2C-2C9F-9773-6E316E98E702}"/>
              </a:ext>
            </a:extLst>
          </p:cNvPr>
          <p:cNvSpPr txBox="1"/>
          <p:nvPr/>
        </p:nvSpPr>
        <p:spPr>
          <a:xfrm>
            <a:off x="992992" y="1220429"/>
            <a:ext cx="2390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 = size of inputs</a:t>
            </a:r>
            <a:endParaRPr lang="ko-KR" altLang="en-US" sz="1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93ADA3D-863D-93B3-F6C6-71B361F396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4378" y="1624922"/>
            <a:ext cx="5721168" cy="417424"/>
          </a:xfrm>
          <a:prstGeom prst="rect">
            <a:avLst/>
          </a:prstGeom>
        </p:spPr>
      </p:pic>
      <p:sp>
        <p:nvSpPr>
          <p:cNvPr id="20" name="사각형: 모서리가 접힌 도형 19">
            <a:extLst>
              <a:ext uri="{FF2B5EF4-FFF2-40B4-BE49-F238E27FC236}">
                <a16:creationId xmlns:a16="http://schemas.microsoft.com/office/drawing/2014/main" id="{82ADB1AD-2E7B-FB46-FA93-B85790214BEF}"/>
              </a:ext>
            </a:extLst>
          </p:cNvPr>
          <p:cNvSpPr/>
          <p:nvPr/>
        </p:nvSpPr>
        <p:spPr>
          <a:xfrm>
            <a:off x="7286624" y="2449532"/>
            <a:ext cx="3876675" cy="3179743"/>
          </a:xfrm>
          <a:prstGeom prst="foldedCorne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 -&gt; </a:t>
            </a:r>
            <a:r>
              <a:rPr lang="ko-KR" altLang="en-US" sz="1600" b="0" i="0" dirty="0">
                <a:solidFill>
                  <a:srgbClr val="E2EEFF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∞ 일 때</a:t>
            </a:r>
            <a:endParaRPr lang="en-US" altLang="ko-KR" sz="1600" dirty="0">
              <a:solidFill>
                <a:srgbClr val="E2EEF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sz="1600" dirty="0">
              <a:solidFill>
                <a:srgbClr val="E2EEF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sz="1600" dirty="0">
                <a:solidFill>
                  <a:srgbClr val="E2EE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</a:t>
            </a:r>
            <a:r>
              <a:rPr lang="ko-KR" altLang="en-US" sz="1600" dirty="0">
                <a:solidFill>
                  <a:srgbClr val="E2EE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커질수록 덜 중요한 것들 제거 가능</a:t>
            </a:r>
            <a:endParaRPr lang="en-US" altLang="ko-KR" sz="1600" dirty="0">
              <a:solidFill>
                <a:srgbClr val="E2EEF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sz="1600" dirty="0">
              <a:solidFill>
                <a:srgbClr val="E2EEF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1600" dirty="0">
                <a:solidFill>
                  <a:srgbClr val="E2EE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최고 </a:t>
            </a:r>
            <a:r>
              <a:rPr lang="ko-KR" altLang="en-US" sz="1600" dirty="0" err="1">
                <a:solidFill>
                  <a:srgbClr val="E2EE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차항만</a:t>
            </a:r>
            <a:r>
              <a:rPr lang="ko-KR" altLang="en-US" sz="1600" dirty="0">
                <a:solidFill>
                  <a:srgbClr val="E2EE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의미가 있음</a:t>
            </a:r>
            <a:endParaRPr lang="en-US" altLang="ko-KR" sz="1600" dirty="0">
              <a:solidFill>
                <a:srgbClr val="E2EEF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sz="1600" dirty="0">
              <a:solidFill>
                <a:srgbClr val="E2EEF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최고 </a:t>
            </a:r>
            <a:r>
              <a:rPr lang="ko-KR" altLang="en-US" sz="1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차항의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계수는 의미가 없음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 algn="ctr">
              <a:buFont typeface="Wingdings" panose="05000000000000000000" pitchFamily="2" charset="2"/>
              <a:buChar char="è"/>
            </a:pPr>
            <a:r>
              <a:rPr lang="ko-KR" altLang="en-US" sz="1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점근적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분석 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(Asymptotic analysis)</a:t>
            </a:r>
            <a:endParaRPr lang="ko-KR" alt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700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6E9A1-4C9D-8C88-06DA-F58667835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075"/>
          </a:xfrm>
        </p:spPr>
        <p:txBody>
          <a:bodyPr>
            <a:normAutofit/>
          </a:bodyPr>
          <a:lstStyle/>
          <a:p>
            <a:r>
              <a:rPr lang="ko-KR" altLang="en-US" sz="3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점근적</a:t>
            </a:r>
            <a:r>
              <a:rPr lang="en-US" altLang="ko-KR" sz="3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표기법 </a:t>
            </a:r>
            <a:r>
              <a:rPr lang="en-US" altLang="ko-KR" sz="3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(Asymptotic analysis)</a:t>
            </a:r>
            <a:endParaRPr lang="ko-KR" altLang="en-US" sz="3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EE849D-7625-D24A-BE89-BFBE25F4D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8688" y="5072588"/>
            <a:ext cx="5882401" cy="17854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987B7F5-3AEF-43F4-05E2-A007EF2CD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8688" y="-30108"/>
            <a:ext cx="5882402" cy="50080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5EBC797-FCDE-2873-84BB-0E615FF77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9744"/>
            <a:ext cx="4966369" cy="2132027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1E87973-6F53-4617-2AC0-6BD90D3D9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497755"/>
              </p:ext>
            </p:extLst>
          </p:nvPr>
        </p:nvGraphicFramePr>
        <p:xfrm>
          <a:off x="838200" y="4380284"/>
          <a:ext cx="5419728" cy="6918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03288">
                  <a:extLst>
                    <a:ext uri="{9D8B030D-6E8A-4147-A177-3AD203B41FA5}">
                      <a16:colId xmlns:a16="http://schemas.microsoft.com/office/drawing/2014/main" val="3963054588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2334651599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2636026699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2767066316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3492239882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520251064"/>
                    </a:ext>
                  </a:extLst>
                </a:gridCol>
              </a:tblGrid>
              <a:tr h="195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[0]</a:t>
                      </a:r>
                      <a:endParaRPr lang="ko-KR" altLang="en-US" sz="17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86838" marR="86838" marT="43419" marB="434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[1]</a:t>
                      </a:r>
                      <a:endParaRPr lang="ko-KR" altLang="en-US" sz="17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86838" marR="86838" marT="43419" marB="434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[2]</a:t>
                      </a:r>
                      <a:endParaRPr lang="ko-KR" altLang="en-US" sz="17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86838" marR="86838" marT="43419" marB="434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[3]</a:t>
                      </a:r>
                      <a:endParaRPr lang="ko-KR" altLang="en-US" sz="17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86838" marR="86838" marT="43419" marB="434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…</a:t>
                      </a:r>
                      <a:endParaRPr lang="ko-KR" altLang="en-US" sz="17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86838" marR="86838" marT="43419" marB="434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[N-1]</a:t>
                      </a:r>
                      <a:endParaRPr lang="ko-KR" altLang="en-US" sz="17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86838" marR="86838" marT="43419" marB="43419"/>
                </a:tc>
                <a:extLst>
                  <a:ext uri="{0D108BD9-81ED-4DB2-BD59-A6C34878D82A}">
                    <a16:rowId xmlns:a16="http://schemas.microsoft.com/office/drawing/2014/main" val="2960811204"/>
                  </a:ext>
                </a:extLst>
              </a:tr>
              <a:tr h="195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52</a:t>
                      </a:r>
                      <a:endParaRPr lang="ko-KR" altLang="en-US" sz="17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86838" marR="86838" marT="43419" marB="434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7</a:t>
                      </a:r>
                      <a:endParaRPr lang="ko-KR" altLang="en-US" sz="17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86838" marR="86838" marT="43419" marB="434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17</a:t>
                      </a:r>
                      <a:endParaRPr lang="ko-KR" altLang="en-US" sz="17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86838" marR="86838" marT="43419" marB="434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34</a:t>
                      </a:r>
                      <a:endParaRPr lang="ko-KR" altLang="en-US" sz="17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86838" marR="86838" marT="43419" marB="434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…</a:t>
                      </a:r>
                      <a:endParaRPr lang="ko-KR" altLang="en-US" sz="17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86838" marR="86838" marT="43419" marB="434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86</a:t>
                      </a:r>
                      <a:endParaRPr lang="ko-KR" altLang="en-US" sz="17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86838" marR="86838" marT="43419" marB="43419"/>
                </a:tc>
                <a:extLst>
                  <a:ext uri="{0D108BD9-81ED-4DB2-BD59-A6C34878D82A}">
                    <a16:rowId xmlns:a16="http://schemas.microsoft.com/office/drawing/2014/main" val="364232881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C408448-C4CF-DF07-94D7-7072D5BFD776}"/>
              </a:ext>
            </a:extLst>
          </p:cNvPr>
          <p:cNvSpPr txBox="1"/>
          <p:nvPr/>
        </p:nvSpPr>
        <p:spPr>
          <a:xfrm>
            <a:off x="7646916" y="1195510"/>
            <a:ext cx="301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Case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 분류하여 표기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2943BA6-A127-23AE-FA63-2DDB8CA1A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694664"/>
              </p:ext>
            </p:extLst>
          </p:nvPr>
        </p:nvGraphicFramePr>
        <p:xfrm>
          <a:off x="6945387" y="1795152"/>
          <a:ext cx="4408413" cy="228045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69471">
                  <a:extLst>
                    <a:ext uri="{9D8B030D-6E8A-4147-A177-3AD203B41FA5}">
                      <a16:colId xmlns:a16="http://schemas.microsoft.com/office/drawing/2014/main" val="3039496836"/>
                    </a:ext>
                  </a:extLst>
                </a:gridCol>
                <a:gridCol w="1469471">
                  <a:extLst>
                    <a:ext uri="{9D8B030D-6E8A-4147-A177-3AD203B41FA5}">
                      <a16:colId xmlns:a16="http://schemas.microsoft.com/office/drawing/2014/main" val="1424422167"/>
                    </a:ext>
                  </a:extLst>
                </a:gridCol>
                <a:gridCol w="1469471">
                  <a:extLst>
                    <a:ext uri="{9D8B030D-6E8A-4147-A177-3AD203B41FA5}">
                      <a16:colId xmlns:a16="http://schemas.microsoft.com/office/drawing/2014/main" val="2827951484"/>
                    </a:ext>
                  </a:extLst>
                </a:gridCol>
              </a:tblGrid>
              <a:tr h="3930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Case</a:t>
                      </a:r>
                      <a:endParaRPr lang="ko-KR" altLang="en-US" sz="16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When</a:t>
                      </a:r>
                      <a:endParaRPr lang="ko-KR" altLang="en-US" sz="16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Times</a:t>
                      </a:r>
                      <a:endParaRPr lang="ko-KR" altLang="en-US" sz="16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5582154"/>
                  </a:ext>
                </a:extLst>
              </a:tr>
              <a:tr h="820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Best</a:t>
                      </a:r>
                      <a:endParaRPr lang="ko-KR" altLang="en-US" sz="16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0</a:t>
                      </a:r>
                      <a:r>
                        <a:rPr lang="ko-KR" altLang="en-US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번째에 존재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</a:t>
                      </a:r>
                      <a:endParaRPr lang="ko-KR" altLang="en-US" sz="16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2825689"/>
                  </a:ext>
                </a:extLst>
              </a:tr>
              <a:tr h="820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Worst</a:t>
                      </a:r>
                      <a:endParaRPr lang="ko-KR" altLang="en-US" sz="16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마지막에 존재 </a:t>
                      </a:r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or </a:t>
                      </a:r>
                    </a:p>
                    <a:p>
                      <a:pPr algn="ctr" latinLnBrk="1"/>
                      <a:r>
                        <a:rPr lang="ko-KR" altLang="en-US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존재하지 않음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N</a:t>
                      </a:r>
                      <a:endParaRPr lang="ko-KR" altLang="en-US" sz="16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31144"/>
                  </a:ext>
                </a:extLst>
              </a:tr>
            </a:tbl>
          </a:graphicData>
        </a:graphic>
      </p:graphicFrame>
      <p:sp>
        <p:nvSpPr>
          <p:cNvPr id="12" name="사각형: 모서리가 접힌 도형 11">
            <a:extLst>
              <a:ext uri="{FF2B5EF4-FFF2-40B4-BE49-F238E27FC236}">
                <a16:creationId xmlns:a16="http://schemas.microsoft.com/office/drawing/2014/main" id="{DB362E93-C0FF-1C9D-1961-1B145253AF2B}"/>
              </a:ext>
            </a:extLst>
          </p:cNvPr>
          <p:cNvSpPr/>
          <p:nvPr/>
        </p:nvSpPr>
        <p:spPr>
          <a:xfrm>
            <a:off x="7062244" y="4047426"/>
            <a:ext cx="4174698" cy="1766673"/>
          </a:xfrm>
          <a:prstGeom prst="foldedCorner">
            <a:avLst>
              <a:gd name="adj" fmla="val 13432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하한선 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(lower bound)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함수 실행 시간은 아무리 빨라도 상수 시간 이상이다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(</a:t>
            </a:r>
            <a:r>
              <a:rPr lang="el-GR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Ω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(1), </a:t>
            </a:r>
            <a:r>
              <a:rPr lang="ko-KR" altLang="en-US" sz="1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빅오메가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 </a:t>
            </a:r>
            <a:r>
              <a:rPr lang="en-US" altLang="ko-KR" sz="16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&lt;=</a:t>
            </a:r>
          </a:p>
          <a:p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상한선 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(upper bound):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함수 실행 시간은 아무리 오래 걸려도 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비례하는 정도의 이하이다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(O(N), </a:t>
            </a:r>
            <a:r>
              <a:rPr lang="ko-KR" altLang="en-US" sz="1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빅오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 </a:t>
            </a:r>
            <a:r>
              <a:rPr lang="en-US" altLang="ko-KR" sz="16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&gt;=</a:t>
            </a:r>
          </a:p>
          <a:p>
            <a:endParaRPr lang="ko-KR" alt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083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6E9A1-4C9D-8C88-06DA-F58667835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075"/>
          </a:xfrm>
        </p:spPr>
        <p:txBody>
          <a:bodyPr>
            <a:normAutofit/>
          </a:bodyPr>
          <a:lstStyle/>
          <a:p>
            <a:r>
              <a:rPr lang="ko-KR" altLang="en-US" sz="3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점근적</a:t>
            </a:r>
            <a:r>
              <a:rPr lang="en-US" altLang="ko-KR" sz="3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표기법 </a:t>
            </a:r>
            <a:r>
              <a:rPr lang="en-US" altLang="ko-KR" sz="3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(Asymptotic analysis)</a:t>
            </a:r>
            <a:endParaRPr lang="ko-KR" altLang="en-US" sz="3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EE849D-7625-D24A-BE89-BFBE25F4D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8688" y="5072588"/>
            <a:ext cx="5882401" cy="17854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987B7F5-3AEF-43F4-05E2-A007EF2CD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8688" y="-30108"/>
            <a:ext cx="5882402" cy="50080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408448-C4CF-DF07-94D7-7072D5BFD776}"/>
              </a:ext>
            </a:extLst>
          </p:cNvPr>
          <p:cNvSpPr txBox="1"/>
          <p:nvPr/>
        </p:nvSpPr>
        <p:spPr>
          <a:xfrm>
            <a:off x="4675116" y="1811048"/>
            <a:ext cx="301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Case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별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시간복잡도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60A8499-A3E9-AAD5-99D3-8117E9B31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127179"/>
              </p:ext>
            </p:extLst>
          </p:nvPr>
        </p:nvGraphicFramePr>
        <p:xfrm>
          <a:off x="2232025" y="2380407"/>
          <a:ext cx="8128000" cy="31085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2225">
                  <a:extLst>
                    <a:ext uri="{9D8B030D-6E8A-4147-A177-3AD203B41FA5}">
                      <a16:colId xmlns:a16="http://schemas.microsoft.com/office/drawing/2014/main" val="4178842877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2370881540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887981684"/>
                    </a:ext>
                  </a:extLst>
                </a:gridCol>
                <a:gridCol w="2149475">
                  <a:extLst>
                    <a:ext uri="{9D8B030D-6E8A-4147-A177-3AD203B41FA5}">
                      <a16:colId xmlns:a16="http://schemas.microsoft.com/office/drawing/2014/main" val="2325159462"/>
                    </a:ext>
                  </a:extLst>
                </a:gridCol>
              </a:tblGrid>
              <a:tr h="77714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Best</a:t>
                      </a:r>
                      <a:endParaRPr lang="ko-KR" altLang="en-US" sz="16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Worst</a:t>
                      </a:r>
                      <a:endParaRPr lang="ko-KR" altLang="en-US" sz="16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Avg</a:t>
                      </a:r>
                      <a:endParaRPr lang="ko-KR" altLang="en-US" sz="16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856894"/>
                  </a:ext>
                </a:extLst>
              </a:tr>
              <a:tr h="777142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1600" dirty="0">
                          <a:ea typeface="G마켓 산스 TTF Medium" panose="02000000000000000000" pitchFamily="2" charset="-127"/>
                        </a:rPr>
                        <a:t>Ω</a:t>
                      </a:r>
                      <a:endParaRPr lang="ko-KR" altLang="en-US" sz="16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sz="1600" dirty="0">
                          <a:ea typeface="G마켓 산스 TTF Medium" panose="02000000000000000000" pitchFamily="2" charset="-127"/>
                        </a:rPr>
                        <a:t>Ω</a:t>
                      </a:r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(1)</a:t>
                      </a:r>
                      <a:endParaRPr lang="ko-KR" altLang="en-US" sz="16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sz="1600" dirty="0">
                          <a:ea typeface="G마켓 산스 TTF Medium" panose="02000000000000000000" pitchFamily="2" charset="-127"/>
                        </a:rPr>
                        <a:t>Ω</a:t>
                      </a:r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(N)</a:t>
                      </a:r>
                      <a:endParaRPr lang="ko-KR" altLang="en-US" sz="16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827890"/>
                  </a:ext>
                </a:extLst>
              </a:tr>
              <a:tr h="777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O</a:t>
                      </a:r>
                      <a:endParaRPr lang="ko-KR" altLang="en-US" sz="16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O (1)</a:t>
                      </a:r>
                      <a:endParaRPr lang="ko-KR" altLang="en-US" sz="16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O (N)</a:t>
                      </a:r>
                      <a:endParaRPr lang="ko-KR" altLang="en-US" sz="16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O(N)</a:t>
                      </a:r>
                      <a:endParaRPr lang="ko-KR" altLang="en-US" sz="16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3318841"/>
                  </a:ext>
                </a:extLst>
              </a:tr>
              <a:tr h="777142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1600" b="0" kern="1200" dirty="0">
                          <a:solidFill>
                            <a:schemeClr val="dk1"/>
                          </a:solidFill>
                          <a:effectLst/>
                          <a:ea typeface="G마켓 산스 TTF Medium" panose="02000000000000000000" pitchFamily="2" charset="-127"/>
                        </a:rPr>
                        <a:t>θ</a:t>
                      </a:r>
                      <a:endParaRPr lang="ko-KR" altLang="en-US" sz="16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sz="1600" b="0" kern="1200" dirty="0">
                          <a:solidFill>
                            <a:schemeClr val="dk1"/>
                          </a:solidFill>
                          <a:effectLst/>
                          <a:ea typeface="G마켓 산스 TTF Medium" panose="02000000000000000000" pitchFamily="2" charset="-127"/>
                        </a:rPr>
                        <a:t>θ</a:t>
                      </a:r>
                      <a:r>
                        <a:rPr lang="en-US" altLang="ko-KR" sz="1600" b="0" kern="1200" dirty="0">
                          <a:solidFill>
                            <a:schemeClr val="dk1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(1)</a:t>
                      </a:r>
                      <a:endParaRPr lang="ko-KR" altLang="en-US" sz="16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sz="1600" b="0" kern="1200" dirty="0">
                          <a:solidFill>
                            <a:schemeClr val="dk1"/>
                          </a:solidFill>
                          <a:effectLst/>
                          <a:ea typeface="G마켓 산스 TTF Medium" panose="02000000000000000000" pitchFamily="2" charset="-127"/>
                        </a:rPr>
                        <a:t>θ</a:t>
                      </a:r>
                      <a:r>
                        <a:rPr lang="en-US" altLang="ko-KR" sz="1600" b="0" kern="1200" dirty="0">
                          <a:solidFill>
                            <a:schemeClr val="dk1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(N)</a:t>
                      </a:r>
                      <a:endParaRPr lang="ko-KR" altLang="en-US" sz="16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4753487"/>
                  </a:ext>
                </a:extLst>
              </a:tr>
            </a:tbl>
          </a:graphicData>
        </a:graphic>
      </p:graphicFrame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637B5ECC-D364-562A-B005-950A2FACFA53}"/>
              </a:ext>
            </a:extLst>
          </p:cNvPr>
          <p:cNvSpPr/>
          <p:nvPr/>
        </p:nvSpPr>
        <p:spPr>
          <a:xfrm>
            <a:off x="1838325" y="5753100"/>
            <a:ext cx="8839200" cy="739775"/>
          </a:xfrm>
          <a:prstGeom prst="foldedCorner">
            <a:avLst>
              <a:gd name="adj" fmla="val 500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시간복잡도의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속도 비교</a:t>
            </a:r>
            <a:endParaRPr lang="en-US" altLang="ko-KR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O(1)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&lt;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O(</a:t>
            </a:r>
            <a:r>
              <a:rPr lang="en-US" altLang="ko-KR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logN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 &lt; O(N) &lt;O(</a:t>
            </a:r>
            <a:r>
              <a:rPr lang="en-US" altLang="ko-KR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NlogN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 &lt; O(N^2) &lt; O(2^N) &lt; O(N!)</a:t>
            </a:r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520951-BE2C-44F6-B062-102E14BA1E62}"/>
              </a:ext>
            </a:extLst>
          </p:cNvPr>
          <p:cNvSpPr txBox="1"/>
          <p:nvPr/>
        </p:nvSpPr>
        <p:spPr>
          <a:xfrm>
            <a:off x="8302171" y="515257"/>
            <a:ext cx="291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AVG : 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516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6E9A1-4C9D-8C88-06DA-F58667835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075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예제</a:t>
            </a:r>
            <a:r>
              <a:rPr lang="en-US" altLang="ko-KR" sz="3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 </a:t>
            </a:r>
            <a:r>
              <a:rPr lang="ko-KR" altLang="en-US" sz="3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시간 복잡도 </a:t>
            </a:r>
            <a:r>
              <a:rPr lang="en-US" altLang="ko-KR" sz="3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(Time</a:t>
            </a:r>
            <a:r>
              <a:rPr lang="ko-KR" altLang="en-US" sz="3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Complexity) </a:t>
            </a:r>
            <a:r>
              <a:rPr lang="ko-KR" altLang="en-US" sz="3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D8AC2F-2E22-3180-FFF5-AA54E2843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90137"/>
            <a:ext cx="5275665" cy="16056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FA9A418-B3AE-8F35-F262-D1B92E265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2690138"/>
            <a:ext cx="4495800" cy="1690151"/>
          </a:xfrm>
          <a:prstGeom prst="rect">
            <a:avLst/>
          </a:prstGeom>
        </p:spPr>
      </p:pic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7CE0F058-6F95-B417-2761-EBEFB751B46B}"/>
              </a:ext>
            </a:extLst>
          </p:cNvPr>
          <p:cNvSpPr/>
          <p:nvPr/>
        </p:nvSpPr>
        <p:spPr>
          <a:xfrm>
            <a:off x="2047875" y="4876800"/>
            <a:ext cx="2828925" cy="876300"/>
          </a:xfrm>
          <a:prstGeom prst="foldedCorner">
            <a:avLst>
              <a:gd name="adj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800" b="0" kern="1200" dirty="0">
              <a:solidFill>
                <a:schemeClr val="dk1"/>
              </a:solidFill>
              <a:effectLst/>
              <a:ea typeface="G마켓 산스 TTF Medium" panose="02000000000000000000" pitchFamily="2" charset="-127"/>
            </a:endParaRPr>
          </a:p>
          <a:p>
            <a:pPr algn="ctr"/>
            <a:r>
              <a:rPr lang="el-GR" altLang="ko-KR" sz="1800" b="0" kern="1200" dirty="0">
                <a:solidFill>
                  <a:schemeClr val="dk1"/>
                </a:solidFill>
                <a:effectLst/>
                <a:ea typeface="G마켓 산스 TTF Medium" panose="02000000000000000000" pitchFamily="2" charset="-127"/>
              </a:rPr>
              <a:t>θ</a:t>
            </a:r>
            <a:r>
              <a:rPr lang="ko-KR" altLang="en-US" sz="1800" b="0" kern="1200" dirty="0">
                <a:solidFill>
                  <a:schemeClr val="dk1"/>
                </a:solidFill>
                <a:effectLst/>
                <a:ea typeface="G마켓 산스 TTF Medium" panose="02000000000000000000" pitchFamily="2" charset="-127"/>
              </a:rPr>
              <a:t> </a:t>
            </a:r>
            <a:r>
              <a:rPr lang="en-US" altLang="ko-KR" sz="1800" b="0" kern="1200" dirty="0">
                <a:solidFill>
                  <a:schemeClr val="dk1"/>
                </a:solidFill>
                <a:effectLst/>
                <a:ea typeface="G마켓 산스 TTF Medium" panose="02000000000000000000" pitchFamily="2" charset="-127"/>
              </a:rPr>
              <a:t>(N^2)</a:t>
            </a:r>
            <a:endParaRPr lang="ko-KR" altLang="en-US" sz="1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사각형: 모서리가 접힌 도형 11">
            <a:extLst>
              <a:ext uri="{FF2B5EF4-FFF2-40B4-BE49-F238E27FC236}">
                <a16:creationId xmlns:a16="http://schemas.microsoft.com/office/drawing/2014/main" id="{76BD557D-3711-EE9E-DC5D-229718B89B4C}"/>
              </a:ext>
            </a:extLst>
          </p:cNvPr>
          <p:cNvSpPr/>
          <p:nvPr/>
        </p:nvSpPr>
        <p:spPr>
          <a:xfrm>
            <a:off x="7858125" y="4876800"/>
            <a:ext cx="2828925" cy="876300"/>
          </a:xfrm>
          <a:prstGeom prst="foldedCorner">
            <a:avLst>
              <a:gd name="adj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800" b="0" kern="1200" dirty="0">
              <a:solidFill>
                <a:schemeClr val="dk1"/>
              </a:solidFill>
              <a:effectLst/>
              <a:ea typeface="G마켓 산스 TTF Medium" panose="02000000000000000000" pitchFamily="2" charset="-127"/>
            </a:endParaRPr>
          </a:p>
          <a:p>
            <a:pPr algn="ctr"/>
            <a:r>
              <a:rPr lang="el-GR" altLang="ko-KR" sz="1800" b="0" kern="1200" dirty="0">
                <a:solidFill>
                  <a:schemeClr val="dk1"/>
                </a:solidFill>
                <a:effectLst/>
                <a:ea typeface="G마켓 산스 TTF Medium" panose="02000000000000000000" pitchFamily="2" charset="-127"/>
              </a:rPr>
              <a:t>θ</a:t>
            </a:r>
            <a:r>
              <a:rPr lang="ko-KR" altLang="en-US" sz="1800" b="0" kern="1200" dirty="0">
                <a:solidFill>
                  <a:schemeClr val="dk1"/>
                </a:solidFill>
                <a:effectLst/>
                <a:ea typeface="G마켓 산스 TTF Medium" panose="02000000000000000000" pitchFamily="2" charset="-127"/>
              </a:rPr>
              <a:t> </a:t>
            </a:r>
            <a:r>
              <a:rPr lang="en-US" altLang="ko-KR" sz="1800" b="0" kern="1200" dirty="0">
                <a:solidFill>
                  <a:schemeClr val="dk1"/>
                </a:solidFill>
                <a:effectLst/>
                <a:ea typeface="G마켓 산스 TTF Medium" panose="02000000000000000000" pitchFamily="2" charset="-127"/>
              </a:rPr>
              <a:t>(N+M)</a:t>
            </a:r>
            <a:endParaRPr lang="ko-KR" altLang="en-US" sz="1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802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6E9A1-4C9D-8C88-06DA-F58667835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075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출처</a:t>
            </a:r>
          </a:p>
        </p:txBody>
      </p:sp>
      <p:pic>
        <p:nvPicPr>
          <p:cNvPr id="8" name="그림 7">
            <a:hlinkClick r:id="rId2"/>
            <a:extLst>
              <a:ext uri="{FF2B5EF4-FFF2-40B4-BE49-F238E27FC236}">
                <a16:creationId xmlns:a16="http://schemas.microsoft.com/office/drawing/2014/main" id="{3DCC7FA1-7828-C184-5962-772CBB452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501" y="2363387"/>
            <a:ext cx="3894997" cy="213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386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DB94669DD63384BB86453BA2ECEBAAE" ma:contentTypeVersion="14" ma:contentTypeDescription="새 문서를 만듭니다." ma:contentTypeScope="" ma:versionID="acea273a5420d1ed93566b00ccd29a5a">
  <xsd:schema xmlns:xsd="http://www.w3.org/2001/XMLSchema" xmlns:xs="http://www.w3.org/2001/XMLSchema" xmlns:p="http://schemas.microsoft.com/office/2006/metadata/properties" xmlns:ns2="d394154b-d020-4b29-a6c8-149b60b2154d" xmlns:ns3="a13d4cfe-79f4-4524-9e3e-026cb5acab8c" targetNamespace="http://schemas.microsoft.com/office/2006/metadata/properties" ma:root="true" ma:fieldsID="b827fce11a24afadf7914ca40a335a84" ns2:_="" ns3:_="">
    <xsd:import namespace="d394154b-d020-4b29-a6c8-149b60b2154d"/>
    <xsd:import namespace="a13d4cfe-79f4-4524-9e3e-026cb5acab8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94154b-d020-4b29-a6c8-149b60b2154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83e4368b-6806-4862-8e36-700b4e26a3d8}" ma:internalName="TaxCatchAll" ma:showField="CatchAllData" ma:web="d394154b-d020-4b29-a6c8-149b60b2154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3d4cfe-79f4-4524-9e3e-026cb5acab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이미지 태그" ma:readOnly="false" ma:fieldId="{5cf76f15-5ced-4ddc-b409-7134ff3c332f}" ma:taxonomyMulti="true" ma:sspId="a462cde2-5b5f-402d-bcd9-278573ee50e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74B761-D5B0-4CD7-AC97-7008B2A84EA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99AC65A-EA9B-459C-A485-23C22213B8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94154b-d020-4b29-a6c8-149b60b2154d"/>
    <ds:schemaRef ds:uri="a13d4cfe-79f4-4524-9e3e-026cb5acab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289</Words>
  <Application>Microsoft Office PowerPoint</Application>
  <PresentationFormat>와이드스크린</PresentationFormat>
  <Paragraphs>90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G마켓 산스 TTF Medium</vt:lpstr>
      <vt:lpstr>맑은 고딕</vt:lpstr>
      <vt:lpstr>Arial</vt:lpstr>
      <vt:lpstr>Wingdings</vt:lpstr>
      <vt:lpstr>Office 테마</vt:lpstr>
      <vt:lpstr>PowerPoint 프레젠테이션</vt:lpstr>
      <vt:lpstr>시간 복잡도 (Time Complexity)</vt:lpstr>
      <vt:lpstr>시간 복잡도 (Time Complexity)</vt:lpstr>
      <vt:lpstr>점근적 표기법 (Asymptotic analysis)</vt:lpstr>
      <vt:lpstr>점근적 표기법 (Asymptotic analysis)</vt:lpstr>
      <vt:lpstr>예제) 시간 복잡도 (Time Complexity) 구하기</vt:lpstr>
      <vt:lpstr>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정준</dc:creator>
  <cp:lastModifiedBy>박종현</cp:lastModifiedBy>
  <cp:revision>2</cp:revision>
  <dcterms:created xsi:type="dcterms:W3CDTF">2024-01-16T19:42:23Z</dcterms:created>
  <dcterms:modified xsi:type="dcterms:W3CDTF">2024-01-17T01:35:03Z</dcterms:modified>
</cp:coreProperties>
</file>