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66225E3-8A96-4774-BEAC-8BF506874D4A}">
          <p14:sldIdLst>
            <p14:sldId id="256"/>
            <p14:sldId id="257"/>
          </p14:sldIdLst>
        </p14:section>
        <p14:section name="버블 정렬" id="{D3403F07-8F57-4200-A996-150AEB667415}">
          <p14:sldIdLst>
            <p14:sldId id="258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선택 정렬" id="{4CF4AE4C-B845-4CFA-BE0C-7CB8562AA779}">
          <p14:sldIdLst>
            <p14:sldId id="259"/>
            <p14:sldId id="266"/>
            <p14:sldId id="267"/>
            <p14:sldId id="268"/>
            <p14:sldId id="270"/>
          </p14:sldIdLst>
        </p14:section>
        <p14:section name="삽입 정렬" id="{C9C83A6A-298A-4943-960D-8BA2415138FF}">
          <p14:sldIdLst>
            <p14:sldId id="272"/>
            <p14:sldId id="273"/>
            <p14:sldId id="274"/>
            <p14:sldId id="276"/>
            <p14:sldId id="278"/>
            <p14:sldId id="280"/>
            <p14:sldId id="281"/>
          </p14:sldIdLst>
        </p14:section>
        <p14:section name="퀵 정렬" id="{39F6F6C9-09CF-44CF-BC26-2C9CFB3148A9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병합 정렬" id="{46087367-CAE1-443B-9F43-78CCE7823486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예제" id="{6DADA6A8-5A31-47F5-96C3-550CCE3C4F1A}">
          <p14:sldIdLst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FA460-148C-1FFA-8152-9B615A12E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6DACF8-9DFF-4312-C143-3DA658773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F9CA1-41FB-08AB-9585-D0051F83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27734-2328-D94F-C02C-2B3334B0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EB43A-3819-5597-48EB-13640721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FF1B-14AF-EBD4-328A-66A6F21A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ECD5D-34AA-2CC5-5547-78927FC00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CBDB3-AEB0-AB01-413C-AF311F23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2894A-844A-0B07-87CE-5B53F71A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8DA89-63DF-1364-D270-D334BC25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162BCD-04DA-7148-2E80-4989E91D7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15CE90-3E63-A552-0B98-AD9D034EE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39B80-EDB0-E0BA-5B84-3A53FE08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6053E-8D34-3F3A-4DD6-975A349D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3C734-B794-5916-D8AF-5A6F3A7E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3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76F2F-66BE-5829-D083-271D7D82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86EB4-D9F7-E682-29FF-AAB7E135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974F4-72BB-8893-C999-B67D2E9E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11469-8B49-CA53-F88D-C88AC8D6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1C754-456B-12EF-D630-18910A5A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7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C23DC-B4E7-F4FF-8E1F-1D7B38FC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D96A2-E1A5-7D69-F5CC-2D5A0392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84053-3754-952C-DB9F-C2859806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16EC7-5D04-44F1-3FDB-82EAF8FA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D3C76-5FF3-4B4B-0442-31910B20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5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A412-6C32-DB72-060C-B63E7B85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B2F5A-FB09-889E-CE52-F339954BB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2F694-F523-DD86-304D-E8977AD15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5363D-40B5-AD97-B108-3899D9D0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F929A-7996-1292-99DB-C39689DA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64730-5B66-D2CC-675C-97B4B72B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5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76CDE-009B-96E5-0A0F-0DA6C9F4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DAB7-D592-B507-12A5-2776A1C5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92740F-2DFE-19AB-4C76-199DBD99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811E8F-C87E-B21E-AE98-8766C3ED6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6804DC-2D75-7F93-9EF4-A7F2050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7FE8E0-7DA5-9AFF-F861-79936C5C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7C2D8E-F5EC-10E4-18ED-FDD89CA4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178A8C-4B85-752C-F97C-7669AEB8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7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A1717-8CD3-A8C6-B277-806C5053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CB4950-C4E2-63D8-7826-EFBC66D3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62D04-B862-5BDA-DF2A-1E4F1162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CA5DFE-1EA1-7A57-29CE-D39AEA66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37C2E2-5C38-0BD8-CCB3-16E2A11C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E04EA8-2E85-66AF-4FD9-7D53A41C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26248A-3654-42ED-5C5F-24717FDA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3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897AF-31C0-94FF-6835-A4D8C01D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3E1AF-F758-78E6-F01F-4838C908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80220-B3DD-F8EF-438F-8EE7F0AAA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716BE-4AED-63B2-5703-23956873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5F430-6E90-464E-C43C-FAFEDD65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97A70-A2AF-A70E-2EF0-808694BE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5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4258E-8F7B-AE30-C232-532692CA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AD8D80-CD9E-9BC5-94A7-5F815F01E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6028E8-859D-2940-FB18-51B755B26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A9CA4-6923-20C1-E6DD-45031EF4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2992C-B25A-0E96-11A3-5EFE131A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3F85D-584B-D647-EF81-5928E592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6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6C720D-328C-F04F-1FC4-C5D83F37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40426-9B1C-E76B-5DCE-9786971E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E6E2C-0D44-1B73-7AAB-27046665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4346-1126-4CC7-899A-3194C3FC3CD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D6CAD-CF4E-80F9-5F30-6E91549CF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C10F1-3478-EC0C-1103-836219C3D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CE81-106B-4B64-9869-843484A0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5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302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.acmicpc.net/problem/27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744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acmicpc.net/problem/2751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916A9-B058-E58D-2F70-638526A0C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D448C4-7B73-2F8D-A10C-34519C16C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고양잇과, 중소형 고양이이(가) 표시된 사진&#10;&#10;자동 생성된 설명">
            <a:extLst>
              <a:ext uri="{FF2B5EF4-FFF2-40B4-BE49-F238E27FC236}">
                <a16:creationId xmlns:a16="http://schemas.microsoft.com/office/drawing/2014/main" id="{3DB1C8EA-F72E-FA49-8620-54202C195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(Selection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오름차순 정렬일 경우에는 가장 작은 수를 찾아 첫 번째 위치와 교환하고</a:t>
            </a:r>
            <a:endParaRPr lang="en-US" altLang="ko-KR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반대로 내림차순 정렬의 경우에는 가장 큰 수를 찾아 마지막 위치와 교환해주는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83820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90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93275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53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302731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26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412186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62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21642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31097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6F9FD6E4-3C39-96DD-4210-C47D4149B2CF}"/>
              </a:ext>
            </a:extLst>
          </p:cNvPr>
          <p:cNvSpPr/>
          <p:nvPr/>
        </p:nvSpPr>
        <p:spPr>
          <a:xfrm>
            <a:off x="1154243" y="4366346"/>
            <a:ext cx="449705" cy="9406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6D8A5731-A4D3-2D81-EB0A-674176074FB6}"/>
              </a:ext>
            </a:extLst>
          </p:cNvPr>
          <p:cNvSpPr/>
          <p:nvPr/>
        </p:nvSpPr>
        <p:spPr>
          <a:xfrm>
            <a:off x="5538844" y="4366346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426450" y="29182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[5]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2051860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[1]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314641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[2]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240972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[3]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33552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[4]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96093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[0]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53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(Selection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오름차순 정렬일 경우에는 가장 작은 수를 찾아 첫 번째 위치와 교환하고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반대로 내림차순 정렬의 경우에는 가장 큰 수를 찾아 마지막 위치와 교환해주는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83820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93275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302731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412186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21642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31097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6F9FD6E4-3C39-96DD-4210-C47D4149B2CF}"/>
              </a:ext>
            </a:extLst>
          </p:cNvPr>
          <p:cNvSpPr/>
          <p:nvPr/>
        </p:nvSpPr>
        <p:spPr>
          <a:xfrm>
            <a:off x="2255178" y="4366346"/>
            <a:ext cx="449705" cy="9406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6D8A5731-A4D3-2D81-EB0A-674176074FB6}"/>
              </a:ext>
            </a:extLst>
          </p:cNvPr>
          <p:cNvSpPr/>
          <p:nvPr/>
        </p:nvSpPr>
        <p:spPr>
          <a:xfrm>
            <a:off x="3349734" y="4366346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426450" y="29182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2051860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314641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240972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33552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96093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8871971D-7C50-0D80-E101-EB222D2C66F3}"/>
              </a:ext>
            </a:extLst>
          </p:cNvPr>
          <p:cNvSpPr/>
          <p:nvPr/>
        </p:nvSpPr>
        <p:spPr>
          <a:xfrm>
            <a:off x="932470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013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(Selection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오름차순 정렬일 경우에는 가장 작은 수를 찾아 첫 번째 위치와 교환하고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반대로 내림차순 정렬의 경우에는 가장 큰 수를 찾아 마지막 위치와 교환해주는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83820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93275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302731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412186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21642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31097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6F9FD6E4-3C39-96DD-4210-C47D4149B2CF}"/>
              </a:ext>
            </a:extLst>
          </p:cNvPr>
          <p:cNvSpPr/>
          <p:nvPr/>
        </p:nvSpPr>
        <p:spPr>
          <a:xfrm>
            <a:off x="5538844" y="4413294"/>
            <a:ext cx="449705" cy="9406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6D8A5731-A4D3-2D81-EB0A-674176074FB6}"/>
              </a:ext>
            </a:extLst>
          </p:cNvPr>
          <p:cNvSpPr/>
          <p:nvPr/>
        </p:nvSpPr>
        <p:spPr>
          <a:xfrm>
            <a:off x="6629768" y="4413293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426450" y="29182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2051860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314641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240972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33552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96093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6F5D20A6-1D04-1132-33D6-F722356DF89A}"/>
              </a:ext>
            </a:extLst>
          </p:cNvPr>
          <p:cNvSpPr/>
          <p:nvPr/>
        </p:nvSpPr>
        <p:spPr>
          <a:xfrm>
            <a:off x="932470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F85A2F77-5C10-8115-BE15-1664EB6A6C74}"/>
              </a:ext>
            </a:extLst>
          </p:cNvPr>
          <p:cNvSpPr/>
          <p:nvPr/>
        </p:nvSpPr>
        <p:spPr>
          <a:xfrm>
            <a:off x="2029525" y="3290425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9CD0FF37-F5CC-4190-D897-9A8C846D22AC}"/>
              </a:ext>
            </a:extLst>
          </p:cNvPr>
          <p:cNvSpPr/>
          <p:nvPr/>
        </p:nvSpPr>
        <p:spPr>
          <a:xfrm>
            <a:off x="3119079" y="3311909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13570E90-9D7B-2093-3D03-152D117178D2}"/>
              </a:ext>
            </a:extLst>
          </p:cNvPr>
          <p:cNvSpPr/>
          <p:nvPr/>
        </p:nvSpPr>
        <p:spPr>
          <a:xfrm>
            <a:off x="4216134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745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(Selection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오름차순 정렬일 경우에는 가장 작은 수를 찾아 첫 번째 위치와 교환하고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반대로 내림차순 정렬의 경우에는 가장 큰 수를 찾아 마지막 위치와 교환해주는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83820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93275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302731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412186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21642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31097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426450" y="29182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2051860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314641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240972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33552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96093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B6F0F0BF-2474-C1CD-9018-3546AA44460A}"/>
              </a:ext>
            </a:extLst>
          </p:cNvPr>
          <p:cNvSpPr/>
          <p:nvPr/>
        </p:nvSpPr>
        <p:spPr>
          <a:xfrm>
            <a:off x="932470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3DA6A8A2-9501-C0D6-9912-246A80B89097}"/>
              </a:ext>
            </a:extLst>
          </p:cNvPr>
          <p:cNvSpPr/>
          <p:nvPr/>
        </p:nvSpPr>
        <p:spPr>
          <a:xfrm>
            <a:off x="2029525" y="3290425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0A713115-2F18-4628-A57B-C48FF741148B}"/>
              </a:ext>
            </a:extLst>
          </p:cNvPr>
          <p:cNvSpPr/>
          <p:nvPr/>
        </p:nvSpPr>
        <p:spPr>
          <a:xfrm>
            <a:off x="3119079" y="3311909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E2F97F01-B740-96D9-7634-2F13A046431F}"/>
              </a:ext>
            </a:extLst>
          </p:cNvPr>
          <p:cNvSpPr/>
          <p:nvPr/>
        </p:nvSpPr>
        <p:spPr>
          <a:xfrm>
            <a:off x="4216134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9F3A9471-D0FF-09FB-C805-12D159BCEDCE}"/>
              </a:ext>
            </a:extLst>
          </p:cNvPr>
          <p:cNvSpPr/>
          <p:nvPr/>
        </p:nvSpPr>
        <p:spPr>
          <a:xfrm>
            <a:off x="5308190" y="3290425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B9F4B80C-5B75-FCB6-A4C6-1F8CD3738C57}"/>
              </a:ext>
            </a:extLst>
          </p:cNvPr>
          <p:cNvSpPr/>
          <p:nvPr/>
        </p:nvSpPr>
        <p:spPr>
          <a:xfrm>
            <a:off x="6405245" y="3279683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554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(Selection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0553C-5CBB-A99C-E1F3-2D73F6A10FC5}"/>
              </a:ext>
            </a:extLst>
          </p:cNvPr>
          <p:cNvSpPr txBox="1"/>
          <p:nvPr/>
        </p:nvSpPr>
        <p:spPr>
          <a:xfrm>
            <a:off x="838200" y="1393372"/>
            <a:ext cx="694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시간복잡도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정렬 간 비교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(Comparisons),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변경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(Swap)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D31FF4-CFAD-B29B-7623-2471E065F39F}"/>
              </a:ext>
            </a:extLst>
          </p:cNvPr>
          <p:cNvSpPr txBox="1"/>
          <p:nvPr/>
        </p:nvSpPr>
        <p:spPr>
          <a:xfrm>
            <a:off x="838200" y="1837788"/>
            <a:ext cx="270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정렬할 데이터 개수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0ED200-832D-81D9-6747-050C815331C2}"/>
              </a:ext>
            </a:extLst>
          </p:cNvPr>
          <p:cNvSpPr txBox="1"/>
          <p:nvPr/>
        </p:nvSpPr>
        <p:spPr>
          <a:xfrm>
            <a:off x="838200" y="2995293"/>
            <a:ext cx="605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최선의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T(N) = N-1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번의 루프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-&gt; </a:t>
            </a:r>
            <a:r>
              <a:rPr kumimoji="0" lang="el-G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Söhne"/>
                <a:ea typeface="G마켓 산스 TTF Medium" panose="02000000000000000000" pitchFamily="2" charset="-127"/>
                <a:cs typeface="+mn-cs"/>
              </a:rPr>
              <a:t>Θ (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N²)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1A6EB-CB2A-F703-0FBD-D80CA6608060}"/>
              </a:ext>
            </a:extLst>
          </p:cNvPr>
          <p:cNvSpPr txBox="1"/>
          <p:nvPr/>
        </p:nvSpPr>
        <p:spPr>
          <a:xfrm>
            <a:off x="838200" y="4152798"/>
            <a:ext cx="785585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평균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&amp;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최악의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T(N) = N + (N-1) + (N-2) + … + 2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= (N (N - 1) / 2) - 1 -&gt; </a:t>
            </a:r>
            <a:r>
              <a:rPr kumimoji="0" lang="el-G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Söhne"/>
                <a:ea typeface="G마켓 산스 TTF Medium" panose="02000000000000000000" pitchFamily="2" charset="-127"/>
                <a:cs typeface="+mn-cs"/>
              </a:rPr>
              <a:t>Θ(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N²)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334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배열의 모든 요소를 앞에서부터 차례대로 이미 정렬된 배열 부분과 비교하여 자신의 위치를 찾아 삽입하여 정렬을 완성하는 방식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83820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93275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302731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412186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21642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31097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6F9FD6E4-3C39-96DD-4210-C47D4149B2CF}"/>
              </a:ext>
            </a:extLst>
          </p:cNvPr>
          <p:cNvSpPr/>
          <p:nvPr/>
        </p:nvSpPr>
        <p:spPr>
          <a:xfrm>
            <a:off x="5538844" y="4523282"/>
            <a:ext cx="449705" cy="9406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426450" y="29182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2051860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314641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240972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33552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96093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삽입 정렬 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(Insertion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50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자료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배열의 모든 요소를 앞에서부터 차례대로 이미 정렬된 배열 부분과 비교하여 자신의 위치를 찾아 삽입하여 정렬을 완성하는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83820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93275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302731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412186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21642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31097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6F9FD6E4-3C39-96DD-4210-C47D4149B2CF}"/>
              </a:ext>
            </a:extLst>
          </p:cNvPr>
          <p:cNvSpPr/>
          <p:nvPr/>
        </p:nvSpPr>
        <p:spPr>
          <a:xfrm>
            <a:off x="4444289" y="4523282"/>
            <a:ext cx="449705" cy="9406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426450" y="29182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2051860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314641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240972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33552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96093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6CF5BD93-9665-2B86-06E9-5DE9812CA3FD}"/>
              </a:ext>
            </a:extLst>
          </p:cNvPr>
          <p:cNvSpPr/>
          <p:nvPr/>
        </p:nvSpPr>
        <p:spPr>
          <a:xfrm>
            <a:off x="932470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D37A491-3C9B-0CBB-478B-462C44E3E9C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삽입 정렬 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(Insertion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896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자료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배열의 모든 요소를 앞에서부터 차례대로 이미 정렬된 배열 부분과 비교하여 자신의 위치를 찾아 삽입하여 정렬을 완성하는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83820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93275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302731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412186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21642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31097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6F9FD6E4-3C39-96DD-4210-C47D4149B2CF}"/>
              </a:ext>
            </a:extLst>
          </p:cNvPr>
          <p:cNvSpPr/>
          <p:nvPr/>
        </p:nvSpPr>
        <p:spPr>
          <a:xfrm>
            <a:off x="4444289" y="4523282"/>
            <a:ext cx="449705" cy="9406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426450" y="29182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2051860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314641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240972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33552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96093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CFA7203B-7F81-81BE-B814-6C8B50B5667F}"/>
              </a:ext>
            </a:extLst>
          </p:cNvPr>
          <p:cNvSpPr/>
          <p:nvPr/>
        </p:nvSpPr>
        <p:spPr>
          <a:xfrm>
            <a:off x="932470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E904A0F7-EE1D-0B4D-8303-BEFE467BFB1F}"/>
              </a:ext>
            </a:extLst>
          </p:cNvPr>
          <p:cNvSpPr/>
          <p:nvPr/>
        </p:nvSpPr>
        <p:spPr>
          <a:xfrm>
            <a:off x="2029525" y="3290425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8AD25162-AE17-3B7F-5963-574B84CB3F23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삽입 정렬 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(Insertion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035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자료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배열의 모든 요소를 앞에서부터 차례대로 이미 정렬된 배열 부분과 비교하여 자신의 위치를 찾아 삽입하여 정렬을 완성하는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83820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93275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302731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412186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21642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31097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6F9FD6E4-3C39-96DD-4210-C47D4149B2CF}"/>
              </a:ext>
            </a:extLst>
          </p:cNvPr>
          <p:cNvSpPr/>
          <p:nvPr/>
        </p:nvSpPr>
        <p:spPr>
          <a:xfrm>
            <a:off x="5538844" y="4523282"/>
            <a:ext cx="449705" cy="9406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426450" y="29182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2051860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314641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240972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33552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96093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0C7BFEDD-5180-6D1C-1544-94BBAA423BD7}"/>
              </a:ext>
            </a:extLst>
          </p:cNvPr>
          <p:cNvSpPr/>
          <p:nvPr/>
        </p:nvSpPr>
        <p:spPr>
          <a:xfrm>
            <a:off x="932470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DAEE0116-F4E1-01F0-E296-541E9ED60C54}"/>
              </a:ext>
            </a:extLst>
          </p:cNvPr>
          <p:cNvSpPr/>
          <p:nvPr/>
        </p:nvSpPr>
        <p:spPr>
          <a:xfrm>
            <a:off x="2029525" y="3290425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1D39EE74-7594-E0BF-A2BF-DC00FC747BA7}"/>
              </a:ext>
            </a:extLst>
          </p:cNvPr>
          <p:cNvSpPr/>
          <p:nvPr/>
        </p:nvSpPr>
        <p:spPr>
          <a:xfrm>
            <a:off x="3119079" y="3311909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0F64422E-5A41-5444-DAA2-85342A95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삽입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(Insertion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303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자료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배열의 모든 요소를 앞에서부터 차례대로 이미 정렬된 배열 부분과 비교하여 자신의 위치를 찾아 삽입하여 정렬을 완성하는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83820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93275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302731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412186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21642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31097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6F9FD6E4-3C39-96DD-4210-C47D4149B2CF}"/>
              </a:ext>
            </a:extLst>
          </p:cNvPr>
          <p:cNvSpPr/>
          <p:nvPr/>
        </p:nvSpPr>
        <p:spPr>
          <a:xfrm>
            <a:off x="6629768" y="4523282"/>
            <a:ext cx="449705" cy="9406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426450" y="29182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2051860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314641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240972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33552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96093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3598CB46-1727-1E6E-DABC-EA43DEE4516B}"/>
              </a:ext>
            </a:extLst>
          </p:cNvPr>
          <p:cNvSpPr/>
          <p:nvPr/>
        </p:nvSpPr>
        <p:spPr>
          <a:xfrm>
            <a:off x="932470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9442A444-B5C0-2A38-9209-28175BED5B1D}"/>
              </a:ext>
            </a:extLst>
          </p:cNvPr>
          <p:cNvSpPr/>
          <p:nvPr/>
        </p:nvSpPr>
        <p:spPr>
          <a:xfrm>
            <a:off x="2029525" y="3290425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674393CA-4C22-CA0B-671A-FDB68C583BE4}"/>
              </a:ext>
            </a:extLst>
          </p:cNvPr>
          <p:cNvSpPr/>
          <p:nvPr/>
        </p:nvSpPr>
        <p:spPr>
          <a:xfrm>
            <a:off x="3119079" y="3311909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75B62359-440D-7391-EDDA-B90E355313EB}"/>
              </a:ext>
            </a:extLst>
          </p:cNvPr>
          <p:cNvSpPr/>
          <p:nvPr/>
        </p:nvSpPr>
        <p:spPr>
          <a:xfrm>
            <a:off x="4216134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99EF4331-DB51-CD90-C6A1-6759890DB664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삽입 정렬 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(Insertion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040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17496478-3324-ACB9-DCC5-D8DAE5F82ABB}"/>
              </a:ext>
            </a:extLst>
          </p:cNvPr>
          <p:cNvSpPr/>
          <p:nvPr/>
        </p:nvSpPr>
        <p:spPr>
          <a:xfrm>
            <a:off x="2001187" y="1409075"/>
            <a:ext cx="1918741" cy="1648918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버블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정렬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5407ED2-7000-4871-B0A8-E4B2E82106B9}"/>
              </a:ext>
            </a:extLst>
          </p:cNvPr>
          <p:cNvSpPr/>
          <p:nvPr/>
        </p:nvSpPr>
        <p:spPr>
          <a:xfrm>
            <a:off x="5136629" y="1409075"/>
            <a:ext cx="1918741" cy="1648918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 정렬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AE2CAB35-0A44-0995-F7D7-FE0E5932CD5A}"/>
              </a:ext>
            </a:extLst>
          </p:cNvPr>
          <p:cNvSpPr/>
          <p:nvPr/>
        </p:nvSpPr>
        <p:spPr>
          <a:xfrm>
            <a:off x="8272071" y="1409075"/>
            <a:ext cx="1918741" cy="1648918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삽입 정렬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AB97CC11-7D4D-8D96-93ED-07FBAD6B6AFA}"/>
              </a:ext>
            </a:extLst>
          </p:cNvPr>
          <p:cNvSpPr/>
          <p:nvPr/>
        </p:nvSpPr>
        <p:spPr>
          <a:xfrm>
            <a:off x="3629642" y="3800007"/>
            <a:ext cx="1918741" cy="1648918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퀵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정렬</a:t>
            </a: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89FE80A6-4E56-2A04-474B-A142E09DB3D1}"/>
              </a:ext>
            </a:extLst>
          </p:cNvPr>
          <p:cNvSpPr/>
          <p:nvPr/>
        </p:nvSpPr>
        <p:spPr>
          <a:xfrm>
            <a:off x="6765084" y="3800007"/>
            <a:ext cx="1918741" cy="1648918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 정렬</a:t>
            </a:r>
          </a:p>
        </p:txBody>
      </p:sp>
    </p:spTree>
    <p:extLst>
      <p:ext uri="{BB962C8B-B14F-4D97-AF65-F5344CB8AC3E}">
        <p14:creationId xmlns:p14="http://schemas.microsoft.com/office/powerpoint/2010/main" val="200560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삽입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(Insertion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자료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배열의 모든 요소를 앞에서부터 차례대로 이미 정렬된 배열 부분과 비교하여 자신의 위치를 찾아 삽입하여 정렬을 완성하는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83820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93275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302731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412186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216420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310975" y="33011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426450" y="29182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2051860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314641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240972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33552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960936" y="29173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0FF8CCA2-7433-4583-ABC6-5F48CF9C8884}"/>
              </a:ext>
            </a:extLst>
          </p:cNvPr>
          <p:cNvSpPr/>
          <p:nvPr/>
        </p:nvSpPr>
        <p:spPr>
          <a:xfrm>
            <a:off x="932470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A3C05CFE-5EAC-31FD-03E6-AEF077BB6CDD}"/>
              </a:ext>
            </a:extLst>
          </p:cNvPr>
          <p:cNvSpPr/>
          <p:nvPr/>
        </p:nvSpPr>
        <p:spPr>
          <a:xfrm>
            <a:off x="2029525" y="3290425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6898857A-6100-F622-54E9-3C905E1AC84E}"/>
              </a:ext>
            </a:extLst>
          </p:cNvPr>
          <p:cNvSpPr/>
          <p:nvPr/>
        </p:nvSpPr>
        <p:spPr>
          <a:xfrm>
            <a:off x="3119079" y="3311909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ED03380E-9254-3725-39E2-65A9818C7AEB}"/>
              </a:ext>
            </a:extLst>
          </p:cNvPr>
          <p:cNvSpPr/>
          <p:nvPr/>
        </p:nvSpPr>
        <p:spPr>
          <a:xfrm>
            <a:off x="4216134" y="330116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0799C0C6-308E-51E3-F45D-7111ACAA4D65}"/>
              </a:ext>
            </a:extLst>
          </p:cNvPr>
          <p:cNvSpPr/>
          <p:nvPr/>
        </p:nvSpPr>
        <p:spPr>
          <a:xfrm>
            <a:off x="5308190" y="3290425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1532E7C6-0B49-0868-563C-FAE2EA8B1CC4}"/>
              </a:ext>
            </a:extLst>
          </p:cNvPr>
          <p:cNvSpPr/>
          <p:nvPr/>
        </p:nvSpPr>
        <p:spPr>
          <a:xfrm>
            <a:off x="6405245" y="3279683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402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삽입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(Insertion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0553C-5CBB-A99C-E1F3-2D73F6A10FC5}"/>
              </a:ext>
            </a:extLst>
          </p:cNvPr>
          <p:cNvSpPr txBox="1"/>
          <p:nvPr/>
        </p:nvSpPr>
        <p:spPr>
          <a:xfrm>
            <a:off x="838200" y="1393372"/>
            <a:ext cx="694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시간복잡도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정렬 간 비교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(Comparisons),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변경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(Swap)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D31FF4-CFAD-B29B-7623-2471E065F39F}"/>
              </a:ext>
            </a:extLst>
          </p:cNvPr>
          <p:cNvSpPr txBox="1"/>
          <p:nvPr/>
        </p:nvSpPr>
        <p:spPr>
          <a:xfrm>
            <a:off x="838200" y="1837788"/>
            <a:ext cx="270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정렬할 데이터 개수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0ED200-832D-81D9-6747-050C815331C2}"/>
              </a:ext>
            </a:extLst>
          </p:cNvPr>
          <p:cNvSpPr txBox="1"/>
          <p:nvPr/>
        </p:nvSpPr>
        <p:spPr>
          <a:xfrm>
            <a:off x="838200" y="2995293"/>
            <a:ext cx="605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최선의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T(N) = </a:t>
            </a:r>
            <a:r>
              <a:rPr kumimoji="0" lang="el-G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Söhne"/>
                <a:ea typeface="G마켓 산스 TTF Medium" panose="02000000000000000000" pitchFamily="2" charset="-127"/>
                <a:cs typeface="+mn-cs"/>
              </a:rPr>
              <a:t>Θ(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N)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1A6EB-CB2A-F703-0FBD-D80CA6608060}"/>
              </a:ext>
            </a:extLst>
          </p:cNvPr>
          <p:cNvSpPr txBox="1"/>
          <p:nvPr/>
        </p:nvSpPr>
        <p:spPr>
          <a:xfrm>
            <a:off x="838200" y="4152798"/>
            <a:ext cx="785585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평균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&amp;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최악의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</a:t>
            </a:r>
            <a:r>
              <a:rPr kumimoji="0" lang="el-G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Söhne"/>
                <a:ea typeface="G마켓 산스 TTF Medium" panose="02000000000000000000" pitchFamily="2" charset="-127"/>
                <a:cs typeface="+mn-cs"/>
              </a:rPr>
              <a:t>Θ(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N²)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950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기준 데이터를 설정하고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그 기준보다 큰 데이터와 작은 데이터의 위치를 바꾸는 방법</a:t>
            </a:r>
            <a:endParaRPr lang="en-US" altLang="ko-KR" sz="2000" dirty="0">
              <a:solidFill>
                <a:prstClr val="whit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기본적으로 첫 번째 데이터를 기준 데이터 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(Pivot)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62322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71778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281233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390689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00144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09600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211475" y="3046052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1836885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293144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025997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12055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74596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퀵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(Quick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0C6AB0-FDDD-9F5D-A73A-A7F23A77C16E}"/>
              </a:ext>
            </a:extLst>
          </p:cNvPr>
          <p:cNvSpPr/>
          <p:nvPr/>
        </p:nvSpPr>
        <p:spPr>
          <a:xfrm>
            <a:off x="719055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E0365-6188-3889-511F-8F99F8DE9696}"/>
              </a:ext>
            </a:extLst>
          </p:cNvPr>
          <p:cNvSpPr/>
          <p:nvPr/>
        </p:nvSpPr>
        <p:spPr>
          <a:xfrm>
            <a:off x="828511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1F0ED5-F896-E862-D6B9-4D74FEBCD7CB}"/>
              </a:ext>
            </a:extLst>
          </p:cNvPr>
          <p:cNvSpPr/>
          <p:nvPr/>
        </p:nvSpPr>
        <p:spPr>
          <a:xfrm>
            <a:off x="937966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A43D01-B725-52C0-9177-AD5CAFF3E308}"/>
              </a:ext>
            </a:extLst>
          </p:cNvPr>
          <p:cNvSpPr/>
          <p:nvPr/>
        </p:nvSpPr>
        <p:spPr>
          <a:xfrm>
            <a:off x="1047422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A4F98-F25E-ED3A-DAF4-D88E136AF69A}"/>
              </a:ext>
            </a:extLst>
          </p:cNvPr>
          <p:cNvSpPr txBox="1"/>
          <p:nvPr/>
        </p:nvSpPr>
        <p:spPr>
          <a:xfrm>
            <a:off x="7309660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[6]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BEBBD-724C-A39A-6CB2-FC6F829D7D63}"/>
              </a:ext>
            </a:extLst>
          </p:cNvPr>
          <p:cNvSpPr txBox="1"/>
          <p:nvPr/>
        </p:nvSpPr>
        <p:spPr>
          <a:xfrm>
            <a:off x="8404216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[7]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405D6-C6F6-B703-969A-0AFAAA60D550}"/>
              </a:ext>
            </a:extLst>
          </p:cNvPr>
          <p:cNvSpPr txBox="1"/>
          <p:nvPr/>
        </p:nvSpPr>
        <p:spPr>
          <a:xfrm>
            <a:off x="9498772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[8]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2A038-4F2A-DB6B-2C23-7CB1698D10E5}"/>
              </a:ext>
            </a:extLst>
          </p:cNvPr>
          <p:cNvSpPr txBox="1"/>
          <p:nvPr/>
        </p:nvSpPr>
        <p:spPr>
          <a:xfrm>
            <a:off x="10593326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[9]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7" name="별: 꼭짓점 4개 26">
            <a:extLst>
              <a:ext uri="{FF2B5EF4-FFF2-40B4-BE49-F238E27FC236}">
                <a16:creationId xmlns:a16="http://schemas.microsoft.com/office/drawing/2014/main" id="{B3396499-EB0E-7768-0120-89CBDE6D3526}"/>
              </a:ext>
            </a:extLst>
          </p:cNvPr>
          <p:cNvSpPr/>
          <p:nvPr/>
        </p:nvSpPr>
        <p:spPr>
          <a:xfrm>
            <a:off x="378680" y="3175075"/>
            <a:ext cx="729974" cy="637721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FF0C8D-7861-C036-6B46-6430FDD0920A}"/>
              </a:ext>
            </a:extLst>
          </p:cNvPr>
          <p:cNvSpPr txBox="1"/>
          <p:nvPr/>
        </p:nvSpPr>
        <p:spPr>
          <a:xfrm>
            <a:off x="623225" y="4423503"/>
            <a:ext cx="109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Pivot</a:t>
            </a:r>
            <a:endParaRPr lang="ko-KR" altLang="en-US" dirty="0">
              <a:solidFill>
                <a:srgbClr val="00B05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E8E12D8-D2D1-1067-E909-56BA99BF1966}"/>
              </a:ext>
            </a:extLst>
          </p:cNvPr>
          <p:cNvSpPr/>
          <p:nvPr/>
        </p:nvSpPr>
        <p:spPr>
          <a:xfrm>
            <a:off x="1836884" y="4972110"/>
            <a:ext cx="4259115" cy="40011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58C7059-4727-29DF-C133-FABE5084743C}"/>
              </a:ext>
            </a:extLst>
          </p:cNvPr>
          <p:cNvSpPr/>
          <p:nvPr/>
        </p:nvSpPr>
        <p:spPr>
          <a:xfrm rot="10800000">
            <a:off x="6362700" y="4972108"/>
            <a:ext cx="5206074" cy="40010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71CD4110-580E-98D6-987E-83278934C1F9}"/>
              </a:ext>
            </a:extLst>
          </p:cNvPr>
          <p:cNvSpPr/>
          <p:nvPr/>
        </p:nvSpPr>
        <p:spPr>
          <a:xfrm>
            <a:off x="1812048" y="3428999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원형: 비어 있음 33">
            <a:extLst>
              <a:ext uri="{FF2B5EF4-FFF2-40B4-BE49-F238E27FC236}">
                <a16:creationId xmlns:a16="http://schemas.microsoft.com/office/drawing/2014/main" id="{23780337-1E0E-059C-A7D5-59B7990D8D2E}"/>
              </a:ext>
            </a:extLst>
          </p:cNvPr>
          <p:cNvSpPr/>
          <p:nvPr/>
        </p:nvSpPr>
        <p:spPr>
          <a:xfrm>
            <a:off x="9473936" y="3406470"/>
            <a:ext cx="906016" cy="940633"/>
          </a:xfrm>
          <a:prstGeom prst="donut">
            <a:avLst>
              <a:gd name="adj" fmla="val 1204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080D4-867A-EBEC-09FE-9DE0742EC729}"/>
              </a:ext>
            </a:extLst>
          </p:cNvPr>
          <p:cNvSpPr txBox="1"/>
          <p:nvPr/>
        </p:nvSpPr>
        <p:spPr>
          <a:xfrm>
            <a:off x="1987923" y="5427356"/>
            <a:ext cx="182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보다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큰 숫자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E0C7C-7CE5-7A3C-EC35-A33211CDC421}"/>
              </a:ext>
            </a:extLst>
          </p:cNvPr>
          <p:cNvSpPr txBox="1"/>
          <p:nvPr/>
        </p:nvSpPr>
        <p:spPr>
          <a:xfrm>
            <a:off x="9285395" y="5427357"/>
            <a:ext cx="216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보다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작은 숫자</a:t>
            </a:r>
          </a:p>
        </p:txBody>
      </p:sp>
    </p:spTree>
    <p:extLst>
      <p:ext uri="{BB962C8B-B14F-4D97-AF65-F5344CB8AC3E}">
        <p14:creationId xmlns:p14="http://schemas.microsoft.com/office/powerpoint/2010/main" val="994621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기준 데이터를 설정하고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그 기준보다 큰 데이터와 작은 데이터의 위치를 바꾸는 방법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기본적으로 첫 번째 데이터를 기준 데이터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(Pivot)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62322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71778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4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281233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390689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00144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09600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211475" y="3046052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1836885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293144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025997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12055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74596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퀵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(Quick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0C6AB0-FDDD-9F5D-A73A-A7F23A77C16E}"/>
              </a:ext>
            </a:extLst>
          </p:cNvPr>
          <p:cNvSpPr/>
          <p:nvPr/>
        </p:nvSpPr>
        <p:spPr>
          <a:xfrm>
            <a:off x="719055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E0365-6188-3889-511F-8F99F8DE9696}"/>
              </a:ext>
            </a:extLst>
          </p:cNvPr>
          <p:cNvSpPr/>
          <p:nvPr/>
        </p:nvSpPr>
        <p:spPr>
          <a:xfrm>
            <a:off x="828511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1F0ED5-F896-E862-D6B9-4D74FEBCD7CB}"/>
              </a:ext>
            </a:extLst>
          </p:cNvPr>
          <p:cNvSpPr/>
          <p:nvPr/>
        </p:nvSpPr>
        <p:spPr>
          <a:xfrm>
            <a:off x="937966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A43D01-B725-52C0-9177-AD5CAFF3E308}"/>
              </a:ext>
            </a:extLst>
          </p:cNvPr>
          <p:cNvSpPr/>
          <p:nvPr/>
        </p:nvSpPr>
        <p:spPr>
          <a:xfrm>
            <a:off x="1047422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A4F98-F25E-ED3A-DAF4-D88E136AF69A}"/>
              </a:ext>
            </a:extLst>
          </p:cNvPr>
          <p:cNvSpPr txBox="1"/>
          <p:nvPr/>
        </p:nvSpPr>
        <p:spPr>
          <a:xfrm>
            <a:off x="7309660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[6]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BEBBD-724C-A39A-6CB2-FC6F829D7D63}"/>
              </a:ext>
            </a:extLst>
          </p:cNvPr>
          <p:cNvSpPr txBox="1"/>
          <p:nvPr/>
        </p:nvSpPr>
        <p:spPr>
          <a:xfrm>
            <a:off x="8404216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[7]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405D6-C6F6-B703-969A-0AFAAA60D550}"/>
              </a:ext>
            </a:extLst>
          </p:cNvPr>
          <p:cNvSpPr txBox="1"/>
          <p:nvPr/>
        </p:nvSpPr>
        <p:spPr>
          <a:xfrm>
            <a:off x="9498772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[8]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2A038-4F2A-DB6B-2C23-7CB1698D10E5}"/>
              </a:ext>
            </a:extLst>
          </p:cNvPr>
          <p:cNvSpPr txBox="1"/>
          <p:nvPr/>
        </p:nvSpPr>
        <p:spPr>
          <a:xfrm>
            <a:off x="10593326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[9]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7" name="별: 꼭짓점 4개 26">
            <a:extLst>
              <a:ext uri="{FF2B5EF4-FFF2-40B4-BE49-F238E27FC236}">
                <a16:creationId xmlns:a16="http://schemas.microsoft.com/office/drawing/2014/main" id="{B3396499-EB0E-7768-0120-89CBDE6D3526}"/>
              </a:ext>
            </a:extLst>
          </p:cNvPr>
          <p:cNvSpPr/>
          <p:nvPr/>
        </p:nvSpPr>
        <p:spPr>
          <a:xfrm>
            <a:off x="378680" y="3175075"/>
            <a:ext cx="729974" cy="637721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FF0C8D-7861-C036-6B46-6430FDD0920A}"/>
              </a:ext>
            </a:extLst>
          </p:cNvPr>
          <p:cNvSpPr txBox="1"/>
          <p:nvPr/>
        </p:nvSpPr>
        <p:spPr>
          <a:xfrm>
            <a:off x="623225" y="4423503"/>
            <a:ext cx="109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Pivot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E8E12D8-D2D1-1067-E909-56BA99BF1966}"/>
              </a:ext>
            </a:extLst>
          </p:cNvPr>
          <p:cNvSpPr/>
          <p:nvPr/>
        </p:nvSpPr>
        <p:spPr>
          <a:xfrm>
            <a:off x="1836884" y="4972110"/>
            <a:ext cx="4259115" cy="40011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58C7059-4727-29DF-C133-FABE5084743C}"/>
              </a:ext>
            </a:extLst>
          </p:cNvPr>
          <p:cNvSpPr/>
          <p:nvPr/>
        </p:nvSpPr>
        <p:spPr>
          <a:xfrm rot="10800000">
            <a:off x="6362700" y="4972108"/>
            <a:ext cx="5206074" cy="40010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080D4-867A-EBEC-09FE-9DE0742EC729}"/>
              </a:ext>
            </a:extLst>
          </p:cNvPr>
          <p:cNvSpPr txBox="1"/>
          <p:nvPr/>
        </p:nvSpPr>
        <p:spPr>
          <a:xfrm>
            <a:off x="1987923" y="5427356"/>
            <a:ext cx="182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보다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큰 숫자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E0C7C-7CE5-7A3C-EC35-A33211CDC421}"/>
              </a:ext>
            </a:extLst>
          </p:cNvPr>
          <p:cNvSpPr txBox="1"/>
          <p:nvPr/>
        </p:nvSpPr>
        <p:spPr>
          <a:xfrm>
            <a:off x="9285395" y="5427357"/>
            <a:ext cx="216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보다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작은 숫자</a:t>
            </a: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9D64347E-C499-5CDD-7EB5-7E443BB63723}"/>
              </a:ext>
            </a:extLst>
          </p:cNvPr>
          <p:cNvSpPr/>
          <p:nvPr/>
        </p:nvSpPr>
        <p:spPr>
          <a:xfrm>
            <a:off x="2906602" y="3428999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DC20BF60-37AC-4FE5-8D20-1C6DA988E352}"/>
              </a:ext>
            </a:extLst>
          </p:cNvPr>
          <p:cNvSpPr/>
          <p:nvPr/>
        </p:nvSpPr>
        <p:spPr>
          <a:xfrm>
            <a:off x="8379379" y="3428999"/>
            <a:ext cx="906016" cy="940633"/>
          </a:xfrm>
          <a:prstGeom prst="donut">
            <a:avLst>
              <a:gd name="adj" fmla="val 1204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170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기준 데이터를 설정하고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그 기준보다 큰 데이터와 작은 데이터의 위치를 바꾸는 방법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기본적으로 첫 번째 데이터를 기준 데이터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(Pivot)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62322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71778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4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281233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390689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00144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09600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211475" y="3046052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1836885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293144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025997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12055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74596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퀵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(Quick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0C6AB0-FDDD-9F5D-A73A-A7F23A77C16E}"/>
              </a:ext>
            </a:extLst>
          </p:cNvPr>
          <p:cNvSpPr/>
          <p:nvPr/>
        </p:nvSpPr>
        <p:spPr>
          <a:xfrm>
            <a:off x="719055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E0365-6188-3889-511F-8F99F8DE9696}"/>
              </a:ext>
            </a:extLst>
          </p:cNvPr>
          <p:cNvSpPr/>
          <p:nvPr/>
        </p:nvSpPr>
        <p:spPr>
          <a:xfrm>
            <a:off x="828511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1F0ED5-F896-E862-D6B9-4D74FEBCD7CB}"/>
              </a:ext>
            </a:extLst>
          </p:cNvPr>
          <p:cNvSpPr/>
          <p:nvPr/>
        </p:nvSpPr>
        <p:spPr>
          <a:xfrm>
            <a:off x="937966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A43D01-B725-52C0-9177-AD5CAFF3E308}"/>
              </a:ext>
            </a:extLst>
          </p:cNvPr>
          <p:cNvSpPr/>
          <p:nvPr/>
        </p:nvSpPr>
        <p:spPr>
          <a:xfrm>
            <a:off x="1047422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A4F98-F25E-ED3A-DAF4-D88E136AF69A}"/>
              </a:ext>
            </a:extLst>
          </p:cNvPr>
          <p:cNvSpPr txBox="1"/>
          <p:nvPr/>
        </p:nvSpPr>
        <p:spPr>
          <a:xfrm>
            <a:off x="7309660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[6]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BEBBD-724C-A39A-6CB2-FC6F829D7D63}"/>
              </a:ext>
            </a:extLst>
          </p:cNvPr>
          <p:cNvSpPr txBox="1"/>
          <p:nvPr/>
        </p:nvSpPr>
        <p:spPr>
          <a:xfrm>
            <a:off x="8404216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[7]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405D6-C6F6-B703-969A-0AFAAA60D550}"/>
              </a:ext>
            </a:extLst>
          </p:cNvPr>
          <p:cNvSpPr txBox="1"/>
          <p:nvPr/>
        </p:nvSpPr>
        <p:spPr>
          <a:xfrm>
            <a:off x="9498772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[8]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2A038-4F2A-DB6B-2C23-7CB1698D10E5}"/>
              </a:ext>
            </a:extLst>
          </p:cNvPr>
          <p:cNvSpPr txBox="1"/>
          <p:nvPr/>
        </p:nvSpPr>
        <p:spPr>
          <a:xfrm>
            <a:off x="10593326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[9]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7" name="별: 꼭짓점 4개 26">
            <a:extLst>
              <a:ext uri="{FF2B5EF4-FFF2-40B4-BE49-F238E27FC236}">
                <a16:creationId xmlns:a16="http://schemas.microsoft.com/office/drawing/2014/main" id="{B3396499-EB0E-7768-0120-89CBDE6D3526}"/>
              </a:ext>
            </a:extLst>
          </p:cNvPr>
          <p:cNvSpPr/>
          <p:nvPr/>
        </p:nvSpPr>
        <p:spPr>
          <a:xfrm>
            <a:off x="378680" y="3175075"/>
            <a:ext cx="729974" cy="637721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FF0C8D-7861-C036-6B46-6430FDD0920A}"/>
              </a:ext>
            </a:extLst>
          </p:cNvPr>
          <p:cNvSpPr txBox="1"/>
          <p:nvPr/>
        </p:nvSpPr>
        <p:spPr>
          <a:xfrm>
            <a:off x="623225" y="4423503"/>
            <a:ext cx="109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Pivot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E8E12D8-D2D1-1067-E909-56BA99BF1966}"/>
              </a:ext>
            </a:extLst>
          </p:cNvPr>
          <p:cNvSpPr/>
          <p:nvPr/>
        </p:nvSpPr>
        <p:spPr>
          <a:xfrm>
            <a:off x="1836884" y="4972110"/>
            <a:ext cx="4259115" cy="40011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58C7059-4727-29DF-C133-FABE5084743C}"/>
              </a:ext>
            </a:extLst>
          </p:cNvPr>
          <p:cNvSpPr/>
          <p:nvPr/>
        </p:nvSpPr>
        <p:spPr>
          <a:xfrm rot="10800000">
            <a:off x="6362700" y="4972108"/>
            <a:ext cx="5206074" cy="40010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080D4-867A-EBEC-09FE-9DE0742EC729}"/>
              </a:ext>
            </a:extLst>
          </p:cNvPr>
          <p:cNvSpPr txBox="1"/>
          <p:nvPr/>
        </p:nvSpPr>
        <p:spPr>
          <a:xfrm>
            <a:off x="1987923" y="5427356"/>
            <a:ext cx="182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보다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큰 숫자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E0C7C-7CE5-7A3C-EC35-A33211CDC421}"/>
              </a:ext>
            </a:extLst>
          </p:cNvPr>
          <p:cNvSpPr txBox="1"/>
          <p:nvPr/>
        </p:nvSpPr>
        <p:spPr>
          <a:xfrm>
            <a:off x="9285395" y="5427357"/>
            <a:ext cx="216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보다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작은 숫자</a:t>
            </a: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A75FB893-5CC1-85E1-E637-ED476F54BC4F}"/>
              </a:ext>
            </a:extLst>
          </p:cNvPr>
          <p:cNvSpPr/>
          <p:nvPr/>
        </p:nvSpPr>
        <p:spPr>
          <a:xfrm>
            <a:off x="7281194" y="3428999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B2743731-7648-809C-A7D0-9216C83A1F22}"/>
              </a:ext>
            </a:extLst>
          </p:cNvPr>
          <p:cNvSpPr/>
          <p:nvPr/>
        </p:nvSpPr>
        <p:spPr>
          <a:xfrm>
            <a:off x="6186638" y="3428999"/>
            <a:ext cx="906016" cy="940633"/>
          </a:xfrm>
          <a:prstGeom prst="donut">
            <a:avLst>
              <a:gd name="adj" fmla="val 1204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05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기준 데이터를 설정하고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그 기준보다 큰 데이터와 작은 데이터의 위치를 바꾸는 방법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기본적으로 첫 번째 데이터를 기준 데이터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(Pivot)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62322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71778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4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281233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390689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00144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09600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211475" y="3046052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1836885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293144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025997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12055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74596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퀵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(Quick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0C6AB0-FDDD-9F5D-A73A-A7F23A77C16E}"/>
              </a:ext>
            </a:extLst>
          </p:cNvPr>
          <p:cNvSpPr/>
          <p:nvPr/>
        </p:nvSpPr>
        <p:spPr>
          <a:xfrm>
            <a:off x="719055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E0365-6188-3889-511F-8F99F8DE9696}"/>
              </a:ext>
            </a:extLst>
          </p:cNvPr>
          <p:cNvSpPr/>
          <p:nvPr/>
        </p:nvSpPr>
        <p:spPr>
          <a:xfrm>
            <a:off x="828511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1F0ED5-F896-E862-D6B9-4D74FEBCD7CB}"/>
              </a:ext>
            </a:extLst>
          </p:cNvPr>
          <p:cNvSpPr/>
          <p:nvPr/>
        </p:nvSpPr>
        <p:spPr>
          <a:xfrm>
            <a:off x="937966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A43D01-B725-52C0-9177-AD5CAFF3E308}"/>
              </a:ext>
            </a:extLst>
          </p:cNvPr>
          <p:cNvSpPr/>
          <p:nvPr/>
        </p:nvSpPr>
        <p:spPr>
          <a:xfrm>
            <a:off x="1047422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A4F98-F25E-ED3A-DAF4-D88E136AF69A}"/>
              </a:ext>
            </a:extLst>
          </p:cNvPr>
          <p:cNvSpPr txBox="1"/>
          <p:nvPr/>
        </p:nvSpPr>
        <p:spPr>
          <a:xfrm>
            <a:off x="7309660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[6]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BEBBD-724C-A39A-6CB2-FC6F829D7D63}"/>
              </a:ext>
            </a:extLst>
          </p:cNvPr>
          <p:cNvSpPr txBox="1"/>
          <p:nvPr/>
        </p:nvSpPr>
        <p:spPr>
          <a:xfrm>
            <a:off x="8404216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[7]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405D6-C6F6-B703-969A-0AFAAA60D550}"/>
              </a:ext>
            </a:extLst>
          </p:cNvPr>
          <p:cNvSpPr txBox="1"/>
          <p:nvPr/>
        </p:nvSpPr>
        <p:spPr>
          <a:xfrm>
            <a:off x="9498772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[8]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2A038-4F2A-DB6B-2C23-7CB1698D10E5}"/>
              </a:ext>
            </a:extLst>
          </p:cNvPr>
          <p:cNvSpPr txBox="1"/>
          <p:nvPr/>
        </p:nvSpPr>
        <p:spPr>
          <a:xfrm>
            <a:off x="10593326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[9]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7" name="별: 꼭짓점 4개 26">
            <a:extLst>
              <a:ext uri="{FF2B5EF4-FFF2-40B4-BE49-F238E27FC236}">
                <a16:creationId xmlns:a16="http://schemas.microsoft.com/office/drawing/2014/main" id="{B3396499-EB0E-7768-0120-89CBDE6D3526}"/>
              </a:ext>
            </a:extLst>
          </p:cNvPr>
          <p:cNvSpPr/>
          <p:nvPr/>
        </p:nvSpPr>
        <p:spPr>
          <a:xfrm>
            <a:off x="5834054" y="3175075"/>
            <a:ext cx="729974" cy="637721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FF0C8D-7861-C036-6B46-6430FDD0920A}"/>
              </a:ext>
            </a:extLst>
          </p:cNvPr>
          <p:cNvSpPr txBox="1"/>
          <p:nvPr/>
        </p:nvSpPr>
        <p:spPr>
          <a:xfrm>
            <a:off x="6078599" y="4423503"/>
            <a:ext cx="109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Pivot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080D4-867A-EBEC-09FE-9DE0742EC729}"/>
              </a:ext>
            </a:extLst>
          </p:cNvPr>
          <p:cNvSpPr txBox="1"/>
          <p:nvPr/>
        </p:nvSpPr>
        <p:spPr>
          <a:xfrm>
            <a:off x="8587860" y="5027246"/>
            <a:ext cx="182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보다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큰 숫자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E0C7C-7CE5-7A3C-EC35-A33211CDC421}"/>
              </a:ext>
            </a:extLst>
          </p:cNvPr>
          <p:cNvSpPr txBox="1"/>
          <p:nvPr/>
        </p:nvSpPr>
        <p:spPr>
          <a:xfrm>
            <a:off x="2184127" y="5027246"/>
            <a:ext cx="216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보다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작은 숫자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459770A-5A44-66BB-1AB7-7CC8A18C4CD8}"/>
              </a:ext>
            </a:extLst>
          </p:cNvPr>
          <p:cNvSpPr/>
          <p:nvPr/>
        </p:nvSpPr>
        <p:spPr>
          <a:xfrm>
            <a:off x="441960" y="2849880"/>
            <a:ext cx="5654040" cy="197373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2B372B2-2FF0-6795-099E-20B317E99691}"/>
              </a:ext>
            </a:extLst>
          </p:cNvPr>
          <p:cNvSpPr/>
          <p:nvPr/>
        </p:nvSpPr>
        <p:spPr>
          <a:xfrm>
            <a:off x="7173154" y="2849879"/>
            <a:ext cx="4576886" cy="1973733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23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기준 데이터를 설정하고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그 기준보다 큰 데이터와 작은 데이터의 위치를 바꾸는 방법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기본적으로 첫 번째 데이터를 기준 데이터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(Pivot)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693AC-3075-3EB1-07BF-18A62A5528DF}"/>
              </a:ext>
            </a:extLst>
          </p:cNvPr>
          <p:cNvSpPr/>
          <p:nvPr/>
        </p:nvSpPr>
        <p:spPr>
          <a:xfrm>
            <a:off x="62322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2B8BF-716A-F1E7-0EF0-296CA60B271C}"/>
              </a:ext>
            </a:extLst>
          </p:cNvPr>
          <p:cNvSpPr/>
          <p:nvPr/>
        </p:nvSpPr>
        <p:spPr>
          <a:xfrm>
            <a:off x="171778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4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ECF7A-5A59-F22C-22F1-7E0BDFE45328}"/>
              </a:ext>
            </a:extLst>
          </p:cNvPr>
          <p:cNvSpPr/>
          <p:nvPr/>
        </p:nvSpPr>
        <p:spPr>
          <a:xfrm>
            <a:off x="281233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60E3-A38C-8EAC-D7C4-A740226F9FC6}"/>
              </a:ext>
            </a:extLst>
          </p:cNvPr>
          <p:cNvSpPr/>
          <p:nvPr/>
        </p:nvSpPr>
        <p:spPr>
          <a:xfrm>
            <a:off x="390689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8ABBB-FD93-678D-D75C-CB89FFA91121}"/>
              </a:ext>
            </a:extLst>
          </p:cNvPr>
          <p:cNvSpPr/>
          <p:nvPr/>
        </p:nvSpPr>
        <p:spPr>
          <a:xfrm>
            <a:off x="500144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94A37-0C60-35DE-2FF9-25B5ED05A035}"/>
              </a:ext>
            </a:extLst>
          </p:cNvPr>
          <p:cNvSpPr/>
          <p:nvPr/>
        </p:nvSpPr>
        <p:spPr>
          <a:xfrm>
            <a:off x="609600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23C4-2B7E-CC93-D74E-8C744102F092}"/>
              </a:ext>
            </a:extLst>
          </p:cNvPr>
          <p:cNvSpPr txBox="1"/>
          <p:nvPr/>
        </p:nvSpPr>
        <p:spPr>
          <a:xfrm>
            <a:off x="6211475" y="3046052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C434-030A-B003-81FF-411901945FD5}"/>
              </a:ext>
            </a:extLst>
          </p:cNvPr>
          <p:cNvSpPr txBox="1"/>
          <p:nvPr/>
        </p:nvSpPr>
        <p:spPr>
          <a:xfrm>
            <a:off x="1836885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9CEB2-744C-D16E-653C-5D7606B5D18D}"/>
              </a:ext>
            </a:extLst>
          </p:cNvPr>
          <p:cNvSpPr txBox="1"/>
          <p:nvPr/>
        </p:nvSpPr>
        <p:spPr>
          <a:xfrm>
            <a:off x="293144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8DC5-66A8-A5DD-84E8-8C811BF0B5AD}"/>
              </a:ext>
            </a:extLst>
          </p:cNvPr>
          <p:cNvSpPr txBox="1"/>
          <p:nvPr/>
        </p:nvSpPr>
        <p:spPr>
          <a:xfrm>
            <a:off x="4025997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9863-1495-3442-B571-2EB545A5D4C3}"/>
              </a:ext>
            </a:extLst>
          </p:cNvPr>
          <p:cNvSpPr txBox="1"/>
          <p:nvPr/>
        </p:nvSpPr>
        <p:spPr>
          <a:xfrm>
            <a:off x="512055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FBF2-A7AC-191E-A530-0A50B566C798}"/>
              </a:ext>
            </a:extLst>
          </p:cNvPr>
          <p:cNvSpPr txBox="1"/>
          <p:nvPr/>
        </p:nvSpPr>
        <p:spPr>
          <a:xfrm>
            <a:off x="745961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퀵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(Quick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0C6AB0-FDDD-9F5D-A73A-A7F23A77C16E}"/>
              </a:ext>
            </a:extLst>
          </p:cNvPr>
          <p:cNvSpPr/>
          <p:nvPr/>
        </p:nvSpPr>
        <p:spPr>
          <a:xfrm>
            <a:off x="719055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E0365-6188-3889-511F-8F99F8DE9696}"/>
              </a:ext>
            </a:extLst>
          </p:cNvPr>
          <p:cNvSpPr/>
          <p:nvPr/>
        </p:nvSpPr>
        <p:spPr>
          <a:xfrm>
            <a:off x="828511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1F0ED5-F896-E862-D6B9-4D74FEBCD7CB}"/>
              </a:ext>
            </a:extLst>
          </p:cNvPr>
          <p:cNvSpPr/>
          <p:nvPr/>
        </p:nvSpPr>
        <p:spPr>
          <a:xfrm>
            <a:off x="9379665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A43D01-B725-52C0-9177-AD5CAFF3E308}"/>
              </a:ext>
            </a:extLst>
          </p:cNvPr>
          <p:cNvSpPr/>
          <p:nvPr/>
        </p:nvSpPr>
        <p:spPr>
          <a:xfrm>
            <a:off x="10474220" y="3429000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A4F98-F25E-ED3A-DAF4-D88E136AF69A}"/>
              </a:ext>
            </a:extLst>
          </p:cNvPr>
          <p:cNvSpPr txBox="1"/>
          <p:nvPr/>
        </p:nvSpPr>
        <p:spPr>
          <a:xfrm>
            <a:off x="7309660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[6]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BEBBD-724C-A39A-6CB2-FC6F829D7D63}"/>
              </a:ext>
            </a:extLst>
          </p:cNvPr>
          <p:cNvSpPr txBox="1"/>
          <p:nvPr/>
        </p:nvSpPr>
        <p:spPr>
          <a:xfrm>
            <a:off x="8404216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[7]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405D6-C6F6-B703-969A-0AFAAA60D550}"/>
              </a:ext>
            </a:extLst>
          </p:cNvPr>
          <p:cNvSpPr txBox="1"/>
          <p:nvPr/>
        </p:nvSpPr>
        <p:spPr>
          <a:xfrm>
            <a:off x="9498772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[8]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2A038-4F2A-DB6B-2C23-7CB1698D10E5}"/>
              </a:ext>
            </a:extLst>
          </p:cNvPr>
          <p:cNvSpPr txBox="1"/>
          <p:nvPr/>
        </p:nvSpPr>
        <p:spPr>
          <a:xfrm>
            <a:off x="10593326" y="304520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[9]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7" name="별: 꼭짓점 4개 26">
            <a:extLst>
              <a:ext uri="{FF2B5EF4-FFF2-40B4-BE49-F238E27FC236}">
                <a16:creationId xmlns:a16="http://schemas.microsoft.com/office/drawing/2014/main" id="{B3396499-EB0E-7768-0120-89CBDE6D3526}"/>
              </a:ext>
            </a:extLst>
          </p:cNvPr>
          <p:cNvSpPr/>
          <p:nvPr/>
        </p:nvSpPr>
        <p:spPr>
          <a:xfrm>
            <a:off x="6962074" y="3175075"/>
            <a:ext cx="729974" cy="637721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FF0C8D-7861-C036-6B46-6430FDD0920A}"/>
              </a:ext>
            </a:extLst>
          </p:cNvPr>
          <p:cNvSpPr txBox="1"/>
          <p:nvPr/>
        </p:nvSpPr>
        <p:spPr>
          <a:xfrm>
            <a:off x="7196956" y="4423503"/>
            <a:ext cx="109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Pivot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별: 꼭짓점 4개 10">
            <a:extLst>
              <a:ext uri="{FF2B5EF4-FFF2-40B4-BE49-F238E27FC236}">
                <a16:creationId xmlns:a16="http://schemas.microsoft.com/office/drawing/2014/main" id="{191E297B-9E44-EE80-56AE-712E6D534595}"/>
              </a:ext>
            </a:extLst>
          </p:cNvPr>
          <p:cNvSpPr/>
          <p:nvPr/>
        </p:nvSpPr>
        <p:spPr>
          <a:xfrm>
            <a:off x="336623" y="3170768"/>
            <a:ext cx="729974" cy="637721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B82E0-46AE-342A-5447-6FB13376ACE4}"/>
              </a:ext>
            </a:extLst>
          </p:cNvPr>
          <p:cNvSpPr txBox="1"/>
          <p:nvPr/>
        </p:nvSpPr>
        <p:spPr>
          <a:xfrm>
            <a:off x="610422" y="4423502"/>
            <a:ext cx="109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Pivot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1735B9F-A917-54B8-E997-A188FB6BAED4}"/>
              </a:ext>
            </a:extLst>
          </p:cNvPr>
          <p:cNvSpPr/>
          <p:nvPr/>
        </p:nvSpPr>
        <p:spPr>
          <a:xfrm>
            <a:off x="1777333" y="4984648"/>
            <a:ext cx="2070003" cy="40011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BFD0AEE-CCF5-3A11-C8AF-DFA83A528527}"/>
              </a:ext>
            </a:extLst>
          </p:cNvPr>
          <p:cNvSpPr/>
          <p:nvPr/>
        </p:nvSpPr>
        <p:spPr>
          <a:xfrm rot="10800000">
            <a:off x="4214789" y="4984641"/>
            <a:ext cx="1815174" cy="40010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6F0C854-F334-02A9-93B0-719DE503D69F}"/>
              </a:ext>
            </a:extLst>
          </p:cNvPr>
          <p:cNvSpPr/>
          <p:nvPr/>
        </p:nvSpPr>
        <p:spPr>
          <a:xfrm>
            <a:off x="8404216" y="4984649"/>
            <a:ext cx="1328740" cy="40011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90D44F6-00DC-2AED-CB59-2508F0D4B3CA}"/>
              </a:ext>
            </a:extLst>
          </p:cNvPr>
          <p:cNvSpPr/>
          <p:nvPr/>
        </p:nvSpPr>
        <p:spPr>
          <a:xfrm rot="10800000">
            <a:off x="9866306" y="4984640"/>
            <a:ext cx="1702469" cy="40010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원형: 비어 있음 33">
            <a:extLst>
              <a:ext uri="{FF2B5EF4-FFF2-40B4-BE49-F238E27FC236}">
                <a16:creationId xmlns:a16="http://schemas.microsoft.com/office/drawing/2014/main" id="{CF77AA58-F567-170F-4202-51DD1FADDB0D}"/>
              </a:ext>
            </a:extLst>
          </p:cNvPr>
          <p:cNvSpPr/>
          <p:nvPr/>
        </p:nvSpPr>
        <p:spPr>
          <a:xfrm>
            <a:off x="6186638" y="3428999"/>
            <a:ext cx="906016" cy="940633"/>
          </a:xfrm>
          <a:prstGeom prst="donut">
            <a:avLst>
              <a:gd name="adj" fmla="val 1204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32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퀵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(Quick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0553C-5CBB-A99C-E1F3-2D73F6A10FC5}"/>
              </a:ext>
            </a:extLst>
          </p:cNvPr>
          <p:cNvSpPr txBox="1"/>
          <p:nvPr/>
        </p:nvSpPr>
        <p:spPr>
          <a:xfrm>
            <a:off x="838200" y="1393372"/>
            <a:ext cx="694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시간복잡도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정렬 간 비교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(Comparisons),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변경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(Swap)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D31FF4-CFAD-B29B-7623-2471E065F39F}"/>
              </a:ext>
            </a:extLst>
          </p:cNvPr>
          <p:cNvSpPr txBox="1"/>
          <p:nvPr/>
        </p:nvSpPr>
        <p:spPr>
          <a:xfrm>
            <a:off x="838200" y="1837788"/>
            <a:ext cx="270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정렬할 데이터 개수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0ED200-832D-81D9-6747-050C815331C2}"/>
              </a:ext>
            </a:extLst>
          </p:cNvPr>
          <p:cNvSpPr txBox="1"/>
          <p:nvPr/>
        </p:nvSpPr>
        <p:spPr>
          <a:xfrm>
            <a:off x="838200" y="2995293"/>
            <a:ext cx="605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최선의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T(N) = </a:t>
            </a:r>
            <a:r>
              <a:rPr kumimoji="0" lang="el-G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Söhne"/>
                <a:ea typeface="G마켓 산스 TTF Medium" panose="02000000000000000000" pitchFamily="2" charset="-127"/>
                <a:cs typeface="+mn-cs"/>
              </a:rPr>
              <a:t>Θ(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NlogN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1A6EB-CB2A-F703-0FBD-D80CA6608060}"/>
              </a:ext>
            </a:extLst>
          </p:cNvPr>
          <p:cNvSpPr txBox="1"/>
          <p:nvPr/>
        </p:nvSpPr>
        <p:spPr>
          <a:xfrm>
            <a:off x="838200" y="4152798"/>
            <a:ext cx="785585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평균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&amp;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최악의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</a:t>
            </a:r>
            <a:r>
              <a:rPr kumimoji="0" lang="el-G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Söhne"/>
                <a:ea typeface="G마켓 산스 TTF Medium" panose="02000000000000000000" pitchFamily="2" charset="-127"/>
                <a:cs typeface="+mn-cs"/>
              </a:rPr>
              <a:t>Θ(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NlogN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), O(N²)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688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문제를 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문제로 쪼개서 해결하고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결과를 합치는 분할 정복 알고리즘 중 하나</a:t>
            </a:r>
            <a:endParaRPr lang="en-US" altLang="ko-KR" sz="2000" dirty="0">
              <a:solidFill>
                <a:prstClr val="whit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정확히 반으로 나눈 뒤 나중에 정렬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병합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(Merge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BB3102-98D3-DCC0-8080-37A369C6427E}"/>
              </a:ext>
            </a:extLst>
          </p:cNvPr>
          <p:cNvSpPr/>
          <p:nvPr/>
        </p:nvSpPr>
        <p:spPr>
          <a:xfrm>
            <a:off x="838200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7FB494-7E4A-EAAA-B844-029CE54D5BA3}"/>
              </a:ext>
            </a:extLst>
          </p:cNvPr>
          <p:cNvSpPr/>
          <p:nvPr/>
        </p:nvSpPr>
        <p:spPr>
          <a:xfrm>
            <a:off x="1932755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262EA5-3E3F-5FBF-DFBA-F472ACD71BF2}"/>
              </a:ext>
            </a:extLst>
          </p:cNvPr>
          <p:cNvSpPr/>
          <p:nvPr/>
        </p:nvSpPr>
        <p:spPr>
          <a:xfrm>
            <a:off x="3027310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108BC3-926D-1F76-40CA-496EA4CFAC5E}"/>
              </a:ext>
            </a:extLst>
          </p:cNvPr>
          <p:cNvSpPr/>
          <p:nvPr/>
        </p:nvSpPr>
        <p:spPr>
          <a:xfrm>
            <a:off x="4121865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5E4573-ABF8-1C9F-93BA-A402E323D553}"/>
              </a:ext>
            </a:extLst>
          </p:cNvPr>
          <p:cNvSpPr/>
          <p:nvPr/>
        </p:nvSpPr>
        <p:spPr>
          <a:xfrm>
            <a:off x="5216420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9EBC38-A6F5-22F5-5890-420D012A48AD}"/>
              </a:ext>
            </a:extLst>
          </p:cNvPr>
          <p:cNvSpPr/>
          <p:nvPr/>
        </p:nvSpPr>
        <p:spPr>
          <a:xfrm>
            <a:off x="6310975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8BC29-B0B7-D7CA-53CC-98CDDFDA6984}"/>
              </a:ext>
            </a:extLst>
          </p:cNvPr>
          <p:cNvSpPr txBox="1"/>
          <p:nvPr/>
        </p:nvSpPr>
        <p:spPr>
          <a:xfrm>
            <a:off x="6426450" y="242473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33D0A8-F332-6A64-8CEF-436AF4F85794}"/>
              </a:ext>
            </a:extLst>
          </p:cNvPr>
          <p:cNvSpPr txBox="1"/>
          <p:nvPr/>
        </p:nvSpPr>
        <p:spPr>
          <a:xfrm>
            <a:off x="2051860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6A79A-1028-F219-7883-6D0D2A3659D9}"/>
              </a:ext>
            </a:extLst>
          </p:cNvPr>
          <p:cNvSpPr txBox="1"/>
          <p:nvPr/>
        </p:nvSpPr>
        <p:spPr>
          <a:xfrm>
            <a:off x="314641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9A2875-15E4-3968-F8D6-BAC69E5DEE93}"/>
              </a:ext>
            </a:extLst>
          </p:cNvPr>
          <p:cNvSpPr txBox="1"/>
          <p:nvPr/>
        </p:nvSpPr>
        <p:spPr>
          <a:xfrm>
            <a:off x="4240972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217F50-A620-8538-447E-2CEBB90E76CE}"/>
              </a:ext>
            </a:extLst>
          </p:cNvPr>
          <p:cNvSpPr txBox="1"/>
          <p:nvPr/>
        </p:nvSpPr>
        <p:spPr>
          <a:xfrm>
            <a:off x="533552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729CF1-438E-4C2B-EFA2-FA958A42BFE2}"/>
              </a:ext>
            </a:extLst>
          </p:cNvPr>
          <p:cNvSpPr txBox="1"/>
          <p:nvPr/>
        </p:nvSpPr>
        <p:spPr>
          <a:xfrm>
            <a:off x="96093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83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하나의 문제를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개의 문제로 쪼개서 해결하고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결과를 합치는 분할 정복 알고리즘 중 하나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정확히 반으로 나눈 뒤 나중에 정렬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병합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(Merge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BB3102-98D3-DCC0-8080-37A369C6427E}"/>
              </a:ext>
            </a:extLst>
          </p:cNvPr>
          <p:cNvSpPr/>
          <p:nvPr/>
        </p:nvSpPr>
        <p:spPr>
          <a:xfrm>
            <a:off x="838200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7FB494-7E4A-EAAA-B844-029CE54D5BA3}"/>
              </a:ext>
            </a:extLst>
          </p:cNvPr>
          <p:cNvSpPr/>
          <p:nvPr/>
        </p:nvSpPr>
        <p:spPr>
          <a:xfrm>
            <a:off x="1932755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262EA5-3E3F-5FBF-DFBA-F472ACD71BF2}"/>
              </a:ext>
            </a:extLst>
          </p:cNvPr>
          <p:cNvSpPr/>
          <p:nvPr/>
        </p:nvSpPr>
        <p:spPr>
          <a:xfrm>
            <a:off x="3027310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108BC3-926D-1F76-40CA-496EA4CFAC5E}"/>
              </a:ext>
            </a:extLst>
          </p:cNvPr>
          <p:cNvSpPr/>
          <p:nvPr/>
        </p:nvSpPr>
        <p:spPr>
          <a:xfrm>
            <a:off x="5660379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5E4573-ABF8-1C9F-93BA-A402E323D553}"/>
              </a:ext>
            </a:extLst>
          </p:cNvPr>
          <p:cNvSpPr/>
          <p:nvPr/>
        </p:nvSpPr>
        <p:spPr>
          <a:xfrm>
            <a:off x="6754934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9EBC38-A6F5-22F5-5890-420D012A48AD}"/>
              </a:ext>
            </a:extLst>
          </p:cNvPr>
          <p:cNvSpPr/>
          <p:nvPr/>
        </p:nvSpPr>
        <p:spPr>
          <a:xfrm>
            <a:off x="7849489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8BC29-B0B7-D7CA-53CC-98CDDFDA6984}"/>
              </a:ext>
            </a:extLst>
          </p:cNvPr>
          <p:cNvSpPr txBox="1"/>
          <p:nvPr/>
        </p:nvSpPr>
        <p:spPr>
          <a:xfrm>
            <a:off x="7964964" y="242473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33D0A8-F332-6A64-8CEF-436AF4F85794}"/>
              </a:ext>
            </a:extLst>
          </p:cNvPr>
          <p:cNvSpPr txBox="1"/>
          <p:nvPr/>
        </p:nvSpPr>
        <p:spPr>
          <a:xfrm>
            <a:off x="2051860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6A79A-1028-F219-7883-6D0D2A3659D9}"/>
              </a:ext>
            </a:extLst>
          </p:cNvPr>
          <p:cNvSpPr txBox="1"/>
          <p:nvPr/>
        </p:nvSpPr>
        <p:spPr>
          <a:xfrm>
            <a:off x="314641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9A2875-15E4-3968-F8D6-BAC69E5DEE93}"/>
              </a:ext>
            </a:extLst>
          </p:cNvPr>
          <p:cNvSpPr txBox="1"/>
          <p:nvPr/>
        </p:nvSpPr>
        <p:spPr>
          <a:xfrm>
            <a:off x="577948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217F50-A620-8538-447E-2CEBB90E76CE}"/>
              </a:ext>
            </a:extLst>
          </p:cNvPr>
          <p:cNvSpPr txBox="1"/>
          <p:nvPr/>
        </p:nvSpPr>
        <p:spPr>
          <a:xfrm>
            <a:off x="6874040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729CF1-438E-4C2B-EFA2-FA958A42BFE2}"/>
              </a:ext>
            </a:extLst>
          </p:cNvPr>
          <p:cNvSpPr txBox="1"/>
          <p:nvPr/>
        </p:nvSpPr>
        <p:spPr>
          <a:xfrm>
            <a:off x="96093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663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버블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(Bubble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97E87-EB34-46DF-57DE-670735A88134}"/>
              </a:ext>
            </a:extLst>
          </p:cNvPr>
          <p:cNvSpPr txBox="1"/>
          <p:nvPr/>
        </p:nvSpPr>
        <p:spPr>
          <a:xfrm>
            <a:off x="838200" y="139408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서로 이웃한 데이터들을 비교하여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크기의 순서가 맞지 않으면 교환을 하는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1A66A-F501-39BF-94E1-70417FDA90E0}"/>
              </a:ext>
            </a:extLst>
          </p:cNvPr>
          <p:cNvSpPr/>
          <p:nvPr/>
        </p:nvSpPr>
        <p:spPr>
          <a:xfrm>
            <a:off x="838200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90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AC285-D000-E74B-C7FE-684C3BCBCD65}"/>
              </a:ext>
            </a:extLst>
          </p:cNvPr>
          <p:cNvSpPr/>
          <p:nvPr/>
        </p:nvSpPr>
        <p:spPr>
          <a:xfrm>
            <a:off x="1932755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53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F69C7E-3C0A-346D-439B-5B31E5469686}"/>
              </a:ext>
            </a:extLst>
          </p:cNvPr>
          <p:cNvSpPr/>
          <p:nvPr/>
        </p:nvSpPr>
        <p:spPr>
          <a:xfrm>
            <a:off x="3027310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26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E2DF7-EB93-25DB-2494-64C84E787AE8}"/>
              </a:ext>
            </a:extLst>
          </p:cNvPr>
          <p:cNvSpPr/>
          <p:nvPr/>
        </p:nvSpPr>
        <p:spPr>
          <a:xfrm>
            <a:off x="4121865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62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C659A0-9391-322B-12C5-B00818B9772B}"/>
              </a:ext>
            </a:extLst>
          </p:cNvPr>
          <p:cNvSpPr/>
          <p:nvPr/>
        </p:nvSpPr>
        <p:spPr>
          <a:xfrm>
            <a:off x="5216420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617AF3-A9F5-DB6F-3A1B-1E1C4BBFDA42}"/>
              </a:ext>
            </a:extLst>
          </p:cNvPr>
          <p:cNvSpPr/>
          <p:nvPr/>
        </p:nvSpPr>
        <p:spPr>
          <a:xfrm>
            <a:off x="6310975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2EE73FCA-7997-6E78-2545-E32D11313100}"/>
              </a:ext>
            </a:extLst>
          </p:cNvPr>
          <p:cNvSpPr/>
          <p:nvPr/>
        </p:nvSpPr>
        <p:spPr>
          <a:xfrm>
            <a:off x="1154243" y="3553546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DCE30F6D-4B8C-9740-7F81-B4316589D8DE}"/>
              </a:ext>
            </a:extLst>
          </p:cNvPr>
          <p:cNvSpPr/>
          <p:nvPr/>
        </p:nvSpPr>
        <p:spPr>
          <a:xfrm>
            <a:off x="2255179" y="3553546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9C464-8AF9-18E2-9705-5EC4FE4EF81D}"/>
              </a:ext>
            </a:extLst>
          </p:cNvPr>
          <p:cNvSpPr txBox="1"/>
          <p:nvPr/>
        </p:nvSpPr>
        <p:spPr>
          <a:xfrm>
            <a:off x="6426450" y="21054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[5]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205FD-CB2F-104E-97F5-9D089D53AA49}"/>
              </a:ext>
            </a:extLst>
          </p:cNvPr>
          <p:cNvSpPr txBox="1"/>
          <p:nvPr/>
        </p:nvSpPr>
        <p:spPr>
          <a:xfrm>
            <a:off x="2051860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[1]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FB367-4734-E061-3C9B-030877E32070}"/>
              </a:ext>
            </a:extLst>
          </p:cNvPr>
          <p:cNvSpPr txBox="1"/>
          <p:nvPr/>
        </p:nvSpPr>
        <p:spPr>
          <a:xfrm>
            <a:off x="314641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[2]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AB7FC-3C81-520F-A1DA-33662F887CC3}"/>
              </a:ext>
            </a:extLst>
          </p:cNvPr>
          <p:cNvSpPr txBox="1"/>
          <p:nvPr/>
        </p:nvSpPr>
        <p:spPr>
          <a:xfrm>
            <a:off x="4240972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[3]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F07CA-6B3E-DEC7-C6ED-6549E3E0F526}"/>
              </a:ext>
            </a:extLst>
          </p:cNvPr>
          <p:cNvSpPr txBox="1"/>
          <p:nvPr/>
        </p:nvSpPr>
        <p:spPr>
          <a:xfrm>
            <a:off x="533552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[4]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50DD4B-245F-8D22-5DC1-F1ED9BCC3F9D}"/>
              </a:ext>
            </a:extLst>
          </p:cNvPr>
          <p:cNvSpPr txBox="1"/>
          <p:nvPr/>
        </p:nvSpPr>
        <p:spPr>
          <a:xfrm>
            <a:off x="96093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[0]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778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하나의 문제를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개의 문제로 쪼개서 해결하고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결과를 합치는 분할 정복 알고리즘 중 하나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정확히 반으로 나눈 뒤 나중에 정렬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병합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(Merge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BB3102-98D3-DCC0-8080-37A369C6427E}"/>
              </a:ext>
            </a:extLst>
          </p:cNvPr>
          <p:cNvSpPr/>
          <p:nvPr/>
        </p:nvSpPr>
        <p:spPr>
          <a:xfrm>
            <a:off x="838200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7FB494-7E4A-EAAA-B844-029CE54D5BA3}"/>
              </a:ext>
            </a:extLst>
          </p:cNvPr>
          <p:cNvSpPr/>
          <p:nvPr/>
        </p:nvSpPr>
        <p:spPr>
          <a:xfrm>
            <a:off x="1932755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262EA5-3E3F-5FBF-DFBA-F472ACD71BF2}"/>
              </a:ext>
            </a:extLst>
          </p:cNvPr>
          <p:cNvSpPr/>
          <p:nvPr/>
        </p:nvSpPr>
        <p:spPr>
          <a:xfrm>
            <a:off x="3590376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108BC3-926D-1F76-40CA-496EA4CFAC5E}"/>
              </a:ext>
            </a:extLst>
          </p:cNvPr>
          <p:cNvSpPr/>
          <p:nvPr/>
        </p:nvSpPr>
        <p:spPr>
          <a:xfrm>
            <a:off x="5660379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5E4573-ABF8-1C9F-93BA-A402E323D553}"/>
              </a:ext>
            </a:extLst>
          </p:cNvPr>
          <p:cNvSpPr/>
          <p:nvPr/>
        </p:nvSpPr>
        <p:spPr>
          <a:xfrm>
            <a:off x="7538706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9EBC38-A6F5-22F5-5890-420D012A48AD}"/>
              </a:ext>
            </a:extLst>
          </p:cNvPr>
          <p:cNvSpPr/>
          <p:nvPr/>
        </p:nvSpPr>
        <p:spPr>
          <a:xfrm>
            <a:off x="8633261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8BC29-B0B7-D7CA-53CC-98CDDFDA6984}"/>
              </a:ext>
            </a:extLst>
          </p:cNvPr>
          <p:cNvSpPr txBox="1"/>
          <p:nvPr/>
        </p:nvSpPr>
        <p:spPr>
          <a:xfrm>
            <a:off x="8748736" y="242473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33D0A8-F332-6A64-8CEF-436AF4F85794}"/>
              </a:ext>
            </a:extLst>
          </p:cNvPr>
          <p:cNvSpPr txBox="1"/>
          <p:nvPr/>
        </p:nvSpPr>
        <p:spPr>
          <a:xfrm>
            <a:off x="2051860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6A79A-1028-F219-7883-6D0D2A3659D9}"/>
              </a:ext>
            </a:extLst>
          </p:cNvPr>
          <p:cNvSpPr txBox="1"/>
          <p:nvPr/>
        </p:nvSpPr>
        <p:spPr>
          <a:xfrm>
            <a:off x="3709482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9A2875-15E4-3968-F8D6-BAC69E5DEE93}"/>
              </a:ext>
            </a:extLst>
          </p:cNvPr>
          <p:cNvSpPr txBox="1"/>
          <p:nvPr/>
        </p:nvSpPr>
        <p:spPr>
          <a:xfrm>
            <a:off x="577948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217F50-A620-8538-447E-2CEBB90E76CE}"/>
              </a:ext>
            </a:extLst>
          </p:cNvPr>
          <p:cNvSpPr txBox="1"/>
          <p:nvPr/>
        </p:nvSpPr>
        <p:spPr>
          <a:xfrm>
            <a:off x="7657812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729CF1-438E-4C2B-EFA2-FA958A42BFE2}"/>
              </a:ext>
            </a:extLst>
          </p:cNvPr>
          <p:cNvSpPr txBox="1"/>
          <p:nvPr/>
        </p:nvSpPr>
        <p:spPr>
          <a:xfrm>
            <a:off x="96093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96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하나의 문제를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개의 문제로 쪼개서 해결하고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결과를 합치는 분할 정복 알고리즘 중 하나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정확히 반으로 나눈 뒤 나중에 정렬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병합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(Merge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BB3102-98D3-DCC0-8080-37A369C6427E}"/>
              </a:ext>
            </a:extLst>
          </p:cNvPr>
          <p:cNvSpPr/>
          <p:nvPr/>
        </p:nvSpPr>
        <p:spPr>
          <a:xfrm>
            <a:off x="830069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7FB494-7E4A-EAAA-B844-029CE54D5BA3}"/>
              </a:ext>
            </a:extLst>
          </p:cNvPr>
          <p:cNvSpPr/>
          <p:nvPr/>
        </p:nvSpPr>
        <p:spPr>
          <a:xfrm>
            <a:off x="2379029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262EA5-3E3F-5FBF-DFBA-F472ACD71BF2}"/>
              </a:ext>
            </a:extLst>
          </p:cNvPr>
          <p:cNvSpPr/>
          <p:nvPr/>
        </p:nvSpPr>
        <p:spPr>
          <a:xfrm>
            <a:off x="3927986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108BC3-926D-1F76-40CA-496EA4CFAC5E}"/>
              </a:ext>
            </a:extLst>
          </p:cNvPr>
          <p:cNvSpPr/>
          <p:nvPr/>
        </p:nvSpPr>
        <p:spPr>
          <a:xfrm>
            <a:off x="5476941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5E4573-ABF8-1C9F-93BA-A402E323D553}"/>
              </a:ext>
            </a:extLst>
          </p:cNvPr>
          <p:cNvSpPr/>
          <p:nvPr/>
        </p:nvSpPr>
        <p:spPr>
          <a:xfrm>
            <a:off x="7145003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9EBC38-A6F5-22F5-5890-420D012A48AD}"/>
              </a:ext>
            </a:extLst>
          </p:cNvPr>
          <p:cNvSpPr/>
          <p:nvPr/>
        </p:nvSpPr>
        <p:spPr>
          <a:xfrm>
            <a:off x="8813064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8BC29-B0B7-D7CA-53CC-98CDDFDA6984}"/>
              </a:ext>
            </a:extLst>
          </p:cNvPr>
          <p:cNvSpPr txBox="1"/>
          <p:nvPr/>
        </p:nvSpPr>
        <p:spPr>
          <a:xfrm>
            <a:off x="8928539" y="242473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33D0A8-F332-6A64-8CEF-436AF4F85794}"/>
              </a:ext>
            </a:extLst>
          </p:cNvPr>
          <p:cNvSpPr txBox="1"/>
          <p:nvPr/>
        </p:nvSpPr>
        <p:spPr>
          <a:xfrm>
            <a:off x="2498134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6A79A-1028-F219-7883-6D0D2A3659D9}"/>
              </a:ext>
            </a:extLst>
          </p:cNvPr>
          <p:cNvSpPr txBox="1"/>
          <p:nvPr/>
        </p:nvSpPr>
        <p:spPr>
          <a:xfrm>
            <a:off x="4047092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9A2875-15E4-3968-F8D6-BAC69E5DEE93}"/>
              </a:ext>
            </a:extLst>
          </p:cNvPr>
          <p:cNvSpPr txBox="1"/>
          <p:nvPr/>
        </p:nvSpPr>
        <p:spPr>
          <a:xfrm>
            <a:off x="5596048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217F50-A620-8538-447E-2CEBB90E76CE}"/>
              </a:ext>
            </a:extLst>
          </p:cNvPr>
          <p:cNvSpPr txBox="1"/>
          <p:nvPr/>
        </p:nvSpPr>
        <p:spPr>
          <a:xfrm>
            <a:off x="7264109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729CF1-438E-4C2B-EFA2-FA958A42BFE2}"/>
              </a:ext>
            </a:extLst>
          </p:cNvPr>
          <p:cNvSpPr txBox="1"/>
          <p:nvPr/>
        </p:nvSpPr>
        <p:spPr>
          <a:xfrm>
            <a:off x="952805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86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하나의 문제를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개의 문제로 쪼개서 해결하고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결과를 합치는 분할 정복 알고리즘 중 하나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정확히 반으로 나눈 뒤 나중에 정렬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병합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(Merge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BB3102-98D3-DCC0-8080-37A369C6427E}"/>
              </a:ext>
            </a:extLst>
          </p:cNvPr>
          <p:cNvSpPr/>
          <p:nvPr/>
        </p:nvSpPr>
        <p:spPr>
          <a:xfrm>
            <a:off x="830069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7FB494-7E4A-EAAA-B844-029CE54D5BA3}"/>
              </a:ext>
            </a:extLst>
          </p:cNvPr>
          <p:cNvSpPr/>
          <p:nvPr/>
        </p:nvSpPr>
        <p:spPr>
          <a:xfrm>
            <a:off x="1949041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262EA5-3E3F-5FBF-DFBA-F472ACD71BF2}"/>
              </a:ext>
            </a:extLst>
          </p:cNvPr>
          <p:cNvSpPr/>
          <p:nvPr/>
        </p:nvSpPr>
        <p:spPr>
          <a:xfrm>
            <a:off x="3927986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108BC3-926D-1F76-40CA-496EA4CFAC5E}"/>
              </a:ext>
            </a:extLst>
          </p:cNvPr>
          <p:cNvSpPr/>
          <p:nvPr/>
        </p:nvSpPr>
        <p:spPr>
          <a:xfrm>
            <a:off x="5476941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5E4573-ABF8-1C9F-93BA-A402E323D553}"/>
              </a:ext>
            </a:extLst>
          </p:cNvPr>
          <p:cNvSpPr/>
          <p:nvPr/>
        </p:nvSpPr>
        <p:spPr>
          <a:xfrm>
            <a:off x="7687824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9EBC38-A6F5-22F5-5890-420D012A48AD}"/>
              </a:ext>
            </a:extLst>
          </p:cNvPr>
          <p:cNvSpPr/>
          <p:nvPr/>
        </p:nvSpPr>
        <p:spPr>
          <a:xfrm>
            <a:off x="8813064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8BC29-B0B7-D7CA-53CC-98CDDFDA6984}"/>
              </a:ext>
            </a:extLst>
          </p:cNvPr>
          <p:cNvSpPr txBox="1"/>
          <p:nvPr/>
        </p:nvSpPr>
        <p:spPr>
          <a:xfrm>
            <a:off x="8928539" y="242473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33D0A8-F332-6A64-8CEF-436AF4F85794}"/>
              </a:ext>
            </a:extLst>
          </p:cNvPr>
          <p:cNvSpPr txBox="1"/>
          <p:nvPr/>
        </p:nvSpPr>
        <p:spPr>
          <a:xfrm>
            <a:off x="206814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6A79A-1028-F219-7883-6D0D2A3659D9}"/>
              </a:ext>
            </a:extLst>
          </p:cNvPr>
          <p:cNvSpPr txBox="1"/>
          <p:nvPr/>
        </p:nvSpPr>
        <p:spPr>
          <a:xfrm>
            <a:off x="4047092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9A2875-15E4-3968-F8D6-BAC69E5DEE93}"/>
              </a:ext>
            </a:extLst>
          </p:cNvPr>
          <p:cNvSpPr txBox="1"/>
          <p:nvPr/>
        </p:nvSpPr>
        <p:spPr>
          <a:xfrm>
            <a:off x="5596048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217F50-A620-8538-447E-2CEBB90E76CE}"/>
              </a:ext>
            </a:extLst>
          </p:cNvPr>
          <p:cNvSpPr txBox="1"/>
          <p:nvPr/>
        </p:nvSpPr>
        <p:spPr>
          <a:xfrm>
            <a:off x="7806930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729CF1-438E-4C2B-EFA2-FA958A42BFE2}"/>
              </a:ext>
            </a:extLst>
          </p:cNvPr>
          <p:cNvSpPr txBox="1"/>
          <p:nvPr/>
        </p:nvSpPr>
        <p:spPr>
          <a:xfrm>
            <a:off x="952805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817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하나의 문제를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개의 문제로 쪼개서 해결하고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결과를 합치는 분할 정복 알고리즘 중 하나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정확히 반으로 나눈 뒤 나중에 정렬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병합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(Merge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BB3102-98D3-DCC0-8080-37A369C6427E}"/>
              </a:ext>
            </a:extLst>
          </p:cNvPr>
          <p:cNvSpPr/>
          <p:nvPr/>
        </p:nvSpPr>
        <p:spPr>
          <a:xfrm>
            <a:off x="830069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7FB494-7E4A-EAAA-B844-029CE54D5BA3}"/>
              </a:ext>
            </a:extLst>
          </p:cNvPr>
          <p:cNvSpPr/>
          <p:nvPr/>
        </p:nvSpPr>
        <p:spPr>
          <a:xfrm>
            <a:off x="1949041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262EA5-3E3F-5FBF-DFBA-F472ACD71BF2}"/>
              </a:ext>
            </a:extLst>
          </p:cNvPr>
          <p:cNvSpPr/>
          <p:nvPr/>
        </p:nvSpPr>
        <p:spPr>
          <a:xfrm>
            <a:off x="3927986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108BC3-926D-1F76-40CA-496EA4CFAC5E}"/>
              </a:ext>
            </a:extLst>
          </p:cNvPr>
          <p:cNvSpPr/>
          <p:nvPr/>
        </p:nvSpPr>
        <p:spPr>
          <a:xfrm>
            <a:off x="5476941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5E4573-ABF8-1C9F-93BA-A402E323D553}"/>
              </a:ext>
            </a:extLst>
          </p:cNvPr>
          <p:cNvSpPr/>
          <p:nvPr/>
        </p:nvSpPr>
        <p:spPr>
          <a:xfrm>
            <a:off x="7687824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9EBC38-A6F5-22F5-5890-420D012A48AD}"/>
              </a:ext>
            </a:extLst>
          </p:cNvPr>
          <p:cNvSpPr/>
          <p:nvPr/>
        </p:nvSpPr>
        <p:spPr>
          <a:xfrm>
            <a:off x="8813064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8BC29-B0B7-D7CA-53CC-98CDDFDA6984}"/>
              </a:ext>
            </a:extLst>
          </p:cNvPr>
          <p:cNvSpPr txBox="1"/>
          <p:nvPr/>
        </p:nvSpPr>
        <p:spPr>
          <a:xfrm>
            <a:off x="8928539" y="242473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33D0A8-F332-6A64-8CEF-436AF4F85794}"/>
              </a:ext>
            </a:extLst>
          </p:cNvPr>
          <p:cNvSpPr txBox="1"/>
          <p:nvPr/>
        </p:nvSpPr>
        <p:spPr>
          <a:xfrm>
            <a:off x="206814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6A79A-1028-F219-7883-6D0D2A3659D9}"/>
              </a:ext>
            </a:extLst>
          </p:cNvPr>
          <p:cNvSpPr txBox="1"/>
          <p:nvPr/>
        </p:nvSpPr>
        <p:spPr>
          <a:xfrm>
            <a:off x="4047092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9A2875-15E4-3968-F8D6-BAC69E5DEE93}"/>
              </a:ext>
            </a:extLst>
          </p:cNvPr>
          <p:cNvSpPr txBox="1"/>
          <p:nvPr/>
        </p:nvSpPr>
        <p:spPr>
          <a:xfrm>
            <a:off x="5596048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217F50-A620-8538-447E-2CEBB90E76CE}"/>
              </a:ext>
            </a:extLst>
          </p:cNvPr>
          <p:cNvSpPr txBox="1"/>
          <p:nvPr/>
        </p:nvSpPr>
        <p:spPr>
          <a:xfrm>
            <a:off x="7806930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729CF1-438E-4C2B-EFA2-FA958A42BFE2}"/>
              </a:ext>
            </a:extLst>
          </p:cNvPr>
          <p:cNvSpPr txBox="1"/>
          <p:nvPr/>
        </p:nvSpPr>
        <p:spPr>
          <a:xfrm>
            <a:off x="952805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360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하나의 문제를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개의 문제로 쪼개서 해결하고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결과를 합치는 분할 정복 알고리즘 중 하나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정확히 반으로 나눈 뒤 나중에 정렬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병합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(Merge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BB3102-98D3-DCC0-8080-37A369C6427E}"/>
              </a:ext>
            </a:extLst>
          </p:cNvPr>
          <p:cNvSpPr/>
          <p:nvPr/>
        </p:nvSpPr>
        <p:spPr>
          <a:xfrm>
            <a:off x="830069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7FB494-7E4A-EAAA-B844-029CE54D5BA3}"/>
              </a:ext>
            </a:extLst>
          </p:cNvPr>
          <p:cNvSpPr/>
          <p:nvPr/>
        </p:nvSpPr>
        <p:spPr>
          <a:xfrm>
            <a:off x="1949041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262EA5-3E3F-5FBF-DFBA-F472ACD71BF2}"/>
              </a:ext>
            </a:extLst>
          </p:cNvPr>
          <p:cNvSpPr/>
          <p:nvPr/>
        </p:nvSpPr>
        <p:spPr>
          <a:xfrm>
            <a:off x="3068010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108BC3-926D-1F76-40CA-496EA4CFAC5E}"/>
              </a:ext>
            </a:extLst>
          </p:cNvPr>
          <p:cNvSpPr/>
          <p:nvPr/>
        </p:nvSpPr>
        <p:spPr>
          <a:xfrm>
            <a:off x="6589637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5E4573-ABF8-1C9F-93BA-A402E323D553}"/>
              </a:ext>
            </a:extLst>
          </p:cNvPr>
          <p:cNvSpPr/>
          <p:nvPr/>
        </p:nvSpPr>
        <p:spPr>
          <a:xfrm>
            <a:off x="7687824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9EBC38-A6F5-22F5-5890-420D012A48AD}"/>
              </a:ext>
            </a:extLst>
          </p:cNvPr>
          <p:cNvSpPr/>
          <p:nvPr/>
        </p:nvSpPr>
        <p:spPr>
          <a:xfrm>
            <a:off x="8813064" y="2807681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8BC29-B0B7-D7CA-53CC-98CDDFDA6984}"/>
              </a:ext>
            </a:extLst>
          </p:cNvPr>
          <p:cNvSpPr txBox="1"/>
          <p:nvPr/>
        </p:nvSpPr>
        <p:spPr>
          <a:xfrm>
            <a:off x="8928539" y="242473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33D0A8-F332-6A64-8CEF-436AF4F85794}"/>
              </a:ext>
            </a:extLst>
          </p:cNvPr>
          <p:cNvSpPr txBox="1"/>
          <p:nvPr/>
        </p:nvSpPr>
        <p:spPr>
          <a:xfrm>
            <a:off x="206814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6A79A-1028-F219-7883-6D0D2A3659D9}"/>
              </a:ext>
            </a:extLst>
          </p:cNvPr>
          <p:cNvSpPr txBox="1"/>
          <p:nvPr/>
        </p:nvSpPr>
        <p:spPr>
          <a:xfrm>
            <a:off x="3187116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9A2875-15E4-3968-F8D6-BAC69E5DEE93}"/>
              </a:ext>
            </a:extLst>
          </p:cNvPr>
          <p:cNvSpPr txBox="1"/>
          <p:nvPr/>
        </p:nvSpPr>
        <p:spPr>
          <a:xfrm>
            <a:off x="6708744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217F50-A620-8538-447E-2CEBB90E76CE}"/>
              </a:ext>
            </a:extLst>
          </p:cNvPr>
          <p:cNvSpPr txBox="1"/>
          <p:nvPr/>
        </p:nvSpPr>
        <p:spPr>
          <a:xfrm>
            <a:off x="7806930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729CF1-438E-4C2B-EFA2-FA958A42BFE2}"/>
              </a:ext>
            </a:extLst>
          </p:cNvPr>
          <p:cNvSpPr txBox="1"/>
          <p:nvPr/>
        </p:nvSpPr>
        <p:spPr>
          <a:xfrm>
            <a:off x="952805" y="2423885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43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DA65-DEC6-E336-D6DB-84E8286C3C36}"/>
              </a:ext>
            </a:extLst>
          </p:cNvPr>
          <p:cNvSpPr txBox="1"/>
          <p:nvPr/>
        </p:nvSpPr>
        <p:spPr>
          <a:xfrm>
            <a:off x="838200" y="1394085"/>
            <a:ext cx="10515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하나의 문제를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개의 문제로 쪼개서 해결하고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결과를 합치는 분할 정복 알고리즘 중 하나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정확히 반으로 나눈 뒤 나중에 정렬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FD37FFD-391F-2DEC-F947-F3CCF529C176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병합 정렬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(Merge Sort)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0666D6-C53E-F415-B708-B8E21F3C8614}"/>
              </a:ext>
            </a:extLst>
          </p:cNvPr>
          <p:cNvSpPr/>
          <p:nvPr/>
        </p:nvSpPr>
        <p:spPr>
          <a:xfrm>
            <a:off x="838200" y="2796939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A480BC-1C8C-67F9-EBBE-A1FAADD1189E}"/>
              </a:ext>
            </a:extLst>
          </p:cNvPr>
          <p:cNvSpPr/>
          <p:nvPr/>
        </p:nvSpPr>
        <p:spPr>
          <a:xfrm>
            <a:off x="1932755" y="2796939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983FE8-133F-7080-EC02-6DEBCDE9B85A}"/>
              </a:ext>
            </a:extLst>
          </p:cNvPr>
          <p:cNvSpPr/>
          <p:nvPr/>
        </p:nvSpPr>
        <p:spPr>
          <a:xfrm>
            <a:off x="3027310" y="2796939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2C92F1-8BCC-D3F7-6354-91F30081B82B}"/>
              </a:ext>
            </a:extLst>
          </p:cNvPr>
          <p:cNvSpPr/>
          <p:nvPr/>
        </p:nvSpPr>
        <p:spPr>
          <a:xfrm>
            <a:off x="4121865" y="2796939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374E49-6673-4012-0C57-7D28A73DF7B7}"/>
              </a:ext>
            </a:extLst>
          </p:cNvPr>
          <p:cNvSpPr/>
          <p:nvPr/>
        </p:nvSpPr>
        <p:spPr>
          <a:xfrm>
            <a:off x="5216420" y="2796939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20BE8A-EF3E-A62C-6633-D4EAC593F394}"/>
              </a:ext>
            </a:extLst>
          </p:cNvPr>
          <p:cNvSpPr/>
          <p:nvPr/>
        </p:nvSpPr>
        <p:spPr>
          <a:xfrm>
            <a:off x="6310975" y="2796939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322664-F036-8D41-B182-AA78169025AD}"/>
              </a:ext>
            </a:extLst>
          </p:cNvPr>
          <p:cNvSpPr txBox="1"/>
          <p:nvPr/>
        </p:nvSpPr>
        <p:spPr>
          <a:xfrm>
            <a:off x="6426450" y="241399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CC3670-9684-0021-9C0E-110B88B2A62E}"/>
              </a:ext>
            </a:extLst>
          </p:cNvPr>
          <p:cNvSpPr txBox="1"/>
          <p:nvPr/>
        </p:nvSpPr>
        <p:spPr>
          <a:xfrm>
            <a:off x="2051860" y="241314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7694B-31E2-E413-C748-E7BE166B1D9A}"/>
              </a:ext>
            </a:extLst>
          </p:cNvPr>
          <p:cNvSpPr txBox="1"/>
          <p:nvPr/>
        </p:nvSpPr>
        <p:spPr>
          <a:xfrm>
            <a:off x="3146416" y="241314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9DE2E2-EDEC-959B-EA10-F87C3A14464A}"/>
              </a:ext>
            </a:extLst>
          </p:cNvPr>
          <p:cNvSpPr txBox="1"/>
          <p:nvPr/>
        </p:nvSpPr>
        <p:spPr>
          <a:xfrm>
            <a:off x="4240972" y="241314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7A955-5F13-E528-D7A2-0A25F3844F1F}"/>
              </a:ext>
            </a:extLst>
          </p:cNvPr>
          <p:cNvSpPr txBox="1"/>
          <p:nvPr/>
        </p:nvSpPr>
        <p:spPr>
          <a:xfrm>
            <a:off x="5335526" y="241314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73DAD1-177B-9240-50EE-DCD1AFA72D9C}"/>
              </a:ext>
            </a:extLst>
          </p:cNvPr>
          <p:cNvSpPr txBox="1"/>
          <p:nvPr/>
        </p:nvSpPr>
        <p:spPr>
          <a:xfrm>
            <a:off x="960936" y="2413143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4" name="원형: 비어 있음 33">
            <a:extLst>
              <a:ext uri="{FF2B5EF4-FFF2-40B4-BE49-F238E27FC236}">
                <a16:creationId xmlns:a16="http://schemas.microsoft.com/office/drawing/2014/main" id="{7F415F7C-425A-7187-56B2-1A0C55942AE2}"/>
              </a:ext>
            </a:extLst>
          </p:cNvPr>
          <p:cNvSpPr/>
          <p:nvPr/>
        </p:nvSpPr>
        <p:spPr>
          <a:xfrm>
            <a:off x="932470" y="2796939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10D07D92-07FA-CDD8-0B4C-F215DEB0CC0C}"/>
              </a:ext>
            </a:extLst>
          </p:cNvPr>
          <p:cNvSpPr/>
          <p:nvPr/>
        </p:nvSpPr>
        <p:spPr>
          <a:xfrm>
            <a:off x="2029525" y="278619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원형: 비어 있음 35">
            <a:extLst>
              <a:ext uri="{FF2B5EF4-FFF2-40B4-BE49-F238E27FC236}">
                <a16:creationId xmlns:a16="http://schemas.microsoft.com/office/drawing/2014/main" id="{31F43749-5F74-0D7C-D573-727AD9C49E68}"/>
              </a:ext>
            </a:extLst>
          </p:cNvPr>
          <p:cNvSpPr/>
          <p:nvPr/>
        </p:nvSpPr>
        <p:spPr>
          <a:xfrm>
            <a:off x="3119079" y="2807681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E37FBC7F-3CDE-06A5-6A71-0699D929F0F1}"/>
              </a:ext>
            </a:extLst>
          </p:cNvPr>
          <p:cNvSpPr/>
          <p:nvPr/>
        </p:nvSpPr>
        <p:spPr>
          <a:xfrm>
            <a:off x="4216134" y="2796939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원형: 비어 있음 37">
            <a:extLst>
              <a:ext uri="{FF2B5EF4-FFF2-40B4-BE49-F238E27FC236}">
                <a16:creationId xmlns:a16="http://schemas.microsoft.com/office/drawing/2014/main" id="{E5EE7306-DE28-2141-9252-49F75E53A017}"/>
              </a:ext>
            </a:extLst>
          </p:cNvPr>
          <p:cNvSpPr/>
          <p:nvPr/>
        </p:nvSpPr>
        <p:spPr>
          <a:xfrm>
            <a:off x="5308190" y="2786197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원형: 비어 있음 38">
            <a:extLst>
              <a:ext uri="{FF2B5EF4-FFF2-40B4-BE49-F238E27FC236}">
                <a16:creationId xmlns:a16="http://schemas.microsoft.com/office/drawing/2014/main" id="{6B03FF05-A431-BF0B-7685-152CCB94C586}"/>
              </a:ext>
            </a:extLst>
          </p:cNvPr>
          <p:cNvSpPr/>
          <p:nvPr/>
        </p:nvSpPr>
        <p:spPr>
          <a:xfrm>
            <a:off x="6405245" y="2775455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14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(Quick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0553C-5CBB-A99C-E1F3-2D73F6A10FC5}"/>
              </a:ext>
            </a:extLst>
          </p:cNvPr>
          <p:cNvSpPr txBox="1"/>
          <p:nvPr/>
        </p:nvSpPr>
        <p:spPr>
          <a:xfrm>
            <a:off x="838200" y="1393372"/>
            <a:ext cx="694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시간복잡도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정렬 간 비교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(Comparisons),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변경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(Swap)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D31FF4-CFAD-B29B-7623-2471E065F39F}"/>
              </a:ext>
            </a:extLst>
          </p:cNvPr>
          <p:cNvSpPr txBox="1"/>
          <p:nvPr/>
        </p:nvSpPr>
        <p:spPr>
          <a:xfrm>
            <a:off x="838200" y="1837788"/>
            <a:ext cx="270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정렬할 데이터 개수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0ED200-832D-81D9-6747-050C815331C2}"/>
              </a:ext>
            </a:extLst>
          </p:cNvPr>
          <p:cNvSpPr txBox="1"/>
          <p:nvPr/>
        </p:nvSpPr>
        <p:spPr>
          <a:xfrm>
            <a:off x="838200" y="2995293"/>
            <a:ext cx="605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최선의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T(N) = </a:t>
            </a:r>
            <a:r>
              <a:rPr kumimoji="0" lang="el-G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Söhne"/>
                <a:ea typeface="G마켓 산스 TTF Medium" panose="02000000000000000000" pitchFamily="2" charset="-127"/>
                <a:cs typeface="+mn-cs"/>
              </a:rPr>
              <a:t>Θ(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NlogN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1A6EB-CB2A-F703-0FBD-D80CA6608060}"/>
              </a:ext>
            </a:extLst>
          </p:cNvPr>
          <p:cNvSpPr txBox="1"/>
          <p:nvPr/>
        </p:nvSpPr>
        <p:spPr>
          <a:xfrm>
            <a:off x="838200" y="4152798"/>
            <a:ext cx="785585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최악의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kumimoji="0" lang="el-G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Söhne"/>
                <a:ea typeface="G마켓 산스 TTF Medium" panose="02000000000000000000" pitchFamily="2" charset="-127"/>
              </a:rPr>
              <a:t>Θ(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NlogN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 </a:t>
            </a:r>
            <a:r>
              <a:rPr kumimoji="0" lang="el-G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Söhne"/>
                <a:ea typeface="G마켓 산스 TTF Medium" panose="02000000000000000000" pitchFamily="2" charset="-127"/>
              </a:rPr>
              <a:t>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(N</a:t>
            </a:r>
            <a:r>
              <a:rPr lang="en-US" altLang="ko-KR" sz="2000" dirty="0" err="1">
                <a:solidFill>
                  <a:srgbClr val="D1D5D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838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hlinkClick r:id="rId2"/>
            <a:extLst>
              <a:ext uri="{FF2B5EF4-FFF2-40B4-BE49-F238E27FC236}">
                <a16:creationId xmlns:a16="http://schemas.microsoft.com/office/drawing/2014/main" id="{83AAA488-A46C-9D4A-C203-877E6F56C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59" y="1801649"/>
            <a:ext cx="2490459" cy="1237299"/>
          </a:xfrm>
          <a:prstGeom prst="rect">
            <a:avLst/>
          </a:prstGeom>
        </p:spPr>
      </p:pic>
      <p:pic>
        <p:nvPicPr>
          <p:cNvPr id="9" name="그림 8">
            <a:hlinkClick r:id="rId4"/>
            <a:extLst>
              <a:ext uri="{FF2B5EF4-FFF2-40B4-BE49-F238E27FC236}">
                <a16:creationId xmlns:a16="http://schemas.microsoft.com/office/drawing/2014/main" id="{211D2389-11DF-F5D5-66A5-8C5AD2B7B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301" y="1795460"/>
            <a:ext cx="2547382" cy="1237298"/>
          </a:xfrm>
          <a:prstGeom prst="rect">
            <a:avLst/>
          </a:prstGeom>
        </p:spPr>
      </p:pic>
      <p:pic>
        <p:nvPicPr>
          <p:cNvPr id="11" name="그림 10">
            <a:hlinkClick r:id="rId6"/>
            <a:extLst>
              <a:ext uri="{FF2B5EF4-FFF2-40B4-BE49-F238E27FC236}">
                <a16:creationId xmlns:a16="http://schemas.microsoft.com/office/drawing/2014/main" id="{C62F594C-F9FA-1C48-08C6-E9C025FC4D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6301" y="3654740"/>
            <a:ext cx="1969219" cy="1237298"/>
          </a:xfrm>
          <a:prstGeom prst="rect">
            <a:avLst/>
          </a:prstGeom>
        </p:spPr>
      </p:pic>
      <p:pic>
        <p:nvPicPr>
          <p:cNvPr id="13" name="그림 12">
            <a:hlinkClick r:id="rId8"/>
            <a:extLst>
              <a:ext uri="{FF2B5EF4-FFF2-40B4-BE49-F238E27FC236}">
                <a16:creationId xmlns:a16="http://schemas.microsoft.com/office/drawing/2014/main" id="{A0331A62-5F43-5FD0-E82A-CD0D77869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0359" y="3654740"/>
            <a:ext cx="2355342" cy="12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3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버블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(Bubble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97E87-EB34-46DF-57DE-670735A88134}"/>
              </a:ext>
            </a:extLst>
          </p:cNvPr>
          <p:cNvSpPr txBox="1"/>
          <p:nvPr/>
        </p:nvSpPr>
        <p:spPr>
          <a:xfrm>
            <a:off x="838200" y="139408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서로 이웃한 데이터들을 비교하여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크기의 순서가 맞지 않으면 교환을 하는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1A66A-F501-39BF-94E1-70417FDA90E0}"/>
              </a:ext>
            </a:extLst>
          </p:cNvPr>
          <p:cNvSpPr/>
          <p:nvPr/>
        </p:nvSpPr>
        <p:spPr>
          <a:xfrm>
            <a:off x="1932753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AC285-D000-E74B-C7FE-684C3BCBCD65}"/>
              </a:ext>
            </a:extLst>
          </p:cNvPr>
          <p:cNvSpPr/>
          <p:nvPr/>
        </p:nvSpPr>
        <p:spPr>
          <a:xfrm>
            <a:off x="831817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F69C7E-3C0A-346D-439B-5B31E5469686}"/>
              </a:ext>
            </a:extLst>
          </p:cNvPr>
          <p:cNvSpPr/>
          <p:nvPr/>
        </p:nvSpPr>
        <p:spPr>
          <a:xfrm>
            <a:off x="3027310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E2DF7-EB93-25DB-2494-64C84E787AE8}"/>
              </a:ext>
            </a:extLst>
          </p:cNvPr>
          <p:cNvSpPr/>
          <p:nvPr/>
        </p:nvSpPr>
        <p:spPr>
          <a:xfrm>
            <a:off x="4121865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C659A0-9391-322B-12C5-B00818B9772B}"/>
              </a:ext>
            </a:extLst>
          </p:cNvPr>
          <p:cNvSpPr/>
          <p:nvPr/>
        </p:nvSpPr>
        <p:spPr>
          <a:xfrm>
            <a:off x="5216420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617AF3-A9F5-DB6F-3A1B-1E1C4BBFDA42}"/>
              </a:ext>
            </a:extLst>
          </p:cNvPr>
          <p:cNvSpPr/>
          <p:nvPr/>
        </p:nvSpPr>
        <p:spPr>
          <a:xfrm>
            <a:off x="6310975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5973D677-0EB4-7FFD-D836-927C31C1C864}"/>
              </a:ext>
            </a:extLst>
          </p:cNvPr>
          <p:cNvSpPr/>
          <p:nvPr/>
        </p:nvSpPr>
        <p:spPr>
          <a:xfrm>
            <a:off x="3349734" y="3553546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83D6760D-BCCF-9617-AA71-3668B7D97420}"/>
              </a:ext>
            </a:extLst>
          </p:cNvPr>
          <p:cNvSpPr/>
          <p:nvPr/>
        </p:nvSpPr>
        <p:spPr>
          <a:xfrm>
            <a:off x="2255179" y="3553546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15047-9D0C-0888-5BDA-EC17201800C3}"/>
              </a:ext>
            </a:extLst>
          </p:cNvPr>
          <p:cNvSpPr txBox="1"/>
          <p:nvPr/>
        </p:nvSpPr>
        <p:spPr>
          <a:xfrm>
            <a:off x="6426450" y="21054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[5]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7CC42-1D6E-90F0-3EF2-989B6A80262E}"/>
              </a:ext>
            </a:extLst>
          </p:cNvPr>
          <p:cNvSpPr txBox="1"/>
          <p:nvPr/>
        </p:nvSpPr>
        <p:spPr>
          <a:xfrm>
            <a:off x="2051860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[1]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A1493-EFFA-94F7-BC96-F97E10EB6A61}"/>
              </a:ext>
            </a:extLst>
          </p:cNvPr>
          <p:cNvSpPr txBox="1"/>
          <p:nvPr/>
        </p:nvSpPr>
        <p:spPr>
          <a:xfrm>
            <a:off x="314641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[2]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5049F-013A-867D-6D65-93070E9627AA}"/>
              </a:ext>
            </a:extLst>
          </p:cNvPr>
          <p:cNvSpPr txBox="1"/>
          <p:nvPr/>
        </p:nvSpPr>
        <p:spPr>
          <a:xfrm>
            <a:off x="4240972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[3]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9E2DF-6906-805C-22E8-E72520B6459C}"/>
              </a:ext>
            </a:extLst>
          </p:cNvPr>
          <p:cNvSpPr txBox="1"/>
          <p:nvPr/>
        </p:nvSpPr>
        <p:spPr>
          <a:xfrm>
            <a:off x="533552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[4]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6027C1-2DAE-B8E2-DFB0-72F6AB076EAE}"/>
              </a:ext>
            </a:extLst>
          </p:cNvPr>
          <p:cNvSpPr txBox="1"/>
          <p:nvPr/>
        </p:nvSpPr>
        <p:spPr>
          <a:xfrm>
            <a:off x="96093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[0]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771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버블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(Bubble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97E87-EB34-46DF-57DE-670735A88134}"/>
              </a:ext>
            </a:extLst>
          </p:cNvPr>
          <p:cNvSpPr txBox="1"/>
          <p:nvPr/>
        </p:nvSpPr>
        <p:spPr>
          <a:xfrm>
            <a:off x="838200" y="139408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서로 이웃한 데이터들을 비교하여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크기의 순서가 맞지 않으면 교환을 하는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1A66A-F501-39BF-94E1-70417FDA90E0}"/>
              </a:ext>
            </a:extLst>
          </p:cNvPr>
          <p:cNvSpPr/>
          <p:nvPr/>
        </p:nvSpPr>
        <p:spPr>
          <a:xfrm>
            <a:off x="3020927" y="2484619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AC285-D000-E74B-C7FE-684C3BCBCD65}"/>
              </a:ext>
            </a:extLst>
          </p:cNvPr>
          <p:cNvSpPr/>
          <p:nvPr/>
        </p:nvSpPr>
        <p:spPr>
          <a:xfrm>
            <a:off x="825434" y="2484618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F69C7E-3C0A-346D-439B-5B31E5469686}"/>
              </a:ext>
            </a:extLst>
          </p:cNvPr>
          <p:cNvSpPr/>
          <p:nvPr/>
        </p:nvSpPr>
        <p:spPr>
          <a:xfrm>
            <a:off x="1932755" y="2484618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E2DF7-EB93-25DB-2494-64C84E787AE8}"/>
              </a:ext>
            </a:extLst>
          </p:cNvPr>
          <p:cNvSpPr/>
          <p:nvPr/>
        </p:nvSpPr>
        <p:spPr>
          <a:xfrm>
            <a:off x="4128248" y="2484618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617AF3-A9F5-DB6F-3A1B-1E1C4BBFDA42}"/>
              </a:ext>
            </a:extLst>
          </p:cNvPr>
          <p:cNvSpPr/>
          <p:nvPr/>
        </p:nvSpPr>
        <p:spPr>
          <a:xfrm>
            <a:off x="5235569" y="2484618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5973D677-0EB4-7FFD-D836-927C31C1C864}"/>
              </a:ext>
            </a:extLst>
          </p:cNvPr>
          <p:cNvSpPr/>
          <p:nvPr/>
        </p:nvSpPr>
        <p:spPr>
          <a:xfrm>
            <a:off x="3343351" y="3553546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83D6760D-BCCF-9617-AA71-3668B7D97420}"/>
              </a:ext>
            </a:extLst>
          </p:cNvPr>
          <p:cNvSpPr/>
          <p:nvPr/>
        </p:nvSpPr>
        <p:spPr>
          <a:xfrm>
            <a:off x="4444289" y="3553545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62F047-C578-6A2C-C98F-4BB204BBE308}"/>
              </a:ext>
            </a:extLst>
          </p:cNvPr>
          <p:cNvSpPr/>
          <p:nvPr/>
        </p:nvSpPr>
        <p:spPr>
          <a:xfrm>
            <a:off x="6342890" y="248461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FCFDD-79B1-80D9-EF1D-B942D0162791}"/>
              </a:ext>
            </a:extLst>
          </p:cNvPr>
          <p:cNvSpPr txBox="1"/>
          <p:nvPr/>
        </p:nvSpPr>
        <p:spPr>
          <a:xfrm>
            <a:off x="6426450" y="21054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[5]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614E2-2653-CAF4-2A67-63B9C518C842}"/>
              </a:ext>
            </a:extLst>
          </p:cNvPr>
          <p:cNvSpPr txBox="1"/>
          <p:nvPr/>
        </p:nvSpPr>
        <p:spPr>
          <a:xfrm>
            <a:off x="2051860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[1]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7C9E3-CFD3-FA19-748A-128D4019B81E}"/>
              </a:ext>
            </a:extLst>
          </p:cNvPr>
          <p:cNvSpPr txBox="1"/>
          <p:nvPr/>
        </p:nvSpPr>
        <p:spPr>
          <a:xfrm>
            <a:off x="314641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[2]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EDB71-D6F9-1CCF-42EA-521AA8F90E50}"/>
              </a:ext>
            </a:extLst>
          </p:cNvPr>
          <p:cNvSpPr txBox="1"/>
          <p:nvPr/>
        </p:nvSpPr>
        <p:spPr>
          <a:xfrm>
            <a:off x="4240972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[3]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4F5E2-E018-5D05-709A-5D99AC7A465E}"/>
              </a:ext>
            </a:extLst>
          </p:cNvPr>
          <p:cNvSpPr txBox="1"/>
          <p:nvPr/>
        </p:nvSpPr>
        <p:spPr>
          <a:xfrm>
            <a:off x="533552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[4]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09085-108D-A082-C3C8-3FEED77D8362}"/>
              </a:ext>
            </a:extLst>
          </p:cNvPr>
          <p:cNvSpPr txBox="1"/>
          <p:nvPr/>
        </p:nvSpPr>
        <p:spPr>
          <a:xfrm>
            <a:off x="96093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[0]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966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버블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(Bubble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97E87-EB34-46DF-57DE-670735A88134}"/>
              </a:ext>
            </a:extLst>
          </p:cNvPr>
          <p:cNvSpPr txBox="1"/>
          <p:nvPr/>
        </p:nvSpPr>
        <p:spPr>
          <a:xfrm>
            <a:off x="838200" y="139408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서로 이웃한 데이터들을 비교하여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크기의 순서가 맞지 않으면 교환을 하는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1A66A-F501-39BF-94E1-70417FDA90E0}"/>
              </a:ext>
            </a:extLst>
          </p:cNvPr>
          <p:cNvSpPr/>
          <p:nvPr/>
        </p:nvSpPr>
        <p:spPr>
          <a:xfrm>
            <a:off x="4141014" y="248461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AC285-D000-E74B-C7FE-684C3BCBCD65}"/>
              </a:ext>
            </a:extLst>
          </p:cNvPr>
          <p:cNvSpPr/>
          <p:nvPr/>
        </p:nvSpPr>
        <p:spPr>
          <a:xfrm>
            <a:off x="831817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F69C7E-3C0A-346D-439B-5B31E5469686}"/>
              </a:ext>
            </a:extLst>
          </p:cNvPr>
          <p:cNvSpPr/>
          <p:nvPr/>
        </p:nvSpPr>
        <p:spPr>
          <a:xfrm>
            <a:off x="1932755" y="2484618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E2DF7-EB93-25DB-2494-64C84E787AE8}"/>
              </a:ext>
            </a:extLst>
          </p:cNvPr>
          <p:cNvSpPr/>
          <p:nvPr/>
        </p:nvSpPr>
        <p:spPr>
          <a:xfrm>
            <a:off x="3033693" y="248461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5973D677-0EB4-7FFD-D836-927C31C1C864}"/>
              </a:ext>
            </a:extLst>
          </p:cNvPr>
          <p:cNvSpPr/>
          <p:nvPr/>
        </p:nvSpPr>
        <p:spPr>
          <a:xfrm>
            <a:off x="5538844" y="3553545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83D6760D-BCCF-9617-AA71-3668B7D97420}"/>
              </a:ext>
            </a:extLst>
          </p:cNvPr>
          <p:cNvSpPr/>
          <p:nvPr/>
        </p:nvSpPr>
        <p:spPr>
          <a:xfrm>
            <a:off x="4444289" y="3553545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F77AFE-787B-D4C6-3A7F-65C642AF1400}"/>
              </a:ext>
            </a:extLst>
          </p:cNvPr>
          <p:cNvSpPr/>
          <p:nvPr/>
        </p:nvSpPr>
        <p:spPr>
          <a:xfrm>
            <a:off x="5235569" y="2484618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3F0423-4F42-F84A-DE03-B1661F8B6044}"/>
              </a:ext>
            </a:extLst>
          </p:cNvPr>
          <p:cNvSpPr/>
          <p:nvPr/>
        </p:nvSpPr>
        <p:spPr>
          <a:xfrm>
            <a:off x="6342890" y="248461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85954-1D7A-D596-0101-35D666118D26}"/>
              </a:ext>
            </a:extLst>
          </p:cNvPr>
          <p:cNvSpPr txBox="1"/>
          <p:nvPr/>
        </p:nvSpPr>
        <p:spPr>
          <a:xfrm>
            <a:off x="6426450" y="21054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[5]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B5D50-BC8C-5381-BDA8-546D600E8C5D}"/>
              </a:ext>
            </a:extLst>
          </p:cNvPr>
          <p:cNvSpPr txBox="1"/>
          <p:nvPr/>
        </p:nvSpPr>
        <p:spPr>
          <a:xfrm>
            <a:off x="2051860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[1]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83AE5B-B5B9-9EF3-17E1-27295D6A67D1}"/>
              </a:ext>
            </a:extLst>
          </p:cNvPr>
          <p:cNvSpPr txBox="1"/>
          <p:nvPr/>
        </p:nvSpPr>
        <p:spPr>
          <a:xfrm>
            <a:off x="314641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[2]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85A37-FFDF-3FF1-A3A8-D3243847EC09}"/>
              </a:ext>
            </a:extLst>
          </p:cNvPr>
          <p:cNvSpPr txBox="1"/>
          <p:nvPr/>
        </p:nvSpPr>
        <p:spPr>
          <a:xfrm>
            <a:off x="4240972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[3]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C400F-2962-5729-E780-EA4DDA8F8D04}"/>
              </a:ext>
            </a:extLst>
          </p:cNvPr>
          <p:cNvSpPr txBox="1"/>
          <p:nvPr/>
        </p:nvSpPr>
        <p:spPr>
          <a:xfrm>
            <a:off x="533552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[4]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C86DFE-C36B-92BF-6517-AF684D50DE1E}"/>
              </a:ext>
            </a:extLst>
          </p:cNvPr>
          <p:cNvSpPr txBox="1"/>
          <p:nvPr/>
        </p:nvSpPr>
        <p:spPr>
          <a:xfrm>
            <a:off x="96093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[0]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846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버블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(Bubble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97E87-EB34-46DF-57DE-670735A88134}"/>
              </a:ext>
            </a:extLst>
          </p:cNvPr>
          <p:cNvSpPr txBox="1"/>
          <p:nvPr/>
        </p:nvSpPr>
        <p:spPr>
          <a:xfrm>
            <a:off x="838200" y="139408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서로 이웃한 데이터들을 비교하여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크기의 순서가 맞지 않으면 교환을 하는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1A66A-F501-39BF-94E1-70417FDA90E0}"/>
              </a:ext>
            </a:extLst>
          </p:cNvPr>
          <p:cNvSpPr/>
          <p:nvPr/>
        </p:nvSpPr>
        <p:spPr>
          <a:xfrm>
            <a:off x="4141014" y="248461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AC285-D000-E74B-C7FE-684C3BCBCD65}"/>
              </a:ext>
            </a:extLst>
          </p:cNvPr>
          <p:cNvSpPr/>
          <p:nvPr/>
        </p:nvSpPr>
        <p:spPr>
          <a:xfrm>
            <a:off x="831817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F69C7E-3C0A-346D-439B-5B31E5469686}"/>
              </a:ext>
            </a:extLst>
          </p:cNvPr>
          <p:cNvSpPr/>
          <p:nvPr/>
        </p:nvSpPr>
        <p:spPr>
          <a:xfrm>
            <a:off x="1932755" y="2484618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E2DF7-EB93-25DB-2494-64C84E787AE8}"/>
              </a:ext>
            </a:extLst>
          </p:cNvPr>
          <p:cNvSpPr/>
          <p:nvPr/>
        </p:nvSpPr>
        <p:spPr>
          <a:xfrm>
            <a:off x="3033693" y="248461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5973D677-0EB4-7FFD-D836-927C31C1C864}"/>
              </a:ext>
            </a:extLst>
          </p:cNvPr>
          <p:cNvSpPr/>
          <p:nvPr/>
        </p:nvSpPr>
        <p:spPr>
          <a:xfrm>
            <a:off x="5538844" y="3553545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83D6760D-BCCF-9617-AA71-3668B7D97420}"/>
              </a:ext>
            </a:extLst>
          </p:cNvPr>
          <p:cNvSpPr/>
          <p:nvPr/>
        </p:nvSpPr>
        <p:spPr>
          <a:xfrm>
            <a:off x="6665314" y="3553545"/>
            <a:ext cx="449705" cy="9406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F77AFE-787B-D4C6-3A7F-65C642AF1400}"/>
              </a:ext>
            </a:extLst>
          </p:cNvPr>
          <p:cNvSpPr/>
          <p:nvPr/>
        </p:nvSpPr>
        <p:spPr>
          <a:xfrm>
            <a:off x="5235569" y="2484618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3F0423-4F42-F84A-DE03-B1661F8B6044}"/>
              </a:ext>
            </a:extLst>
          </p:cNvPr>
          <p:cNvSpPr/>
          <p:nvPr/>
        </p:nvSpPr>
        <p:spPr>
          <a:xfrm>
            <a:off x="6342890" y="248461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C3DD7-E0A6-B000-5D62-1FD96C0AA844}"/>
              </a:ext>
            </a:extLst>
          </p:cNvPr>
          <p:cNvSpPr txBox="1"/>
          <p:nvPr/>
        </p:nvSpPr>
        <p:spPr>
          <a:xfrm>
            <a:off x="6426450" y="21054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[5]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013B9-108F-B6BB-5991-B0A2EC06AABE}"/>
              </a:ext>
            </a:extLst>
          </p:cNvPr>
          <p:cNvSpPr txBox="1"/>
          <p:nvPr/>
        </p:nvSpPr>
        <p:spPr>
          <a:xfrm>
            <a:off x="2051860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[1]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D90EEA-9985-3B61-1150-D8A71047383D}"/>
              </a:ext>
            </a:extLst>
          </p:cNvPr>
          <p:cNvSpPr txBox="1"/>
          <p:nvPr/>
        </p:nvSpPr>
        <p:spPr>
          <a:xfrm>
            <a:off x="314641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[2]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20C379-A9D7-1C3E-4C4E-D8874188937F}"/>
              </a:ext>
            </a:extLst>
          </p:cNvPr>
          <p:cNvSpPr txBox="1"/>
          <p:nvPr/>
        </p:nvSpPr>
        <p:spPr>
          <a:xfrm>
            <a:off x="4240972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[3]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7AE981-58C0-CDDB-463C-8B86175A670D}"/>
              </a:ext>
            </a:extLst>
          </p:cNvPr>
          <p:cNvSpPr txBox="1"/>
          <p:nvPr/>
        </p:nvSpPr>
        <p:spPr>
          <a:xfrm>
            <a:off x="533552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[4]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5195D-CCC8-7265-5B47-49CFF1CD0B6B}"/>
              </a:ext>
            </a:extLst>
          </p:cNvPr>
          <p:cNvSpPr txBox="1"/>
          <p:nvPr/>
        </p:nvSpPr>
        <p:spPr>
          <a:xfrm>
            <a:off x="96093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[0]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335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버블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(Bubble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97E87-EB34-46DF-57DE-670735A88134}"/>
              </a:ext>
            </a:extLst>
          </p:cNvPr>
          <p:cNvSpPr txBox="1"/>
          <p:nvPr/>
        </p:nvSpPr>
        <p:spPr>
          <a:xfrm>
            <a:off x="838200" y="139408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서로 이웃한 데이터들을 비교하여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크기의 순서가 맞지 않으면 교환을 하는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1A66A-F501-39BF-94E1-70417FDA90E0}"/>
              </a:ext>
            </a:extLst>
          </p:cNvPr>
          <p:cNvSpPr/>
          <p:nvPr/>
        </p:nvSpPr>
        <p:spPr>
          <a:xfrm>
            <a:off x="4141014" y="248461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AC285-D000-E74B-C7FE-684C3BCBCD65}"/>
              </a:ext>
            </a:extLst>
          </p:cNvPr>
          <p:cNvSpPr/>
          <p:nvPr/>
        </p:nvSpPr>
        <p:spPr>
          <a:xfrm>
            <a:off x="831817" y="248836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F69C7E-3C0A-346D-439B-5B31E5469686}"/>
              </a:ext>
            </a:extLst>
          </p:cNvPr>
          <p:cNvSpPr/>
          <p:nvPr/>
        </p:nvSpPr>
        <p:spPr>
          <a:xfrm>
            <a:off x="1932755" y="2484618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E2DF7-EB93-25DB-2494-64C84E787AE8}"/>
              </a:ext>
            </a:extLst>
          </p:cNvPr>
          <p:cNvSpPr/>
          <p:nvPr/>
        </p:nvSpPr>
        <p:spPr>
          <a:xfrm>
            <a:off x="3033693" y="248461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F77AFE-787B-D4C6-3A7F-65C642AF1400}"/>
              </a:ext>
            </a:extLst>
          </p:cNvPr>
          <p:cNvSpPr/>
          <p:nvPr/>
        </p:nvSpPr>
        <p:spPr>
          <a:xfrm>
            <a:off x="5235569" y="2484618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3F0423-4F42-F84A-DE03-B1661F8B6044}"/>
              </a:ext>
            </a:extLst>
          </p:cNvPr>
          <p:cNvSpPr/>
          <p:nvPr/>
        </p:nvSpPr>
        <p:spPr>
          <a:xfrm>
            <a:off x="6342890" y="2484617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FEB561-0BFD-AA6E-4D4D-7B57883E8444}"/>
              </a:ext>
            </a:extLst>
          </p:cNvPr>
          <p:cNvSpPr/>
          <p:nvPr/>
        </p:nvSpPr>
        <p:spPr>
          <a:xfrm>
            <a:off x="6217399" y="4523282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62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F35055-B648-B3E7-2C20-ACBB90B4B1A9}"/>
              </a:ext>
            </a:extLst>
          </p:cNvPr>
          <p:cNvSpPr/>
          <p:nvPr/>
        </p:nvSpPr>
        <p:spPr>
          <a:xfrm>
            <a:off x="2908202" y="4527032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183603-0A01-2221-D9AE-8FF055B22D74}"/>
              </a:ext>
            </a:extLst>
          </p:cNvPr>
          <p:cNvSpPr/>
          <p:nvPr/>
        </p:nvSpPr>
        <p:spPr>
          <a:xfrm>
            <a:off x="4009140" y="4523283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017E21-4A18-0438-2C7A-7C9C805F151E}"/>
              </a:ext>
            </a:extLst>
          </p:cNvPr>
          <p:cNvSpPr/>
          <p:nvPr/>
        </p:nvSpPr>
        <p:spPr>
          <a:xfrm>
            <a:off x="5110078" y="4523282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50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DA0FC6-D76F-DBD1-70FF-93E5DDCBBEE7}"/>
              </a:ext>
            </a:extLst>
          </p:cNvPr>
          <p:cNvSpPr/>
          <p:nvPr/>
        </p:nvSpPr>
        <p:spPr>
          <a:xfrm>
            <a:off x="7311954" y="4523283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47E14B-F43C-2431-99DC-EB3F9EC87D15}"/>
              </a:ext>
            </a:extLst>
          </p:cNvPr>
          <p:cNvSpPr/>
          <p:nvPr/>
        </p:nvSpPr>
        <p:spPr>
          <a:xfrm>
            <a:off x="8419275" y="4523282"/>
            <a:ext cx="1094555" cy="94063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90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8F8AFDEF-B346-0E4A-A543-5B7E98FC4B17}"/>
              </a:ext>
            </a:extLst>
          </p:cNvPr>
          <p:cNvSpPr/>
          <p:nvPr/>
        </p:nvSpPr>
        <p:spPr>
          <a:xfrm>
            <a:off x="8513544" y="4523282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C3DD7-E0A6-B000-5D62-1FD96C0AA844}"/>
              </a:ext>
            </a:extLst>
          </p:cNvPr>
          <p:cNvSpPr txBox="1"/>
          <p:nvPr/>
        </p:nvSpPr>
        <p:spPr>
          <a:xfrm>
            <a:off x="6426450" y="2105419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013B9-108F-B6BB-5991-B0A2EC06AABE}"/>
              </a:ext>
            </a:extLst>
          </p:cNvPr>
          <p:cNvSpPr txBox="1"/>
          <p:nvPr/>
        </p:nvSpPr>
        <p:spPr>
          <a:xfrm>
            <a:off x="2051860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D90EEA-9985-3B61-1150-D8A71047383D}"/>
              </a:ext>
            </a:extLst>
          </p:cNvPr>
          <p:cNvSpPr txBox="1"/>
          <p:nvPr/>
        </p:nvSpPr>
        <p:spPr>
          <a:xfrm>
            <a:off x="314641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20C379-A9D7-1C3E-4C4E-D8874188937F}"/>
              </a:ext>
            </a:extLst>
          </p:cNvPr>
          <p:cNvSpPr txBox="1"/>
          <p:nvPr/>
        </p:nvSpPr>
        <p:spPr>
          <a:xfrm>
            <a:off x="4240972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7AE981-58C0-CDDB-463C-8B86175A670D}"/>
              </a:ext>
            </a:extLst>
          </p:cNvPr>
          <p:cNvSpPr txBox="1"/>
          <p:nvPr/>
        </p:nvSpPr>
        <p:spPr>
          <a:xfrm>
            <a:off x="533552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5195D-CCC8-7265-5B47-49CFF1CD0B6B}"/>
              </a:ext>
            </a:extLst>
          </p:cNvPr>
          <p:cNvSpPr txBox="1"/>
          <p:nvPr/>
        </p:nvSpPr>
        <p:spPr>
          <a:xfrm>
            <a:off x="960936" y="2104571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7" name="원형: 비어 있음 26">
            <a:extLst>
              <a:ext uri="{FF2B5EF4-FFF2-40B4-BE49-F238E27FC236}">
                <a16:creationId xmlns:a16="http://schemas.microsoft.com/office/drawing/2014/main" id="{F19D0552-24F2-84B7-D714-47F713F69490}"/>
              </a:ext>
            </a:extLst>
          </p:cNvPr>
          <p:cNvSpPr/>
          <p:nvPr/>
        </p:nvSpPr>
        <p:spPr>
          <a:xfrm>
            <a:off x="7406223" y="4523281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원형: 비어 있음 27">
            <a:extLst>
              <a:ext uri="{FF2B5EF4-FFF2-40B4-BE49-F238E27FC236}">
                <a16:creationId xmlns:a16="http://schemas.microsoft.com/office/drawing/2014/main" id="{5C8FF7FF-5B6C-A7B1-67DB-EC82FE5F06CF}"/>
              </a:ext>
            </a:extLst>
          </p:cNvPr>
          <p:cNvSpPr/>
          <p:nvPr/>
        </p:nvSpPr>
        <p:spPr>
          <a:xfrm>
            <a:off x="6296113" y="4523281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원형: 비어 있음 28">
            <a:extLst>
              <a:ext uri="{FF2B5EF4-FFF2-40B4-BE49-F238E27FC236}">
                <a16:creationId xmlns:a16="http://schemas.microsoft.com/office/drawing/2014/main" id="{B5179B74-598A-BAF7-0AFE-DBCC437E0D7B}"/>
              </a:ext>
            </a:extLst>
          </p:cNvPr>
          <p:cNvSpPr/>
          <p:nvPr/>
        </p:nvSpPr>
        <p:spPr>
          <a:xfrm>
            <a:off x="5182409" y="4523281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496C8CF3-AFF5-A56F-EEBF-4E57BA239393}"/>
              </a:ext>
            </a:extLst>
          </p:cNvPr>
          <p:cNvSpPr/>
          <p:nvPr/>
        </p:nvSpPr>
        <p:spPr>
          <a:xfrm>
            <a:off x="4090642" y="4523281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원형: 비어 있음 30">
            <a:extLst>
              <a:ext uri="{FF2B5EF4-FFF2-40B4-BE49-F238E27FC236}">
                <a16:creationId xmlns:a16="http://schemas.microsoft.com/office/drawing/2014/main" id="{ED443218-D4DE-B572-8A01-4DFE8B5E3809}"/>
              </a:ext>
            </a:extLst>
          </p:cNvPr>
          <p:cNvSpPr/>
          <p:nvPr/>
        </p:nvSpPr>
        <p:spPr>
          <a:xfrm>
            <a:off x="2986916" y="4523280"/>
            <a:ext cx="906016" cy="940633"/>
          </a:xfrm>
          <a:prstGeom prst="donut">
            <a:avLst>
              <a:gd name="adj" fmla="val 120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385943-A065-7CA1-4314-796C24FF7A11}"/>
              </a:ext>
            </a:extLst>
          </p:cNvPr>
          <p:cNvSpPr txBox="1"/>
          <p:nvPr/>
        </p:nvSpPr>
        <p:spPr>
          <a:xfrm>
            <a:off x="8515602" y="4143234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[5]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1ED9B2-7D24-E3F8-AC5C-51C93CF4F715}"/>
              </a:ext>
            </a:extLst>
          </p:cNvPr>
          <p:cNvSpPr txBox="1"/>
          <p:nvPr/>
        </p:nvSpPr>
        <p:spPr>
          <a:xfrm>
            <a:off x="4141012" y="4142386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[1]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7E9DCD-BA4B-A058-6A10-3A231C7EBD95}"/>
              </a:ext>
            </a:extLst>
          </p:cNvPr>
          <p:cNvSpPr txBox="1"/>
          <p:nvPr/>
        </p:nvSpPr>
        <p:spPr>
          <a:xfrm>
            <a:off x="5235568" y="4142386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966E6-FD68-504C-775F-CC01B1A657D7}"/>
              </a:ext>
            </a:extLst>
          </p:cNvPr>
          <p:cNvSpPr txBox="1"/>
          <p:nvPr/>
        </p:nvSpPr>
        <p:spPr>
          <a:xfrm>
            <a:off x="6330124" y="4142386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CCDAA-6498-8830-6BDE-3A15585D6F84}"/>
              </a:ext>
            </a:extLst>
          </p:cNvPr>
          <p:cNvSpPr txBox="1"/>
          <p:nvPr/>
        </p:nvSpPr>
        <p:spPr>
          <a:xfrm>
            <a:off x="7424678" y="4142386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[4]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90C921-1173-6F94-9AF2-889AE2727C27}"/>
              </a:ext>
            </a:extLst>
          </p:cNvPr>
          <p:cNvSpPr txBox="1"/>
          <p:nvPr/>
        </p:nvSpPr>
        <p:spPr>
          <a:xfrm>
            <a:off x="3050088" y="4142386"/>
            <a:ext cx="856342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[0]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886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9A0E-B739-CC92-32C5-9F2C212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23"/>
            <a:ext cx="10515600" cy="10010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버블 정렬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(Bubble Sort)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0553C-5CBB-A99C-E1F3-2D73F6A10FC5}"/>
              </a:ext>
            </a:extLst>
          </p:cNvPr>
          <p:cNvSpPr txBox="1"/>
          <p:nvPr/>
        </p:nvSpPr>
        <p:spPr>
          <a:xfrm>
            <a:off x="838200" y="1393372"/>
            <a:ext cx="694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시간복잡도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정렬 간 비교 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(Comparisons), 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변경 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(Swap)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D31FF4-CFAD-B29B-7623-2471E065F39F}"/>
              </a:ext>
            </a:extLst>
          </p:cNvPr>
          <p:cNvSpPr txBox="1"/>
          <p:nvPr/>
        </p:nvSpPr>
        <p:spPr>
          <a:xfrm>
            <a:off x="838200" y="1837788"/>
            <a:ext cx="270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총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정렬할 데이터 개수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N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0ED200-832D-81D9-6747-050C815331C2}"/>
              </a:ext>
            </a:extLst>
          </p:cNvPr>
          <p:cNvSpPr txBox="1"/>
          <p:nvPr/>
        </p:nvSpPr>
        <p:spPr>
          <a:xfrm>
            <a:off x="838200" y="2995293"/>
            <a:ext cx="605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최선의 경우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T(N) = N-1 (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번의 루프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el-GR" altLang="ko-KR" sz="2000" b="0" i="0" dirty="0">
                <a:solidFill>
                  <a:srgbClr val="D1D5DB"/>
                </a:solidFill>
                <a:effectLst/>
                <a:latin typeface="Söhne"/>
                <a:ea typeface="G마켓 산스 TTF Medium" panose="02000000000000000000" pitchFamily="2" charset="-127"/>
              </a:rPr>
              <a:t>Θ(</a:t>
            </a:r>
            <a:r>
              <a:rPr lang="en-US" altLang="ko-KR" sz="2000" b="0" i="0" dirty="0">
                <a:solidFill>
                  <a:srgbClr val="D1D5DB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N)</a:t>
            </a:r>
            <a:endParaRPr lang="ko-KR" altLang="en-US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1A6EB-CB2A-F703-0FBD-D80CA6608060}"/>
              </a:ext>
            </a:extLst>
          </p:cNvPr>
          <p:cNvSpPr txBox="1"/>
          <p:nvPr/>
        </p:nvSpPr>
        <p:spPr>
          <a:xfrm>
            <a:off x="838200" y="4152798"/>
            <a:ext cx="785585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 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최악의 경우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T(N) = (N-1) + (N-2) + (N-3) + … + 1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N (N - 1) / 2 -&gt; </a:t>
            </a:r>
            <a:r>
              <a:rPr lang="el-GR" altLang="ko-KR" sz="2000" b="0" i="0" dirty="0">
                <a:solidFill>
                  <a:srgbClr val="D1D5DB"/>
                </a:solidFill>
                <a:effectLst/>
                <a:latin typeface="Söhne"/>
                <a:ea typeface="G마켓 산스 TTF Medium" panose="02000000000000000000" pitchFamily="2" charset="-127"/>
              </a:rPr>
              <a:t>Θ(</a:t>
            </a:r>
            <a:r>
              <a:rPr lang="en-US" altLang="ko-KR" sz="2000" b="0" i="0" dirty="0">
                <a:solidFill>
                  <a:srgbClr val="D1D5DB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N²)</a:t>
            </a:r>
            <a:endParaRPr lang="ko-KR" altLang="en-US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486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1893</Words>
  <Application>Microsoft Office PowerPoint</Application>
  <PresentationFormat>와이드스크린</PresentationFormat>
  <Paragraphs>522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G마켓 산스 TTF Medium</vt:lpstr>
      <vt:lpstr>Söhne</vt:lpstr>
      <vt:lpstr>맑은 고딕</vt:lpstr>
      <vt:lpstr>Arial</vt:lpstr>
      <vt:lpstr>Office 테마</vt:lpstr>
      <vt:lpstr>PowerPoint 프레젠테이션</vt:lpstr>
      <vt:lpstr>정렬 (Sort)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버블 정렬 (Bubble Sort)</vt:lpstr>
      <vt:lpstr>선택 정렬 (Selection Sort)</vt:lpstr>
      <vt:lpstr>선택 정렬 (Selection Sort)</vt:lpstr>
      <vt:lpstr>선택 정렬 (Selection Sort)</vt:lpstr>
      <vt:lpstr>선택 정렬 (Selection Sort)</vt:lpstr>
      <vt:lpstr>선택 정렬 (Selection Sort)</vt:lpstr>
      <vt:lpstr>PowerPoint 프레젠테이션</vt:lpstr>
      <vt:lpstr>PowerPoint 프레젠테이션</vt:lpstr>
      <vt:lpstr>PowerPoint 프레젠테이션</vt:lpstr>
      <vt:lpstr>삽입 정렬 (Insertion Sort)</vt:lpstr>
      <vt:lpstr>PowerPoint 프레젠테이션</vt:lpstr>
      <vt:lpstr>삽입 정렬 (Insertion Sort)</vt:lpstr>
      <vt:lpstr>삽입 정렬 (Insertion Sort)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퀵 정렬 (Quick Sort)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병합 정렬 (Quick Sort)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</dc:creator>
  <cp:lastModifiedBy>정준</cp:lastModifiedBy>
  <cp:revision>1</cp:revision>
  <dcterms:created xsi:type="dcterms:W3CDTF">2024-01-23T16:28:20Z</dcterms:created>
  <dcterms:modified xsi:type="dcterms:W3CDTF">2024-01-23T23:01:23Z</dcterms:modified>
</cp:coreProperties>
</file>