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5"/>
  </p:notesMasterIdLst>
  <p:sldIdLst>
    <p:sldId id="256" r:id="rId4"/>
    <p:sldId id="257" r:id="rId5"/>
    <p:sldId id="262" r:id="rId6"/>
    <p:sldId id="260" r:id="rId7"/>
    <p:sldId id="271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63" r:id="rId16"/>
    <p:sldId id="264" r:id="rId17"/>
    <p:sldId id="265" r:id="rId18"/>
    <p:sldId id="266" r:id="rId19"/>
    <p:sldId id="267" r:id="rId20"/>
    <p:sldId id="268" r:id="rId21"/>
    <p:sldId id="280" r:id="rId22"/>
    <p:sldId id="283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784DA24-51C8-4F27-95A7-A4D5F07511B3}">
          <p14:sldIdLst>
            <p14:sldId id="256"/>
          </p14:sldIdLst>
        </p14:section>
        <p14:section name="그래프&amp;트리" id="{219F9C3D-3DC3-4591-8CF8-502D96B94BD7}">
          <p14:sldIdLst>
            <p14:sldId id="257"/>
            <p14:sldId id="262"/>
          </p14:sldIdLst>
        </p14:section>
        <p14:section name="그래프 탐색 알고리즘" id="{E3393953-3994-4FDF-B2B9-6DAF966073C6}">
          <p14:sldIdLst>
            <p14:sldId id="260"/>
          </p14:sldIdLst>
        </p14:section>
        <p14:section name="DFS" id="{B5D89442-69AF-4B7D-8C4E-8B70B1459215}">
          <p14:sldIdLst>
            <p14:sldId id="271"/>
            <p14:sldId id="270"/>
            <p14:sldId id="272"/>
            <p14:sldId id="273"/>
            <p14:sldId id="275"/>
            <p14:sldId id="276"/>
            <p14:sldId id="277"/>
            <p14:sldId id="278"/>
          </p14:sldIdLst>
        </p14:section>
        <p14:section name="BFS" id="{9786090A-286B-49C9-B703-8100F37F3BCF}">
          <p14:sldIdLst>
            <p14:sldId id="263"/>
            <p14:sldId id="264"/>
            <p14:sldId id="265"/>
            <p14:sldId id="266"/>
            <p14:sldId id="267"/>
            <p14:sldId id="268"/>
            <p14:sldId id="280"/>
            <p14:sldId id="283"/>
          </p14:sldIdLst>
        </p14:section>
        <p14:section name="Tip" id="{B7E0CEA3-91F3-4011-A386-302E619D247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00"/>
    <a:srgbClr val="60D937"/>
    <a:srgbClr val="00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0B88C-24D6-429F-9BE4-4A6B6CFCE5B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D7D3A-0739-418D-8AF7-B241757F8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2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D7D3A-0739-418D-8AF7-B241757F86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8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57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18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9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16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37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196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49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09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2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60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5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67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5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08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50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55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D7D3A-0739-418D-8AF7-B241757F86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22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CC750-1BD8-EE9F-CCDD-6282AE41C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52C194-868B-E478-A5B9-3623C324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B162F-A20F-5717-BC40-9D0E312F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16CDA-6298-D8C3-BBB1-7DE6E866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80EDF-1F0B-E815-810C-6F4934CD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E3CD-8DBE-3DC9-964C-C44979F9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2391E-5DA5-1271-9AE4-19DD9485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B567C-D53E-73A1-07BD-FED46E25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65B25-BD8A-AFF1-2B46-318156A3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7CE0-01DB-CD7F-9BC9-1D7CCDAB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108B99-F495-1C1B-B9F7-A9D265B1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32C31-2FCC-E135-8425-843260559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B65EA-DD64-574D-D1CD-182CF360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E4C33-A8AD-4BC5-3703-58AC8B96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276FE-045A-D63A-701D-DD46B4B3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5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3E84-A30D-6202-7891-7C0F43ED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91F79-FF3C-BC4B-0428-016A41BD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008B6-BA5B-E40D-3E3D-F62627A6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030CD-6526-F6C6-0DB0-61AC350E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DB560-AFE3-50BE-A766-2C7ED64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4D24E-8534-CE62-76A5-EC298219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46A01-044B-E1C5-A8BB-A79FE6F7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8C3B7-0630-BD85-CA97-0E655FE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0C0D-B9C8-B4A2-E98F-43DDCCAE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A1499-AFA9-6C86-1176-5CDC1A8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6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35C7D-8DC2-3265-EF4B-00108BB8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1CB50-3E8B-5EEF-EEF3-80199F92A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5D1EE-6F55-89FF-1DD9-AB036C8C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406AC-AE6D-E200-EBB5-4F0FEF4E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8E583-8908-A239-B1F5-F8F1801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6A67F-CA9E-0F8A-2F2F-FE18A020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8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BD03-1FEE-F06A-4523-AE168C68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86AEC-4A84-9E25-0CDF-ACA27156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BD4ECA-CE0B-FE72-B0CB-9C2A339C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78F45-7EDA-A552-1CEB-4B00DFCE8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74FA8D-FA57-A7C0-DE72-BFE34EB87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5998C8-3668-8268-751F-B73C6071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6D30A-C44F-353C-5918-A68C6E19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45E94-4A5C-DC25-588E-846873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9E98-F64D-A7DC-21DF-66830E40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E8AFF6-F0F3-76B9-FD45-88C2D21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F8BF7B-74EB-6A1C-37B2-A35E1E4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5CBC24-022D-EC1E-ED65-7506250F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80943A-FD35-B85E-514A-575A53A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11B41-69EE-B3D9-8522-05768EE3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9BDF2-358B-D59E-4A63-617F4BCF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2CA7-B927-42F9-78B0-0CC36839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801E3-C612-9300-ECFD-ED000D7F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8A28F-3D73-037C-F183-458CC84C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B7142-1862-4230-A12A-158ABDA2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4CC07-7F15-5573-C8F4-EFB28755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7CA56-5618-8914-90F3-D4B82C11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6707A-43E4-703D-6147-2EA66388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B8D38-FB44-A73A-5253-8CF4897B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DB099-C4C9-B92B-BAEE-F9CABD03C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C629F-A65F-EF37-FA15-513115E0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3B330-E1C3-DAF7-CB1B-8730A51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9A7BB-65DA-376A-50DA-DB68088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5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B54F7E-BC8B-7206-5A5E-412636F0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D7399-C377-8053-F7CB-63AFB5AE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983B8-ADEE-AC21-5D43-207F5FD97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4784-54B4-4C50-BD9E-9160294AA04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AD1D-7E32-D27B-ADE7-DE34F397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82A4-DFE9-2899-17E6-5C013D6B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7783-6544-4242-996A-E273B6912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60460-8957-7EDC-DE9C-D6A95C24D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5A3E5-9E0B-667C-4FED-4A836098A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중소형 고양이, 고양잇과, 스크린샷이(가) 표시된 사진&#10;&#10;자동 생성된 설명">
            <a:extLst>
              <a:ext uri="{FF2B5EF4-FFF2-40B4-BE49-F238E27FC236}">
                <a16:creationId xmlns:a16="http://schemas.microsoft.com/office/drawing/2014/main" id="{56C1BBB5-DE4B-0112-6A24-B35F848F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깊이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스택의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노드를 확인한다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노드에게 방문하지 않는 인접 노드가 있으면 그 노드를 스택에 넣고 방문 처리한다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방문하지 않은 인접 노드가 없으면 스택에서 노드를 뺀다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7691883" y="4057442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10237892" y="3191409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6826499" y="4061605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5958513" y="4057442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394358" y="319533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8550824" y="319533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2262E-E141-13B1-3139-3BBA31951DD9}"/>
              </a:ext>
            </a:extLst>
          </p:cNvPr>
          <p:cNvSpPr/>
          <p:nvPr/>
        </p:nvSpPr>
        <p:spPr>
          <a:xfrm>
            <a:off x="11081426" y="3191409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09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깊이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스택의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노드를 확인한다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노드에게 방문하지 않는 인접 노드가 있으면 그 노드를 스택에 넣고 방문 처리한다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방문하지 않은 인접 노드가 없으면 스택에서 노드를 뺀다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7691883" y="4057442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10290637" y="4061604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6826499" y="4061605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5958513" y="4057442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425253" y="405744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8559869" y="4061605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2262E-E141-13B1-3139-3BBA31951DD9}"/>
              </a:ext>
            </a:extLst>
          </p:cNvPr>
          <p:cNvSpPr/>
          <p:nvPr/>
        </p:nvSpPr>
        <p:spPr>
          <a:xfrm>
            <a:off x="11158623" y="4057441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ADA17-BCF9-E534-4E6B-284F670557AA}"/>
              </a:ext>
            </a:extLst>
          </p:cNvPr>
          <p:cNvSpPr txBox="1"/>
          <p:nvPr/>
        </p:nvSpPr>
        <p:spPr>
          <a:xfrm>
            <a:off x="5836557" y="5384800"/>
            <a:ext cx="592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방문 순서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1 -&gt; 2 -&gt; 4 -&gt; 5 -&gt; 3 -&gt; 6 -&gt; 7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40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시간복잡도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088202-21EC-0361-67EC-92418CEE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94893"/>
              </p:ext>
            </p:extLst>
          </p:nvPr>
        </p:nvGraphicFramePr>
        <p:xfrm>
          <a:off x="838200" y="1260069"/>
          <a:ext cx="4876888" cy="231263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38444">
                  <a:extLst>
                    <a:ext uri="{9D8B030D-6E8A-4147-A177-3AD203B41FA5}">
                      <a16:colId xmlns:a16="http://schemas.microsoft.com/office/drawing/2014/main" val="2360576664"/>
                    </a:ext>
                  </a:extLst>
                </a:gridCol>
                <a:gridCol w="2438444">
                  <a:extLst>
                    <a:ext uri="{9D8B030D-6E8A-4147-A177-3AD203B41FA5}">
                      <a16:colId xmlns:a16="http://schemas.microsoft.com/office/drawing/2014/main" val="3347988132"/>
                    </a:ext>
                  </a:extLst>
                </a:gridCol>
              </a:tblGrid>
              <a:tr h="46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인접 리스트</a:t>
                      </a:r>
                    </a:p>
                  </a:txBody>
                  <a:tcPr marL="115309" marR="115309" marT="57655" marB="57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인접 행렬</a:t>
                      </a:r>
                    </a:p>
                  </a:txBody>
                  <a:tcPr marL="115309" marR="115309" marT="57655" marB="57655" anchor="ctr"/>
                </a:tc>
                <a:extLst>
                  <a:ext uri="{0D108BD9-81ED-4DB2-BD59-A6C34878D82A}">
                    <a16:rowId xmlns:a16="http://schemas.microsoft.com/office/drawing/2014/main" val="2650874567"/>
                  </a:ext>
                </a:extLst>
              </a:tr>
              <a:tr h="18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O(N + E)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15309" marR="115309" marT="57655" marB="57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O(N^2)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15309" marR="115309" marT="57655" marB="57655" anchor="ctr"/>
                </a:tc>
                <a:extLst>
                  <a:ext uri="{0D108BD9-81ED-4DB2-BD59-A6C34878D82A}">
                    <a16:rowId xmlns:a16="http://schemas.microsoft.com/office/drawing/2014/main" val="41911263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EEAD503-FB01-B66B-4FB7-FEE4FB90BFE8}"/>
              </a:ext>
            </a:extLst>
          </p:cNvPr>
          <p:cNvSpPr txBox="1"/>
          <p:nvPr/>
        </p:nvSpPr>
        <p:spPr>
          <a:xfrm>
            <a:off x="838200" y="3665169"/>
            <a:ext cx="59653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인접 리스트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그래프의 연결 관계를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의 배열로 나타내는 방식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인접 리스트를 사용하면 각 정점에 대해 모든 인접한 정점을 방문하는 데 필요한 시간이 간선의 수에 비례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인접 행렬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그래프의 연결 관계를 이차원 배열로 나타내는 방식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0" i="0" dirty="0">
                <a:solidFill>
                  <a:srgbClr val="D1D5DB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정점에 대해 모든 다른 정점을 확인해야 하므로</a:t>
            </a:r>
            <a:r>
              <a:rPr lang="en-US" altLang="ko-KR" sz="1600" b="0" i="0" dirty="0">
                <a:solidFill>
                  <a:srgbClr val="D1D5DB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b="0" i="0" dirty="0">
                <a:solidFill>
                  <a:srgbClr val="D1D5DB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정점의 수의 제곱에 비례하는 시간이 </a:t>
            </a:r>
            <a:r>
              <a:rPr lang="ko-KR" altLang="en-US" sz="1600" dirty="0">
                <a:solidFill>
                  <a:srgbClr val="D1D5D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걸림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69C4EA-D8E4-3E8B-1BE9-3C41154D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9" y="4124182"/>
            <a:ext cx="5264357" cy="21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798FF2-26AE-46DF-8375-DF6B008C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9" y="1514381"/>
            <a:ext cx="5264357" cy="180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31BB0-730E-E04E-49C0-08DF7633DFE7}"/>
              </a:ext>
            </a:extLst>
          </p:cNvPr>
          <p:cNvSpPr txBox="1"/>
          <p:nvPr/>
        </p:nvSpPr>
        <p:spPr>
          <a:xfrm>
            <a:off x="8023123" y="6504039"/>
            <a:ext cx="404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출처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https://sarah950716.tistory.com/12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4DB9A-2D84-4DB1-F13A-A7B203038728}"/>
              </a:ext>
            </a:extLst>
          </p:cNvPr>
          <p:cNvSpPr txBox="1"/>
          <p:nvPr/>
        </p:nvSpPr>
        <p:spPr>
          <a:xfrm>
            <a:off x="1385977" y="1828800"/>
            <a:ext cx="16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: </a:t>
            </a:r>
            <a:r>
              <a:rPr lang="ko-KR" altLang="en-US" dirty="0"/>
              <a:t>노드 수</a:t>
            </a:r>
            <a:endParaRPr lang="en-US" altLang="ko-KR" dirty="0"/>
          </a:p>
          <a:p>
            <a:r>
              <a:rPr lang="en-US" altLang="ko-KR" dirty="0"/>
              <a:t>E : </a:t>
            </a:r>
            <a:r>
              <a:rPr lang="ko-KR" altLang="en-US" dirty="0"/>
              <a:t>간선 수</a:t>
            </a:r>
          </a:p>
        </p:txBody>
      </p:sp>
    </p:spTree>
    <p:extLst>
      <p:ext uri="{BB962C8B-B14F-4D97-AF65-F5344CB8AC3E}">
        <p14:creationId xmlns:p14="http://schemas.microsoft.com/office/powerpoint/2010/main" val="296666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BFS </a:t>
            </a:r>
            <a:r>
              <a:rPr lang="en-US" altLang="ko-KR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너비</a:t>
            </a:r>
            <a:r>
              <a:rPr lang="en-US" altLang="ko-KR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우선 탐색</a:t>
            </a:r>
            <a:r>
              <a:rPr lang="en-US" altLang="ko-KR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특정한 데이터를 탐색할 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너비를 우선으로 하여 탐색을 수행하는 알고리즘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어떠한 시작점이 있을 때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시작점과 가까운 것 위주로 탐색을 진행</a:t>
            </a:r>
            <a:endParaRPr lang="en-US" altLang="ko-KR" sz="2000" dirty="0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주로 맹목적인 탐색을 진행할 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사용할 수 있는 탐색 기법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FIFO(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선입선출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구조를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통해 탐색을 가능함 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Queue (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큐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구현 가능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BF3D46-2BA8-7AAF-6445-756BE4F8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03" y="3800793"/>
            <a:ext cx="2890684" cy="28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78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71370"/>
              </p:ext>
            </p:extLst>
          </p:nvPr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BFS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너비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큐에서 하나의 노드를 꺼낸다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노드에 연결된 노드 중 방문하지 않은 노드를 방문하고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차례대로 큐에 삽입한다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5836557" y="5069680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6642478" y="5069680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7448399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8254320" y="506968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060241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9867974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2262E-E141-13B1-3139-3BBA31951DD9}"/>
              </a:ext>
            </a:extLst>
          </p:cNvPr>
          <p:cNvSpPr/>
          <p:nvPr/>
        </p:nvSpPr>
        <p:spPr>
          <a:xfrm>
            <a:off x="5998390" y="3180085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04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43397"/>
              </p:ext>
            </p:extLst>
          </p:nvPr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BFS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너비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큐에서 하나의 노드를 꺼낸다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해당 노드에 연결된 노드 중 방문하지 않은 노드를 방문하고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차례대로 큐에 삽입한다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5998390" y="3180085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6840030" y="3180085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7448399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8254320" y="506968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060241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9867974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8D208A-5718-9265-F434-44E41521A2F4}"/>
              </a:ext>
            </a:extLst>
          </p:cNvPr>
          <p:cNvSpPr/>
          <p:nvPr/>
        </p:nvSpPr>
        <p:spPr>
          <a:xfrm>
            <a:off x="5998390" y="4310613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9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BFS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너비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큐에서 하나의 노드를 꺼낸다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해당 노드에 연결된 노드 중 방문하지 않은 노드를 방문하고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차례대로 큐에 삽입한다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6840030" y="4310612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5998390" y="3180085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6840030" y="3180084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7681670" y="3184533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060241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9867974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8D208A-5718-9265-F434-44E41521A2F4}"/>
              </a:ext>
            </a:extLst>
          </p:cNvPr>
          <p:cNvSpPr/>
          <p:nvPr/>
        </p:nvSpPr>
        <p:spPr>
          <a:xfrm>
            <a:off x="5998390" y="4310613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45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BFS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너비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큐에서 하나의 노드를 꺼낸다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해당 노드에 연결된 노드 중 방문하지 않은 노드를 방문하고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차례대로 큐에 삽입한다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6840030" y="4310612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7681670" y="4310611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5998390" y="3180084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6840030" y="3184533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7681670" y="3180084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8525095" y="3180084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8D208A-5718-9265-F434-44E41521A2F4}"/>
              </a:ext>
            </a:extLst>
          </p:cNvPr>
          <p:cNvSpPr/>
          <p:nvPr/>
        </p:nvSpPr>
        <p:spPr>
          <a:xfrm>
            <a:off x="5998390" y="4310613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244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BFS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너비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큐에서 하나의 노드를 꺼낸다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해당 노드에 연결된 노드 중 방문하지 않은 노드를 방문하고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차례대로 큐에 삽입한다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6840030" y="4310612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7681670" y="4310611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8523310" y="431061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9364950" y="431506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10206590" y="431061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11050015" y="431061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8D208A-5718-9265-F434-44E41521A2F4}"/>
              </a:ext>
            </a:extLst>
          </p:cNvPr>
          <p:cNvSpPr/>
          <p:nvPr/>
        </p:nvSpPr>
        <p:spPr>
          <a:xfrm>
            <a:off x="5998390" y="4310613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1AE13-2ABF-81D8-3895-509714DFF046}"/>
              </a:ext>
            </a:extLst>
          </p:cNvPr>
          <p:cNvSpPr txBox="1"/>
          <p:nvPr/>
        </p:nvSpPr>
        <p:spPr>
          <a:xfrm>
            <a:off x="5836557" y="5384800"/>
            <a:ext cx="592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방문 순서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1 -&gt; 2 -&gt; 3 -&gt; 4 -&gt; 5 -&gt; 6 -&gt; 7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13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BFS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시간복잡도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088202-21EC-0361-67EC-92418CEECB9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60069"/>
          <a:ext cx="4876888" cy="231263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38444">
                  <a:extLst>
                    <a:ext uri="{9D8B030D-6E8A-4147-A177-3AD203B41FA5}">
                      <a16:colId xmlns:a16="http://schemas.microsoft.com/office/drawing/2014/main" val="2360576664"/>
                    </a:ext>
                  </a:extLst>
                </a:gridCol>
                <a:gridCol w="2438444">
                  <a:extLst>
                    <a:ext uri="{9D8B030D-6E8A-4147-A177-3AD203B41FA5}">
                      <a16:colId xmlns:a16="http://schemas.microsoft.com/office/drawing/2014/main" val="3347988132"/>
                    </a:ext>
                  </a:extLst>
                </a:gridCol>
              </a:tblGrid>
              <a:tr h="46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인접 리스트</a:t>
                      </a:r>
                    </a:p>
                  </a:txBody>
                  <a:tcPr marL="115309" marR="115309" marT="57655" marB="57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인접 행렬</a:t>
                      </a:r>
                    </a:p>
                  </a:txBody>
                  <a:tcPr marL="115309" marR="115309" marT="57655" marB="57655" anchor="ctr"/>
                </a:tc>
                <a:extLst>
                  <a:ext uri="{0D108BD9-81ED-4DB2-BD59-A6C34878D82A}">
                    <a16:rowId xmlns:a16="http://schemas.microsoft.com/office/drawing/2014/main" val="2650874567"/>
                  </a:ext>
                </a:extLst>
              </a:tr>
              <a:tr h="18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O(N + E)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15309" marR="115309" marT="57655" marB="576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kern="120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O(N^2)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15309" marR="115309" marT="57655" marB="57655" anchor="ctr"/>
                </a:tc>
                <a:extLst>
                  <a:ext uri="{0D108BD9-81ED-4DB2-BD59-A6C34878D82A}">
                    <a16:rowId xmlns:a16="http://schemas.microsoft.com/office/drawing/2014/main" val="41911263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EEAD503-FB01-B66B-4FB7-FEE4FB90BFE8}"/>
              </a:ext>
            </a:extLst>
          </p:cNvPr>
          <p:cNvSpPr txBox="1"/>
          <p:nvPr/>
        </p:nvSpPr>
        <p:spPr>
          <a:xfrm>
            <a:off x="838200" y="3665169"/>
            <a:ext cx="596537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인접 리스트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그래프의 연결 관계를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vector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의 배열로 나타내는 방식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각 정점을 한 번씩 방문하고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각 정점에 대해 모든 인접한 정점을 큐에 넣기 때문에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모든 정점과 간선을 한 번씩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인접 행렬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그래프의 연결 관계를 이차원 배열로 나타내는 방식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모든 정점을 방문하지만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인접 행렬을 사용하는 경우 각 정점에 대해 모든 다른 정점을 확인하는 작업이 필요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69C4EA-D8E4-3E8B-1BE9-3C41154D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9" y="4124182"/>
            <a:ext cx="5264357" cy="21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798FF2-26AE-46DF-8375-DF6B008C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9" y="1514381"/>
            <a:ext cx="5264357" cy="180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31BB0-730E-E04E-49C0-08DF7633DFE7}"/>
              </a:ext>
            </a:extLst>
          </p:cNvPr>
          <p:cNvSpPr txBox="1"/>
          <p:nvPr/>
        </p:nvSpPr>
        <p:spPr>
          <a:xfrm>
            <a:off x="8023123" y="6504039"/>
            <a:ext cx="404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출처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: https://sarah950716.tistory.com/12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33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B627CC-659B-92E8-372A-53754521C78B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(Graph)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3AC2C-17A3-9D8B-D782-F43D16D28A60}"/>
              </a:ext>
            </a:extLst>
          </p:cNvPr>
          <p:cNvSpPr txBox="1"/>
          <p:nvPr/>
        </p:nvSpPr>
        <p:spPr>
          <a:xfrm>
            <a:off x="838200" y="1167599"/>
            <a:ext cx="105156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정점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(node)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그 정점을 연결하는 간선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(edge)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이루어진 자료구조의 일종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그래프를 탐색한다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정점을 시작으로 차례대로 모든 정점들을 한 번씩 방문한다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노드와 그 노드를 연결하는 간선을 하나로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모아놓은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자료구조을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일컬는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말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3FC6D01-A166-66A1-166F-E1E599F4CD58}"/>
              </a:ext>
            </a:extLst>
          </p:cNvPr>
          <p:cNvSpPr txBox="1">
            <a:spLocks/>
          </p:cNvSpPr>
          <p:nvPr/>
        </p:nvSpPr>
        <p:spPr>
          <a:xfrm>
            <a:off x="838200" y="3472878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트리 </a:t>
            </a:r>
            <a:r>
              <a:rPr lang="en-US" altLang="ko-KR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(Tree)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03407-4B0A-AF4C-0CA2-4FC16CC30DB6}"/>
              </a:ext>
            </a:extLst>
          </p:cNvPr>
          <p:cNvSpPr txBox="1"/>
          <p:nvPr/>
        </p:nvSpPr>
        <p:spPr>
          <a:xfrm>
            <a:off x="838200" y="4473954"/>
            <a:ext cx="1051560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그래프의 한 종류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DAG (Directed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Acyclic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Graph,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방향성이 있는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비순환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그래프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한 종류</a:t>
            </a:r>
          </a:p>
        </p:txBody>
      </p:sp>
    </p:spTree>
    <p:extLst>
      <p:ext uri="{BB962C8B-B14F-4D97-AF65-F5344CB8AC3E}">
        <p14:creationId xmlns:p14="http://schemas.microsoft.com/office/powerpoint/2010/main" val="90330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탐색 예제 문제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A43A16-77D2-41F6-F171-B0376AD1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35" y="2569884"/>
            <a:ext cx="4596130" cy="37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768AB8-6C12-82E7-EE4E-DE9A3CFC9400}"/>
              </a:ext>
            </a:extLst>
          </p:cNvPr>
          <p:cNvSpPr txBox="1"/>
          <p:nvPr/>
        </p:nvSpPr>
        <p:spPr>
          <a:xfrm>
            <a:off x="3510643" y="1453243"/>
            <a:ext cx="545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다음을 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DFS, BFS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알고리즘으로 각각 실행 한 뒤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탐색 순서의 결과는</a:t>
            </a: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8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/ BFS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중 어떤 걸 써야 할까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둘 다 그래프 탐색을 위한 알고리즘으로 어느 것을 쓰든 지 정답이 도출된다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본인이 자신이 있고 손에 익은 알고리즘을 쓰면 된다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DFS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를 더 선호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동작 검증 과정이 보다 쉽기 때문이다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 (+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재귀 함수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DFS: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조합을 완성하여 정답과 비교하고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 다른 조합을 만들어 비교하는 식으로 동작하기에 정답을 비교하는 시점에 기대한대로 조합이 잘 나왔는 지 확인하기가 빠르고 쉬움</a:t>
            </a:r>
            <a:endParaRPr lang="en-US" altLang="ko-KR" sz="2000" dirty="0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BFS: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번에 여러 조합들을 한 칸 한 </a:t>
            </a:r>
            <a:r>
              <a:rPr lang="ko-KR" altLang="en-US" sz="2000" dirty="0" err="1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칸씩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만들다보니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조합이 완성되어서 정답과 비교하는 시점에 언제 어떻게 만들어졌는지에 대해서 등 분석하기 까다로울 수 있음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2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B627CC-659B-92E8-372A-53754521C78B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그래프 </a:t>
            </a:r>
            <a:r>
              <a:rPr lang="en-US" altLang="ko-KR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&amp; </a:t>
            </a:r>
            <a:r>
              <a:rPr lang="ko-KR" altLang="ko-KR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트리</a:t>
            </a:r>
            <a:r>
              <a:rPr lang="en-US" altLang="ko-KR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lang="ko-KR" altLang="en-US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차이점 정리</a:t>
            </a:r>
            <a:r>
              <a:rPr lang="ko-KR" altLang="ko-KR" sz="4400" kern="1200" dirty="0">
                <a:solidFill>
                  <a:srgbClr val="FFFF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052F6B-7FD3-62B3-FCDE-7929301D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22288"/>
              </p:ext>
            </p:extLst>
          </p:nvPr>
        </p:nvGraphicFramePr>
        <p:xfrm>
          <a:off x="1658374" y="1427586"/>
          <a:ext cx="8875252" cy="45614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1922">
                  <a:extLst>
                    <a:ext uri="{9D8B030D-6E8A-4147-A177-3AD203B41FA5}">
                      <a16:colId xmlns:a16="http://schemas.microsoft.com/office/drawing/2014/main" val="3688891215"/>
                    </a:ext>
                  </a:extLst>
                </a:gridCol>
                <a:gridCol w="3784508">
                  <a:extLst>
                    <a:ext uri="{9D8B030D-6E8A-4147-A177-3AD203B41FA5}">
                      <a16:colId xmlns:a16="http://schemas.microsoft.com/office/drawing/2014/main" val="1532903486"/>
                    </a:ext>
                  </a:extLst>
                </a:gridCol>
                <a:gridCol w="3798822">
                  <a:extLst>
                    <a:ext uri="{9D8B030D-6E8A-4147-A177-3AD203B41FA5}">
                      <a16:colId xmlns:a16="http://schemas.microsoft.com/office/drawing/2014/main" val="2153856730"/>
                    </a:ext>
                  </a:extLst>
                </a:gridCol>
              </a:tblGrid>
              <a:tr h="5756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71618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방향성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방향 그래프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무방향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방향 그래프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194119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사이클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사이클 가능</a:t>
                      </a:r>
                      <a:endParaRPr lang="en-US" altLang="ko-KR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자체 간선 가능</a:t>
                      </a:r>
                      <a:endParaRPr lang="en-US" altLang="ko-KR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순환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비순환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그래프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사이클 불가능</a:t>
                      </a:r>
                      <a:endParaRPr lang="en-US" altLang="ko-KR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자체 간선 불가능</a:t>
                      </a:r>
                      <a:endParaRPr lang="en-US" altLang="ko-KR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비순환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그래프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89941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루트 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루트 노드의 개념이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한 개의 루트 노드만이 존재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796417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부모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-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자식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부모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-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자식 개념이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부모 자식 관계</a:t>
                      </a:r>
                      <a:endParaRPr lang="en-US" altLang="ko-KR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Top-bottom 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또는 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bottom-top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033921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간선의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그래프에 따라 수가 다름</a:t>
                      </a:r>
                      <a:endParaRPr lang="en-US" altLang="ko-KR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없을 수도 있음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노드가 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개인 트리는 항상 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N-1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의 간선을 가짐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66397"/>
                  </a:ext>
                </a:extLst>
              </a:tr>
              <a:tr h="575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지도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지하철 노선도의 최단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이진 트리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이진 탐색 트리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균형 트리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이진 </a:t>
                      </a:r>
                      <a:r>
                        <a:rPr lang="ko-KR" altLang="en-US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힙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3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5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 탐색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167599"/>
            <a:ext cx="10515600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정의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 개체들이 연결되어 있는 자료구조에서 특정 개체를 찾기 위한 알고리즘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BFS (Breath First Search):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너비우선탐색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DFS (Depth First Search):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깊이우선탐색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대표적인 문제 유형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경로 탐색 유형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최단 거리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네트워크 유형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연결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조합 유형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조합 만들기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깊이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특정한 데이터를 탐색할 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보다 깊은 것을 우선적으로 하여 탐색하는 알고리즘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맹목적으로 각 노드를 탐색할 때 주로 사용됨</a:t>
            </a:r>
            <a:endParaRPr lang="en-US" altLang="ko-KR" sz="2000" dirty="0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LIFO(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후입선출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구조를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통해 탐색을 가능함 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Stack (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스택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구현 가능</a:t>
            </a:r>
            <a:endParaRPr lang="en-US" altLang="ko-KR" sz="2000" dirty="0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컴퓨터는 구조적으로 스택의 원리를 사용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-&gt;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재귀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함수로도 구현 가능함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8A118C-6099-9948-E4F0-99098281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268" y="3750558"/>
            <a:ext cx="2940918" cy="29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52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깊이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스택의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노드를 확인한다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노드에게 방문하지 않는 인접 노드가 있으면 그 노드를 스택에 넣고 방문 처리한다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</a:t>
            </a:r>
            <a:r>
              <a:rPr lang="ko-KR" altLang="en-US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방문하지 않은 인접 노드가 없으면 스택에서 노드를 뺀다</a:t>
            </a:r>
            <a:r>
              <a:rPr lang="en-US" altLang="ko-KR" sz="2000" dirty="0">
                <a:solidFill>
                  <a:prstClr val="whit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5836557" y="5069680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6642478" y="5069680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7448399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8254320" y="506968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060241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9867974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2262E-E141-13B1-3139-3BBA31951DD9}"/>
              </a:ext>
            </a:extLst>
          </p:cNvPr>
          <p:cNvSpPr/>
          <p:nvPr/>
        </p:nvSpPr>
        <p:spPr>
          <a:xfrm>
            <a:off x="11081426" y="3191409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82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깊이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스택의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노드를 확인한다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노드에게 방문하지 않는 인접 노드가 있으면 그 노드를 스택에 넣고 방문 처리한다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방문하지 않은 인접 노드가 없으면 스택에서 노드를 뺀다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10236398" y="3191409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6642478" y="5069680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7448399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8254320" y="5069681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060241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9867974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2262E-E141-13B1-3139-3BBA31951DD9}"/>
              </a:ext>
            </a:extLst>
          </p:cNvPr>
          <p:cNvSpPr/>
          <p:nvPr/>
        </p:nvSpPr>
        <p:spPr>
          <a:xfrm>
            <a:off x="11081426" y="3191409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16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깊이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스택의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노드를 확인한다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노드에게 방문하지 않는 인접 노드가 있으면 그 노드를 스택에 넣고 방문 처리한다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방문하지 않은 인접 노드가 없으면 스택에서 노드를 뺀다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10236398" y="3191409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6642478" y="5069680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9372569" y="3191023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8527541" y="3191023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060241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9867974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2262E-E141-13B1-3139-3BBA31951DD9}"/>
              </a:ext>
            </a:extLst>
          </p:cNvPr>
          <p:cNvSpPr/>
          <p:nvPr/>
        </p:nvSpPr>
        <p:spPr>
          <a:xfrm>
            <a:off x="11081426" y="3191409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9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10132F-1583-1F4B-F50B-8AEF7DD54280}"/>
              </a:ext>
            </a:extLst>
          </p:cNvPr>
          <p:cNvGraphicFramePr>
            <a:graphicFrameLocks noGrp="1"/>
          </p:cNvGraphicFramePr>
          <p:nvPr/>
        </p:nvGraphicFramePr>
        <p:xfrm>
          <a:off x="5836557" y="3120540"/>
          <a:ext cx="5921825" cy="6953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4183362525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412934117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3989624216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411411220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20768204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9014974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99523264"/>
                    </a:ext>
                  </a:extLst>
                </a:gridCol>
              </a:tblGrid>
              <a:tr h="69535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38" marR="71938" marT="35969" marB="359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38" marR="71938" marT="35969" marB="35969"/>
                </a:tc>
                <a:extLst>
                  <a:ext uri="{0D108BD9-81ED-4DB2-BD59-A6C34878D82A}">
                    <a16:rowId xmlns:a16="http://schemas.microsoft.com/office/drawing/2014/main" val="395080559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23225F7-9FA1-F4F9-1282-54EE0A1CCCE8}"/>
              </a:ext>
            </a:extLst>
          </p:cNvPr>
          <p:cNvSpPr txBox="1">
            <a:spLocks/>
          </p:cNvSpPr>
          <p:nvPr/>
        </p:nvSpPr>
        <p:spPr>
          <a:xfrm>
            <a:off x="838200" y="166523"/>
            <a:ext cx="10515600" cy="100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DFS 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깊이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우선 탐색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)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j-cs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61B7-A61A-74A5-C2F0-F7016CBE1CD7}"/>
              </a:ext>
            </a:extLst>
          </p:cNvPr>
          <p:cNvSpPr txBox="1"/>
          <p:nvPr/>
        </p:nvSpPr>
        <p:spPr>
          <a:xfrm>
            <a:off x="838200" y="1245395"/>
            <a:ext cx="1051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스택의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노드를 확인한다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최상단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노드에게 방문하지 않는 인접 노드가 있으면 그 노드를 스택에 넣고 방문 처리한다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방문하지 않은 인접 노드가 없으면 스택에서 노드를 뺀다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pic>
        <p:nvPicPr>
          <p:cNvPr id="2050" name="Picture 2" descr="스위프트로 구현하는 자료구조 8: 이진 탐색 트리(Binary Search Tree)">
            <a:extLst>
              <a:ext uri="{FF2B5EF4-FFF2-40B4-BE49-F238E27FC236}">
                <a16:creationId xmlns:a16="http://schemas.microsoft.com/office/drawing/2014/main" id="{4AB06E45-2E06-D62C-857B-D4D50B26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0540"/>
            <a:ext cx="4254929" cy="29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0FB0A3B-9F46-4D73-FFD0-220DC2323C61}"/>
              </a:ext>
            </a:extLst>
          </p:cNvPr>
          <p:cNvSpPr/>
          <p:nvPr/>
        </p:nvSpPr>
        <p:spPr>
          <a:xfrm>
            <a:off x="7691883" y="4057442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56ED36-B939-9B5F-1B48-5B827BBEBFB0}"/>
              </a:ext>
            </a:extLst>
          </p:cNvPr>
          <p:cNvSpPr/>
          <p:nvPr/>
        </p:nvSpPr>
        <p:spPr>
          <a:xfrm>
            <a:off x="10237892" y="3191409"/>
            <a:ext cx="544748" cy="542925"/>
          </a:xfrm>
          <a:prstGeom prst="ellipse">
            <a:avLst/>
          </a:prstGeom>
          <a:solidFill>
            <a:srgbClr val="60D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D86AE5-8894-0EEC-286A-301FDA6885C2}"/>
              </a:ext>
            </a:extLst>
          </p:cNvPr>
          <p:cNvSpPr/>
          <p:nvPr/>
        </p:nvSpPr>
        <p:spPr>
          <a:xfrm>
            <a:off x="6826499" y="4061605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E81B25-A478-EF3B-B432-A4BB7406C317}"/>
              </a:ext>
            </a:extLst>
          </p:cNvPr>
          <p:cNvSpPr/>
          <p:nvPr/>
        </p:nvSpPr>
        <p:spPr>
          <a:xfrm>
            <a:off x="5958513" y="4057442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96F8CDE-3294-03E7-95DF-B4AD2430936B}"/>
              </a:ext>
            </a:extLst>
          </p:cNvPr>
          <p:cNvSpPr/>
          <p:nvPr/>
        </p:nvSpPr>
        <p:spPr>
          <a:xfrm>
            <a:off x="9060241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B48D4-80AF-DB51-CF05-10523F9546E2}"/>
              </a:ext>
            </a:extLst>
          </p:cNvPr>
          <p:cNvSpPr/>
          <p:nvPr/>
        </p:nvSpPr>
        <p:spPr>
          <a:xfrm>
            <a:off x="9867974" y="5069680"/>
            <a:ext cx="544748" cy="542925"/>
          </a:xfrm>
          <a:prstGeom prst="ellipse">
            <a:avLst/>
          </a:prstGeom>
          <a:solidFill>
            <a:srgbClr val="00A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2262E-E141-13B1-3139-3BBA31951DD9}"/>
              </a:ext>
            </a:extLst>
          </p:cNvPr>
          <p:cNvSpPr/>
          <p:nvPr/>
        </p:nvSpPr>
        <p:spPr>
          <a:xfrm>
            <a:off x="11081426" y="3191409"/>
            <a:ext cx="544748" cy="542925"/>
          </a:xfrm>
          <a:prstGeom prst="ellipse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76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DB94669DD63384BB86453BA2ECEBAAE" ma:contentTypeVersion="15" ma:contentTypeDescription="새 문서를 만듭니다." ma:contentTypeScope="" ma:versionID="7428027636ddd393f524364cdf1bcad9">
  <xsd:schema xmlns:xsd="http://www.w3.org/2001/XMLSchema" xmlns:xs="http://www.w3.org/2001/XMLSchema" xmlns:p="http://schemas.microsoft.com/office/2006/metadata/properties" xmlns:ns2="d394154b-d020-4b29-a6c8-149b60b2154d" xmlns:ns3="a13d4cfe-79f4-4524-9e3e-026cb5acab8c" targetNamespace="http://schemas.microsoft.com/office/2006/metadata/properties" ma:root="true" ma:fieldsID="a88dc4bded7fc410cc11bb5fa76e75b0" ns2:_="" ns3:_="">
    <xsd:import namespace="d394154b-d020-4b29-a6c8-149b60b2154d"/>
    <xsd:import namespace="a13d4cfe-79f4-4524-9e3e-026cb5acab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154b-d020-4b29-a6c8-149b60b215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3e4368b-6806-4862-8e36-700b4e26a3d8}" ma:internalName="TaxCatchAll" ma:showField="CatchAllData" ma:web="d394154b-d020-4b29-a6c8-149b60b215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d4cfe-79f4-4524-9e3e-026cb5aca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a462cde2-5b5f-402d-bcd9-278573ee50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B063A9-1101-46FB-AB23-D0DBB3672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0310D1-6006-4690-9DB2-D2EC92F0A3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4154b-d020-4b29-a6c8-149b60b2154d"/>
    <ds:schemaRef ds:uri="a13d4cfe-79f4-4524-9e3e-026cb5aca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1083</Words>
  <Application>Microsoft Office PowerPoint</Application>
  <PresentationFormat>와이드스크린</PresentationFormat>
  <Paragraphs>226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TTF Medium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</dc:creator>
  <cp:lastModifiedBy>박종현</cp:lastModifiedBy>
  <cp:revision>2</cp:revision>
  <dcterms:created xsi:type="dcterms:W3CDTF">2024-01-30T19:09:51Z</dcterms:created>
  <dcterms:modified xsi:type="dcterms:W3CDTF">2024-01-31T02:39:24Z</dcterms:modified>
</cp:coreProperties>
</file>