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9" r:id="rId4"/>
    <p:sldId id="270" r:id="rId5"/>
    <p:sldId id="275" r:id="rId6"/>
    <p:sldId id="271" r:id="rId7"/>
    <p:sldId id="268" r:id="rId8"/>
    <p:sldId id="274" r:id="rId9"/>
    <p:sldId id="273" r:id="rId10"/>
    <p:sldId id="276" r:id="rId11"/>
  </p:sldIdLst>
  <p:sldSz cx="12192000" cy="6858000"/>
  <p:notesSz cx="6858000" cy="9144000"/>
  <p:embeddedFontLst>
    <p:embeddedFont>
      <p:font typeface="조선굵은고딕" panose="020B0600000101010101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3D855E51-9819-4140-881A-4AEB2BBE36E3}">
          <p14:sldIdLst>
            <p14:sldId id="257"/>
            <p14:sldId id="258"/>
            <p14:sldId id="269"/>
            <p14:sldId id="270"/>
            <p14:sldId id="275"/>
            <p14:sldId id="271"/>
            <p14:sldId id="268"/>
            <p14:sldId id="274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58" autoAdjust="0"/>
  </p:normalViewPr>
  <p:slideViewPr>
    <p:cSldViewPr snapToGrid="0">
      <p:cViewPr varScale="1">
        <p:scale>
          <a:sx n="53" d="100"/>
          <a:sy n="53" d="100"/>
        </p:scale>
        <p:origin x="3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BB1C-D00F-4065-AEBB-E2B9A191156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5F919-8288-4D99-848F-0C4CF0ABB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1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5F919-8288-4D99-848F-0C4CF0ABB6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5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5F919-8288-4D99-848F-0C4CF0ABB6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9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5F919-8288-4D99-848F-0C4CF0ABB6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7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5F919-8288-4D99-848F-0C4CF0ABB6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4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5F919-8288-4D99-848F-0C4CF0ABB6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8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C5F2-809F-B5B0-E1C6-F939A5D6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12B77-34FE-0E2F-6A09-82D85FB75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31992-D291-99F0-EC2F-BF7D8AE2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A2753-7732-CB81-0842-B3D38E3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FD801-AF1E-A99C-D632-9AB98DED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0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13A37-A79C-EDFD-7E2C-55F41A4C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DBE90-DFC3-9855-455A-5B08C4D9C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76565-154B-2892-D89B-F51369FE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831DF-9FC0-B266-0F4C-A0AFBCCC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29A0E-7230-445E-5827-A5563B0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40D17E-2FEA-ACEC-A092-996B941E3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432A5-7F70-114E-0CB2-12281C2A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C4A30-9458-D2E5-0698-CB8B62DC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516FB-B8D8-473A-E7E4-7F12FF3B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02202-BF2A-518A-D8E5-54E94707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3DC75-6B06-3D7B-C1F1-32F211DF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F81D5-2861-BD18-7DC9-7D5EBE87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977DD-C495-8E93-8302-F5920F2A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2BE83-2FBA-C65E-D726-EDB80DF1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F9215-4364-5413-119F-9E67064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90970-909A-4932-8B53-73009263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F1C6B-C2A8-029B-65BE-FEE2BC1A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089D8-0D5D-C1EC-31C3-CAC1B88C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63423-E1EA-7772-FABA-BCABB2BB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DE5B7-7E6B-0DFD-F3D7-6834FD4B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9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865F-A07F-0B5F-D9A8-FAA3DB16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F8547-FA5E-FDB0-8B74-AD4364E32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8FB38-73FF-1098-5C03-A7937A3AA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02870-3F9C-5FE6-DC97-3F38A1DF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C367F-14C8-A649-7FDD-AD49AE4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B089B-4A7A-C21E-EA6F-E4B7B66C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3638D-EE33-1914-55A8-59AFDDF3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B5F8F-C65B-A0E6-DF2B-F1B15B97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4B55A-12A6-262B-316D-6E1BF16DC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4873D-BE09-CBC7-30E2-0070384A9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5B6E3-607D-55F2-6866-82A89E42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56E0B-CEFB-7B79-B8A0-57496E40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5D9F9E-0490-72E0-A59F-95B48A2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A355A-5C6E-3637-9863-C8E43B35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53F2-7D5B-2331-B53E-0B05F423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792D00-BC25-E427-C0DD-04D3F04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0B5B3-3F24-B85C-64A6-489BB685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D64DC-81F8-26EF-07A3-021872F9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7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E116D7-2E05-0F88-F946-2AC0D522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0C1A2-07E2-7B8D-710F-6D6E0396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2A858-803A-F1FF-A787-B2B91543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67546-7C87-77B5-93C6-5BE7F5E5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4AEA1-BA91-0BA8-625B-25FDA7CE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99861-E247-D577-6761-55F450BD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CB354-CF56-854C-3D11-4E7F5633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5D087-5049-3598-0DD4-882FFC5C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00B80-0F38-46BA-BA13-4D26AB66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8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DAEE0-036E-2863-37C7-D1E89EF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71CCB-F4C7-CD21-88FD-303368AA8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CD14F-01E5-670C-0822-38F80E65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D1784-CE04-3B58-BFB5-F0C1C4B7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9D0F9-35E3-7A4C-B356-0EBB619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59149-684B-BFF2-9885-855942FA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B7AE6F-0442-19BA-1473-301D2D7A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181C2-B2D0-7F23-D47B-93CE29F2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43F45-5797-C89C-E701-44577B142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875E-DD26-4370-AA19-664B595AC190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6F964-6ED4-60A6-487E-417C8234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2E574-868E-46A0-BC6F-E5FD7D81E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8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B9B4D5-0EC2-44EF-C55C-203253235497}"/>
              </a:ext>
            </a:extLst>
          </p:cNvPr>
          <p:cNvSpPr txBox="1"/>
          <p:nvPr/>
        </p:nvSpPr>
        <p:spPr>
          <a:xfrm>
            <a:off x="4571999" y="6550223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그룹과제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03-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이준영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박상수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박지훈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F7510-A85F-CC14-9592-F0D797882D82}"/>
              </a:ext>
            </a:extLst>
          </p:cNvPr>
          <p:cNvGrpSpPr/>
          <p:nvPr/>
        </p:nvGrpSpPr>
        <p:grpSpPr>
          <a:xfrm>
            <a:off x="2871786" y="2933700"/>
            <a:ext cx="6448425" cy="762000"/>
            <a:chOff x="2876550" y="2390775"/>
            <a:chExt cx="6448425" cy="762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A6E5B2-810D-5C05-6A74-5B947924E519}"/>
                </a:ext>
              </a:extLst>
            </p:cNvPr>
            <p:cNvSpPr txBox="1"/>
            <p:nvPr/>
          </p:nvSpPr>
          <p:spPr>
            <a:xfrm>
              <a:off x="2949107" y="2496205"/>
              <a:ext cx="6293785" cy="523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Machine</a:t>
              </a:r>
              <a:r>
                <a:rPr lang="ko-KR" altLang="en-US" sz="2800" dirty="0">
                  <a:solidFill>
                    <a:schemeClr val="bg1"/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Learning Ensemble Strategy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383DF5-05BB-67BC-7FD9-44CADAB3E315}"/>
                </a:ext>
              </a:extLst>
            </p:cNvPr>
            <p:cNvSpPr/>
            <p:nvPr/>
          </p:nvSpPr>
          <p:spPr>
            <a:xfrm>
              <a:off x="2876550" y="2390775"/>
              <a:ext cx="6448425" cy="762000"/>
            </a:xfrm>
            <a:prstGeom prst="rect">
              <a:avLst/>
            </a:prstGeom>
            <a:noFill/>
            <a:ln w="22225">
              <a:solidFill>
                <a:schemeClr val="accent6">
                  <a:lumMod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235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29F7510-A85F-CC14-9592-F0D797882D82}"/>
              </a:ext>
            </a:extLst>
          </p:cNvPr>
          <p:cNvGrpSpPr/>
          <p:nvPr/>
        </p:nvGrpSpPr>
        <p:grpSpPr>
          <a:xfrm>
            <a:off x="2871786" y="2933700"/>
            <a:ext cx="6448425" cy="762000"/>
            <a:chOff x="2876550" y="2390775"/>
            <a:chExt cx="6448425" cy="762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A6E5B2-810D-5C05-6A74-5B947924E519}"/>
                </a:ext>
              </a:extLst>
            </p:cNvPr>
            <p:cNvSpPr txBox="1"/>
            <p:nvPr/>
          </p:nvSpPr>
          <p:spPr>
            <a:xfrm>
              <a:off x="2949107" y="2496205"/>
              <a:ext cx="6293785" cy="523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감사합니다 </a:t>
              </a:r>
              <a:r>
                <a:rPr lang="en-US" altLang="ko-KR" sz="2800" dirty="0">
                  <a:solidFill>
                    <a:schemeClr val="bg1"/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  <a:sym typeface="Wingdings" panose="05000000000000000000" pitchFamily="2" charset="2"/>
                </a:rPr>
                <a:t></a:t>
              </a:r>
              <a:endParaRPr lang="en-US" altLang="ko-KR" sz="28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383DF5-05BB-67BC-7FD9-44CADAB3E315}"/>
                </a:ext>
              </a:extLst>
            </p:cNvPr>
            <p:cNvSpPr/>
            <p:nvPr/>
          </p:nvSpPr>
          <p:spPr>
            <a:xfrm>
              <a:off x="2876550" y="2390775"/>
              <a:ext cx="6448425" cy="762000"/>
            </a:xfrm>
            <a:prstGeom prst="rect">
              <a:avLst/>
            </a:prstGeom>
            <a:noFill/>
            <a:ln w="22225">
              <a:solidFill>
                <a:schemeClr val="accent6">
                  <a:lumMod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1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병합 5">
            <a:extLst>
              <a:ext uri="{FF2B5EF4-FFF2-40B4-BE49-F238E27FC236}">
                <a16:creationId xmlns:a16="http://schemas.microsoft.com/office/drawing/2014/main" id="{9AE4E069-A064-E6C4-2691-54D4D467FAF8}"/>
              </a:ext>
            </a:extLst>
          </p:cNvPr>
          <p:cNvSpPr/>
          <p:nvPr/>
        </p:nvSpPr>
        <p:spPr>
          <a:xfrm rot="2882488">
            <a:off x="11025335" y="2259226"/>
            <a:ext cx="1857081" cy="1857081"/>
          </a:xfrm>
          <a:prstGeom prst="flowChartMerge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DecisionTreeClassifier</a:t>
            </a:r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6439E-760E-D36F-9DD2-396143ED466E}"/>
              </a:ext>
            </a:extLst>
          </p:cNvPr>
          <p:cNvSpPr txBox="1"/>
          <p:nvPr/>
        </p:nvSpPr>
        <p:spPr>
          <a:xfrm>
            <a:off x="6251252" y="1120776"/>
            <a:ext cx="56054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DecisionTreeClassifier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Best Encoder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상위권에 있는 인코더는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JamesSteinEncoder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와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M-estimator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등 </a:t>
            </a:r>
            <a:r>
              <a:rPr lang="en-US" altLang="ko-KR" dirty="0">
                <a:solidFill>
                  <a:srgbClr val="C0000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Target Encoding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계열의 인코더였으며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각 점수 차이가 유의미하게 크지 않았다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Comment: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성능이 잘 나온 이유는 데이터셋은 높은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Cardinality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가졌는데 정보손실을 최소화하면서 타겟의 정보를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반영했기 때문이다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Worst Encoder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하위권에는 주로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OneHotEncoder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계열의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인코더들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(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BaseN,Hashing,Binary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)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 있었다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Comment: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성능이 잘 나오지 않은 이유는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Tree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계열의 모델은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Feature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 많을수록 성능이 떨어지기 때문이다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심지어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Cardinality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축소하는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Binary,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BaseN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Hashing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인코더는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Ohe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보다 더 낮은 성능을 보였다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289748-FED5-9E1C-4993-6974D22C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" y="1443269"/>
            <a:ext cx="5753646" cy="3971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ABBD29-F2E1-CEB6-5534-7BD0A4457F4A}"/>
              </a:ext>
            </a:extLst>
          </p:cNvPr>
          <p:cNvSpPr/>
          <p:nvPr/>
        </p:nvSpPr>
        <p:spPr>
          <a:xfrm>
            <a:off x="415290" y="1696720"/>
            <a:ext cx="5753646" cy="1330960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A80092-C185-B6F0-FC98-8A421ABFF9B6}"/>
              </a:ext>
            </a:extLst>
          </p:cNvPr>
          <p:cNvSpPr/>
          <p:nvPr/>
        </p:nvSpPr>
        <p:spPr>
          <a:xfrm>
            <a:off x="6366422" y="2611120"/>
            <a:ext cx="1080858" cy="193040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6561AF-C68B-177E-9815-C7B19A78877A}"/>
              </a:ext>
            </a:extLst>
          </p:cNvPr>
          <p:cNvSpPr/>
          <p:nvPr/>
        </p:nvSpPr>
        <p:spPr>
          <a:xfrm>
            <a:off x="6366422" y="4826000"/>
            <a:ext cx="1080858" cy="193040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6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병합 3">
            <a:extLst>
              <a:ext uri="{FF2B5EF4-FFF2-40B4-BE49-F238E27FC236}">
                <a16:creationId xmlns:a16="http://schemas.microsoft.com/office/drawing/2014/main" id="{B6A79442-42B6-9550-8A58-FB3E5CB1070F}"/>
              </a:ext>
            </a:extLst>
          </p:cNvPr>
          <p:cNvSpPr/>
          <p:nvPr/>
        </p:nvSpPr>
        <p:spPr>
          <a:xfrm rot="2882488">
            <a:off x="11025335" y="2259226"/>
            <a:ext cx="1857081" cy="1857081"/>
          </a:xfrm>
          <a:prstGeom prst="flowChartMerge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LogisticRegression</a:t>
            </a:r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3C4EF-0AF2-9464-1D78-C2B08B30A2A1}"/>
              </a:ext>
            </a:extLst>
          </p:cNvPr>
          <p:cNvSpPr txBox="1"/>
          <p:nvPr/>
        </p:nvSpPr>
        <p:spPr>
          <a:xfrm>
            <a:off x="6302966" y="746179"/>
            <a:ext cx="55639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LogisticRegression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Best Encoder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LeaveOneOutEncoding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 가장 좋은 성능을 보였고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그 다음으로는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Ohe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였다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 1~7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등에는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TargetEncoding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기반의 인코딩 기법이 대체적으로 해당 모델에서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좋은 성능을 보였다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</a:p>
          <a:p>
            <a:r>
              <a:rPr lang="en-US" altLang="ko-KR" b="1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Comment: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성능이 월등히 높은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Looe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3~7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위에 위치한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타 </a:t>
            </a:r>
            <a:r>
              <a:rPr lang="ko-KR" altLang="en-US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인코더들과의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차이는 </a:t>
            </a:r>
            <a:r>
              <a:rPr lang="en-US" altLang="ko-KR" dirty="0">
                <a:solidFill>
                  <a:srgbClr val="C0000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Overfitting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과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Data leakage</a:t>
            </a:r>
            <a:r>
              <a:rPr lang="ko-KR" altLang="en-US" dirty="0">
                <a:solidFill>
                  <a:srgbClr val="C0000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고려 유무에 있다고 생각한다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Worst Encoder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Label,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Ohe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계열의 인코더들은 하위권에 분포하고 있었다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특히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8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위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LabelEncoding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과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CatBoostEncoding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은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0.14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로 큰 성능 차이를 보였다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Comment: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Regression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의 모델 특성상 대소관계를 가지지 않는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Label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값을 부여하는 것은 낮은 성능을 야기하기 때문이다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또한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Ohe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는 좋은 성능을 보였으나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정보를 축소시킨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HashingEncoder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는 낮은 성능을 보였다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n_component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늘릴수록 성능 개선이 짐작된다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B05095-44F8-E6D8-0DA2-E274D138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0" y="1575113"/>
            <a:ext cx="5889822" cy="3707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3FC477-DB0B-7AF9-10D3-4280C641DE6A}"/>
              </a:ext>
            </a:extLst>
          </p:cNvPr>
          <p:cNvSpPr/>
          <p:nvPr/>
        </p:nvSpPr>
        <p:spPr>
          <a:xfrm>
            <a:off x="403620" y="1825660"/>
            <a:ext cx="5899346" cy="1730339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C8134-5374-D975-4A4B-4BD827A7B5D2}"/>
              </a:ext>
            </a:extLst>
          </p:cNvPr>
          <p:cNvSpPr/>
          <p:nvPr/>
        </p:nvSpPr>
        <p:spPr>
          <a:xfrm>
            <a:off x="6426790" y="2518109"/>
            <a:ext cx="1080858" cy="193040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5C7920-D5B9-470F-EC90-3F711282F8EB}"/>
              </a:ext>
            </a:extLst>
          </p:cNvPr>
          <p:cNvSpPr/>
          <p:nvPr/>
        </p:nvSpPr>
        <p:spPr>
          <a:xfrm>
            <a:off x="6426790" y="4997149"/>
            <a:ext cx="1080858" cy="193040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병합 5">
            <a:extLst>
              <a:ext uri="{FF2B5EF4-FFF2-40B4-BE49-F238E27FC236}">
                <a16:creationId xmlns:a16="http://schemas.microsoft.com/office/drawing/2014/main" id="{EFFF33D3-C268-960D-CB8C-5B608C854784}"/>
              </a:ext>
            </a:extLst>
          </p:cNvPr>
          <p:cNvSpPr/>
          <p:nvPr/>
        </p:nvSpPr>
        <p:spPr>
          <a:xfrm rot="2882488">
            <a:off x="11025335" y="2259226"/>
            <a:ext cx="1857081" cy="1857081"/>
          </a:xfrm>
          <a:prstGeom prst="flowChartMerge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MLPClassifier</a:t>
            </a:r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A6FF0-0089-A03F-2DDC-09691F1D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0" y="1540256"/>
            <a:ext cx="5837096" cy="3777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C2CE7E-8104-EACA-5A88-62515CCAEAFA}"/>
              </a:ext>
            </a:extLst>
          </p:cNvPr>
          <p:cNvSpPr txBox="1"/>
          <p:nvPr/>
        </p:nvSpPr>
        <p:spPr>
          <a:xfrm>
            <a:off x="6251252" y="844467"/>
            <a:ext cx="53416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MLPClassifier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Best Encoder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LeaveOneOutEncoding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 가장 좋은 성능을 보였다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또한 타 모델과 마찬가지로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Target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의 평균을 반영하는 인코더들이 좋은 성능을 보였음을 알 수 있었다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Comment:</a:t>
            </a: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Looe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는 타겟에 대한 평균을 낼 때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해당 샘플을 제외한 평균을 내는 것으로 알고있다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 </a:t>
            </a: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이로써 이상치를 완만하게 제어할 수 있게 된다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따라서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Test Target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대한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Roc-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auc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성능이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높게 </a:t>
            </a:r>
            <a:r>
              <a:rPr lang="ko-KR" altLang="en-US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나온것을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짐작할 수 있었다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Worst Encoder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하위권의 인코더들은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Binary, Hashing, Label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등으로 변수가 팽창되거나 라벨을 부여하는 인코더들은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대체적으로 낮은 성능을 보였다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b="1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Comment:</a:t>
            </a: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MLP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모델의 특성 상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Input layer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Column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의 수는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비례하기 때문에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Ohe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계열의 인코더들이 시간 대비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모델의 효율성이 심각하게 떨어졌음을 포착했다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5B7496-FB8F-DF70-94FD-93905DB2D4A3}"/>
              </a:ext>
            </a:extLst>
          </p:cNvPr>
          <p:cNvSpPr/>
          <p:nvPr/>
        </p:nvSpPr>
        <p:spPr>
          <a:xfrm>
            <a:off x="352160" y="1778229"/>
            <a:ext cx="5837096" cy="1650772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23606-DB26-2BFE-7E49-C7C222B68914}"/>
              </a:ext>
            </a:extLst>
          </p:cNvPr>
          <p:cNvSpPr/>
          <p:nvPr/>
        </p:nvSpPr>
        <p:spPr>
          <a:xfrm>
            <a:off x="6366422" y="2357120"/>
            <a:ext cx="1080858" cy="193040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01E808-D728-6951-1080-EB63523CE702}"/>
              </a:ext>
            </a:extLst>
          </p:cNvPr>
          <p:cNvSpPr/>
          <p:nvPr/>
        </p:nvSpPr>
        <p:spPr>
          <a:xfrm>
            <a:off x="6366422" y="5358384"/>
            <a:ext cx="1080858" cy="193040"/>
          </a:xfrm>
          <a:prstGeom prst="rect">
            <a:avLst/>
          </a:prstGeom>
          <a:solidFill>
            <a:schemeClr val="accent6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8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병합 5">
            <a:extLst>
              <a:ext uri="{FF2B5EF4-FFF2-40B4-BE49-F238E27FC236}">
                <a16:creationId xmlns:a16="http://schemas.microsoft.com/office/drawing/2014/main" id="{EFFF33D3-C268-960D-CB8C-5B608C854784}"/>
              </a:ext>
            </a:extLst>
          </p:cNvPr>
          <p:cNvSpPr/>
          <p:nvPr/>
        </p:nvSpPr>
        <p:spPr>
          <a:xfrm rot="2882488">
            <a:off x="11025335" y="2259226"/>
            <a:ext cx="1857081" cy="1857081"/>
          </a:xfrm>
          <a:prstGeom prst="flowChartMerge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추가 학습 및 한계점</a:t>
            </a:r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CF433C-4561-2774-FC82-D96485B96628}"/>
              </a:ext>
            </a:extLst>
          </p:cNvPr>
          <p:cNvGrpSpPr/>
          <p:nvPr/>
        </p:nvGrpSpPr>
        <p:grpSpPr>
          <a:xfrm>
            <a:off x="556256" y="5140609"/>
            <a:ext cx="9765668" cy="1133480"/>
            <a:chOff x="546732" y="828717"/>
            <a:chExt cx="9765668" cy="11334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3357AE-8153-BD79-9D55-EC1CD47542CD}"/>
                </a:ext>
              </a:extLst>
            </p:cNvPr>
            <p:cNvSpPr txBox="1"/>
            <p:nvPr/>
          </p:nvSpPr>
          <p:spPr>
            <a:xfrm>
              <a:off x="546732" y="828717"/>
              <a:ext cx="37922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●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DT_LeaveOneOutEncoder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문제</a:t>
              </a:r>
              <a:endParaRPr lang="en-US" altLang="ko-KR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90934C-026F-7875-1AE6-CAD73BCCE5F0}"/>
                </a:ext>
              </a:extLst>
            </p:cNvPr>
            <p:cNvSpPr txBox="1"/>
            <p:nvPr/>
          </p:nvSpPr>
          <p:spPr>
            <a:xfrm>
              <a:off x="762722" y="1131200"/>
              <a:ext cx="95496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DT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에서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Looe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를 실행하고 </a:t>
              </a:r>
              <a:r>
                <a:rPr lang="en-US" altLang="ko-KR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predict_proba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가 산출되지 않고 클래스를 받았다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  <a:p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해당 원인을 계속 찾고 분석했으나 이유를 알 수 없었다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  <a:p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만약 </a:t>
              </a:r>
              <a:r>
                <a:rPr lang="en-US" altLang="ko-KR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predict_proba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값이 나왔다면 해당 모델에서 </a:t>
              </a:r>
              <a:r>
                <a:rPr lang="en-US" altLang="ko-KR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Roc_auc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점수가 높게 나왔으리라 예상한다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3B4315-4E91-9E7D-1646-5ABAD5EEC978}"/>
              </a:ext>
            </a:extLst>
          </p:cNvPr>
          <p:cNvGrpSpPr/>
          <p:nvPr/>
        </p:nvGrpSpPr>
        <p:grpSpPr>
          <a:xfrm>
            <a:off x="546732" y="979296"/>
            <a:ext cx="10095838" cy="1133480"/>
            <a:chOff x="546732" y="979296"/>
            <a:chExt cx="10095838" cy="11334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EC5581-F88B-FE79-567E-B1C39BE7D4EB}"/>
                </a:ext>
              </a:extLst>
            </p:cNvPr>
            <p:cNvSpPr txBox="1"/>
            <p:nvPr/>
          </p:nvSpPr>
          <p:spPr>
            <a:xfrm>
              <a:off x="546732" y="979296"/>
              <a:ext cx="37922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●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BaseNEncoder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의 발견</a:t>
              </a:r>
              <a:endParaRPr lang="en-US" altLang="ko-KR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FCB505-5BDD-AE6B-6052-5FB15FFFE35C}"/>
                </a:ext>
              </a:extLst>
            </p:cNvPr>
            <p:cNvSpPr txBox="1"/>
            <p:nvPr/>
          </p:nvSpPr>
          <p:spPr>
            <a:xfrm>
              <a:off x="762722" y="1281779"/>
              <a:ext cx="98798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Binary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Encoder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는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Cardinality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가 높을 때 유리하게 사용될 수 있다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.</a:t>
              </a:r>
            </a:p>
            <a:p>
              <a:r>
                <a:rPr lang="en-US" altLang="ko-KR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BaseNEncoder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는 이와 비슷하게 지정한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N(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자연수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)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값에 따라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N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진수 형태의 인코딩을 한다는 것을 추측할 수 있었다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  <a:p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모든 모델에서 </a:t>
              </a:r>
              <a:r>
                <a:rPr lang="en-US" altLang="ko-KR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BaseNEncoder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는 </a:t>
              </a:r>
              <a:r>
                <a:rPr lang="en-US" altLang="ko-KR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BinaryEncoder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보다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0.1~0.2 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높은 성능을 보였다 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667AD8-2BEB-900C-0880-14A8FB1A274A}"/>
              </a:ext>
            </a:extLst>
          </p:cNvPr>
          <p:cNvGrpSpPr/>
          <p:nvPr/>
        </p:nvGrpSpPr>
        <p:grpSpPr>
          <a:xfrm>
            <a:off x="546732" y="2360163"/>
            <a:ext cx="10426068" cy="896614"/>
            <a:chOff x="546732" y="2170586"/>
            <a:chExt cx="10426068" cy="8966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291D9E-3A5F-F1F6-3E5A-81523D15818B}"/>
                </a:ext>
              </a:extLst>
            </p:cNvPr>
            <p:cNvSpPr txBox="1"/>
            <p:nvPr/>
          </p:nvSpPr>
          <p:spPr>
            <a:xfrm>
              <a:off x="762722" y="2482425"/>
              <a:ext cx="102100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MLP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모델은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Input layer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를 통해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hidden layer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를 거쳐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output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layer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로 가는 신경망 구조의 모델이다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  <a:p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또한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Column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이 많아질수록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Input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layer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가 많이 생성되어 높은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Cardinality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를 가질수록 연산이 오래 걸린다는 것을 알았다 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F15993-E437-8DF4-6D74-880C8C7F8F95}"/>
                </a:ext>
              </a:extLst>
            </p:cNvPr>
            <p:cNvSpPr txBox="1"/>
            <p:nvPr/>
          </p:nvSpPr>
          <p:spPr>
            <a:xfrm>
              <a:off x="546732" y="2170586"/>
              <a:ext cx="37922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●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MLP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의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Input layer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와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Columns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62B712-5EC2-5132-3125-BE766D1AB363}"/>
              </a:ext>
            </a:extLst>
          </p:cNvPr>
          <p:cNvGrpSpPr/>
          <p:nvPr/>
        </p:nvGrpSpPr>
        <p:grpSpPr>
          <a:xfrm>
            <a:off x="546732" y="3504164"/>
            <a:ext cx="10426068" cy="1389057"/>
            <a:chOff x="546732" y="3176624"/>
            <a:chExt cx="10426068" cy="1389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5646D6-C684-0F00-A087-8C4473BC2ADF}"/>
                </a:ext>
              </a:extLst>
            </p:cNvPr>
            <p:cNvSpPr txBox="1"/>
            <p:nvPr/>
          </p:nvSpPr>
          <p:spPr>
            <a:xfrm>
              <a:off x="762722" y="3488463"/>
              <a:ext cx="1021007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높은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Cardinality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를 가지는 변수는 </a:t>
              </a:r>
              <a:r>
                <a:rPr lang="en-US" altLang="ko-KR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TargetEncoder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으로도 다룰 수 있지만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  <a:p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Threshold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를 이용하여 나머지를 기타 값으로 처리하는 방법도 있을 수 있음을 </a:t>
              </a:r>
              <a:r>
                <a:rPr lang="ko-KR" altLang="en-US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깨달았다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.</a:t>
              </a:r>
            </a:p>
            <a:p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그 말인 즉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, 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전체 데이터의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90%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에 해당하는 데이터까지 살리고 나머지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10%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에 해당하는 범주는 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  <a:p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모두 </a:t>
              </a:r>
              <a:r>
                <a:rPr lang="ko-KR" altLang="en-US" sz="1600" dirty="0" err="1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기타값으로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처리하는 방식이다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. 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이로써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High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</a:t>
              </a:r>
              <a:r>
                <a:rPr lang="en-US" altLang="ko-KR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Cardinality</a:t>
              </a:r>
              <a:r>
                <a:rPr lang="ko-KR" altLang="en-US" sz="1600" dirty="0"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를 조금은 해소할 수 있음을 알게 되었다 </a:t>
              </a:r>
              <a:endPara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88100F-04A2-EADE-5683-81D4D57193B2}"/>
                </a:ext>
              </a:extLst>
            </p:cNvPr>
            <p:cNvSpPr txBox="1"/>
            <p:nvPr/>
          </p:nvSpPr>
          <p:spPr>
            <a:xfrm>
              <a:off x="546732" y="3176624"/>
              <a:ext cx="37922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●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High Cardinality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를 다루는 법</a:t>
              </a:r>
              <a:endParaRPr lang="en-US" altLang="ko-KR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24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선택과제</a:t>
            </a:r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_Best 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78D95-10AC-D7B8-7333-8A2EB114DF1E}"/>
              </a:ext>
            </a:extLst>
          </p:cNvPr>
          <p:cNvSpPr txBox="1"/>
          <p:nvPr/>
        </p:nvSpPr>
        <p:spPr>
          <a:xfrm>
            <a:off x="2883164" y="923924"/>
            <a:ext cx="656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::Work Flow::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6F50F9D-2FC5-7B1E-A170-A04E00932FB0}"/>
              </a:ext>
            </a:extLst>
          </p:cNvPr>
          <p:cNvGrpSpPr/>
          <p:nvPr/>
        </p:nvGrpSpPr>
        <p:grpSpPr>
          <a:xfrm>
            <a:off x="57150" y="2722783"/>
            <a:ext cx="12911110" cy="1615440"/>
            <a:chOff x="310630" y="2621280"/>
            <a:chExt cx="13220240" cy="1615440"/>
          </a:xfr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화살표: 오각형 15">
              <a:extLst>
                <a:ext uri="{FF2B5EF4-FFF2-40B4-BE49-F238E27FC236}">
                  <a16:creationId xmlns:a16="http://schemas.microsoft.com/office/drawing/2014/main" id="{FD110E63-AB72-C216-FFCE-9D8007F2D58E}"/>
                </a:ext>
              </a:extLst>
            </p:cNvPr>
            <p:cNvSpPr/>
            <p:nvPr/>
          </p:nvSpPr>
          <p:spPr>
            <a:xfrm>
              <a:off x="310630" y="2643214"/>
              <a:ext cx="3217078" cy="159350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B09B1B3A-C99A-4FD2-54B1-B8E7865431D4}"/>
                </a:ext>
              </a:extLst>
            </p:cNvPr>
            <p:cNvSpPr/>
            <p:nvPr/>
          </p:nvSpPr>
          <p:spPr>
            <a:xfrm>
              <a:off x="2813050" y="2621280"/>
              <a:ext cx="3210560" cy="1615440"/>
            </a:xfrm>
            <a:prstGeom prst="chevr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15E23950-E1C7-CCD8-C2BA-CBDABCA93919}"/>
                </a:ext>
              </a:extLst>
            </p:cNvPr>
            <p:cNvSpPr/>
            <p:nvPr/>
          </p:nvSpPr>
          <p:spPr>
            <a:xfrm>
              <a:off x="5315470" y="2621280"/>
              <a:ext cx="3210560" cy="161544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화살표: 갈매기형 수장 18">
              <a:extLst>
                <a:ext uri="{FF2B5EF4-FFF2-40B4-BE49-F238E27FC236}">
                  <a16:creationId xmlns:a16="http://schemas.microsoft.com/office/drawing/2014/main" id="{28155BCB-8B43-1D31-040C-6607475AF7D1}"/>
                </a:ext>
              </a:extLst>
            </p:cNvPr>
            <p:cNvSpPr/>
            <p:nvPr/>
          </p:nvSpPr>
          <p:spPr>
            <a:xfrm>
              <a:off x="7817890" y="2621280"/>
              <a:ext cx="3210560" cy="161544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69A0AA99-1B7E-9AC2-9923-C2339B513F39}"/>
                </a:ext>
              </a:extLst>
            </p:cNvPr>
            <p:cNvSpPr/>
            <p:nvPr/>
          </p:nvSpPr>
          <p:spPr>
            <a:xfrm>
              <a:off x="10320310" y="2621280"/>
              <a:ext cx="3210560" cy="161544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8B3126-A417-4DEB-68F8-69E14247EB67}"/>
              </a:ext>
            </a:extLst>
          </p:cNvPr>
          <p:cNvSpPr txBox="1"/>
          <p:nvPr/>
        </p:nvSpPr>
        <p:spPr>
          <a:xfrm>
            <a:off x="546732" y="3207337"/>
            <a:ext cx="1603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Cardinality</a:t>
            </a:r>
            <a:r>
              <a:rPr lang="ko-KR" altLang="en-US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</a:t>
            </a:r>
            <a:endParaRPr lang="en-US" altLang="ko-KR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따른 변수 분할</a:t>
            </a:r>
            <a:endParaRPr lang="en-US" altLang="ko-KR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111C2-F1B4-ADA1-1553-EF94FE0036EB}"/>
              </a:ext>
            </a:extLst>
          </p:cNvPr>
          <p:cNvSpPr txBox="1"/>
          <p:nvPr/>
        </p:nvSpPr>
        <p:spPr>
          <a:xfrm>
            <a:off x="3507611" y="3220525"/>
            <a:ext cx="1816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데이터셋 </a:t>
            </a:r>
            <a:r>
              <a:rPr lang="ko-KR" altLang="en-US" dirty="0" err="1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전처리</a:t>
            </a:r>
            <a:r>
              <a:rPr lang="en-US" altLang="ko-KR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-</a:t>
            </a:r>
            <a:r>
              <a:rPr lang="ko-KR" altLang="en-US" dirty="0" err="1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최빈값</a:t>
            </a:r>
            <a:endParaRPr lang="en-US" altLang="ko-KR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1A5303-F5AF-1AC7-EE18-47918E3D07FD}"/>
              </a:ext>
            </a:extLst>
          </p:cNvPr>
          <p:cNvSpPr txBox="1"/>
          <p:nvPr/>
        </p:nvSpPr>
        <p:spPr>
          <a:xfrm>
            <a:off x="5936000" y="3220525"/>
            <a:ext cx="1816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범주별</a:t>
            </a:r>
            <a:r>
              <a:rPr lang="ko-KR" altLang="en-US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인코딩 </a:t>
            </a:r>
            <a:endParaRPr lang="en-US" altLang="ko-KR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조합 시도</a:t>
            </a:r>
            <a:endParaRPr lang="en-US" altLang="ko-KR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B9036A-ACA3-7B91-86DD-96144D5EBC26}"/>
              </a:ext>
            </a:extLst>
          </p:cNvPr>
          <p:cNvSpPr txBox="1"/>
          <p:nvPr/>
        </p:nvSpPr>
        <p:spPr>
          <a:xfrm>
            <a:off x="8347729" y="3234475"/>
            <a:ext cx="1816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 성능 확인</a:t>
            </a:r>
            <a:endParaRPr lang="en-US" altLang="ko-KR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949835-5489-1A8A-7EB9-A00C41E9BF12}"/>
              </a:ext>
            </a:extLst>
          </p:cNvPr>
          <p:cNvSpPr txBox="1"/>
          <p:nvPr/>
        </p:nvSpPr>
        <p:spPr>
          <a:xfrm>
            <a:off x="10737153" y="3207336"/>
            <a:ext cx="1816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문제 확인 및 </a:t>
            </a:r>
            <a:endParaRPr lang="en-US" altLang="ko-KR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오류 수정</a:t>
            </a:r>
            <a:endParaRPr lang="en-US" altLang="ko-KR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3569C5-D832-6A1D-C8E0-5604BD73A97B}"/>
              </a:ext>
            </a:extLst>
          </p:cNvPr>
          <p:cNvSpPr txBox="1"/>
          <p:nvPr/>
        </p:nvSpPr>
        <p:spPr>
          <a:xfrm>
            <a:off x="579759" y="4419853"/>
            <a:ext cx="3212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Binary,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low_nom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high_nom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</a:p>
          <a:p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low_ord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high_ord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cyclic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5E7D97-2B5C-6A8B-F12F-FB27BD02CBA7}"/>
              </a:ext>
            </a:extLst>
          </p:cNvPr>
          <p:cNvGrpSpPr/>
          <p:nvPr/>
        </p:nvGrpSpPr>
        <p:grpSpPr>
          <a:xfrm>
            <a:off x="546732" y="4338223"/>
            <a:ext cx="1907777" cy="853537"/>
            <a:chOff x="5405120" y="4338223"/>
            <a:chExt cx="1907777" cy="853537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19A224F-F365-BF09-A433-23BA32E90E69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80" y="4338223"/>
              <a:ext cx="0" cy="853537"/>
            </a:xfrm>
            <a:prstGeom prst="line">
              <a:avLst/>
            </a:prstGeom>
            <a:ln w="412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85A5305-67CD-46C8-6CA1-99D888BAF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5120" y="5181600"/>
              <a:ext cx="1907777" cy="0"/>
            </a:xfrm>
            <a:prstGeom prst="line">
              <a:avLst/>
            </a:prstGeom>
            <a:ln w="41275" cap="rnd">
              <a:solidFill>
                <a:schemeClr val="accent6">
                  <a:lumMod val="50000"/>
                </a:schemeClr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E70630-A4CD-D94C-4200-2D139B6D038E}"/>
              </a:ext>
            </a:extLst>
          </p:cNvPr>
          <p:cNvGrpSpPr/>
          <p:nvPr/>
        </p:nvGrpSpPr>
        <p:grpSpPr>
          <a:xfrm>
            <a:off x="5142111" y="4338223"/>
            <a:ext cx="1907777" cy="1275639"/>
            <a:chOff x="5405120" y="4338223"/>
            <a:chExt cx="1907777" cy="853537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37F5165-AA25-CD4B-409A-804CB8D71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80" y="4338223"/>
              <a:ext cx="0" cy="853537"/>
            </a:xfrm>
            <a:prstGeom prst="line">
              <a:avLst/>
            </a:prstGeom>
            <a:ln w="412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39E3FB-9A6C-4112-76F8-5EB770CF9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5120" y="5181600"/>
              <a:ext cx="1907777" cy="0"/>
            </a:xfrm>
            <a:prstGeom prst="line">
              <a:avLst/>
            </a:prstGeom>
            <a:ln w="41275" cap="rnd">
              <a:solidFill>
                <a:schemeClr val="accent6">
                  <a:lumMod val="50000"/>
                </a:schemeClr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8AF36CC-7B37-CFAE-251C-5D7C60AF3C7D}"/>
              </a:ext>
            </a:extLst>
          </p:cNvPr>
          <p:cNvSpPr txBox="1"/>
          <p:nvPr/>
        </p:nvSpPr>
        <p:spPr>
          <a:xfrm>
            <a:off x="5323840" y="4482233"/>
            <a:ext cx="3212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KFoldTargetEncoding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CyclicEncoding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LooEncoding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B1B2260-1BD8-A7E4-B098-90AE66273EAA}"/>
              </a:ext>
            </a:extLst>
          </p:cNvPr>
          <p:cNvGrpSpPr/>
          <p:nvPr/>
        </p:nvGrpSpPr>
        <p:grpSpPr>
          <a:xfrm flipV="1">
            <a:off x="2824385" y="1627961"/>
            <a:ext cx="1907777" cy="1343693"/>
            <a:chOff x="5405120" y="4338223"/>
            <a:chExt cx="1907777" cy="853537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410570D-1F35-D655-7ADC-EF226747BA40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80" y="4338223"/>
              <a:ext cx="0" cy="853537"/>
            </a:xfrm>
            <a:prstGeom prst="line">
              <a:avLst/>
            </a:prstGeom>
            <a:ln w="412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9349B3E-FBBC-E868-09A2-826500C1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5120" y="5181600"/>
              <a:ext cx="1907777" cy="0"/>
            </a:xfrm>
            <a:prstGeom prst="line">
              <a:avLst/>
            </a:prstGeom>
            <a:ln w="41275" cap="rnd">
              <a:solidFill>
                <a:schemeClr val="accent6">
                  <a:lumMod val="50000"/>
                </a:schemeClr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F5F2F92-DCDD-615D-DE9D-C9891C5BC5BB}"/>
              </a:ext>
            </a:extLst>
          </p:cNvPr>
          <p:cNvSpPr txBox="1"/>
          <p:nvPr/>
        </p:nvSpPr>
        <p:spPr>
          <a:xfrm>
            <a:off x="2980542" y="1977917"/>
            <a:ext cx="1623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SimpleInputer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D58E90-B60B-682F-308F-11A495A762F2}"/>
              </a:ext>
            </a:extLst>
          </p:cNvPr>
          <p:cNvGrpSpPr/>
          <p:nvPr/>
        </p:nvGrpSpPr>
        <p:grpSpPr>
          <a:xfrm flipV="1">
            <a:off x="7693687" y="1602389"/>
            <a:ext cx="1907777" cy="1142328"/>
            <a:chOff x="5405120" y="4338223"/>
            <a:chExt cx="1907777" cy="853537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E518A04-82EC-156C-C904-7E14B1B9E275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80" y="4338223"/>
              <a:ext cx="0" cy="853537"/>
            </a:xfrm>
            <a:prstGeom prst="line">
              <a:avLst/>
            </a:prstGeom>
            <a:ln w="412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491B6CC-E5E5-7499-DC24-28F2061C6B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5120" y="5181600"/>
              <a:ext cx="1907777" cy="0"/>
            </a:xfrm>
            <a:prstGeom prst="line">
              <a:avLst/>
            </a:prstGeom>
            <a:ln w="41275" cap="rnd">
              <a:solidFill>
                <a:schemeClr val="accent6">
                  <a:lumMod val="50000"/>
                </a:schemeClr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DF72A23-D1E8-94C1-E782-31BF3B62DA64}"/>
              </a:ext>
            </a:extLst>
          </p:cNvPr>
          <p:cNvSpPr txBox="1"/>
          <p:nvPr/>
        </p:nvSpPr>
        <p:spPr>
          <a:xfrm>
            <a:off x="7703847" y="1711888"/>
            <a:ext cx="2758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DT : 0.70858</a:t>
            </a: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LR : 0.78339</a:t>
            </a: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MLP : 0.78229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C89EB5-F102-DB18-0ED7-25CFB66F1F13}"/>
              </a:ext>
            </a:extLst>
          </p:cNvPr>
          <p:cNvSpPr txBox="1"/>
          <p:nvPr/>
        </p:nvSpPr>
        <p:spPr>
          <a:xfrm>
            <a:off x="10163958" y="4554223"/>
            <a:ext cx="3212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Change</a:t>
            </a:r>
          </a:p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Combination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CB13BC3-984C-0E4A-F04F-5C21681A225C}"/>
              </a:ext>
            </a:extLst>
          </p:cNvPr>
          <p:cNvGrpSpPr/>
          <p:nvPr/>
        </p:nvGrpSpPr>
        <p:grpSpPr>
          <a:xfrm>
            <a:off x="10033716" y="4184956"/>
            <a:ext cx="1907777" cy="1275639"/>
            <a:chOff x="5405120" y="4338223"/>
            <a:chExt cx="1907777" cy="8535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0D7B937-A0A1-ED8E-C979-82589F6E5572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80" y="4338223"/>
              <a:ext cx="0" cy="853537"/>
            </a:xfrm>
            <a:prstGeom prst="line">
              <a:avLst/>
            </a:prstGeom>
            <a:ln w="412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A4FD530-5C4E-C2B0-2BC0-E180D881A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5120" y="5181600"/>
              <a:ext cx="1907777" cy="0"/>
            </a:xfrm>
            <a:prstGeom prst="line">
              <a:avLst/>
            </a:prstGeom>
            <a:ln w="41275" cap="rnd">
              <a:solidFill>
                <a:schemeClr val="accent6">
                  <a:lumMod val="50000"/>
                </a:schemeClr>
              </a:solidFill>
              <a:round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D029D0C-2CC6-7C2E-8974-6EA2F99B49DF}"/>
              </a:ext>
            </a:extLst>
          </p:cNvPr>
          <p:cNvSpPr txBox="1"/>
          <p:nvPr/>
        </p:nvSpPr>
        <p:spPr>
          <a:xfrm>
            <a:off x="546732" y="2782669"/>
            <a:ext cx="1603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028141-BCD8-894D-83B1-2D855227C813}"/>
              </a:ext>
            </a:extLst>
          </p:cNvPr>
          <p:cNvSpPr txBox="1"/>
          <p:nvPr/>
        </p:nvSpPr>
        <p:spPr>
          <a:xfrm>
            <a:off x="3545083" y="2782669"/>
            <a:ext cx="1603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EAB724-1FE4-C796-872B-816E3CF66815}"/>
              </a:ext>
            </a:extLst>
          </p:cNvPr>
          <p:cNvSpPr txBox="1"/>
          <p:nvPr/>
        </p:nvSpPr>
        <p:spPr>
          <a:xfrm>
            <a:off x="5973614" y="2782669"/>
            <a:ext cx="1603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0FF888-7D7C-7A59-BE8F-F01B9EE30ACE}"/>
              </a:ext>
            </a:extLst>
          </p:cNvPr>
          <p:cNvSpPr txBox="1"/>
          <p:nvPr/>
        </p:nvSpPr>
        <p:spPr>
          <a:xfrm>
            <a:off x="8403418" y="2782669"/>
            <a:ext cx="1603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55E977-D8F7-0CE3-14F5-114F3BB3E265}"/>
              </a:ext>
            </a:extLst>
          </p:cNvPr>
          <p:cNvSpPr txBox="1"/>
          <p:nvPr/>
        </p:nvSpPr>
        <p:spPr>
          <a:xfrm>
            <a:off x="10770665" y="2782669"/>
            <a:ext cx="1603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6812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95360EE0-7024-5044-8536-85A51393E8F5}"/>
              </a:ext>
            </a:extLst>
          </p:cNvPr>
          <p:cNvSpPr/>
          <p:nvPr/>
        </p:nvSpPr>
        <p:spPr>
          <a:xfrm rot="2882488">
            <a:off x="11025335" y="2259226"/>
            <a:ext cx="1857081" cy="1857081"/>
          </a:xfrm>
          <a:prstGeom prst="flowChartMerge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선택과제</a:t>
            </a:r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_Best 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7D7E0-ACE5-55E3-58D3-E61945442085}"/>
              </a:ext>
            </a:extLst>
          </p:cNvPr>
          <p:cNvSpPr txBox="1"/>
          <p:nvPr/>
        </p:nvSpPr>
        <p:spPr>
          <a:xfrm>
            <a:off x="546732" y="860910"/>
            <a:ext cx="379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●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Cardinality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따른 변수 분할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CA4C7E-70F2-4614-38D4-76A80776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6" y="1286932"/>
            <a:ext cx="5447668" cy="1456307"/>
          </a:xfrm>
          <a:prstGeom prst="rect">
            <a:avLst/>
          </a:prstGeom>
          <a:ln w="4445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53754-3B01-F919-8A5D-B26EDAA642CD}"/>
              </a:ext>
            </a:extLst>
          </p:cNvPr>
          <p:cNvSpPr txBox="1"/>
          <p:nvPr/>
        </p:nvSpPr>
        <p:spPr>
          <a:xfrm>
            <a:off x="674240" y="2826051"/>
            <a:ext cx="6565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Cardinality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 높고 낮음에 따라서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15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개가 넘으면 </a:t>
            </a:r>
            <a:r>
              <a:rPr lang="en-US" altLang="ko-KR" dirty="0">
                <a:solidFill>
                  <a:srgbClr val="C0000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High-Cardinality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라고 간주하여 인코딩을 다르게 하려고 하였다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80C89-F92A-DFAD-8995-F192A7733D63}"/>
              </a:ext>
            </a:extLst>
          </p:cNvPr>
          <p:cNvSpPr txBox="1"/>
          <p:nvPr/>
        </p:nvSpPr>
        <p:spPr>
          <a:xfrm>
            <a:off x="546732" y="3511046"/>
            <a:ext cx="379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●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Data Preprocessing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A6F118-BA87-5532-17ED-4373730A4CBE}"/>
              </a:ext>
            </a:extLst>
          </p:cNvPr>
          <p:cNvGrpSpPr/>
          <p:nvPr/>
        </p:nvGrpSpPr>
        <p:grpSpPr>
          <a:xfrm>
            <a:off x="675082" y="3973927"/>
            <a:ext cx="9694783" cy="2009485"/>
            <a:chOff x="708826" y="4264604"/>
            <a:chExt cx="9694783" cy="20094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272BB58-F992-9526-85DD-4960469CE5E8}"/>
                </a:ext>
              </a:extLst>
            </p:cNvPr>
            <p:cNvSpPr/>
            <p:nvPr/>
          </p:nvSpPr>
          <p:spPr>
            <a:xfrm>
              <a:off x="708826" y="4264604"/>
              <a:ext cx="9694783" cy="20094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9CF051-13AF-D0CA-DF58-E3E1F44A3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351" y="4370576"/>
              <a:ext cx="4829175" cy="17811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2E0C9C5-221E-0B09-740D-2950F92BB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699" y="4370576"/>
              <a:ext cx="4626648" cy="114614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A16D0D6-47BA-C906-2939-DCFD766DF3B7}"/>
              </a:ext>
            </a:extLst>
          </p:cNvPr>
          <p:cNvSpPr txBox="1"/>
          <p:nvPr/>
        </p:nvSpPr>
        <p:spPr>
          <a:xfrm>
            <a:off x="670557" y="5983291"/>
            <a:ext cx="6746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문자형으로 이진 분류된 변수를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Integer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형태로 변환하였고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Submission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제출을 위해 </a:t>
            </a:r>
            <a:r>
              <a:rPr lang="ko-KR" altLang="en-US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결측값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제거 대신 </a:t>
            </a:r>
            <a:r>
              <a:rPr lang="ko-KR" altLang="en-US" dirty="0" err="1">
                <a:solidFill>
                  <a:srgbClr val="C0000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최빈값</a:t>
            </a:r>
            <a:r>
              <a:rPr lang="ko-KR" altLang="en-US" dirty="0">
                <a:solidFill>
                  <a:srgbClr val="C0000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대체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사용하였다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20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95360EE0-7024-5044-8536-85A51393E8F5}"/>
              </a:ext>
            </a:extLst>
          </p:cNvPr>
          <p:cNvSpPr/>
          <p:nvPr/>
        </p:nvSpPr>
        <p:spPr>
          <a:xfrm rot="2882488">
            <a:off x="11025335" y="2259226"/>
            <a:ext cx="1857081" cy="1857081"/>
          </a:xfrm>
          <a:prstGeom prst="flowChartMerge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선택과제</a:t>
            </a:r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_Best 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7D7E0-ACE5-55E3-58D3-E61945442085}"/>
              </a:ext>
            </a:extLst>
          </p:cNvPr>
          <p:cNvSpPr txBox="1"/>
          <p:nvPr/>
        </p:nvSpPr>
        <p:spPr>
          <a:xfrm>
            <a:off x="465452" y="922138"/>
            <a:ext cx="379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●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K_Fold_Target_Encoder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53754-3B01-F919-8A5D-B26EDAA642CD}"/>
              </a:ext>
            </a:extLst>
          </p:cNvPr>
          <p:cNvSpPr txBox="1"/>
          <p:nvPr/>
        </p:nvSpPr>
        <p:spPr>
          <a:xfrm>
            <a:off x="6372545" y="3706817"/>
            <a:ext cx="6565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시계열 데이터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는 순환하는 데이터이기 때문에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타 범주형 데이터와는 다른 성격을 가졌다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따라서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sin, cos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함수를 이용하여 위와 같이 인코딩 하였다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80C89-F92A-DFAD-8995-F192A7733D63}"/>
              </a:ext>
            </a:extLst>
          </p:cNvPr>
          <p:cNvSpPr txBox="1"/>
          <p:nvPr/>
        </p:nvSpPr>
        <p:spPr>
          <a:xfrm>
            <a:off x="6368063" y="873642"/>
            <a:ext cx="379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●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Cyclic_Encoding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16D0D6-47BA-C906-2939-DCFD766DF3B7}"/>
              </a:ext>
            </a:extLst>
          </p:cNvPr>
          <p:cNvSpPr txBox="1"/>
          <p:nvPr/>
        </p:nvSpPr>
        <p:spPr>
          <a:xfrm>
            <a:off x="600075" y="5358664"/>
            <a:ext cx="6746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MeanEncoding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실행 시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Train Set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대한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OverFitting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을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방지하기 위해 </a:t>
            </a:r>
            <a:r>
              <a:rPr lang="en-US" altLang="ko-KR" dirty="0" err="1">
                <a:solidFill>
                  <a:srgbClr val="C0000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Kfold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같이 시행하였다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적용 대상 변수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: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High_nom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,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Low_ord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High_nom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56C096-D251-142A-F05A-081B78F6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338669"/>
            <a:ext cx="5495925" cy="3924300"/>
          </a:xfrm>
          <a:prstGeom prst="rect">
            <a:avLst/>
          </a:prstGeom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6609CE-0972-1068-8E2E-880A5419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1" y="1338669"/>
            <a:ext cx="4848225" cy="2266950"/>
          </a:xfrm>
          <a:prstGeom prst="rect">
            <a:avLst/>
          </a:prstGeom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048E0EE-9E44-FE40-39CB-187FE9AB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696" y="4700057"/>
            <a:ext cx="1743078" cy="1763441"/>
          </a:xfrm>
          <a:prstGeom prst="rect">
            <a:avLst/>
          </a:prstGeom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9B2890-AA00-894F-F9CB-A609FF420336}"/>
              </a:ext>
            </a:extLst>
          </p:cNvPr>
          <p:cNvSpPr txBox="1"/>
          <p:nvPr/>
        </p:nvSpPr>
        <p:spPr>
          <a:xfrm>
            <a:off x="288280" y="6443190"/>
            <a:ext cx="77990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참고자료</a:t>
            </a:r>
            <a:r>
              <a:rPr lang="en-US" altLang="ko-KR" sz="11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:https://www.kaggle.com/code/mansipriya/handling-cyclicdata/notebook?scriptVersionId=31108111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6B52B4-83ED-D06B-7183-0243332D91AD}"/>
              </a:ext>
            </a:extLst>
          </p:cNvPr>
          <p:cNvSpPr txBox="1"/>
          <p:nvPr/>
        </p:nvSpPr>
        <p:spPr>
          <a:xfrm>
            <a:off x="8501694" y="6129154"/>
            <a:ext cx="2307601" cy="314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&lt;</a:t>
            </a:r>
            <a:r>
              <a:rPr lang="ko-KR" altLang="en-US" sz="14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시계열 데이터의 논리구조</a:t>
            </a:r>
            <a:r>
              <a:rPr lang="en-US" altLang="ko-KR" sz="14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6711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95360EE0-7024-5044-8536-85A51393E8F5}"/>
              </a:ext>
            </a:extLst>
          </p:cNvPr>
          <p:cNvSpPr/>
          <p:nvPr/>
        </p:nvSpPr>
        <p:spPr>
          <a:xfrm rot="2882488">
            <a:off x="11025335" y="2259226"/>
            <a:ext cx="1857081" cy="1857081"/>
          </a:xfrm>
          <a:prstGeom prst="flowChartMerge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FINAL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7D7E0-ACE5-55E3-58D3-E61945442085}"/>
              </a:ext>
            </a:extLst>
          </p:cNvPr>
          <p:cNvSpPr txBox="1"/>
          <p:nvPr/>
        </p:nvSpPr>
        <p:spPr>
          <a:xfrm>
            <a:off x="546732" y="789790"/>
            <a:ext cx="379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●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DecisionTree_Best_Encoder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53754-3B01-F919-8A5D-B26EDAA642CD}"/>
              </a:ext>
            </a:extLst>
          </p:cNvPr>
          <p:cNvSpPr txBox="1"/>
          <p:nvPr/>
        </p:nvSpPr>
        <p:spPr>
          <a:xfrm>
            <a:off x="762722" y="1092273"/>
            <a:ext cx="954967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Binary – X</a:t>
            </a:r>
          </a:p>
          <a:p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Low_nom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–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JamesSteinEncoder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High_nom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Low_ord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High_ord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–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KfoldTargetEncoding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Cyclic – Sin/Cos Encoding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Roc-</a:t>
            </a:r>
            <a:r>
              <a:rPr lang="en-US" altLang="ko-KR" sz="1600" dirty="0" err="1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auc</a:t>
            </a:r>
            <a:r>
              <a:rPr lang="en-US" altLang="ko-KR" sz="1600" dirty="0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: 0.70858</a:t>
            </a:r>
          </a:p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 :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전체 데이터에 일괄적으로 시도한 모든 인코더들보다 높은 성능을 기록했다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HighCardinality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와 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Overfitting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을 극복하기 위하여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KfoldTargetEncoding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을 실시했고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시계열 데이터의 성격에 맞는 인코딩을 했다는 점에서 의미가 있다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80C89-F92A-DFAD-8995-F192A7733D63}"/>
              </a:ext>
            </a:extLst>
          </p:cNvPr>
          <p:cNvSpPr txBox="1"/>
          <p:nvPr/>
        </p:nvSpPr>
        <p:spPr>
          <a:xfrm>
            <a:off x="546732" y="3063855"/>
            <a:ext cx="379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●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LogisticRegression_Best_Encoder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16D0D6-47BA-C906-2939-DCFD766DF3B7}"/>
              </a:ext>
            </a:extLst>
          </p:cNvPr>
          <p:cNvSpPr txBox="1"/>
          <p:nvPr/>
        </p:nvSpPr>
        <p:spPr>
          <a:xfrm>
            <a:off x="762722" y="5130073"/>
            <a:ext cx="100271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Binary,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Low_nom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–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OneHotEncoder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High_nom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Low_ord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High_ord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Cyclic –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LeaveOneOutEncoder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Roc-</a:t>
            </a:r>
            <a:r>
              <a:rPr lang="en-US" altLang="ko-KR" sz="1600" dirty="0" err="1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auc</a:t>
            </a:r>
            <a:r>
              <a:rPr lang="en-US" altLang="ko-KR" sz="1600" dirty="0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: 0.78229</a:t>
            </a:r>
          </a:p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 :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기존의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Looe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기록보다 못한 결과이다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이유는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Ohe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MLPClassifier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와 잘 맞지 않기 때문인 것 같다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Ohe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계열의 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Encoder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들이 전체적으로 하위권에 위치해 있었기 때문에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가장 좋은 인코더와 나쁜 인코더를 결합했을 때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Ohe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와 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MLP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모델과의 시너지가 좋지 않다는 것을 검증했다는 데에 의미가 있다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6AECE-A0C1-D364-FD26-1E3D551E9BDC}"/>
              </a:ext>
            </a:extLst>
          </p:cNvPr>
          <p:cNvSpPr txBox="1"/>
          <p:nvPr/>
        </p:nvSpPr>
        <p:spPr>
          <a:xfrm>
            <a:off x="546732" y="4823995"/>
            <a:ext cx="379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●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MLPClassifier_Best_Encoder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9A3C5-518E-7F4A-62CC-50873FFBCA8D}"/>
              </a:ext>
            </a:extLst>
          </p:cNvPr>
          <p:cNvSpPr txBox="1"/>
          <p:nvPr/>
        </p:nvSpPr>
        <p:spPr>
          <a:xfrm>
            <a:off x="762722" y="3309661"/>
            <a:ext cx="9549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Binary – X</a:t>
            </a:r>
          </a:p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All variable expect for Binary – </a:t>
            </a:r>
            <a:r>
              <a:rPr lang="en-US" altLang="ko-KR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LeaveOneOutEncoder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Roc-</a:t>
            </a:r>
            <a:r>
              <a:rPr lang="en-US" altLang="ko-KR" sz="1600" dirty="0" err="1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auc</a:t>
            </a:r>
            <a:r>
              <a:rPr lang="en-US" altLang="ko-KR" sz="1600" dirty="0">
                <a:solidFill>
                  <a:srgbClr val="0070C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: 0.78339</a:t>
            </a:r>
          </a:p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Comment : LR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에서 가장 성능이 좋았던 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Looe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쓰되 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Binary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굳이 인코딩을 해야 하는지에 대한 질문을 던졌고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실행 결과 해당 점수가 나왔다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전체 데이터에 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Looe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적용한 결과보다 못한 이유는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Binary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</a:t>
            </a:r>
            <a:r>
              <a:rPr lang="en-US" altLang="ko-KR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Target 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평균의 정보가 </a:t>
            </a:r>
            <a:r>
              <a:rPr lang="ko-KR" altLang="en-US" sz="16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빠져있기</a:t>
            </a:r>
            <a:r>
              <a:rPr lang="ko-KR" altLang="en-US" sz="16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때문이라고 추측했다</a:t>
            </a:r>
            <a:endParaRPr lang="en-US" altLang="ko-KR" sz="16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85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939</Words>
  <Application>Microsoft Office PowerPoint</Application>
  <PresentationFormat>와이드스크린</PresentationFormat>
  <Paragraphs>146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맑은 고딕</vt:lpstr>
      <vt:lpstr>조선굵은고딕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지훈</dc:creator>
  <cp:lastModifiedBy>이 준영</cp:lastModifiedBy>
  <cp:revision>19</cp:revision>
  <dcterms:created xsi:type="dcterms:W3CDTF">2022-10-19T03:17:14Z</dcterms:created>
  <dcterms:modified xsi:type="dcterms:W3CDTF">2022-11-03T13:36:07Z</dcterms:modified>
</cp:coreProperties>
</file>