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4" r:id="rId4"/>
    <p:sldId id="266" r:id="rId5"/>
    <p:sldId id="268" r:id="rId6"/>
  </p:sldIdLst>
  <p:sldSz cx="12192000" cy="6858000"/>
  <p:notesSz cx="6858000" cy="9144000"/>
  <p:embeddedFontLst>
    <p:embeddedFont>
      <p:font typeface="OCR A Extended" panose="02010509020102010303" pitchFamily="50" charset="0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조선굵은고딕" panose="0203050400010101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3D855E51-9819-4140-881A-4AEB2BBE36E3}">
          <p14:sldIdLst>
            <p14:sldId id="257"/>
            <p14:sldId id="258"/>
            <p14:sldId id="264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58" autoAdjust="0"/>
  </p:normalViewPr>
  <p:slideViewPr>
    <p:cSldViewPr snapToGrid="0">
      <p:cViewPr varScale="1">
        <p:scale>
          <a:sx n="81" d="100"/>
          <a:sy n="81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BB1C-D00F-4065-AEBB-E2B9A191156A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5F919-8288-4D99-848F-0C4CF0ABB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부터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C..L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까지를 비교하여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높은 </a:t>
            </a:r>
            <a:r>
              <a:rPr lang="en-US" altLang="ko-KR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corr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보이는 모델을 탈락시킴과 동시에 </a:t>
            </a:r>
            <a:r>
              <a:rPr lang="ko-KR" altLang="en-US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피비교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모델보다 높은 성능을 보여야함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(private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성능기준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Rank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average</a:t>
            </a:r>
          </a:p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Weight average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Weight power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average</a:t>
            </a: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가중평균을 사용한 이유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기준 모델을 생성할 때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각 모델에 대하여 산술 평균을 내기에는 성능에 대한 고려를 하지 않았으니 성능이 좋은 모델에 가중치를 부여하여 정확도 향상에 기여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오류 수정 가능성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sz="12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또한 일반적인 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Bagging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처럼 모델별로 동일한 가중치를 부여하여 평균을 구하지 않고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＇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 평균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＇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이용하여 </a:t>
            </a:r>
            <a:r>
              <a:rPr lang="ko-KR" altLang="en-US" sz="12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앙상블한다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-&gt;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이유는 모델별로 성능에 차이가 있고 중심 모델에 가중치를 조금 더 두었을 때 모델의 안정성이 높아진다고 판단하였다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endParaRPr lang="en-US" altLang="ko-KR" sz="12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1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2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 모두 가중 평균을 이용하였다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다만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가중치를 너무 높게 두었을 경우 그 모델에 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overfitting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되는 현상이 발생할 수 있기 때문에 제출마다 가중치를 조율하며 나름의 최적 가중치 조율을 해보았다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5F919-8288-4D99-848F-0C4CF0ABB6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2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C5F2-809F-B5B0-E1C6-F939A5D6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12B77-34FE-0E2F-6A09-82D85FB75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31992-D291-99F0-EC2F-BF7D8AE2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A2753-7732-CB81-0842-B3D38E3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FD801-AF1E-A99C-D632-9AB98DED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0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3A37-A79C-EDFD-7E2C-55F41A4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DBE90-DFC3-9855-455A-5B08C4D9C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76565-154B-2892-D89B-F51369FE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31DF-9FC0-B266-0F4C-A0AFBCCC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9A0E-7230-445E-5827-A5563B0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40D17E-2FEA-ACEC-A092-996B941E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432A5-7F70-114E-0CB2-12281C2A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C4A30-9458-D2E5-0698-CB8B62D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16FB-B8D8-473A-E7E4-7F12FF3B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02202-BF2A-518A-D8E5-54E94707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3DC75-6B06-3D7B-C1F1-32F211DF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F81D5-2861-BD18-7DC9-7D5EBE87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977DD-C495-8E93-8302-F5920F2A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2BE83-2FBA-C65E-D726-EDB80DF1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F9215-4364-5413-119F-9E67064F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0970-909A-4932-8B53-7300926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F1C6B-C2A8-029B-65BE-FEE2BC1A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089D8-0D5D-C1EC-31C3-CAC1B88C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3423-E1EA-7772-FABA-BCABB2BB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DE5B7-7E6B-0DFD-F3D7-6834FD4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9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865F-A07F-0B5F-D9A8-FAA3DB16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F8547-FA5E-FDB0-8B74-AD4364E32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8FB38-73FF-1098-5C03-A7937A3A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02870-3F9C-5FE6-DC97-3F38A1DF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C367F-14C8-A649-7FDD-AD49AE4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B089B-4A7A-C21E-EA6F-E4B7B66C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3638D-EE33-1914-55A8-59AFDDF3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B5F8F-C65B-A0E6-DF2B-F1B15B97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4B55A-12A6-262B-316D-6E1BF16DC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4873D-BE09-CBC7-30E2-0070384A9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5B6E3-607D-55F2-6866-82A89E42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56E0B-CEFB-7B79-B8A0-57496E40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D9F9E-0490-72E0-A59F-95B48A2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A355A-5C6E-3637-9863-C8E43B35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53F2-7D5B-2331-B53E-0B05F423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92D00-BC25-E427-C0DD-04D3F04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0B5B3-3F24-B85C-64A6-489BB68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D64DC-81F8-26EF-07A3-021872F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7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116D7-2E05-0F88-F946-2AC0D52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0C1A2-07E2-7B8D-710F-6D6E0396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2A858-803A-F1FF-A787-B2B91543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67546-7C87-77B5-93C6-5BE7F5E5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AEA1-BA91-0BA8-625B-25FDA7CE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99861-E247-D577-6761-55F450BD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CB354-CF56-854C-3D11-4E7F5633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5D087-5049-3598-0DD4-882FFC5C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00B80-0F38-46BA-BA13-4D26AB66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8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AEE0-036E-2863-37C7-D1E89EF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71CCB-F4C7-CD21-88FD-303368AA8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CD14F-01E5-670C-0822-38F80E65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D1784-CE04-3B58-BFB5-F0C1C4B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9D0F9-35E3-7A4C-B356-0EBB619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59149-684B-BFF2-9885-855942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7AE6F-0442-19BA-1473-301D2D7A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181C2-B2D0-7F23-D47B-93CE29F2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43F45-5797-C89C-E701-44577B142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875E-DD26-4370-AA19-664B595AC19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F964-6ED4-60A6-487E-417C8234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2E574-868E-46A0-BC6F-E5FD7D81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8E42-8A96-4DF8-8FC2-AD4157ADA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8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9B4D5-0EC2-44EF-C55C-203253235497}"/>
              </a:ext>
            </a:extLst>
          </p:cNvPr>
          <p:cNvSpPr txBox="1"/>
          <p:nvPr/>
        </p:nvSpPr>
        <p:spPr>
          <a:xfrm>
            <a:off x="4571999" y="6550223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그룹과제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02-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이준영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박상수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-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박지훈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9F7510-A85F-CC14-9592-F0D797882D82}"/>
              </a:ext>
            </a:extLst>
          </p:cNvPr>
          <p:cNvGrpSpPr/>
          <p:nvPr/>
        </p:nvGrpSpPr>
        <p:grpSpPr>
          <a:xfrm>
            <a:off x="2871786" y="2933700"/>
            <a:ext cx="6448425" cy="762000"/>
            <a:chOff x="2876550" y="2390775"/>
            <a:chExt cx="6448425" cy="762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A6E5B2-810D-5C05-6A74-5B947924E519}"/>
                </a:ext>
              </a:extLst>
            </p:cNvPr>
            <p:cNvSpPr txBox="1"/>
            <p:nvPr/>
          </p:nvSpPr>
          <p:spPr>
            <a:xfrm>
              <a:off x="2949107" y="2496205"/>
              <a:ext cx="6293785" cy="523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Machine</a:t>
              </a:r>
              <a:r>
                <a:rPr lang="ko-KR" altLang="en-US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조선굵은고딕" panose="02030504000101010101" pitchFamily="18" charset="-127"/>
                  <a:ea typeface="조선굵은고딕" panose="02030504000101010101" pitchFamily="18" charset="-127"/>
                </a:rPr>
                <a:t>Learning Ensemble Strategy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383DF5-05BB-67BC-7FD9-44CADAB3E315}"/>
                </a:ext>
              </a:extLst>
            </p:cNvPr>
            <p:cNvSpPr/>
            <p:nvPr/>
          </p:nvSpPr>
          <p:spPr>
            <a:xfrm>
              <a:off x="2876550" y="2390775"/>
              <a:ext cx="6448425" cy="762000"/>
            </a:xfrm>
            <a:prstGeom prst="rect">
              <a:avLst/>
            </a:prstGeom>
            <a:noFill/>
            <a:ln w="22225">
              <a:solidFill>
                <a:schemeClr val="accent6">
                  <a:lumMod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35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861F47-C690-F45C-1013-F7F8E25A1A94}"/>
              </a:ext>
            </a:extLst>
          </p:cNvPr>
          <p:cNvSpPr/>
          <p:nvPr/>
        </p:nvSpPr>
        <p:spPr>
          <a:xfrm>
            <a:off x="5809731" y="1377135"/>
            <a:ext cx="1574295" cy="25799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en-US" altLang="ko-KR" sz="2400" baseline="300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st</a:t>
            </a:r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ENSEMBLE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B3FEA-F780-E276-35D8-5265098F4B3B}"/>
              </a:ext>
            </a:extLst>
          </p:cNvPr>
          <p:cNvSpPr txBox="1"/>
          <p:nvPr/>
        </p:nvSpPr>
        <p:spPr>
          <a:xfrm>
            <a:off x="9765200" y="214579"/>
            <a:ext cx="23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Apply Yourself!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63D6-B13A-8190-66C4-6F6107949D09}"/>
              </a:ext>
            </a:extLst>
          </p:cNvPr>
          <p:cNvSpPr txBox="1"/>
          <p:nvPr/>
        </p:nvSpPr>
        <p:spPr>
          <a:xfrm>
            <a:off x="5695431" y="1401267"/>
            <a:ext cx="55535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 선택 기준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00206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성능이 높은 모델</a:t>
            </a:r>
            <a:endParaRPr lang="en-US" altLang="ko-KR" dirty="0">
              <a:solidFill>
                <a:srgbClr val="002060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i="0" dirty="0">
                <a:solidFill>
                  <a:srgbClr val="002060"/>
                </a:solidFill>
                <a:effectLst/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전체 모델</a:t>
            </a:r>
            <a:r>
              <a:rPr lang="en-US" altLang="ko-KR" i="0" dirty="0">
                <a:solidFill>
                  <a:srgbClr val="002060"/>
                </a:solidFill>
                <a:effectLst/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(A~L)</a:t>
            </a:r>
            <a:r>
              <a:rPr lang="ko-KR" altLang="en-US" i="0" dirty="0">
                <a:solidFill>
                  <a:srgbClr val="002060"/>
                </a:solidFill>
                <a:effectLst/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의 </a:t>
            </a:r>
            <a:r>
              <a:rPr lang="ko-KR" altLang="en-US" dirty="0">
                <a:solidFill>
                  <a:srgbClr val="00206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상관계수 평균을 넘지 않는 모델</a:t>
            </a:r>
            <a:endParaRPr lang="ko-KR" altLang="en-US" i="0" dirty="0">
              <a:solidFill>
                <a:srgbClr val="002060"/>
              </a:solidFill>
              <a:effectLst/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CABCA6-77D7-26DD-9ACB-D71E17A33E50}"/>
              </a:ext>
            </a:extLst>
          </p:cNvPr>
          <p:cNvGrpSpPr/>
          <p:nvPr/>
        </p:nvGrpSpPr>
        <p:grpSpPr>
          <a:xfrm>
            <a:off x="585269" y="1401267"/>
            <a:ext cx="5105400" cy="3533775"/>
            <a:chOff x="585269" y="1604467"/>
            <a:chExt cx="5105400" cy="35337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62EA3B0-BFD6-FADC-2EAD-8454181D1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69" y="1604467"/>
              <a:ext cx="5105400" cy="3533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3B6050D-1C17-9B02-8738-B0E25D015E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8429" y="2837238"/>
              <a:ext cx="1" cy="455279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50D3C4-CDA7-B40F-D80D-B2D485241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150" y="2928662"/>
              <a:ext cx="0" cy="36385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491F958-F390-3338-63EE-913667F8D210}"/>
                </a:ext>
              </a:extLst>
            </p:cNvPr>
            <p:cNvSpPr/>
            <p:nvPr/>
          </p:nvSpPr>
          <p:spPr>
            <a:xfrm>
              <a:off x="3183001" y="2715294"/>
              <a:ext cx="70857" cy="708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A011B94-710E-0519-574E-7FC484BFECE2}"/>
                </a:ext>
              </a:extLst>
            </p:cNvPr>
            <p:cNvSpPr/>
            <p:nvPr/>
          </p:nvSpPr>
          <p:spPr>
            <a:xfrm>
              <a:off x="1704721" y="2824801"/>
              <a:ext cx="70857" cy="708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969BE86-4FEE-916A-B002-8A21B887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110" y="2928662"/>
              <a:ext cx="0" cy="156650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95FA-3FAB-BA83-281B-A1EBE68662B4}"/>
                </a:ext>
              </a:extLst>
            </p:cNvPr>
            <p:cNvSpPr/>
            <p:nvPr/>
          </p:nvSpPr>
          <p:spPr>
            <a:xfrm>
              <a:off x="2656366" y="2837238"/>
              <a:ext cx="70857" cy="708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17AF53E-1340-27D8-8292-65529ECAB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9" y="5677991"/>
            <a:ext cx="6438900" cy="61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E1FE95-852F-9B0A-F518-AC439BA97144}"/>
              </a:ext>
            </a:extLst>
          </p:cNvPr>
          <p:cNvSpPr/>
          <p:nvPr/>
        </p:nvSpPr>
        <p:spPr>
          <a:xfrm>
            <a:off x="5809731" y="2334915"/>
            <a:ext cx="1574295" cy="25799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9DB4C-2327-5B2C-F8BE-38643E66008F}"/>
              </a:ext>
            </a:extLst>
          </p:cNvPr>
          <p:cNvSpPr txBox="1"/>
          <p:nvPr/>
        </p:nvSpPr>
        <p:spPr>
          <a:xfrm>
            <a:off x="5695431" y="2359047"/>
            <a:ext cx="60393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 선택 전략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</a:t>
            </a:r>
            <a:r>
              <a:rPr lang="en-US" altLang="ko-KR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Bagging </a:t>
            </a:r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기법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활용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기존 방식에서 채택한 복원추출보다 위 기준에 부합하는 모델을 고려하도록 하였음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에서도 가장 좋은 성능을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보일 것으로 기대되는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기준 모델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선정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기준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번에 위배되는 모델 소거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A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부터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C..L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까지를 비교하여 둘 중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더 높은 성능을 보이는 모델 우선 선정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◆그림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과 같이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기준의 성능 순위를 참고하여 선택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sz="20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선정 모델 조합 </a:t>
            </a:r>
            <a:r>
              <a:rPr lang="en-US" altLang="ko-KR" sz="20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 </a:t>
            </a:r>
          </a:p>
          <a:p>
            <a:r>
              <a:rPr lang="en-US" altLang="ko-KR" sz="20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(1) BFIJ (2) ABDFIJ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52C36-F649-717A-1E8F-C467D64C3F83}"/>
              </a:ext>
            </a:extLst>
          </p:cNvPr>
          <p:cNvSpPr txBox="1"/>
          <p:nvPr/>
        </p:nvSpPr>
        <p:spPr>
          <a:xfrm>
            <a:off x="1042989" y="4805870"/>
            <a:ext cx="6110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&lt;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그림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1&gt; </a:t>
            </a:r>
          </a:p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 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 순위를 반영한 상관계수 평균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ROC-AUC </a:t>
            </a:r>
            <a:r>
              <a:rPr lang="ko-KR" altLang="en-US" sz="1200" dirty="0" err="1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산점도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B63A8-FAD2-4069-196D-762D65D0FD7A}"/>
              </a:ext>
            </a:extLst>
          </p:cNvPr>
          <p:cNvSpPr txBox="1"/>
          <p:nvPr/>
        </p:nvSpPr>
        <p:spPr>
          <a:xfrm>
            <a:off x="7481889" y="5835451"/>
            <a:ext cx="150661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&lt;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그림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2&gt; </a:t>
            </a:r>
          </a:p>
          <a:p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 선정 참고 자료</a:t>
            </a:r>
            <a:endParaRPr lang="en-US" altLang="ko-KR" sz="12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8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en-US" altLang="ko-KR" sz="2400" baseline="300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nd</a:t>
            </a:r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ENSEMBLE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B3FEA-F780-E276-35D8-5265098F4B3B}"/>
              </a:ext>
            </a:extLst>
          </p:cNvPr>
          <p:cNvSpPr txBox="1"/>
          <p:nvPr/>
        </p:nvSpPr>
        <p:spPr>
          <a:xfrm>
            <a:off x="9765200" y="214579"/>
            <a:ext cx="23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Apply Yourself!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68857-9789-2220-80E0-B217E56016AB}"/>
              </a:ext>
            </a:extLst>
          </p:cNvPr>
          <p:cNvSpPr/>
          <p:nvPr/>
        </p:nvSpPr>
        <p:spPr>
          <a:xfrm>
            <a:off x="5334310" y="1730497"/>
            <a:ext cx="1662785" cy="25799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2E33E-9335-D835-DF3A-A82CCA45B59B}"/>
              </a:ext>
            </a:extLst>
          </p:cNvPr>
          <p:cNvSpPr txBox="1"/>
          <p:nvPr/>
        </p:nvSpPr>
        <p:spPr>
          <a:xfrm>
            <a:off x="5258196" y="1699172"/>
            <a:ext cx="85716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앙상블 전략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◆앙상블이 된 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모델과 타 모델과의 상관관계 볼 때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</a:t>
            </a: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전체적인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상관계수 평균이 증가한 것을 볼 수 있었다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유사도와 성능 관점에서 바라보았을 때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가장 이질적이면서 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좋은 성능을 나타내는 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A, J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후보 모델로 선정하였다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B9AFCD-D9BF-89EB-A26B-8939C8E7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5" y="1537706"/>
            <a:ext cx="4484190" cy="3459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2E5DB5-951F-3EC1-8AEE-69EE44D43050}"/>
              </a:ext>
            </a:extLst>
          </p:cNvPr>
          <p:cNvSpPr/>
          <p:nvPr/>
        </p:nvSpPr>
        <p:spPr>
          <a:xfrm>
            <a:off x="5334310" y="3361713"/>
            <a:ext cx="1662785" cy="257990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B5CD4-E076-2165-9868-4F43F3486828}"/>
              </a:ext>
            </a:extLst>
          </p:cNvPr>
          <p:cNvSpPr txBox="1"/>
          <p:nvPr/>
        </p:nvSpPr>
        <p:spPr>
          <a:xfrm>
            <a:off x="5258196" y="3344730"/>
            <a:ext cx="85716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추가 모델 투입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앙상블에 대한 수 차례 실험 결과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A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와 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J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투입하여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얻는 성능에 한계가 있다고 판단하여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계수가 높지만 성능도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탁월한 모델 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낮은 가중치를 부여해 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 </a:t>
            </a:r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 향상을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기대하였다</a:t>
            </a:r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1F722-A9FB-F039-DF11-E5DD54879964}"/>
              </a:ext>
            </a:extLst>
          </p:cNvPr>
          <p:cNvSpPr txBox="1"/>
          <p:nvPr/>
        </p:nvSpPr>
        <p:spPr>
          <a:xfrm>
            <a:off x="617069" y="5053249"/>
            <a:ext cx="6110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&lt;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그림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2&gt; </a:t>
            </a:r>
          </a:p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(BFIJ, ABDFIJ)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 반영된 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Heatmap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132FCF-4A7F-1A07-67A8-668CAB12E6CD}"/>
              </a:ext>
            </a:extLst>
          </p:cNvPr>
          <p:cNvSpPr/>
          <p:nvPr/>
        </p:nvSpPr>
        <p:spPr>
          <a:xfrm>
            <a:off x="4096512" y="1693076"/>
            <a:ext cx="475488" cy="1662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3F3A2-61DA-E90D-B0DD-24B56BCF7F8C}"/>
              </a:ext>
            </a:extLst>
          </p:cNvPr>
          <p:cNvSpPr/>
          <p:nvPr/>
        </p:nvSpPr>
        <p:spPr>
          <a:xfrm>
            <a:off x="4096512" y="3420421"/>
            <a:ext cx="475488" cy="1662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8E6E5F-E74A-57D2-1968-811FC2F7A630}"/>
              </a:ext>
            </a:extLst>
          </p:cNvPr>
          <p:cNvSpPr/>
          <p:nvPr/>
        </p:nvSpPr>
        <p:spPr>
          <a:xfrm>
            <a:off x="546732" y="1458872"/>
            <a:ext cx="4311018" cy="4303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AVERAGING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B3FEA-F780-E276-35D8-5265098F4B3B}"/>
              </a:ext>
            </a:extLst>
          </p:cNvPr>
          <p:cNvSpPr txBox="1"/>
          <p:nvPr/>
        </p:nvSpPr>
        <p:spPr>
          <a:xfrm>
            <a:off x="9765200" y="214579"/>
            <a:ext cx="23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Have Fun!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74374-49C2-FE0E-29F6-4490A547C50E}"/>
              </a:ext>
            </a:extLst>
          </p:cNvPr>
          <p:cNvSpPr/>
          <p:nvPr/>
        </p:nvSpPr>
        <p:spPr>
          <a:xfrm>
            <a:off x="5447781" y="1589844"/>
            <a:ext cx="1131843" cy="269443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796F3-68A4-2D32-9C47-8732C3CA4788}"/>
              </a:ext>
            </a:extLst>
          </p:cNvPr>
          <p:cNvSpPr txBox="1"/>
          <p:nvPr/>
        </p:nvSpPr>
        <p:spPr>
          <a:xfrm>
            <a:off x="5333481" y="1589845"/>
            <a:ext cx="603936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 평균 전략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◆수 차례 실험 결과 모델 구성 뿐만 아니라 예측 확률에 대한 평균법에도 성능에 상당한 결과를 미친다는 것을 포착했다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Random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하게 모델을 선택하였다면 산술평균을 쓰는 것이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좋아 보이지만 성능을 고려한 평균화를 해야 했기 때문에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성능에 따른 가중 평균 전략을 사용하여 성능 향상을 기대했다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9DAC65-205C-7601-ADC2-4C3997488599}"/>
              </a:ext>
            </a:extLst>
          </p:cNvPr>
          <p:cNvSpPr/>
          <p:nvPr/>
        </p:nvSpPr>
        <p:spPr>
          <a:xfrm>
            <a:off x="5447781" y="3601653"/>
            <a:ext cx="1800437" cy="269443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1E9686-8B9B-D4E4-ECFA-8C994670B22E}"/>
              </a:ext>
            </a:extLst>
          </p:cNvPr>
          <p:cNvSpPr txBox="1"/>
          <p:nvPr/>
        </p:nvSpPr>
        <p:spPr>
          <a:xfrm>
            <a:off x="5333481" y="3601654"/>
            <a:ext cx="647751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 설정 전략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1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2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 모두 가중 평균을 이용하였다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 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다만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가중치를 </a:t>
            </a:r>
            <a:endParaRPr lang="en-US" altLang="ko-KR" sz="18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너무 높게 두었을 경우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Overfitting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현상이 발생할 수 있다고 </a:t>
            </a:r>
            <a:endParaRPr lang="en-US" altLang="ko-KR" sz="18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판단하여 제출마다 가중치를 조율하며 최적의 가중치를 조율함</a:t>
            </a:r>
            <a:endParaRPr lang="en-US" altLang="ko-KR" sz="18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pPr algn="l"/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◆특히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BFIJ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모델을 구성할 때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순위 평균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법에 근거하여 가중치를 설정하였다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5D5A4-47E4-B01A-C238-13C0A9B91711}"/>
              </a:ext>
            </a:extLst>
          </p:cNvPr>
          <p:cNvSpPr txBox="1"/>
          <p:nvPr/>
        </p:nvSpPr>
        <p:spPr>
          <a:xfrm>
            <a:off x="618300" y="1859287"/>
            <a:ext cx="647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8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A9B59-9A21-3521-E644-A518A75DE819}"/>
              </a:ext>
            </a:extLst>
          </p:cNvPr>
          <p:cNvSpPr txBox="1"/>
          <p:nvPr/>
        </p:nvSpPr>
        <p:spPr>
          <a:xfrm>
            <a:off x="618300" y="2738540"/>
            <a:ext cx="647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8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696C1-F7AA-0670-139A-14DBC9FD8AE5}"/>
              </a:ext>
            </a:extLst>
          </p:cNvPr>
          <p:cNvSpPr txBox="1"/>
          <p:nvPr/>
        </p:nvSpPr>
        <p:spPr>
          <a:xfrm>
            <a:off x="618300" y="3617793"/>
            <a:ext cx="647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8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1A94E-ECCD-483F-D508-3099FDBB0489}"/>
              </a:ext>
            </a:extLst>
          </p:cNvPr>
          <p:cNvSpPr txBox="1"/>
          <p:nvPr/>
        </p:nvSpPr>
        <p:spPr>
          <a:xfrm>
            <a:off x="618300" y="4497045"/>
            <a:ext cx="647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800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31047-DBAA-9739-8F0D-024FA397CEFB}"/>
              </a:ext>
            </a:extLst>
          </p:cNvPr>
          <p:cNvSpPr txBox="1"/>
          <p:nvPr/>
        </p:nvSpPr>
        <p:spPr>
          <a:xfrm>
            <a:off x="1584249" y="2043723"/>
            <a:ext cx="109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4th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69D3E8-548F-DBEF-B24F-E47866228FCD}"/>
              </a:ext>
            </a:extLst>
          </p:cNvPr>
          <p:cNvSpPr txBox="1"/>
          <p:nvPr/>
        </p:nvSpPr>
        <p:spPr>
          <a:xfrm>
            <a:off x="1584249" y="1489420"/>
            <a:ext cx="1097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순위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D2EBB-B284-1D42-31C5-3AB13B34C2B9}"/>
              </a:ext>
            </a:extLst>
          </p:cNvPr>
          <p:cNvSpPr txBox="1"/>
          <p:nvPr/>
        </p:nvSpPr>
        <p:spPr>
          <a:xfrm>
            <a:off x="3005839" y="1498579"/>
            <a:ext cx="1097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</a:t>
            </a:r>
            <a:endParaRPr lang="en-US" altLang="ko-KR" sz="2000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02237-602A-6212-508C-CD7066A441BD}"/>
              </a:ext>
            </a:extLst>
          </p:cNvPr>
          <p:cNvSpPr txBox="1"/>
          <p:nvPr/>
        </p:nvSpPr>
        <p:spPr>
          <a:xfrm>
            <a:off x="1584249" y="2943494"/>
            <a:ext cx="109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3rd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F30A7-A910-8ADE-7418-E4C423D1D523}"/>
              </a:ext>
            </a:extLst>
          </p:cNvPr>
          <p:cNvSpPr txBox="1"/>
          <p:nvPr/>
        </p:nvSpPr>
        <p:spPr>
          <a:xfrm>
            <a:off x="1584249" y="3843265"/>
            <a:ext cx="109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7FE44-FAC9-DA25-6468-7D35823B5576}"/>
              </a:ext>
            </a:extLst>
          </p:cNvPr>
          <p:cNvSpPr txBox="1"/>
          <p:nvPr/>
        </p:nvSpPr>
        <p:spPr>
          <a:xfrm>
            <a:off x="1584249" y="4743037"/>
            <a:ext cx="1097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6DD7DB-FB96-CAD2-2804-C9CA3CB9B368}"/>
              </a:ext>
            </a:extLst>
          </p:cNvPr>
          <p:cNvSpPr txBox="1"/>
          <p:nvPr/>
        </p:nvSpPr>
        <p:spPr>
          <a:xfrm>
            <a:off x="2755617" y="2076530"/>
            <a:ext cx="159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4/10 =0.4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78FB-81C1-58A5-2F27-9BD5B91720EA}"/>
              </a:ext>
            </a:extLst>
          </p:cNvPr>
          <p:cNvSpPr txBox="1"/>
          <p:nvPr/>
        </p:nvSpPr>
        <p:spPr>
          <a:xfrm>
            <a:off x="2755617" y="2975401"/>
            <a:ext cx="159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3/10 =0.3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75B213-571A-630F-0055-1C79B7418DFB}"/>
              </a:ext>
            </a:extLst>
          </p:cNvPr>
          <p:cNvSpPr txBox="1"/>
          <p:nvPr/>
        </p:nvSpPr>
        <p:spPr>
          <a:xfrm>
            <a:off x="2755617" y="3874272"/>
            <a:ext cx="159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2/10 =0.2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8FE84-F964-2D99-B36E-32083C30E6F2}"/>
              </a:ext>
            </a:extLst>
          </p:cNvPr>
          <p:cNvSpPr txBox="1"/>
          <p:nvPr/>
        </p:nvSpPr>
        <p:spPr>
          <a:xfrm>
            <a:off x="2755617" y="4752197"/>
            <a:ext cx="1598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1/10 =0.1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B6C24-1E93-5F96-5759-37D61E762BCE}"/>
              </a:ext>
            </a:extLst>
          </p:cNvPr>
          <p:cNvSpPr txBox="1"/>
          <p:nvPr/>
        </p:nvSpPr>
        <p:spPr>
          <a:xfrm>
            <a:off x="469338" y="5796296"/>
            <a:ext cx="6110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&lt;</a:t>
            </a:r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그림</a:t>
            </a:r>
            <a:r>
              <a:rPr lang="en-US" altLang="ko-KR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2&gt; </a:t>
            </a:r>
          </a:p>
          <a:p>
            <a:r>
              <a:rPr lang="ko-KR" altLang="en-US" sz="12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 평균 전략에 사용된 순위 평균 산정 방식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524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ED8C9-506F-5AEF-34F1-99F2200B92AA}"/>
              </a:ext>
            </a:extLst>
          </p:cNvPr>
          <p:cNvSpPr/>
          <p:nvPr/>
        </p:nvSpPr>
        <p:spPr>
          <a:xfrm>
            <a:off x="238124" y="583911"/>
            <a:ext cx="11725275" cy="6131213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0D794-F971-268E-FAA4-ED8A4D25B70C}"/>
              </a:ext>
            </a:extLst>
          </p:cNvPr>
          <p:cNvSpPr txBox="1"/>
          <p:nvPr/>
        </p:nvSpPr>
        <p:spPr>
          <a:xfrm>
            <a:off x="228600" y="353080"/>
            <a:ext cx="4451818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FINAL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D19-F6D1-25B7-436D-56139290539D}"/>
              </a:ext>
            </a:extLst>
          </p:cNvPr>
          <p:cNvSpPr txBox="1"/>
          <p:nvPr/>
        </p:nvSpPr>
        <p:spPr>
          <a:xfrm>
            <a:off x="0" y="353080"/>
            <a:ext cx="11430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5DE82261-2642-0329-7B1E-7C8DA2A44421}"/>
              </a:ext>
            </a:extLst>
          </p:cNvPr>
          <p:cNvSpPr/>
          <p:nvPr/>
        </p:nvSpPr>
        <p:spPr>
          <a:xfrm rot="10800000" flipH="1">
            <a:off x="11662411" y="569939"/>
            <a:ext cx="36298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44FCF56-1FF4-8A90-488C-EA281FDCF358}"/>
              </a:ext>
            </a:extLst>
          </p:cNvPr>
          <p:cNvSpPr/>
          <p:nvPr/>
        </p:nvSpPr>
        <p:spPr>
          <a:xfrm flipH="1">
            <a:off x="176128" y="6202391"/>
            <a:ext cx="370604" cy="536865"/>
          </a:xfrm>
          <a:prstGeom prst="bentUpArrow">
            <a:avLst>
              <a:gd name="adj1" fmla="val 8713"/>
              <a:gd name="adj2" fmla="val 17888"/>
              <a:gd name="adj3" fmla="val 147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B3FEA-F780-E276-35D8-5265098F4B3B}"/>
              </a:ext>
            </a:extLst>
          </p:cNvPr>
          <p:cNvSpPr txBox="1"/>
          <p:nvPr/>
        </p:nvSpPr>
        <p:spPr>
          <a:xfrm>
            <a:off x="9765200" y="214579"/>
            <a:ext cx="23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Have Fun!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FD13A-596C-4187-7599-851F59AECE6A}"/>
              </a:ext>
            </a:extLst>
          </p:cNvPr>
          <p:cNvSpPr txBox="1"/>
          <p:nvPr/>
        </p:nvSpPr>
        <p:spPr>
          <a:xfrm>
            <a:off x="670556" y="991375"/>
            <a:ext cx="104608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본 과제는 일반적인 </a:t>
            </a:r>
            <a:r>
              <a:rPr lang="ko-KR" altLang="en-US" dirty="0" err="1">
                <a:solidFill>
                  <a:srgbClr val="00206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배깅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앙상블 기법에서 </a:t>
            </a:r>
            <a:r>
              <a:rPr lang="ko-KR" altLang="en-US" dirty="0">
                <a:solidFill>
                  <a:srgbClr val="00206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 평균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과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가중치를 지속적으로 변화시키는 </a:t>
            </a:r>
            <a:r>
              <a:rPr lang="ko-KR" altLang="en-US" dirty="0" err="1">
                <a:solidFill>
                  <a:srgbClr val="00206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부스팅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원리를 차용했다는 점에서 의미가 있다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.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public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기준으로 좋은 모델을 선정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특화된 방향으로 모델을 선정하여 결과물을 제출하였다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 선택은 기존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public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에서 제출했던 모델 조합과 같이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B, F, I, J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선정 후 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추가로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에서 좋은 성능을 보일 것이라고 기대했던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A, J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추가하여 앙상블 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위에서 앙상블한 모델을 중심으로 상관계수가 낮은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A, J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를 앙상블 목록에 추가하였고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상관계수는 높은 편이지만 성능이 좋았던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L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모델을 추가하여 최종으로 앙상블 하였다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 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1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 같은 경우는 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Kaggle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에 직접 제출해보며 가중치를 조율할 수 있었지만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, </a:t>
            </a:r>
          </a:p>
          <a:p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2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제출물은 기회가 얼마 남지 않아 순위 평균 사용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</a:t>
            </a:r>
            <a:r>
              <a:rPr lang="ko-KR" altLang="en-US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순위를 정하고 일정 비율로 가중치 설정</a:t>
            </a:r>
            <a:r>
              <a:rPr lang="en-US" altLang="ko-KR" sz="1800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)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가중치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(1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모델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/ A / J / L : 0.4 / 0.3 / 0.2 / 0.1)</a:t>
            </a:r>
          </a:p>
          <a:p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1</a:t>
            </a:r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 </a:t>
            </a:r>
            <a:r>
              <a:rPr lang="en-US" altLang="ko-KR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SCORE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 0.81307(public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기준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) </a:t>
            </a:r>
          </a:p>
          <a:p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◆</a:t>
            </a:r>
            <a:r>
              <a:rPr lang="en-US" altLang="ko-KR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 2</a:t>
            </a:r>
            <a:r>
              <a:rPr lang="ko-KR" altLang="en-US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차 제출물 </a:t>
            </a:r>
            <a:r>
              <a:rPr lang="en-US" altLang="ko-KR" dirty="0">
                <a:solidFill>
                  <a:srgbClr val="00B050"/>
                </a:solidFill>
                <a:latin typeface="조선굵은고딕" panose="02030504000101010101" pitchFamily="18" charset="-127"/>
                <a:ea typeface="조선굵은고딕" panose="02030504000101010101" pitchFamily="18" charset="-127"/>
              </a:rPr>
              <a:t>SCORE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: 0.81284 (public 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기준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) </a:t>
            </a:r>
          </a:p>
          <a:p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상대적으로 낮은 점수이지만 </a:t>
            </a:r>
            <a:r>
              <a:rPr lang="en-US" altLang="ko-KR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private</a:t>
            </a:r>
            <a:r>
              <a:rPr lang="ko-KR" altLang="en-US" dirty="0">
                <a:latin typeface="조선굵은고딕" panose="02030504000101010101" pitchFamily="18" charset="-127"/>
                <a:ea typeface="조선굵은고딕" panose="02030504000101010101" pitchFamily="18" charset="-127"/>
              </a:rPr>
              <a:t>을 목표로 한 모델이기에 더 좋은 최종 성능을 보일 것으로 기대하고 있다</a:t>
            </a:r>
            <a:endParaRPr lang="en-US" altLang="ko-KR" dirty="0">
              <a:latin typeface="조선굵은고딕" panose="02030504000101010101" pitchFamily="18" charset="-127"/>
              <a:ea typeface="조선굵은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2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716</Words>
  <Application>Microsoft Office PowerPoint</Application>
  <PresentationFormat>와이드스크린</PresentationFormat>
  <Paragraphs>99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조선굵은고딕</vt:lpstr>
      <vt:lpstr>Arial</vt:lpstr>
      <vt:lpstr>맑은 고딕</vt:lpstr>
      <vt:lpstr>OCR A Extended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지훈</dc:creator>
  <cp:lastModifiedBy>박 지훈</cp:lastModifiedBy>
  <cp:revision>11</cp:revision>
  <dcterms:created xsi:type="dcterms:W3CDTF">2022-10-19T03:17:14Z</dcterms:created>
  <dcterms:modified xsi:type="dcterms:W3CDTF">2022-10-20T12:40:02Z</dcterms:modified>
</cp:coreProperties>
</file>