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94" r:id="rId4"/>
    <p:sldId id="293" r:id="rId5"/>
    <p:sldId id="299" r:id="rId6"/>
    <p:sldId id="304" r:id="rId7"/>
    <p:sldId id="308" r:id="rId8"/>
    <p:sldId id="313" r:id="rId9"/>
    <p:sldId id="302" r:id="rId10"/>
    <p:sldId id="310" r:id="rId11"/>
    <p:sldId id="311" r:id="rId12"/>
    <p:sldId id="314" r:id="rId13"/>
    <p:sldId id="315" r:id="rId14"/>
    <p:sldId id="316" r:id="rId15"/>
    <p:sldId id="273" r:id="rId16"/>
    <p:sldId id="306" r:id="rId17"/>
    <p:sldId id="305" r:id="rId18"/>
  </p:sldIdLst>
  <p:sldSz cx="9144000" cy="5143500" type="screen16x9"/>
  <p:notesSz cx="6858000" cy="9144000"/>
  <p:embeddedFontLst>
    <p:embeddedFont>
      <p:font typeface="KoPub돋움체 Bold" panose="020B0600000101010101" charset="-127"/>
      <p:bold r:id="rId20"/>
    </p:embeddedFont>
    <p:embeddedFont>
      <p:font typeface="KoPub돋움체 Medium" panose="020B0600000101010101" charset="-127"/>
      <p:regular r:id="rId21"/>
    </p:embeddedFont>
    <p:embeddedFont>
      <p:font typeface="Malgun Gothic" panose="020B0503020000020004" pitchFamily="50" charset="-127"/>
      <p:regular r:id="rId22"/>
      <p:bold r:id="rId23"/>
    </p:embeddedFont>
    <p:embeddedFont>
      <p:font typeface="Albert Sans" panose="020B0600000101010101" charset="0"/>
      <p:regular r:id="rId24"/>
      <p:bold r:id="rId25"/>
      <p:italic r:id="rId26"/>
      <p:boldItalic r:id="rId27"/>
    </p:embeddedFont>
    <p:embeddedFont>
      <p:font typeface="Bebas Neue" panose="020B0606020202050201" pitchFamily="34" charset="0"/>
      <p:regular r:id="rId28"/>
    </p:embeddedFont>
    <p:embeddedFont>
      <p:font typeface="G마켓 산스 TTF Medium" panose="02000000000000000000" pitchFamily="2" charset="-127"/>
      <p:regular r:id="rId29"/>
    </p:embeddedFont>
    <p:embeddedFont>
      <p:font typeface="Nunito Light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4AA8981C-5F1B-4A5A-AEF5-ECFE302D220E}">
  <a:tblStyle styleId="{4AA8981C-5F1B-4A5A-AEF5-ECFE302D2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9" autoAdjust="0"/>
    <p:restoredTop sz="94660"/>
  </p:normalViewPr>
  <p:slideViewPr>
    <p:cSldViewPr snapToGrid="0">
      <p:cViewPr>
        <p:scale>
          <a:sx n="100" d="100"/>
          <a:sy n="100" d="100"/>
        </p:scale>
        <p:origin x="7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KoPub돋움체 Medium" panose="00000600000000000000" pitchFamily="2" charset="-127"/>
        <a:ea typeface="KoPub돋움체 Medium" panose="00000600000000000000" pitchFamily="2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c90c659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dc90c659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89463bc3fb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89463bc3fb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89463bc3fb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89463bc3fb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309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89463bc3fb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89463bc3fb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28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89463bc3fb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89463bc3fb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26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89463bc3fb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89463bc3fb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68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89463bc3fb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89463bc3fb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76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89463bc3fb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89463bc3fb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42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89463bc3fb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89463bc3fb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55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89463bc3fb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89463bc3fb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379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4D11405F-3583-BA0E-EB46-CBE51E97D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65d20f652_0_46:notes">
            <a:extLst>
              <a:ext uri="{FF2B5EF4-FFF2-40B4-BE49-F238E27FC236}">
                <a16:creationId xmlns:a16="http://schemas.microsoft.com/office/drawing/2014/main" id="{9DB7D67D-C54C-CCAE-773E-F75565FB9E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b65d20f652_0_46:notes">
            <a:extLst>
              <a:ext uri="{FF2B5EF4-FFF2-40B4-BE49-F238E27FC236}">
                <a16:creationId xmlns:a16="http://schemas.microsoft.com/office/drawing/2014/main" id="{EF0C4BF4-9F9B-D200-C82A-44CC5504AF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520700" cy="3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31" y="4123601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9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 flipH="1">
            <a:off x="-5678442" y="445025"/>
            <a:ext cx="6391664" cy="707494"/>
            <a:chOff x="6456475" y="3575600"/>
            <a:chExt cx="4992317" cy="552600"/>
          </a:xfrm>
        </p:grpSpPr>
        <p:sp>
          <p:nvSpPr>
            <p:cNvPr id="88" name="Google Shape;88;p13"/>
            <p:cNvSpPr/>
            <p:nvPr/>
          </p:nvSpPr>
          <p:spPr>
            <a:xfrm>
              <a:off x="6456492" y="3575600"/>
              <a:ext cx="49923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5"/>
          <p:cNvGrpSpPr/>
          <p:nvPr/>
        </p:nvGrpSpPr>
        <p:grpSpPr>
          <a:xfrm flipH="1">
            <a:off x="-3486996" y="942843"/>
            <a:ext cx="4357122" cy="707497"/>
            <a:chOff x="6456475" y="3575600"/>
            <a:chExt cx="3403204" cy="552603"/>
          </a:xfrm>
        </p:grpSpPr>
        <p:sp>
          <p:nvSpPr>
            <p:cNvPr id="198" name="Google Shape;198;p25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00" name="Google Shape;200;p25"/>
          <p:cNvGrpSpPr/>
          <p:nvPr/>
        </p:nvGrpSpPr>
        <p:grpSpPr>
          <a:xfrm flipH="1">
            <a:off x="-3569694" y="67472"/>
            <a:ext cx="5455165" cy="875381"/>
            <a:chOff x="6456469" y="3575596"/>
            <a:chExt cx="3443700" cy="552604"/>
          </a:xfrm>
        </p:grpSpPr>
        <p:sp>
          <p:nvSpPr>
            <p:cNvPr id="201" name="Google Shape;201;p25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6"/>
          <p:cNvGrpSpPr/>
          <p:nvPr/>
        </p:nvGrpSpPr>
        <p:grpSpPr>
          <a:xfrm rot="-5400000">
            <a:off x="-887968" y="-1051338"/>
            <a:ext cx="4357122" cy="707497"/>
            <a:chOff x="6456475" y="3575600"/>
            <a:chExt cx="3403204" cy="552603"/>
          </a:xfrm>
        </p:grpSpPr>
        <p:sp>
          <p:nvSpPr>
            <p:cNvPr id="205" name="Google Shape;205;p26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07" name="Google Shape;207;p26"/>
          <p:cNvGrpSpPr/>
          <p:nvPr/>
        </p:nvGrpSpPr>
        <p:grpSpPr>
          <a:xfrm rot="-5400000">
            <a:off x="-2228419" y="-668956"/>
            <a:ext cx="5455165" cy="875381"/>
            <a:chOff x="6456469" y="3575596"/>
            <a:chExt cx="3443700" cy="552604"/>
          </a:xfrm>
        </p:grpSpPr>
        <p:sp>
          <p:nvSpPr>
            <p:cNvPr id="208" name="Google Shape;208;p26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 rot="2700000">
            <a:off x="7675065" y="4000677"/>
            <a:ext cx="1657859" cy="1677759"/>
          </a:xfrm>
          <a:custGeom>
            <a:avLst/>
            <a:gdLst/>
            <a:ahLst/>
            <a:cxnLst/>
            <a:rect l="l" t="t" r="r" b="b"/>
            <a:pathLst>
              <a:path w="66315" h="67111" extrusionOk="0">
                <a:moveTo>
                  <a:pt x="8446" y="67111"/>
                </a:moveTo>
                <a:cubicBezTo>
                  <a:pt x="6171" y="67111"/>
                  <a:pt x="4067" y="66258"/>
                  <a:pt x="2474" y="64665"/>
                </a:cubicBezTo>
                <a:cubicBezTo>
                  <a:pt x="882" y="63073"/>
                  <a:pt x="0" y="60940"/>
                  <a:pt x="0" y="58694"/>
                </a:cubicBezTo>
                <a:cubicBezTo>
                  <a:pt x="0" y="56447"/>
                  <a:pt x="882" y="54343"/>
                  <a:pt x="2474" y="52750"/>
                </a:cubicBezTo>
                <a:lnTo>
                  <a:pt x="51954" y="3271"/>
                </a:lnTo>
                <a:cubicBezTo>
                  <a:pt x="55224" y="0"/>
                  <a:pt x="60570" y="0"/>
                  <a:pt x="63841" y="3271"/>
                </a:cubicBezTo>
                <a:lnTo>
                  <a:pt x="63841" y="3271"/>
                </a:lnTo>
                <a:cubicBezTo>
                  <a:pt x="65433" y="4863"/>
                  <a:pt x="66315" y="6996"/>
                  <a:pt x="66315" y="9242"/>
                </a:cubicBezTo>
                <a:cubicBezTo>
                  <a:pt x="66315" y="11489"/>
                  <a:pt x="65433" y="13593"/>
                  <a:pt x="63841" y="15186"/>
                </a:cubicBezTo>
                <a:lnTo>
                  <a:pt x="14389" y="64665"/>
                </a:lnTo>
                <a:cubicBezTo>
                  <a:pt x="12797" y="66258"/>
                  <a:pt x="10692" y="67111"/>
                  <a:pt x="8446" y="67111"/>
                </a:cubicBezTo>
                <a:close/>
                <a:moveTo>
                  <a:pt x="57897" y="2588"/>
                </a:moveTo>
                <a:cubicBezTo>
                  <a:pt x="56191" y="2588"/>
                  <a:pt x="54485" y="3242"/>
                  <a:pt x="53205" y="4522"/>
                </a:cubicBezTo>
                <a:lnTo>
                  <a:pt x="3725" y="54002"/>
                </a:lnTo>
                <a:cubicBezTo>
                  <a:pt x="2474" y="55253"/>
                  <a:pt x="1792" y="56931"/>
                  <a:pt x="1792" y="58694"/>
                </a:cubicBezTo>
                <a:cubicBezTo>
                  <a:pt x="1792" y="60457"/>
                  <a:pt x="2474" y="62135"/>
                  <a:pt x="3725" y="63386"/>
                </a:cubicBezTo>
                <a:cubicBezTo>
                  <a:pt x="4977" y="64637"/>
                  <a:pt x="6654" y="65348"/>
                  <a:pt x="8418" y="65348"/>
                </a:cubicBezTo>
                <a:cubicBezTo>
                  <a:pt x="10209" y="65348"/>
                  <a:pt x="11858" y="64637"/>
                  <a:pt x="13138" y="63386"/>
                </a:cubicBezTo>
                <a:lnTo>
                  <a:pt x="62589" y="13934"/>
                </a:lnTo>
                <a:cubicBezTo>
                  <a:pt x="63841" y="12683"/>
                  <a:pt x="64523" y="11005"/>
                  <a:pt x="64523" y="9242"/>
                </a:cubicBezTo>
                <a:cubicBezTo>
                  <a:pt x="64523" y="7451"/>
                  <a:pt x="63841" y="5801"/>
                  <a:pt x="62589" y="4550"/>
                </a:cubicBezTo>
                <a:lnTo>
                  <a:pt x="62589" y="4550"/>
                </a:lnTo>
                <a:cubicBezTo>
                  <a:pt x="61310" y="3242"/>
                  <a:pt x="59604" y="2588"/>
                  <a:pt x="57897" y="258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9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 flipH="1">
            <a:off x="-5678442" y="445025"/>
            <a:ext cx="6391664" cy="707494"/>
            <a:chOff x="6456475" y="3575600"/>
            <a:chExt cx="4992317" cy="552600"/>
          </a:xfrm>
        </p:grpSpPr>
        <p:sp>
          <p:nvSpPr>
            <p:cNvPr id="114" name="Google Shape;114;p16"/>
            <p:cNvSpPr/>
            <p:nvPr/>
          </p:nvSpPr>
          <p:spPr>
            <a:xfrm>
              <a:off x="6456492" y="3575600"/>
              <a:ext cx="49923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54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416302"/>
            <a:ext cx="7710900" cy="2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 flipH="1">
            <a:off x="-448759" y="4050781"/>
            <a:ext cx="1775083" cy="1748694"/>
            <a:chOff x="4757800" y="3823757"/>
            <a:chExt cx="2394232" cy="2358638"/>
          </a:xfrm>
        </p:grpSpPr>
        <p:grpSp>
          <p:nvGrpSpPr>
            <p:cNvPr id="24" name="Google Shape;24;p4"/>
            <p:cNvGrpSpPr/>
            <p:nvPr/>
          </p:nvGrpSpPr>
          <p:grpSpPr>
            <a:xfrm rot="2700000">
              <a:off x="4974332" y="4166770"/>
              <a:ext cx="1045765" cy="1045615"/>
              <a:chOff x="3741950" y="353925"/>
              <a:chExt cx="1045775" cy="1045625"/>
            </a:xfrm>
          </p:grpSpPr>
          <p:sp>
            <p:nvSpPr>
              <p:cNvPr id="25" name="Google Shape;25;p4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28" name="Google Shape;28;p4"/>
            <p:cNvSpPr/>
            <p:nvPr/>
          </p:nvSpPr>
          <p:spPr>
            <a:xfrm rot="2700000">
              <a:off x="5143783" y="416419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9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77073" y="3042975"/>
            <a:ext cx="26199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1447027" y="3042975"/>
            <a:ext cx="26199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5077073" y="2734950"/>
            <a:ext cx="2619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447027" y="2734950"/>
            <a:ext cx="2619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6667638" y="3630961"/>
            <a:ext cx="2394232" cy="2358638"/>
            <a:chOff x="6667638" y="3630961"/>
            <a:chExt cx="2394232" cy="2358638"/>
          </a:xfrm>
        </p:grpSpPr>
        <p:grpSp>
          <p:nvGrpSpPr>
            <p:cNvPr id="36" name="Google Shape;36;p5"/>
            <p:cNvGrpSpPr/>
            <p:nvPr/>
          </p:nvGrpSpPr>
          <p:grpSpPr>
            <a:xfrm rot="-2700000" flipH="1">
              <a:off x="7799572" y="3973974"/>
              <a:ext cx="1045765" cy="1045615"/>
              <a:chOff x="3741950" y="353925"/>
              <a:chExt cx="1045775" cy="1045625"/>
            </a:xfrm>
          </p:grpSpPr>
          <p:sp>
            <p:nvSpPr>
              <p:cNvPr id="37" name="Google Shape;37;p5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40" name="Google Shape;40;p5"/>
            <p:cNvSpPr/>
            <p:nvPr/>
          </p:nvSpPr>
          <p:spPr>
            <a:xfrm rot="-2700000" flipH="1">
              <a:off x="7018027" y="3971401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9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53733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3363" y="3630961"/>
            <a:ext cx="2394232" cy="2358638"/>
            <a:chOff x="7518600" y="1769557"/>
            <a:chExt cx="2394232" cy="2358638"/>
          </a:xfrm>
        </p:grpSpPr>
        <p:grpSp>
          <p:nvGrpSpPr>
            <p:cNvPr id="54" name="Google Shape;54;p7"/>
            <p:cNvGrpSpPr/>
            <p:nvPr/>
          </p:nvGrpSpPr>
          <p:grpSpPr>
            <a:xfrm rot="2700000">
              <a:off x="7735132" y="2112570"/>
              <a:ext cx="1045765" cy="1045615"/>
              <a:chOff x="3741950" y="353925"/>
              <a:chExt cx="1045775" cy="1045625"/>
            </a:xfrm>
          </p:grpSpPr>
          <p:sp>
            <p:nvSpPr>
              <p:cNvPr id="55" name="Google Shape;55;p7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6" name="Google Shape;56;p7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58" name="Google Shape;58;p7"/>
            <p:cNvSpPr/>
            <p:nvPr/>
          </p:nvSpPr>
          <p:spPr>
            <a:xfrm rot="2700000">
              <a:off x="7904583" y="210999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9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962000" y="1307100"/>
            <a:ext cx="5220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-808637" y="3630961"/>
            <a:ext cx="2394232" cy="2358638"/>
            <a:chOff x="-808637" y="3630961"/>
            <a:chExt cx="2394232" cy="2358638"/>
          </a:xfrm>
        </p:grpSpPr>
        <p:grpSp>
          <p:nvGrpSpPr>
            <p:cNvPr id="63" name="Google Shape;63;p8"/>
            <p:cNvGrpSpPr/>
            <p:nvPr/>
          </p:nvGrpSpPr>
          <p:grpSpPr>
            <a:xfrm rot="-2700000" flipH="1">
              <a:off x="323297" y="3973974"/>
              <a:ext cx="1045765" cy="1045615"/>
              <a:chOff x="3741950" y="353925"/>
              <a:chExt cx="1045775" cy="1045625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67" name="Google Shape;67;p8"/>
            <p:cNvSpPr/>
            <p:nvPr/>
          </p:nvSpPr>
          <p:spPr>
            <a:xfrm rot="-2700000" flipH="1">
              <a:off x="-458248" y="3971401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2135550" y="1651188"/>
            <a:ext cx="48729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135550" y="2765575"/>
            <a:ext cx="48729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9"/>
          <p:cNvGrpSpPr/>
          <p:nvPr/>
        </p:nvGrpSpPr>
        <p:grpSpPr>
          <a:xfrm rot="2700000">
            <a:off x="7740957" y="4395495"/>
            <a:ext cx="1045765" cy="1045615"/>
            <a:chOff x="3741950" y="353925"/>
            <a:chExt cx="1045775" cy="1045625"/>
          </a:xfrm>
        </p:grpSpPr>
        <p:sp>
          <p:nvSpPr>
            <p:cNvPr id="72" name="Google Shape;72;p9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3992121" y="398525"/>
            <a:ext cx="4597200" cy="167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1284000" y="30114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0" name="Google Shape;80;p11"/>
          <p:cNvGrpSpPr/>
          <p:nvPr/>
        </p:nvGrpSpPr>
        <p:grpSpPr>
          <a:xfrm rot="-2700000" flipH="1">
            <a:off x="290285" y="-33524"/>
            <a:ext cx="1045765" cy="1045615"/>
            <a:chOff x="3741950" y="353925"/>
            <a:chExt cx="1045775" cy="1045625"/>
          </a:xfrm>
        </p:grpSpPr>
        <p:sp>
          <p:nvSpPr>
            <p:cNvPr id="81" name="Google Shape;81;p11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1" r:id="rId11"/>
    <p:sldLayoutId id="2147483672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2897">
          <p15:clr>
            <a:srgbClr val="EA4335"/>
          </p15:clr>
        </p15:guide>
        <p15:guide id="6" orient="horz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9"/>
          <p:cNvGrpSpPr/>
          <p:nvPr/>
        </p:nvGrpSpPr>
        <p:grpSpPr>
          <a:xfrm rot="10800000" flipH="1">
            <a:off x="6501745" y="2733297"/>
            <a:ext cx="4357122" cy="707497"/>
            <a:chOff x="6456475" y="3575600"/>
            <a:chExt cx="3403204" cy="552603"/>
          </a:xfrm>
        </p:grpSpPr>
        <p:sp>
          <p:nvSpPr>
            <p:cNvPr id="219" name="Google Shape;219;p29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21" name="Google Shape;221;p29"/>
          <p:cNvGrpSpPr/>
          <p:nvPr/>
        </p:nvGrpSpPr>
        <p:grpSpPr>
          <a:xfrm rot="10800000" flipH="1">
            <a:off x="5486400" y="3440785"/>
            <a:ext cx="5455165" cy="875381"/>
            <a:chOff x="6456469" y="3575596"/>
            <a:chExt cx="3443700" cy="552604"/>
          </a:xfrm>
        </p:grpSpPr>
        <p:sp>
          <p:nvSpPr>
            <p:cNvPr id="222" name="Google Shape;222;p29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24" name="Google Shape;224;p29"/>
          <p:cNvGrpSpPr/>
          <p:nvPr/>
        </p:nvGrpSpPr>
        <p:grpSpPr>
          <a:xfrm rot="10800000" flipH="1">
            <a:off x="7570183" y="2025801"/>
            <a:ext cx="3759089" cy="707494"/>
            <a:chOff x="6456475" y="3575600"/>
            <a:chExt cx="2936100" cy="552600"/>
          </a:xfrm>
        </p:grpSpPr>
        <p:sp>
          <p:nvSpPr>
            <p:cNvPr id="225" name="Google Shape;225;p29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27" name="Google Shape;227;p29"/>
          <p:cNvSpPr txBox="1">
            <a:spLocks noGrp="1"/>
          </p:cNvSpPr>
          <p:nvPr>
            <p:ph type="ctrTitle"/>
          </p:nvPr>
        </p:nvSpPr>
        <p:spPr>
          <a:xfrm>
            <a:off x="693282" y="582192"/>
            <a:ext cx="7520700" cy="3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0"/>
              <a:t>경계선 지능장애 청소년의</a:t>
            </a:r>
            <a:br>
              <a:rPr lang="en-US" altLang="ko-KR" sz="4800" b="0"/>
            </a:br>
            <a:r>
              <a:rPr lang="ko-KR" altLang="en-US" sz="4800" b="0"/>
              <a:t>언어치료 보조도구 </a:t>
            </a:r>
            <a:br>
              <a:rPr lang="en-US" altLang="ko-KR" sz="4800" b="0"/>
            </a:br>
            <a:r>
              <a:rPr lang="en-US" altLang="ko-KR" sz="3000" b="0"/>
              <a:t>   </a:t>
            </a:r>
            <a:br>
              <a:rPr lang="en-US" altLang="ko-KR" sz="4800" b="0"/>
            </a:br>
            <a:r>
              <a:rPr lang="ko-KR" altLang="en-US" sz="3000" b="0">
                <a:solidFill>
                  <a:schemeClr val="dk2"/>
                </a:solidFill>
              </a:rPr>
              <a:t>생성형</a:t>
            </a:r>
            <a:r>
              <a:rPr lang="en-US" altLang="ko-KR" sz="3000" b="0">
                <a:solidFill>
                  <a:schemeClr val="dk2"/>
                </a:solidFill>
              </a:rPr>
              <a:t>AI</a:t>
            </a:r>
            <a:r>
              <a:rPr lang="ko-KR" altLang="en-US" sz="3000" b="0">
                <a:solidFill>
                  <a:schemeClr val="dk2"/>
                </a:solidFill>
              </a:rPr>
              <a:t>채팅앱</a:t>
            </a:r>
            <a:br>
              <a:rPr lang="en-US" altLang="ko-KR" sz="3000" b="0">
                <a:solidFill>
                  <a:schemeClr val="dk2"/>
                </a:solidFill>
              </a:rPr>
            </a:br>
            <a:r>
              <a:rPr lang="ko-KR" altLang="en-US" sz="3000" b="0">
                <a:solidFill>
                  <a:schemeClr val="dk2"/>
                </a:solidFill>
              </a:rPr>
              <a:t>자녀 리포트</a:t>
            </a:r>
            <a:endParaRPr lang="en-US" sz="3000" b="0">
              <a:solidFill>
                <a:schemeClr val="dk2"/>
              </a:solidFill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1"/>
          </p:nvPr>
        </p:nvSpPr>
        <p:spPr>
          <a:xfrm>
            <a:off x="713230" y="4001681"/>
            <a:ext cx="523646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Level </a:t>
            </a:r>
            <a:r>
              <a:rPr lang="ko-KR" altLang="en-US"/>
              <a:t>김가영 김유정 이준영 이준호 임도현</a:t>
            </a:r>
            <a:endParaRPr/>
          </a:p>
        </p:txBody>
      </p:sp>
      <p:grpSp>
        <p:nvGrpSpPr>
          <p:cNvPr id="229" name="Google Shape;229;p29"/>
          <p:cNvGrpSpPr/>
          <p:nvPr/>
        </p:nvGrpSpPr>
        <p:grpSpPr>
          <a:xfrm rot="10800000" flipH="1">
            <a:off x="7955225" y="377812"/>
            <a:ext cx="2394232" cy="2358638"/>
            <a:chOff x="7518600" y="1769557"/>
            <a:chExt cx="2394232" cy="2358638"/>
          </a:xfrm>
        </p:grpSpPr>
        <p:grpSp>
          <p:nvGrpSpPr>
            <p:cNvPr id="230" name="Google Shape;230;p29"/>
            <p:cNvGrpSpPr/>
            <p:nvPr/>
          </p:nvGrpSpPr>
          <p:grpSpPr>
            <a:xfrm rot="2700000">
              <a:off x="7735132" y="2112570"/>
              <a:ext cx="1045765" cy="1045615"/>
              <a:chOff x="3741950" y="353925"/>
              <a:chExt cx="1045775" cy="1045625"/>
            </a:xfrm>
          </p:grpSpPr>
          <p:sp>
            <p:nvSpPr>
              <p:cNvPr id="231" name="Google Shape;231;p29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  <p:sp>
          <p:nvSpPr>
            <p:cNvPr id="234" name="Google Shape;234;p29"/>
            <p:cNvSpPr/>
            <p:nvPr/>
          </p:nvSpPr>
          <p:spPr>
            <a:xfrm rot="2700000">
              <a:off x="7904583" y="210999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7AB47-430E-8EB2-E559-397A6FA5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9581" y="446458"/>
            <a:ext cx="7704000" cy="571500"/>
          </a:xfrm>
        </p:spPr>
        <p:txBody>
          <a:bodyPr/>
          <a:lstStyle/>
          <a:p>
            <a:r>
              <a:rPr lang="ko-KR" altLang="en-US"/>
              <a:t>기본 홈 화면</a:t>
            </a:r>
          </a:p>
        </p:txBody>
      </p:sp>
      <p:pic>
        <p:nvPicPr>
          <p:cNvPr id="3" name="그림 2" descr="텍스트, 스크린샷, 만화 영화, 휴대 전화이(가) 표시된 사진&#10;&#10;자동 생성된 설명">
            <a:extLst>
              <a:ext uri="{FF2B5EF4-FFF2-40B4-BE49-F238E27FC236}">
                <a16:creationId xmlns:a16="http://schemas.microsoft.com/office/drawing/2014/main" id="{DC686F98-716A-FACA-9B1B-7488F4D0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49" y="1133702"/>
            <a:ext cx="1982642" cy="3794531"/>
          </a:xfrm>
          <a:prstGeom prst="rect">
            <a:avLst/>
          </a:prstGeom>
        </p:spPr>
      </p:pic>
      <p:pic>
        <p:nvPicPr>
          <p:cNvPr id="4" name="그림 3" descr="인간의 얼굴, 만화 영화, 텍스트이(가) 표시된 사진&#10;&#10;자동 생성된 설명">
            <a:extLst>
              <a:ext uri="{FF2B5EF4-FFF2-40B4-BE49-F238E27FC236}">
                <a16:creationId xmlns:a16="http://schemas.microsoft.com/office/drawing/2014/main" id="{B655FAF2-2190-9195-CDD9-D1780A6D0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9526"/>
            <a:ext cx="1899339" cy="3742404"/>
          </a:xfrm>
          <a:prstGeom prst="rect">
            <a:avLst/>
          </a:prstGeom>
        </p:spPr>
      </p:pic>
      <p:pic>
        <p:nvPicPr>
          <p:cNvPr id="5" name="그림 4" descr="텍스트, 스크린샷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E9EE753A-5F47-B709-AAAB-92059B42A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330" y="1219526"/>
            <a:ext cx="1899340" cy="3742404"/>
          </a:xfrm>
          <a:prstGeom prst="rect">
            <a:avLst/>
          </a:prstGeom>
        </p:spPr>
      </p:pic>
      <p:pic>
        <p:nvPicPr>
          <p:cNvPr id="6" name="그림 5" descr="텍스트, 만화 영화, 인형, 장난감이(가) 표시된 사진&#10;&#10;자동 생성된 설명">
            <a:extLst>
              <a:ext uri="{FF2B5EF4-FFF2-40B4-BE49-F238E27FC236}">
                <a16:creationId xmlns:a16="http://schemas.microsoft.com/office/drawing/2014/main" id="{C6FEFD30-0C19-52DF-E00B-733F79769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576" y="1167399"/>
            <a:ext cx="1899339" cy="37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6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FC5D4-D920-77CE-69CC-A964F230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93200"/>
            <a:ext cx="7704000" cy="571500"/>
          </a:xfrm>
        </p:spPr>
        <p:txBody>
          <a:bodyPr/>
          <a:lstStyle/>
          <a:p>
            <a:pPr algn="l"/>
            <a:r>
              <a:rPr lang="ko-KR" altLang="en-US"/>
              <a:t>   채팅 화면</a:t>
            </a:r>
          </a:p>
        </p:txBody>
      </p:sp>
      <p:pic>
        <p:nvPicPr>
          <p:cNvPr id="4" name="그림 3" descr="텍스트, 전자제품, 휴대 전화, 정보기기이(가) 표시된 사진&#10;&#10;자동 생성된 설명">
            <a:extLst>
              <a:ext uri="{FF2B5EF4-FFF2-40B4-BE49-F238E27FC236}">
                <a16:creationId xmlns:a16="http://schemas.microsoft.com/office/drawing/2014/main" id="{2A70EB14-53B0-CFAA-6955-F05F8073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81" y="627848"/>
            <a:ext cx="2206081" cy="4235032"/>
          </a:xfrm>
          <a:prstGeom prst="rect">
            <a:avLst/>
          </a:prstGeom>
        </p:spPr>
      </p:pic>
      <p:pic>
        <p:nvPicPr>
          <p:cNvPr id="5" name="그림 4" descr="텍스트, 휴대 전화, 스크린샷, 모바일 기기이(가) 표시된 사진&#10;&#10;자동 생성된 설명">
            <a:extLst>
              <a:ext uri="{FF2B5EF4-FFF2-40B4-BE49-F238E27FC236}">
                <a16:creationId xmlns:a16="http://schemas.microsoft.com/office/drawing/2014/main" id="{AFE82F39-3159-AACD-B728-2CC78AAF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94" y="607448"/>
            <a:ext cx="2206080" cy="4305329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AECA5AA-2E94-A8BB-027F-29BA649441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9687" y="2041197"/>
            <a:ext cx="256122" cy="1181708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E5B842-AE7F-FEFF-7FDE-EA9F17E83288}"/>
              </a:ext>
            </a:extLst>
          </p:cNvPr>
          <p:cNvSpPr txBox="1"/>
          <p:nvPr/>
        </p:nvSpPr>
        <p:spPr>
          <a:xfrm>
            <a:off x="476467" y="2806413"/>
            <a:ext cx="261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① 관심 분야 바탕의 대화시작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0A11DAF-3546-D754-FFD1-6E0232AF1FAF}"/>
              </a:ext>
            </a:extLst>
          </p:cNvPr>
          <p:cNvCxnSpPr>
            <a:cxnSpLocks/>
          </p:cNvCxnSpPr>
          <p:nvPr/>
        </p:nvCxnSpPr>
        <p:spPr>
          <a:xfrm>
            <a:off x="1874732" y="4178324"/>
            <a:ext cx="1366032" cy="256122"/>
          </a:xfrm>
          <a:prstGeom prst="bentConnector3">
            <a:avLst>
              <a:gd name="adj1" fmla="val 1416"/>
            </a:avLst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89E50A-A8B5-0875-D76F-F40541C01EB4}"/>
              </a:ext>
            </a:extLst>
          </p:cNvPr>
          <p:cNvSpPr txBox="1"/>
          <p:nvPr/>
        </p:nvSpPr>
        <p:spPr>
          <a:xfrm>
            <a:off x="1061058" y="3749890"/>
            <a:ext cx="165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② 자유로운 대화</a:t>
            </a:r>
            <a:endParaRPr lang="en-US" altLang="ko-KR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ED430A8-2E14-6C70-6060-193D957F84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0742" y="1131714"/>
            <a:ext cx="256122" cy="1181708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424799-57C7-2E68-CCA8-0034F0DC9F40}"/>
              </a:ext>
            </a:extLst>
          </p:cNvPr>
          <p:cNvSpPr txBox="1"/>
          <p:nvPr/>
        </p:nvSpPr>
        <p:spPr>
          <a:xfrm>
            <a:off x="5094179" y="1868366"/>
            <a:ext cx="1850630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③ 채팅 소요 시간을 바탕으로 칭찬멘트</a:t>
            </a:r>
            <a:endParaRPr lang="en-US" altLang="ko-KR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31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F401BC53-B2DE-7500-D456-BEC9EA654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6EC3EA-F4E6-BC09-CEB2-E092DCD68468}"/>
              </a:ext>
            </a:extLst>
          </p:cNvPr>
          <p:cNvSpPr txBox="1"/>
          <p:nvPr/>
        </p:nvSpPr>
        <p:spPr>
          <a:xfrm>
            <a:off x="857474" y="527678"/>
            <a:ext cx="538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자녀리포트 </a:t>
            </a:r>
            <a:r>
              <a:rPr lang="en-US" altLang="ko-KR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Prototype</a:t>
            </a:r>
            <a:endParaRPr lang="ko-KR" altLang="en-US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DC3F15-5C4B-0C89-BDAD-486F4FEA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89" y="1406237"/>
            <a:ext cx="6873462" cy="26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6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6D13D-4F05-AFCD-8A08-D7D3EECFD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692C6E-F88B-E6CB-3F60-563CD7E2DF1A}"/>
              </a:ext>
            </a:extLst>
          </p:cNvPr>
          <p:cNvSpPr/>
          <p:nvPr/>
        </p:nvSpPr>
        <p:spPr>
          <a:xfrm>
            <a:off x="6975084" y="4378712"/>
            <a:ext cx="3223501" cy="851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AD37C-20EF-8B89-40FA-DF76198C43C5}"/>
              </a:ext>
            </a:extLst>
          </p:cNvPr>
          <p:cNvSpPr txBox="1"/>
          <p:nvPr/>
        </p:nvSpPr>
        <p:spPr>
          <a:xfrm>
            <a:off x="857473" y="527678"/>
            <a:ext cx="614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자녀리포트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D9A17-7849-3D70-D7DE-000F0DE16D84}"/>
              </a:ext>
            </a:extLst>
          </p:cNvPr>
          <p:cNvSpPr txBox="1"/>
          <p:nvPr/>
        </p:nvSpPr>
        <p:spPr>
          <a:xfrm>
            <a:off x="831285" y="1622309"/>
            <a:ext cx="37407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✔ 교육 리포트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/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답변 문장 길이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오탈자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파악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단어 수준 확인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월간으로 제공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E1ACFA-BB99-B748-5E85-B3B6E83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93" y="558679"/>
            <a:ext cx="5773107" cy="38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B037B-E211-204B-A065-7EF365EA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2A200-50AD-4053-2B8A-2DCD83294373}"/>
              </a:ext>
            </a:extLst>
          </p:cNvPr>
          <p:cNvSpPr/>
          <p:nvPr/>
        </p:nvSpPr>
        <p:spPr>
          <a:xfrm>
            <a:off x="6975084" y="4378712"/>
            <a:ext cx="3223501" cy="851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762F-436B-CC77-17ED-EF7F58A4D69E}"/>
              </a:ext>
            </a:extLst>
          </p:cNvPr>
          <p:cNvSpPr txBox="1"/>
          <p:nvPr/>
        </p:nvSpPr>
        <p:spPr>
          <a:xfrm>
            <a:off x="857473" y="527678"/>
            <a:ext cx="614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자녀리포트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22367-6EB8-529C-43E4-37DC7148C8C2}"/>
              </a:ext>
            </a:extLst>
          </p:cNvPr>
          <p:cNvSpPr txBox="1"/>
          <p:nvPr/>
        </p:nvSpPr>
        <p:spPr>
          <a:xfrm>
            <a:off x="831285" y="1622309"/>
            <a:ext cx="37407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✔ 심리 리포트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/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자주 사용한 단어 확인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감정 상태 확인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일간으로 제공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76D278-F32E-726C-0F5D-83BA9138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93" y="545413"/>
            <a:ext cx="5677857" cy="38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3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74F104-6FBB-B318-7450-B40C061EAC0E}"/>
              </a:ext>
            </a:extLst>
          </p:cNvPr>
          <p:cNvSpPr txBox="1"/>
          <p:nvPr/>
        </p:nvSpPr>
        <p:spPr>
          <a:xfrm>
            <a:off x="1361440" y="985520"/>
            <a:ext cx="319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8B56F-DB4D-C141-743A-817B69F81C1C}"/>
              </a:ext>
            </a:extLst>
          </p:cNvPr>
          <p:cNvSpPr txBox="1"/>
          <p:nvPr/>
        </p:nvSpPr>
        <p:spPr>
          <a:xfrm>
            <a:off x="1091308" y="2571750"/>
            <a:ext cx="319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아이의 언어적 취약점 발견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81A1B-8D81-DE94-383D-A19E0EBE7931}"/>
              </a:ext>
            </a:extLst>
          </p:cNvPr>
          <p:cNvSpPr txBox="1"/>
          <p:nvPr/>
        </p:nvSpPr>
        <p:spPr>
          <a:xfrm>
            <a:off x="5115987" y="2246948"/>
            <a:ext cx="4592320" cy="9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흥미와 </a:t>
            </a:r>
            <a:r>
              <a:rPr lang="ko-KR" altLang="en-US" sz="2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재능을 찾아내어</a:t>
            </a:r>
            <a:endParaRPr lang="en-US" altLang="ko-KR" sz="2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그에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맞춘 서비스 제시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F9F7B-1756-20C2-DB6A-405041AB8AF3}"/>
              </a:ext>
            </a:extLst>
          </p:cNvPr>
          <p:cNvSpPr txBox="1"/>
          <p:nvPr/>
        </p:nvSpPr>
        <p:spPr>
          <a:xfrm>
            <a:off x="857474" y="527678"/>
            <a:ext cx="538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자녀리포트</a:t>
            </a:r>
            <a:r>
              <a:rPr lang="en-US" altLang="ko-KR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기대효과</a:t>
            </a:r>
            <a:endParaRPr lang="ko-KR" altLang="en-US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E4D7C10B-BAE5-02B6-A684-060B5D035FF6}"/>
              </a:ext>
            </a:extLst>
          </p:cNvPr>
          <p:cNvSpPr/>
          <p:nvPr/>
        </p:nvSpPr>
        <p:spPr>
          <a:xfrm>
            <a:off x="683333" y="1998879"/>
            <a:ext cx="4326638" cy="1579207"/>
          </a:xfrm>
          <a:prstGeom prst="donut">
            <a:avLst>
              <a:gd name="adj" fmla="val 57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EC33664-623D-7666-13AD-14445EFEEDBF}"/>
              </a:ext>
            </a:extLst>
          </p:cNvPr>
          <p:cNvSpPr/>
          <p:nvPr/>
        </p:nvSpPr>
        <p:spPr>
          <a:xfrm>
            <a:off x="4028013" y="1998880"/>
            <a:ext cx="4667115" cy="1545850"/>
          </a:xfrm>
          <a:prstGeom prst="donut">
            <a:avLst>
              <a:gd name="adj" fmla="val 57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74F104-6FBB-B318-7450-B40C061EAC0E}"/>
              </a:ext>
            </a:extLst>
          </p:cNvPr>
          <p:cNvSpPr txBox="1"/>
          <p:nvPr/>
        </p:nvSpPr>
        <p:spPr>
          <a:xfrm>
            <a:off x="1361440" y="985520"/>
            <a:ext cx="319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F9F7B-1756-20C2-DB6A-405041AB8AF3}"/>
              </a:ext>
            </a:extLst>
          </p:cNvPr>
          <p:cNvSpPr txBox="1"/>
          <p:nvPr/>
        </p:nvSpPr>
        <p:spPr>
          <a:xfrm>
            <a:off x="857474" y="527678"/>
            <a:ext cx="538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차별점과 서비스가치 </a:t>
            </a:r>
            <a:endParaRPr lang="ko-KR" altLang="en-US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0F434-16DD-2095-54C4-FB88C074E1AB}"/>
              </a:ext>
            </a:extLst>
          </p:cNvPr>
          <p:cNvSpPr txBox="1"/>
          <p:nvPr/>
        </p:nvSpPr>
        <p:spPr>
          <a:xfrm>
            <a:off x="1049630" y="1139408"/>
            <a:ext cx="5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경계선지능자녀 양육에 대한 심적부담 완화</a:t>
            </a:r>
          </a:p>
        </p:txBody>
      </p:sp>
      <p:pic>
        <p:nvPicPr>
          <p:cNvPr id="11" name="그림 10" descr="의류, 사람, 신발류, 청바지이(가) 표시된 사진">
            <a:extLst>
              <a:ext uri="{FF2B5EF4-FFF2-40B4-BE49-F238E27FC236}">
                <a16:creationId xmlns:a16="http://schemas.microsoft.com/office/drawing/2014/main" id="{15634F96-C253-04C7-789F-D58F4D662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80" y="1887518"/>
            <a:ext cx="3108876" cy="2549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C48549-CAE0-4E14-3476-B232F4C4F2CF}"/>
              </a:ext>
            </a:extLst>
          </p:cNvPr>
          <p:cNvSpPr txBox="1"/>
          <p:nvPr/>
        </p:nvSpPr>
        <p:spPr>
          <a:xfrm>
            <a:off x="1361440" y="1539518"/>
            <a:ext cx="665017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부모들은 리포트를 바탕으로 자녀의 부족한 점 이해</a:t>
            </a:r>
            <a:endParaRPr lang="en-US" altLang="ko-KR" sz="1800" b="0" i="0" u="none" strike="noStrike" dirty="0">
              <a:solidFill>
                <a:srgbClr val="333333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-&gt;</a:t>
            </a:r>
            <a:r>
              <a:rPr lang="ko-KR" altLang="en-US" sz="1800" dirty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치료계획에도 참고 가능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65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726533-F833-9406-9147-0747FDA3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052" y="1539518"/>
            <a:ext cx="5177255" cy="3297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4F104-6FBB-B318-7450-B40C061EAC0E}"/>
              </a:ext>
            </a:extLst>
          </p:cNvPr>
          <p:cNvSpPr txBox="1"/>
          <p:nvPr/>
        </p:nvSpPr>
        <p:spPr>
          <a:xfrm>
            <a:off x="1361440" y="985520"/>
            <a:ext cx="319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F9F7B-1756-20C2-DB6A-405041AB8AF3}"/>
              </a:ext>
            </a:extLst>
          </p:cNvPr>
          <p:cNvSpPr txBox="1"/>
          <p:nvPr/>
        </p:nvSpPr>
        <p:spPr>
          <a:xfrm>
            <a:off x="857474" y="527678"/>
            <a:ext cx="538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차별점과 서비스가치 </a:t>
            </a:r>
            <a:endParaRPr lang="ko-KR" altLang="en-US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822A9-C641-A557-9BA9-D69E74110230}"/>
              </a:ext>
            </a:extLst>
          </p:cNvPr>
          <p:cNvSpPr txBox="1"/>
          <p:nvPr/>
        </p:nvSpPr>
        <p:spPr>
          <a:xfrm>
            <a:off x="1102639" y="1154331"/>
            <a:ext cx="5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언어적 측면에서 개선에 특화</a:t>
            </a:r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C173AA03-483E-0E80-D792-072D2DA898E8}"/>
              </a:ext>
            </a:extLst>
          </p:cNvPr>
          <p:cNvSpPr/>
          <p:nvPr/>
        </p:nvSpPr>
        <p:spPr>
          <a:xfrm>
            <a:off x="5076913" y="3908858"/>
            <a:ext cx="953497" cy="706964"/>
          </a:xfrm>
          <a:prstGeom prst="donut">
            <a:avLst>
              <a:gd name="adj" fmla="val 6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1C5CC2BE-2E1C-61E5-8E30-EA6EED699823}"/>
              </a:ext>
            </a:extLst>
          </p:cNvPr>
          <p:cNvSpPr/>
          <p:nvPr/>
        </p:nvSpPr>
        <p:spPr>
          <a:xfrm>
            <a:off x="5937326" y="3908858"/>
            <a:ext cx="953497" cy="706964"/>
          </a:xfrm>
          <a:prstGeom prst="donut">
            <a:avLst>
              <a:gd name="adj" fmla="val 696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0"/>
          <p:cNvGrpSpPr/>
          <p:nvPr/>
        </p:nvGrpSpPr>
        <p:grpSpPr>
          <a:xfrm rot="10800000" flipH="1">
            <a:off x="7092252" y="3471397"/>
            <a:ext cx="4357122" cy="707497"/>
            <a:chOff x="6456475" y="3575600"/>
            <a:chExt cx="3403204" cy="552603"/>
          </a:xfrm>
        </p:grpSpPr>
        <p:sp>
          <p:nvSpPr>
            <p:cNvPr id="240" name="Google Shape;240;p30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42" name="Google Shape;242;p30"/>
          <p:cNvGrpSpPr/>
          <p:nvPr/>
        </p:nvGrpSpPr>
        <p:grpSpPr>
          <a:xfrm rot="10800000" flipH="1">
            <a:off x="6076906" y="4178885"/>
            <a:ext cx="5455165" cy="875381"/>
            <a:chOff x="6456469" y="3575596"/>
            <a:chExt cx="3443700" cy="552604"/>
          </a:xfrm>
        </p:grpSpPr>
        <p:sp>
          <p:nvSpPr>
            <p:cNvPr id="243" name="Google Shape;243;p30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0"/>
              <a:t>목차</a:t>
            </a:r>
            <a:endParaRPr sz="3000" b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3A1DD-CD47-51B3-98B8-7AC878947602}"/>
              </a:ext>
            </a:extLst>
          </p:cNvPr>
          <p:cNvSpPr txBox="1"/>
          <p:nvPr/>
        </p:nvSpPr>
        <p:spPr>
          <a:xfrm>
            <a:off x="3001733" y="1291756"/>
            <a:ext cx="5052060" cy="359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경계선 지능장애의 이해</a:t>
            </a:r>
            <a:endParaRPr lang="en-US" altLang="ko-KR" sz="22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기획배경</a:t>
            </a:r>
            <a:endParaRPr lang="en-US" altLang="ko-KR" sz="22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서비스 구조</a:t>
            </a:r>
            <a:endParaRPr lang="en-US" altLang="ko-KR" sz="22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</a:t>
            </a:r>
            <a:r>
              <a:rPr lang="ko-KR" altLang="en-US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생성형</a:t>
            </a:r>
            <a:r>
              <a:rPr lang="en-US" altLang="ko-KR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r>
              <a:rPr lang="ko-KR" altLang="en-US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채팅 앱서비스</a:t>
            </a:r>
            <a:endParaRPr lang="en-US" altLang="ko-KR" sz="22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</a:t>
            </a:r>
            <a:r>
              <a:rPr lang="ko-KR" altLang="en-US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자녀 리포트</a:t>
            </a:r>
            <a:endParaRPr lang="en-US" altLang="ko-KR" sz="22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6. </a:t>
            </a:r>
            <a:r>
              <a:rPr lang="ko-KR" altLang="en-US" sz="22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차별점과 서비스가치</a:t>
            </a:r>
            <a:endParaRPr lang="en-US" altLang="ko-KR" sz="22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2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Q 점수, 얼마면 만족스러운가요?">
            <a:extLst>
              <a:ext uri="{FF2B5EF4-FFF2-40B4-BE49-F238E27FC236}">
                <a16:creationId xmlns:a16="http://schemas.microsoft.com/office/drawing/2014/main" id="{2A0F5A92-728D-8FB6-32E9-F1941C1E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3" y="1325880"/>
            <a:ext cx="6167105" cy="38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92;p37">
            <a:extLst>
              <a:ext uri="{FF2B5EF4-FFF2-40B4-BE49-F238E27FC236}">
                <a16:creationId xmlns:a16="http://schemas.microsoft.com/office/drawing/2014/main" id="{06EBDD1D-1A08-726E-98DC-BD121D7E7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41316" y="513988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0"/>
              <a:t>경계선 지능장애의 이해</a:t>
            </a:r>
            <a:endParaRPr sz="3000" b="0"/>
          </a:p>
        </p:txBody>
      </p:sp>
    </p:spTree>
    <p:extLst>
      <p:ext uri="{BB962C8B-B14F-4D97-AF65-F5344CB8AC3E}">
        <p14:creationId xmlns:p14="http://schemas.microsoft.com/office/powerpoint/2010/main" val="67260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rest Gump : J'avais juste envie de courir (CLIP HD) - YouTube">
            <a:extLst>
              <a:ext uri="{FF2B5EF4-FFF2-40B4-BE49-F238E27FC236}">
                <a16:creationId xmlns:a16="http://schemas.microsoft.com/office/drawing/2014/main" id="{BA680541-C985-979C-B3CE-5F874A2C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영화 속 패션 읽기: 영화 &quot;포레스트 검프(Forrest Gump 1994)&quot; 속 아메리칸 스타일 탐구&gt; : 파샵매거진 l 세상의 모든  패션을 담다">
            <a:extLst>
              <a:ext uri="{FF2B5EF4-FFF2-40B4-BE49-F238E27FC236}">
                <a16:creationId xmlns:a16="http://schemas.microsoft.com/office/drawing/2014/main" id="{4C147402-19BF-9B98-458E-F3406D39E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70" y="432671"/>
            <a:ext cx="3274539" cy="44189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059FCC-EEF2-33B4-16FB-57F3059FF409}"/>
              </a:ext>
            </a:extLst>
          </p:cNvPr>
          <p:cNvSpPr txBox="1"/>
          <p:nvPr/>
        </p:nvSpPr>
        <p:spPr>
          <a:xfrm>
            <a:off x="840262" y="3381746"/>
            <a:ext cx="4683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포레스트 검프 </a:t>
            </a:r>
            <a:endParaRPr lang="en-US" altLang="ko-KR" sz="360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8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8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지능지수 </a:t>
            </a:r>
            <a:r>
              <a:rPr lang="en-US" altLang="ko-KR" sz="28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75, </a:t>
            </a:r>
            <a:r>
              <a:rPr lang="ko-KR" altLang="en-US" sz="28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경계선지능</a:t>
            </a:r>
            <a:endParaRPr lang="ko-KR" altLang="en-US" sz="2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00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2;p37">
            <a:extLst>
              <a:ext uri="{FF2B5EF4-FFF2-40B4-BE49-F238E27FC236}">
                <a16:creationId xmlns:a16="http://schemas.microsoft.com/office/drawing/2014/main" id="{688EEEFA-AD1A-9E1C-F47F-F97A65DAB1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41316" y="513988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0"/>
              <a:t>경계선 지능장애의 이해</a:t>
            </a:r>
            <a:endParaRPr sz="3000" b="0"/>
          </a:p>
        </p:txBody>
      </p:sp>
      <p:sp>
        <p:nvSpPr>
          <p:cNvPr id="12" name="Google Shape;652;p42">
            <a:extLst>
              <a:ext uri="{FF2B5EF4-FFF2-40B4-BE49-F238E27FC236}">
                <a16:creationId xmlns:a16="http://schemas.microsoft.com/office/drawing/2014/main" id="{F1723D50-BD5A-8012-2C7D-E1C3DDA7AD4A}"/>
              </a:ext>
            </a:extLst>
          </p:cNvPr>
          <p:cNvSpPr txBox="1"/>
          <p:nvPr/>
        </p:nvSpPr>
        <p:spPr>
          <a:xfrm>
            <a:off x="-65470" y="2133617"/>
            <a:ext cx="222045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경계선지능인 수</a:t>
            </a:r>
            <a:endParaRPr sz="1700">
              <a:solidFill>
                <a:schemeClr val="dk2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  <p:sp>
        <p:nvSpPr>
          <p:cNvPr id="17" name="Google Shape;657;p42">
            <a:extLst>
              <a:ext uri="{FF2B5EF4-FFF2-40B4-BE49-F238E27FC236}">
                <a16:creationId xmlns:a16="http://schemas.microsoft.com/office/drawing/2014/main" id="{8D1155C3-BB73-A3A5-EFF4-0ECBDF38DD40}"/>
              </a:ext>
            </a:extLst>
          </p:cNvPr>
          <p:cNvSpPr txBox="1"/>
          <p:nvPr/>
        </p:nvSpPr>
        <p:spPr>
          <a:xfrm>
            <a:off x="654630" y="3280341"/>
            <a:ext cx="150035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시각장애인 수</a:t>
            </a:r>
            <a:endParaRPr sz="1700">
              <a:solidFill>
                <a:schemeClr val="dk2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  <p:sp>
        <p:nvSpPr>
          <p:cNvPr id="22" name="Google Shape;662;p42">
            <a:extLst>
              <a:ext uri="{FF2B5EF4-FFF2-40B4-BE49-F238E27FC236}">
                <a16:creationId xmlns:a16="http://schemas.microsoft.com/office/drawing/2014/main" id="{332D0BF2-BE91-39D8-9832-4701950AC2EA}"/>
              </a:ext>
            </a:extLst>
          </p:cNvPr>
          <p:cNvSpPr txBox="1"/>
          <p:nvPr/>
        </p:nvSpPr>
        <p:spPr>
          <a:xfrm>
            <a:off x="654630" y="3853703"/>
            <a:ext cx="150035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청각장애인 수</a:t>
            </a:r>
            <a:endParaRPr sz="1700">
              <a:solidFill>
                <a:schemeClr val="dk2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  <p:sp>
        <p:nvSpPr>
          <p:cNvPr id="24" name="Google Shape;665;p42">
            <a:extLst>
              <a:ext uri="{FF2B5EF4-FFF2-40B4-BE49-F238E27FC236}">
                <a16:creationId xmlns:a16="http://schemas.microsoft.com/office/drawing/2014/main" id="{09656C49-78B5-B165-FB7E-4D29F4FDF902}"/>
              </a:ext>
            </a:extLst>
          </p:cNvPr>
          <p:cNvSpPr/>
          <p:nvPr/>
        </p:nvSpPr>
        <p:spPr>
          <a:xfrm flipH="1">
            <a:off x="2254426" y="3973857"/>
            <a:ext cx="872173" cy="3365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Google Shape;668;p42">
            <a:extLst>
              <a:ext uri="{FF2B5EF4-FFF2-40B4-BE49-F238E27FC236}">
                <a16:creationId xmlns:a16="http://schemas.microsoft.com/office/drawing/2014/main" id="{67B00264-7CFF-302C-1F35-BEA7944ADE64}"/>
              </a:ext>
            </a:extLst>
          </p:cNvPr>
          <p:cNvSpPr/>
          <p:nvPr/>
        </p:nvSpPr>
        <p:spPr>
          <a:xfrm flipH="1">
            <a:off x="2254427" y="3381646"/>
            <a:ext cx="473538" cy="33658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Google Shape;671;p42">
            <a:extLst>
              <a:ext uri="{FF2B5EF4-FFF2-40B4-BE49-F238E27FC236}">
                <a16:creationId xmlns:a16="http://schemas.microsoft.com/office/drawing/2014/main" id="{2052BDBF-C76F-7984-B034-FBDA7145B7AB}"/>
              </a:ext>
            </a:extLst>
          </p:cNvPr>
          <p:cNvSpPr/>
          <p:nvPr/>
        </p:nvSpPr>
        <p:spPr>
          <a:xfrm flipH="1">
            <a:off x="2254427" y="2153010"/>
            <a:ext cx="4635145" cy="38080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Google Shape;666;p42">
            <a:extLst>
              <a:ext uri="{FF2B5EF4-FFF2-40B4-BE49-F238E27FC236}">
                <a16:creationId xmlns:a16="http://schemas.microsoft.com/office/drawing/2014/main" id="{0786EE5F-EF7B-08B1-F3AA-E581D9569006}"/>
              </a:ext>
            </a:extLst>
          </p:cNvPr>
          <p:cNvSpPr/>
          <p:nvPr/>
        </p:nvSpPr>
        <p:spPr>
          <a:xfrm flipH="1">
            <a:off x="6598201" y="2184796"/>
            <a:ext cx="336589" cy="33658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1" name="Google Shape;657;p42">
            <a:extLst>
              <a:ext uri="{FF2B5EF4-FFF2-40B4-BE49-F238E27FC236}">
                <a16:creationId xmlns:a16="http://schemas.microsoft.com/office/drawing/2014/main" id="{45720159-6178-FC07-4B85-13E1DBB7EC26}"/>
              </a:ext>
            </a:extLst>
          </p:cNvPr>
          <p:cNvSpPr txBox="1"/>
          <p:nvPr/>
        </p:nvSpPr>
        <p:spPr>
          <a:xfrm>
            <a:off x="654630" y="2706979"/>
            <a:ext cx="150035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지적장애인 수</a:t>
            </a:r>
            <a:endParaRPr sz="1700">
              <a:solidFill>
                <a:schemeClr val="dk2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  <p:sp>
        <p:nvSpPr>
          <p:cNvPr id="43" name="Google Shape;668;p42">
            <a:extLst>
              <a:ext uri="{FF2B5EF4-FFF2-40B4-BE49-F238E27FC236}">
                <a16:creationId xmlns:a16="http://schemas.microsoft.com/office/drawing/2014/main" id="{18D57E51-0096-CE9D-BBD2-87D03B65C4ED}"/>
              </a:ext>
            </a:extLst>
          </p:cNvPr>
          <p:cNvSpPr/>
          <p:nvPr/>
        </p:nvSpPr>
        <p:spPr>
          <a:xfrm flipH="1">
            <a:off x="2257918" y="2789440"/>
            <a:ext cx="289562" cy="33658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5" name="Google Shape;652;p42">
            <a:extLst>
              <a:ext uri="{FF2B5EF4-FFF2-40B4-BE49-F238E27FC236}">
                <a16:creationId xmlns:a16="http://schemas.microsoft.com/office/drawing/2014/main" id="{95DD0BE1-7CC3-27BF-A5BA-592B492EC918}"/>
              </a:ext>
            </a:extLst>
          </p:cNvPr>
          <p:cNvSpPr txBox="1"/>
          <p:nvPr/>
        </p:nvSpPr>
        <p:spPr>
          <a:xfrm>
            <a:off x="2635200" y="1462124"/>
            <a:ext cx="3873600" cy="31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2022</a:t>
            </a:r>
            <a:r>
              <a:rPr lang="ko-KR" altLang="en-US" sz="20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년 서울시 장애인 현황 통계</a:t>
            </a:r>
            <a:endParaRPr sz="200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  <p:sp>
        <p:nvSpPr>
          <p:cNvPr id="47" name="Google Shape;652;p42">
            <a:extLst>
              <a:ext uri="{FF2B5EF4-FFF2-40B4-BE49-F238E27FC236}">
                <a16:creationId xmlns:a16="http://schemas.microsoft.com/office/drawing/2014/main" id="{158633E2-5482-F1B4-C1E2-60EB5D8C6BB9}"/>
              </a:ext>
            </a:extLst>
          </p:cNvPr>
          <p:cNvSpPr txBox="1"/>
          <p:nvPr/>
        </p:nvSpPr>
        <p:spPr>
          <a:xfrm>
            <a:off x="5824564" y="2145047"/>
            <a:ext cx="222045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132</a:t>
            </a:r>
            <a:r>
              <a:rPr lang="ko-KR" alt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만 명</a:t>
            </a:r>
            <a:endParaRPr sz="1700">
              <a:solidFill>
                <a:schemeClr val="dk2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  <p:sp>
        <p:nvSpPr>
          <p:cNvPr id="48" name="Google Shape;657;p42">
            <a:extLst>
              <a:ext uri="{FF2B5EF4-FFF2-40B4-BE49-F238E27FC236}">
                <a16:creationId xmlns:a16="http://schemas.microsoft.com/office/drawing/2014/main" id="{7AE5EF16-8F5B-3277-0A01-A2876F40A823}"/>
              </a:ext>
            </a:extLst>
          </p:cNvPr>
          <p:cNvSpPr txBox="1"/>
          <p:nvPr/>
        </p:nvSpPr>
        <p:spPr>
          <a:xfrm>
            <a:off x="6684780" y="3280341"/>
            <a:ext cx="150035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2</a:t>
            </a:r>
            <a:r>
              <a:rPr lang="ko-KR" alt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만 </a:t>
            </a:r>
            <a:r>
              <a:rPr lang="en-US" altLang="ko-KR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4</a:t>
            </a:r>
            <a:r>
              <a:rPr lang="ko-KR" alt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천 명</a:t>
            </a:r>
            <a:endParaRPr sz="1700">
              <a:solidFill>
                <a:schemeClr val="dk2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  <p:sp>
        <p:nvSpPr>
          <p:cNvPr id="49" name="Google Shape;662;p42">
            <a:extLst>
              <a:ext uri="{FF2B5EF4-FFF2-40B4-BE49-F238E27FC236}">
                <a16:creationId xmlns:a16="http://schemas.microsoft.com/office/drawing/2014/main" id="{CB1CFBD7-D8AE-B121-D340-14AFF7B0B321}"/>
              </a:ext>
            </a:extLst>
          </p:cNvPr>
          <p:cNvSpPr txBox="1"/>
          <p:nvPr/>
        </p:nvSpPr>
        <p:spPr>
          <a:xfrm>
            <a:off x="6700020" y="3861384"/>
            <a:ext cx="150035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6</a:t>
            </a:r>
            <a:r>
              <a:rPr lang="ko-KR" alt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만 </a:t>
            </a:r>
            <a:r>
              <a:rPr lang="en-US" altLang="ko-KR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2</a:t>
            </a:r>
            <a:r>
              <a:rPr lang="ko-KR" alt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천 명</a:t>
            </a:r>
            <a:endParaRPr sz="1700">
              <a:solidFill>
                <a:schemeClr val="dk2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  <p:sp>
        <p:nvSpPr>
          <p:cNvPr id="50" name="Google Shape;657;p42">
            <a:extLst>
              <a:ext uri="{FF2B5EF4-FFF2-40B4-BE49-F238E27FC236}">
                <a16:creationId xmlns:a16="http://schemas.microsoft.com/office/drawing/2014/main" id="{C385A3FF-EED1-1353-6709-BC08384D488F}"/>
              </a:ext>
            </a:extLst>
          </p:cNvPr>
          <p:cNvSpPr txBox="1"/>
          <p:nvPr/>
        </p:nvSpPr>
        <p:spPr>
          <a:xfrm>
            <a:off x="6656004" y="2706979"/>
            <a:ext cx="150035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1</a:t>
            </a:r>
            <a:r>
              <a:rPr lang="ko-KR" alt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만 </a:t>
            </a:r>
            <a:r>
              <a:rPr lang="en-US" altLang="ko-KR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7</a:t>
            </a:r>
            <a:r>
              <a:rPr lang="ko-KR" alt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천 명</a:t>
            </a:r>
            <a:endParaRPr sz="1700">
              <a:solidFill>
                <a:schemeClr val="dk2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  <p:sp>
        <p:nvSpPr>
          <p:cNvPr id="51" name="Google Shape;662;p42">
            <a:extLst>
              <a:ext uri="{FF2B5EF4-FFF2-40B4-BE49-F238E27FC236}">
                <a16:creationId xmlns:a16="http://schemas.microsoft.com/office/drawing/2014/main" id="{92A6D5BE-7B98-F350-43B1-0D13A125FDE4}"/>
              </a:ext>
            </a:extLst>
          </p:cNvPr>
          <p:cNvSpPr txBox="1"/>
          <p:nvPr/>
        </p:nvSpPr>
        <p:spPr>
          <a:xfrm>
            <a:off x="2402699" y="2843896"/>
            <a:ext cx="4635144" cy="26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- - - - - - - - - - - - - - - - - - - - - - - </a:t>
            </a:r>
            <a:endParaRPr sz="1700">
              <a:solidFill>
                <a:schemeClr val="dk2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  <p:sp>
        <p:nvSpPr>
          <p:cNvPr id="52" name="Google Shape;662;p42">
            <a:extLst>
              <a:ext uri="{FF2B5EF4-FFF2-40B4-BE49-F238E27FC236}">
                <a16:creationId xmlns:a16="http://schemas.microsoft.com/office/drawing/2014/main" id="{AEB33473-04E7-112F-E32E-6625C3A39ECC}"/>
              </a:ext>
            </a:extLst>
          </p:cNvPr>
          <p:cNvSpPr txBox="1"/>
          <p:nvPr/>
        </p:nvSpPr>
        <p:spPr>
          <a:xfrm>
            <a:off x="2402699" y="3446665"/>
            <a:ext cx="4635144" cy="26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- - - - - - - - - - - - - - - - - - - - - - </a:t>
            </a:r>
            <a:endParaRPr sz="1700">
              <a:solidFill>
                <a:schemeClr val="dk2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  <p:sp>
        <p:nvSpPr>
          <p:cNvPr id="53" name="Google Shape;662;p42">
            <a:extLst>
              <a:ext uri="{FF2B5EF4-FFF2-40B4-BE49-F238E27FC236}">
                <a16:creationId xmlns:a16="http://schemas.microsoft.com/office/drawing/2014/main" id="{EF5273C6-F13B-5D87-2439-08D3FE75C8D9}"/>
              </a:ext>
            </a:extLst>
          </p:cNvPr>
          <p:cNvSpPr txBox="1"/>
          <p:nvPr/>
        </p:nvSpPr>
        <p:spPr>
          <a:xfrm>
            <a:off x="2299646" y="4004833"/>
            <a:ext cx="4635144" cy="26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lbert Sans"/>
                <a:sym typeface="Albert Sans"/>
              </a:rPr>
              <a:t>- - - - - - - - - - - - - - - - - - - </a:t>
            </a:r>
            <a:endParaRPr sz="1700">
              <a:solidFill>
                <a:schemeClr val="dk2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65556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74F104-6FBB-B318-7450-B40C061EAC0E}"/>
              </a:ext>
            </a:extLst>
          </p:cNvPr>
          <p:cNvSpPr txBox="1"/>
          <p:nvPr/>
        </p:nvSpPr>
        <p:spPr>
          <a:xfrm>
            <a:off x="1361440" y="985520"/>
            <a:ext cx="319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F9F7B-1756-20C2-DB6A-405041AB8AF3}"/>
              </a:ext>
            </a:extLst>
          </p:cNvPr>
          <p:cNvSpPr txBox="1"/>
          <p:nvPr/>
        </p:nvSpPr>
        <p:spPr>
          <a:xfrm>
            <a:off x="857474" y="540783"/>
            <a:ext cx="538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기존서비스와의 비교</a:t>
            </a:r>
            <a:endParaRPr lang="ko-KR" altLang="en-US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0F434-16DD-2095-54C4-FB88C074E1AB}"/>
              </a:ext>
            </a:extLst>
          </p:cNvPr>
          <p:cNvSpPr txBox="1"/>
          <p:nvPr/>
        </p:nvSpPr>
        <p:spPr>
          <a:xfrm>
            <a:off x="1049630" y="1139408"/>
            <a:ext cx="5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두브레인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98A045-42DA-86BE-1B63-87107119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30" y="2272031"/>
            <a:ext cx="4828648" cy="2553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FD681-64B9-7658-307D-F003B4C3C80C}"/>
              </a:ext>
            </a:extLst>
          </p:cNvPr>
          <p:cNvSpPr txBox="1"/>
          <p:nvPr/>
        </p:nvSpPr>
        <p:spPr>
          <a:xfrm>
            <a:off x="1049630" y="1565038"/>
            <a:ext cx="6007662" cy="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영유아 두뇌발달 교육앱</a:t>
            </a:r>
            <a:r>
              <a:rPr lang="en-US" altLang="ko-KR"/>
              <a:t>, </a:t>
            </a:r>
            <a:r>
              <a:rPr lang="ko-KR" altLang="en-US"/>
              <a:t>지적장애 아동용 디지털 인지치료 솔루션 제공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→ 학습을 통한 지능발달 개선 목표</a:t>
            </a:r>
          </a:p>
        </p:txBody>
      </p:sp>
    </p:spTree>
    <p:extLst>
      <p:ext uri="{BB962C8B-B14F-4D97-AF65-F5344CB8AC3E}">
        <p14:creationId xmlns:p14="http://schemas.microsoft.com/office/powerpoint/2010/main" val="372294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74F104-6FBB-B318-7450-B40C061EAC0E}"/>
              </a:ext>
            </a:extLst>
          </p:cNvPr>
          <p:cNvSpPr txBox="1"/>
          <p:nvPr/>
        </p:nvSpPr>
        <p:spPr>
          <a:xfrm>
            <a:off x="1361440" y="985520"/>
            <a:ext cx="319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94239-6DB0-4064-D8AF-88B2384FC862}"/>
              </a:ext>
            </a:extLst>
          </p:cNvPr>
          <p:cNvSpPr txBox="1"/>
          <p:nvPr/>
        </p:nvSpPr>
        <p:spPr>
          <a:xfrm>
            <a:off x="1102639" y="1154331"/>
            <a:ext cx="5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과도기인 청소년기에 초점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BE1350-85AE-F551-9D49-DBB2198B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30" y="2571750"/>
            <a:ext cx="5384300" cy="239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AEEDB-E04B-F6F1-C2FB-580FF316F303}"/>
              </a:ext>
            </a:extLst>
          </p:cNvPr>
          <p:cNvSpPr txBox="1"/>
          <p:nvPr/>
        </p:nvSpPr>
        <p:spPr>
          <a:xfrm>
            <a:off x="1361440" y="1539518"/>
            <a:ext cx="665017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긍정적이고 지속적인 소통경험을 통해 성인이 되기 전</a:t>
            </a:r>
            <a:r>
              <a:rPr lang="en-US" altLang="ko-KR" sz="1800" b="0" i="0" u="none" strike="noStrike"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미리 사회적응력 높이고자 함</a:t>
            </a:r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E93FD-5D74-00D2-A2B7-CE3511D0F9C7}"/>
              </a:ext>
            </a:extLst>
          </p:cNvPr>
          <p:cNvSpPr txBox="1"/>
          <p:nvPr/>
        </p:nvSpPr>
        <p:spPr>
          <a:xfrm>
            <a:off x="857474" y="540783"/>
            <a:ext cx="538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기존서비스와의 비교</a:t>
            </a:r>
            <a:endParaRPr lang="ko-KR" altLang="en-US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73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3C497-6CEE-9AAA-0FB3-65109417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 </a:t>
            </a:r>
            <a:r>
              <a:rPr lang="ko-KR" altLang="en-US"/>
              <a:t>채팅앱이 솔루션이 될 수 있는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D4B5-9230-5780-578B-174EF7A813F5}"/>
              </a:ext>
            </a:extLst>
          </p:cNvPr>
          <p:cNvSpPr txBox="1"/>
          <p:nvPr/>
        </p:nvSpPr>
        <p:spPr>
          <a:xfrm>
            <a:off x="1049629" y="1565038"/>
            <a:ext cx="71522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✔ </a:t>
            </a:r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언어치료를 위한 리포트 작성에 있어 경계선지능 청소년들이 작성한 텍스트 데이터베이스가 필요</a:t>
            </a:r>
            <a:endParaRPr lang="en-US" altLang="ko-KR" sz="1800" b="0" i="0" u="none" strike="noStrike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→ 청소년들이 친숙하게 사용할 수 있는 </a:t>
            </a:r>
            <a:r>
              <a:rPr lang="ko-KR" altLang="en-US" sz="1800" b="0" i="0" u="none" strike="noStrike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채팅앱이</a:t>
            </a:r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적격</a:t>
            </a:r>
            <a:endParaRPr lang="en-US" altLang="ko-KR" sz="1800" b="0" i="0" u="none" strike="noStrike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800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✔ </a:t>
            </a:r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경계선지능 청년의 경우 학교에서 상습적인 괴롭힘에 자주 노출됨</a:t>
            </a:r>
            <a:r>
              <a:rPr lang="en-US" altLang="ko-KR" sz="18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이러한 경험의 누적으로 소통의 기회를 아예 잃을 수 있는 것을 예방할 수 있음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70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액자 21">
            <a:extLst>
              <a:ext uri="{FF2B5EF4-FFF2-40B4-BE49-F238E27FC236}">
                <a16:creationId xmlns:a16="http://schemas.microsoft.com/office/drawing/2014/main" id="{3C47C917-10F0-21D7-91B4-537837FB1EAF}"/>
              </a:ext>
            </a:extLst>
          </p:cNvPr>
          <p:cNvSpPr/>
          <p:nvPr/>
        </p:nvSpPr>
        <p:spPr>
          <a:xfrm>
            <a:off x="4632962" y="1928459"/>
            <a:ext cx="3471154" cy="2765850"/>
          </a:xfrm>
          <a:prstGeom prst="frame">
            <a:avLst>
              <a:gd name="adj1" fmla="val 9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B5ED8B-555F-A7A6-3B5B-AF4951D11310}"/>
              </a:ext>
            </a:extLst>
          </p:cNvPr>
          <p:cNvSpPr/>
          <p:nvPr/>
        </p:nvSpPr>
        <p:spPr>
          <a:xfrm>
            <a:off x="4755816" y="4410532"/>
            <a:ext cx="3191843" cy="45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2A038844-3BA9-8004-2CF1-13217F58DC9E}"/>
              </a:ext>
            </a:extLst>
          </p:cNvPr>
          <p:cNvSpPr/>
          <p:nvPr/>
        </p:nvSpPr>
        <p:spPr>
          <a:xfrm>
            <a:off x="1134888" y="1917134"/>
            <a:ext cx="3162792" cy="2765850"/>
          </a:xfrm>
          <a:prstGeom prst="frame">
            <a:avLst>
              <a:gd name="adj1" fmla="val 9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256423-8056-DB3B-2FE7-88B8ED655640}"/>
              </a:ext>
            </a:extLst>
          </p:cNvPr>
          <p:cNvSpPr/>
          <p:nvPr/>
        </p:nvSpPr>
        <p:spPr>
          <a:xfrm>
            <a:off x="1492264" y="4448099"/>
            <a:ext cx="2436395" cy="45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4F2DDD-DBA2-58FA-C78A-DD597C4BBF9A}"/>
              </a:ext>
            </a:extLst>
          </p:cNvPr>
          <p:cNvSpPr/>
          <p:nvPr/>
        </p:nvSpPr>
        <p:spPr>
          <a:xfrm>
            <a:off x="5575642" y="1705642"/>
            <a:ext cx="886118" cy="45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F1C234-778B-10A5-8364-817D71146644}"/>
              </a:ext>
            </a:extLst>
          </p:cNvPr>
          <p:cNvSpPr/>
          <p:nvPr/>
        </p:nvSpPr>
        <p:spPr>
          <a:xfrm>
            <a:off x="1575501" y="1598428"/>
            <a:ext cx="2353159" cy="45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492;p37">
            <a:extLst>
              <a:ext uri="{FF2B5EF4-FFF2-40B4-BE49-F238E27FC236}">
                <a16:creationId xmlns:a16="http://schemas.microsoft.com/office/drawing/2014/main" id="{8B969EC3-53B8-7CB5-7754-83FA0FA82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916676" y="503130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0"/>
              <a:t>서비스구조</a:t>
            </a:r>
            <a:endParaRPr sz="3000" b="0"/>
          </a:p>
        </p:txBody>
      </p:sp>
      <p:sp>
        <p:nvSpPr>
          <p:cNvPr id="6" name="Google Shape;492;p37">
            <a:extLst>
              <a:ext uri="{FF2B5EF4-FFF2-40B4-BE49-F238E27FC236}">
                <a16:creationId xmlns:a16="http://schemas.microsoft.com/office/drawing/2014/main" id="{ED42BF19-073E-3649-F4B5-6738B698E511}"/>
              </a:ext>
            </a:extLst>
          </p:cNvPr>
          <p:cNvSpPr txBox="1">
            <a:spLocks/>
          </p:cNvSpPr>
          <p:nvPr/>
        </p:nvSpPr>
        <p:spPr>
          <a:xfrm>
            <a:off x="1039884" y="1649730"/>
            <a:ext cx="347115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2900" b="1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lbert Sans"/>
                <a:sym typeface="Albert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r>
              <a:rPr lang="ko-KR" altLang="en-US" sz="2000" b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경계선지능인 청소년</a:t>
            </a:r>
          </a:p>
        </p:txBody>
      </p:sp>
      <p:sp>
        <p:nvSpPr>
          <p:cNvPr id="10" name="Google Shape;492;p37">
            <a:extLst>
              <a:ext uri="{FF2B5EF4-FFF2-40B4-BE49-F238E27FC236}">
                <a16:creationId xmlns:a16="http://schemas.microsoft.com/office/drawing/2014/main" id="{109B17AB-94FA-81CD-C968-8D3B2EC71BF0}"/>
              </a:ext>
            </a:extLst>
          </p:cNvPr>
          <p:cNvSpPr txBox="1">
            <a:spLocks/>
          </p:cNvSpPr>
          <p:nvPr/>
        </p:nvSpPr>
        <p:spPr>
          <a:xfrm>
            <a:off x="5567742" y="1716814"/>
            <a:ext cx="1009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2900" b="1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lbert Sans"/>
                <a:sym typeface="Albert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r>
              <a:rPr lang="ko-KR" altLang="en-US" sz="2000" b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부모</a:t>
            </a:r>
          </a:p>
        </p:txBody>
      </p:sp>
      <p:pic>
        <p:nvPicPr>
          <p:cNvPr id="5124" name="Picture 4" descr="Report Illustrations and Clip Art. 564,692 Report royalty free illustrations,  drawings and graphics available to search from thousands of vector EPS  clipart producers.">
            <a:extLst>
              <a:ext uri="{FF2B5EF4-FFF2-40B4-BE49-F238E27FC236}">
                <a16:creationId xmlns:a16="http://schemas.microsoft.com/office/drawing/2014/main" id="{8BC4A0A4-F524-F96E-0973-0BD5480D9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0"/>
          <a:stretch/>
        </p:blipFill>
        <p:spPr bwMode="auto">
          <a:xfrm>
            <a:off x="5379644" y="2245225"/>
            <a:ext cx="2164232" cy="214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92;p37">
            <a:extLst>
              <a:ext uri="{FF2B5EF4-FFF2-40B4-BE49-F238E27FC236}">
                <a16:creationId xmlns:a16="http://schemas.microsoft.com/office/drawing/2014/main" id="{E0DD2CD6-F193-81DB-2F8C-BD67342D8203}"/>
              </a:ext>
            </a:extLst>
          </p:cNvPr>
          <p:cNvSpPr txBox="1">
            <a:spLocks/>
          </p:cNvSpPr>
          <p:nvPr/>
        </p:nvSpPr>
        <p:spPr>
          <a:xfrm>
            <a:off x="2775462" y="1026929"/>
            <a:ext cx="347115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2900" b="1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lbert Sans"/>
                <a:sym typeface="Albert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r>
              <a:rPr lang="ko-KR" altLang="en-US" sz="2000" b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서비스 타겟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F26752-0892-19FA-0C9A-842826DA2ED9}"/>
              </a:ext>
            </a:extLst>
          </p:cNvPr>
          <p:cNvSpPr/>
          <p:nvPr/>
        </p:nvSpPr>
        <p:spPr>
          <a:xfrm rot="4156946" flipH="1">
            <a:off x="3441461" y="1116776"/>
            <a:ext cx="45719" cy="818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A3FCB-51AC-C2AC-A72D-D29690664D58}"/>
              </a:ext>
            </a:extLst>
          </p:cNvPr>
          <p:cNvSpPr/>
          <p:nvPr/>
        </p:nvSpPr>
        <p:spPr>
          <a:xfrm rot="17332898" flipH="1">
            <a:off x="5587218" y="1112041"/>
            <a:ext cx="45719" cy="818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492;p37">
            <a:extLst>
              <a:ext uri="{FF2B5EF4-FFF2-40B4-BE49-F238E27FC236}">
                <a16:creationId xmlns:a16="http://schemas.microsoft.com/office/drawing/2014/main" id="{A64B9C3F-A7E5-6701-8139-4BEA333F2ABE}"/>
              </a:ext>
            </a:extLst>
          </p:cNvPr>
          <p:cNvSpPr txBox="1">
            <a:spLocks/>
          </p:cNvSpPr>
          <p:nvPr/>
        </p:nvSpPr>
        <p:spPr>
          <a:xfrm>
            <a:off x="974883" y="4390891"/>
            <a:ext cx="347115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2900" b="1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lbert Sans"/>
                <a:sym typeface="Albert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r>
              <a:rPr lang="ko-KR" altLang="en-US" sz="2000" b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생성형 </a:t>
            </a:r>
            <a:r>
              <a:rPr lang="en-US" altLang="ko-KR" sz="2000" b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 </a:t>
            </a:r>
            <a:r>
              <a:rPr lang="ko-KR" altLang="en-US" sz="2000" b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채팅앱서비스</a:t>
            </a:r>
          </a:p>
        </p:txBody>
      </p:sp>
      <p:sp>
        <p:nvSpPr>
          <p:cNvPr id="16" name="Google Shape;492;p37">
            <a:extLst>
              <a:ext uri="{FF2B5EF4-FFF2-40B4-BE49-F238E27FC236}">
                <a16:creationId xmlns:a16="http://schemas.microsoft.com/office/drawing/2014/main" id="{7932848F-848F-1D3F-A562-5FC6A92554BF}"/>
              </a:ext>
            </a:extLst>
          </p:cNvPr>
          <p:cNvSpPr txBox="1">
            <a:spLocks/>
          </p:cNvSpPr>
          <p:nvPr/>
        </p:nvSpPr>
        <p:spPr>
          <a:xfrm>
            <a:off x="4632962" y="4390891"/>
            <a:ext cx="347115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2900" b="1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lbert Sans"/>
                <a:sym typeface="Albert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r>
              <a:rPr lang="ko-KR" altLang="en-US" sz="2000" b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자녀의 양육도움리포트 서비스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CC83FEE-E507-1D61-EBDE-C2C08632C8C1}"/>
              </a:ext>
            </a:extLst>
          </p:cNvPr>
          <p:cNvSpPr/>
          <p:nvPr/>
        </p:nvSpPr>
        <p:spPr>
          <a:xfrm>
            <a:off x="3023367" y="3016315"/>
            <a:ext cx="2792470" cy="215525"/>
          </a:xfrm>
          <a:prstGeom prst="rightArrow">
            <a:avLst>
              <a:gd name="adj1" fmla="val 38094"/>
              <a:gd name="adj2" fmla="val 1611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휴대 전화, 모바일 기기, 정보기기이(가) 표시된 사진">
            <a:extLst>
              <a:ext uri="{FF2B5EF4-FFF2-40B4-BE49-F238E27FC236}">
                <a16:creationId xmlns:a16="http://schemas.microsoft.com/office/drawing/2014/main" id="{396560EB-3276-99FD-D5C9-83538C848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042" y="2144349"/>
            <a:ext cx="1258375" cy="22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22652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 Product Crowdfunding Pitch Deck Infographics by Slidesgo">
  <a:themeElements>
    <a:clrScheme name="Simple Light">
      <a:dk1>
        <a:srgbClr val="191919"/>
      </a:dk1>
      <a:lt1>
        <a:srgbClr val="FFFFFF"/>
      </a:lt1>
      <a:dk2>
        <a:srgbClr val="002080"/>
      </a:dk2>
      <a:lt2>
        <a:srgbClr val="0336D0"/>
      </a:lt2>
      <a:accent1>
        <a:srgbClr val="1382DB"/>
      </a:accent1>
      <a:accent2>
        <a:srgbClr val="1FC2E1"/>
      </a:accent2>
      <a:accent3>
        <a:srgbClr val="08E0DB"/>
      </a:accent3>
      <a:accent4>
        <a:srgbClr val="03FCD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364</Words>
  <Application>Microsoft Office PowerPoint</Application>
  <PresentationFormat>화면 슬라이드 쇼(16:9)</PresentationFormat>
  <Paragraphs>77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G마켓 산스 TTF Medium</vt:lpstr>
      <vt:lpstr>KoPub돋움체 Medium</vt:lpstr>
      <vt:lpstr>Malgun Gothic</vt:lpstr>
      <vt:lpstr>Albert Sans</vt:lpstr>
      <vt:lpstr>Bebas Neue</vt:lpstr>
      <vt:lpstr>Nunito Light</vt:lpstr>
      <vt:lpstr>KoPub돋움체 Bold</vt:lpstr>
      <vt:lpstr>Arial</vt:lpstr>
      <vt:lpstr>Launch Product Crowdfunding Pitch Deck Infographics by Slidesgo</vt:lpstr>
      <vt:lpstr>경계선 지능장애 청소년의 언어치료 보조도구      생성형AI채팅앱 자녀 리포트</vt:lpstr>
      <vt:lpstr>목차</vt:lpstr>
      <vt:lpstr>경계선 지능장애의 이해</vt:lpstr>
      <vt:lpstr>PowerPoint 프레젠테이션</vt:lpstr>
      <vt:lpstr>경계선 지능장애의 이해</vt:lpstr>
      <vt:lpstr>PowerPoint 프레젠테이션</vt:lpstr>
      <vt:lpstr>PowerPoint 프레젠테이션</vt:lpstr>
      <vt:lpstr> 채팅앱이 솔루션이 될 수 있는 이유</vt:lpstr>
      <vt:lpstr>서비스구조</vt:lpstr>
      <vt:lpstr>기본 홈 화면</vt:lpstr>
      <vt:lpstr>   채팅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 Product Crowdfunding Pitch Deck Infographics</dc:title>
  <dc:creator>ss</dc:creator>
  <cp:lastModifiedBy>준영 이</cp:lastModifiedBy>
  <cp:revision>46</cp:revision>
  <dcterms:modified xsi:type="dcterms:W3CDTF">2024-02-24T00:02:56Z</dcterms:modified>
</cp:coreProperties>
</file>