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4"/>
    <p:restoredTop sz="94679"/>
  </p:normalViewPr>
  <p:slideViewPr>
    <p:cSldViewPr snapToGrid="0" snapToObjects="1">
      <p:cViewPr>
        <p:scale>
          <a:sx n="100" d="100"/>
          <a:sy n="100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2C30-390A-B146-A32F-4CFEF1B512B1}" type="datetimeFigureOut">
              <a:rPr kumimoji="1" lang="ko-Kore-KR" altLang="en-US" smtClean="0"/>
              <a:t>2022. 6. 16.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081-9719-B747-92C7-021809E9A8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330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2C30-390A-B146-A32F-4CFEF1B512B1}" type="datetimeFigureOut">
              <a:rPr kumimoji="1" lang="ko-Kore-KR" altLang="en-US" smtClean="0"/>
              <a:t>2022. 6. 16.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081-9719-B747-92C7-021809E9A8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670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2C30-390A-B146-A32F-4CFEF1B512B1}" type="datetimeFigureOut">
              <a:rPr kumimoji="1" lang="ko-Kore-KR" altLang="en-US" smtClean="0"/>
              <a:t>2022. 6. 16.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081-9719-B747-92C7-021809E9A8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106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2C30-390A-B146-A32F-4CFEF1B512B1}" type="datetimeFigureOut">
              <a:rPr kumimoji="1" lang="ko-Kore-KR" altLang="en-US" smtClean="0"/>
              <a:t>2022. 6. 16.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081-9719-B747-92C7-021809E9A8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372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2C30-390A-B146-A32F-4CFEF1B512B1}" type="datetimeFigureOut">
              <a:rPr kumimoji="1" lang="ko-Kore-KR" altLang="en-US" smtClean="0"/>
              <a:t>2022. 6. 16.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081-9719-B747-92C7-021809E9A8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885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2C30-390A-B146-A32F-4CFEF1B512B1}" type="datetimeFigureOut">
              <a:rPr kumimoji="1" lang="ko-Kore-KR" altLang="en-US" smtClean="0"/>
              <a:t>2022. 6. 16.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081-9719-B747-92C7-021809E9A8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276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2C30-390A-B146-A32F-4CFEF1B512B1}" type="datetimeFigureOut">
              <a:rPr kumimoji="1" lang="ko-Kore-KR" altLang="en-US" smtClean="0"/>
              <a:t>2022. 6. 16.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081-9719-B747-92C7-021809E9A8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756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2C30-390A-B146-A32F-4CFEF1B512B1}" type="datetimeFigureOut">
              <a:rPr kumimoji="1" lang="ko-Kore-KR" altLang="en-US" smtClean="0"/>
              <a:t>2022. 6. 16.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081-9719-B747-92C7-021809E9A8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730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2C30-390A-B146-A32F-4CFEF1B512B1}" type="datetimeFigureOut">
              <a:rPr kumimoji="1" lang="ko-Kore-KR" altLang="en-US" smtClean="0"/>
              <a:t>2022. 6. 16.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081-9719-B747-92C7-021809E9A8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468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2C30-390A-B146-A32F-4CFEF1B512B1}" type="datetimeFigureOut">
              <a:rPr kumimoji="1" lang="ko-Kore-KR" altLang="en-US" smtClean="0"/>
              <a:t>2022. 6. 16.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081-9719-B747-92C7-021809E9A8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281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2C30-390A-B146-A32F-4CFEF1B512B1}" type="datetimeFigureOut">
              <a:rPr kumimoji="1" lang="ko-Kore-KR" altLang="en-US" smtClean="0"/>
              <a:t>2022. 6. 16.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B4081-9719-B747-92C7-021809E9A8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523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2C30-390A-B146-A32F-4CFEF1B512B1}" type="datetimeFigureOut">
              <a:rPr kumimoji="1" lang="ko-Kore-KR" altLang="en-US" smtClean="0"/>
              <a:t>2022. 6. 16.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B4081-9719-B747-92C7-021809E9A8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465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8C70B44-925D-FF26-0825-F2EC519A0636}"/>
              </a:ext>
            </a:extLst>
          </p:cNvPr>
          <p:cNvSpPr/>
          <p:nvPr/>
        </p:nvSpPr>
        <p:spPr>
          <a:xfrm>
            <a:off x="1" y="1016737"/>
            <a:ext cx="15119350" cy="174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26F90-B12E-A5DA-0983-747C68384FAC}"/>
              </a:ext>
            </a:extLst>
          </p:cNvPr>
          <p:cNvSpPr txBox="1"/>
          <p:nvPr/>
        </p:nvSpPr>
        <p:spPr>
          <a:xfrm flipH="1">
            <a:off x="175651" y="247296"/>
            <a:ext cx="16946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</a:rPr>
              <a:t>2021 </a:t>
            </a:r>
            <a:r>
              <a:rPr lang="ko-KR" altLang="en-US" sz="4000" b="1" dirty="0">
                <a:solidFill>
                  <a:schemeClr val="accent1"/>
                </a:solidFill>
              </a:rPr>
              <a:t>기초회로 이론 및 실험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CC88F-5B4B-9F9F-F747-81121176C1C2}"/>
              </a:ext>
            </a:extLst>
          </p:cNvPr>
          <p:cNvSpPr txBox="1"/>
          <p:nvPr/>
        </p:nvSpPr>
        <p:spPr>
          <a:xfrm>
            <a:off x="8676166" y="555072"/>
            <a:ext cx="626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2400" b="1" dirty="0">
                <a:latin typeface="+mj-ea"/>
                <a:ea typeface="+mj-ea"/>
              </a:rPr>
              <a:t>0</a:t>
            </a:r>
            <a:r>
              <a:rPr kumimoji="1" lang="en-US" altLang="ko-KR" sz="2400" b="1" dirty="0">
                <a:latin typeface="+mj-ea"/>
                <a:ea typeface="+mj-ea"/>
              </a:rPr>
              <a:t>03</a:t>
            </a:r>
            <a:r>
              <a:rPr kumimoji="1" lang="ko-KR" altLang="en-US" sz="2400" b="1" dirty="0">
                <a:latin typeface="+mj-ea"/>
                <a:ea typeface="+mj-ea"/>
              </a:rPr>
              <a:t>반 </a:t>
            </a:r>
            <a:r>
              <a:rPr kumimoji="1" lang="en-US" altLang="ko-KR" sz="2400" b="1" dirty="0">
                <a:latin typeface="+mj-ea"/>
                <a:ea typeface="+mj-ea"/>
              </a:rPr>
              <a:t>8</a:t>
            </a:r>
            <a:r>
              <a:rPr kumimoji="1" lang="ko-KR" altLang="en-US" sz="2400" b="1" dirty="0">
                <a:latin typeface="+mj-ea"/>
                <a:ea typeface="+mj-ea"/>
              </a:rPr>
              <a:t>조 정성호</a:t>
            </a:r>
            <a:r>
              <a:rPr kumimoji="1" lang="en-US" altLang="ko-KR" sz="2400" b="1" dirty="0">
                <a:latin typeface="+mj-ea"/>
                <a:ea typeface="+mj-ea"/>
              </a:rPr>
              <a:t>,</a:t>
            </a:r>
            <a:r>
              <a:rPr kumimoji="1" lang="ko-KR" altLang="en-US" sz="2400" b="1" dirty="0">
                <a:latin typeface="+mj-ea"/>
                <a:ea typeface="+mj-ea"/>
              </a:rPr>
              <a:t> </a:t>
            </a:r>
            <a:r>
              <a:rPr kumimoji="1" lang="ko-KR" altLang="en-US" sz="2400" b="1" dirty="0" err="1">
                <a:latin typeface="+mj-ea"/>
                <a:ea typeface="+mj-ea"/>
              </a:rPr>
              <a:t>송효근</a:t>
            </a:r>
            <a:r>
              <a:rPr kumimoji="1" lang="en-US" altLang="ko-KR" sz="2400" b="1" dirty="0">
                <a:latin typeface="+mj-ea"/>
                <a:ea typeface="+mj-ea"/>
              </a:rPr>
              <a:t>,</a:t>
            </a:r>
            <a:r>
              <a:rPr kumimoji="1" lang="ko-KR" altLang="en-US" sz="2400" b="1" dirty="0">
                <a:latin typeface="+mj-ea"/>
                <a:ea typeface="+mj-ea"/>
              </a:rPr>
              <a:t> </a:t>
            </a:r>
            <a:r>
              <a:rPr kumimoji="1" lang="ko-KR" altLang="en-US" sz="2400" b="1" dirty="0" err="1">
                <a:latin typeface="+mj-ea"/>
                <a:ea typeface="+mj-ea"/>
              </a:rPr>
              <a:t>양준엽</a:t>
            </a:r>
            <a:endParaRPr kumimoji="1" lang="ko-Kore-KR" altLang="en-US" sz="2400" b="1" dirty="0">
              <a:latin typeface="+mj-ea"/>
              <a:ea typeface="+mj-ea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0447A29-8B36-B003-B617-F2F4FEA4F006}"/>
              </a:ext>
            </a:extLst>
          </p:cNvPr>
          <p:cNvSpPr/>
          <p:nvPr/>
        </p:nvSpPr>
        <p:spPr>
          <a:xfrm>
            <a:off x="2026502" y="1409700"/>
            <a:ext cx="11066346" cy="9525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800" b="1" dirty="0"/>
              <a:t>빛트박스</a:t>
            </a:r>
            <a:r>
              <a:rPr kumimoji="1" lang="en-US" altLang="ko-Kore-KR" sz="2800" b="1" dirty="0"/>
              <a:t>(Lightning Beats)</a:t>
            </a:r>
            <a:endParaRPr kumimoji="1" lang="ko-Kore-KR" altLang="en-US" sz="2800" b="1" dirty="0"/>
          </a:p>
        </p:txBody>
      </p:sp>
      <p:sp>
        <p:nvSpPr>
          <p:cNvPr id="10" name="사각형: 둥근 모서리 11">
            <a:extLst>
              <a:ext uri="{FF2B5EF4-FFF2-40B4-BE49-F238E27FC236}">
                <a16:creationId xmlns:a16="http://schemas.microsoft.com/office/drawing/2014/main" id="{FCF22A1D-3FDF-5087-A47E-7DC78B922F77}"/>
              </a:ext>
            </a:extLst>
          </p:cNvPr>
          <p:cNvSpPr/>
          <p:nvPr/>
        </p:nvSpPr>
        <p:spPr>
          <a:xfrm>
            <a:off x="175651" y="2907159"/>
            <a:ext cx="14768048" cy="2254185"/>
          </a:xfrm>
          <a:prstGeom prst="roundRect">
            <a:avLst>
              <a:gd name="adj" fmla="val 6722"/>
            </a:avLst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음악은 청각적 자극이지만</a:t>
            </a:r>
            <a:r>
              <a:rPr lang="en-US" altLang="ko-KR" sz="2000" dirty="0">
                <a:solidFill>
                  <a:schemeClr val="tx1"/>
                </a:solidFill>
              </a:rPr>
              <a:t>,</a:t>
            </a:r>
            <a:r>
              <a:rPr lang="ko-KR" altLang="en-US" sz="2000" dirty="0">
                <a:solidFill>
                  <a:schemeClr val="tx1"/>
                </a:solidFill>
              </a:rPr>
              <a:t> 영화나 뮤직비디오와 같이 시각적 자극과 결합될 때 더 큰 의미를 줄 수 있음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또한 캠핑 수요가 증가하면서 </a:t>
            </a:r>
            <a:r>
              <a:rPr lang="en-US" altLang="ko-KR" sz="2000" dirty="0">
                <a:solidFill>
                  <a:schemeClr val="tx1"/>
                </a:solidFill>
              </a:rPr>
              <a:t>‘</a:t>
            </a:r>
            <a:r>
              <a:rPr lang="ko-KR" altLang="en-US" sz="2000" dirty="0" err="1">
                <a:solidFill>
                  <a:schemeClr val="tx1"/>
                </a:solidFill>
              </a:rPr>
              <a:t>불멍</a:t>
            </a:r>
            <a:r>
              <a:rPr lang="en-US" altLang="ko-KR" sz="2000" dirty="0">
                <a:solidFill>
                  <a:schemeClr val="tx1"/>
                </a:solidFill>
              </a:rPr>
              <a:t>’</a:t>
            </a:r>
            <a:r>
              <a:rPr lang="ko-KR" altLang="en-US" sz="2000" dirty="0">
                <a:solidFill>
                  <a:schemeClr val="tx1"/>
                </a:solidFill>
              </a:rPr>
              <a:t>이라는 새로운 트렌드가 존재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tx1"/>
                </a:solidFill>
              </a:rPr>
              <a:t>이에 따라 음악 신호를 받아 주파수 영역에서 저주파에 반응하여</a:t>
            </a:r>
            <a:r>
              <a:rPr lang="en-US" altLang="ko-KR" sz="2000" dirty="0">
                <a:solidFill>
                  <a:schemeClr val="tx1"/>
                </a:solidFill>
              </a:rPr>
              <a:t>,</a:t>
            </a:r>
            <a:r>
              <a:rPr lang="ko-KR" altLang="en-US" sz="2000" dirty="0">
                <a:solidFill>
                  <a:schemeClr val="tx1"/>
                </a:solidFill>
              </a:rPr>
              <a:t> 드럼이나 베이스 박자에 맞춰 </a:t>
            </a:r>
            <a:r>
              <a:rPr lang="en-US" altLang="ko-KR" sz="2000" dirty="0">
                <a:solidFill>
                  <a:schemeClr val="tx1"/>
                </a:solidFill>
              </a:rPr>
              <a:t>LED</a:t>
            </a:r>
            <a:r>
              <a:rPr lang="ko-KR" altLang="en-US" sz="2000" dirty="0" err="1">
                <a:solidFill>
                  <a:schemeClr val="tx1"/>
                </a:solidFill>
              </a:rPr>
              <a:t>를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</a:rPr>
              <a:t>점멸시키는</a:t>
            </a:r>
            <a:r>
              <a:rPr lang="ko-KR" altLang="en-US" sz="2000" dirty="0">
                <a:solidFill>
                  <a:schemeClr val="tx1"/>
                </a:solidFill>
              </a:rPr>
              <a:t>  회로를 제작하고자 하였음</a:t>
            </a:r>
          </a:p>
        </p:txBody>
      </p:sp>
      <p:sp>
        <p:nvSpPr>
          <p:cNvPr id="11" name="사각형: 둥근 모서리 16">
            <a:extLst>
              <a:ext uri="{FF2B5EF4-FFF2-40B4-BE49-F238E27FC236}">
                <a16:creationId xmlns:a16="http://schemas.microsoft.com/office/drawing/2014/main" id="{2C9F8DD0-B5EA-E3E8-6CFF-E071C3038720}"/>
              </a:ext>
            </a:extLst>
          </p:cNvPr>
          <p:cNvSpPr/>
          <p:nvPr/>
        </p:nvSpPr>
        <p:spPr>
          <a:xfrm>
            <a:off x="162399" y="10204493"/>
            <a:ext cx="14768048" cy="6281526"/>
          </a:xfrm>
          <a:prstGeom prst="roundRect">
            <a:avLst>
              <a:gd name="adj" fmla="val 6170"/>
            </a:avLst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4400" dirty="0"/>
          </a:p>
        </p:txBody>
      </p:sp>
      <p:sp>
        <p:nvSpPr>
          <p:cNvPr id="12" name="사각형: 둥근 모서리 17">
            <a:extLst>
              <a:ext uri="{FF2B5EF4-FFF2-40B4-BE49-F238E27FC236}">
                <a16:creationId xmlns:a16="http://schemas.microsoft.com/office/drawing/2014/main" id="{465C4E7E-4247-7070-7D8B-1E68EACA6380}"/>
              </a:ext>
            </a:extLst>
          </p:cNvPr>
          <p:cNvSpPr/>
          <p:nvPr/>
        </p:nvSpPr>
        <p:spPr>
          <a:xfrm>
            <a:off x="175651" y="16921602"/>
            <a:ext cx="14754796" cy="4313352"/>
          </a:xfrm>
          <a:prstGeom prst="roundRect">
            <a:avLst>
              <a:gd name="adj" fmla="val 6170"/>
            </a:avLst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3">
            <a:extLst>
              <a:ext uri="{FF2B5EF4-FFF2-40B4-BE49-F238E27FC236}">
                <a16:creationId xmlns:a16="http://schemas.microsoft.com/office/drawing/2014/main" id="{326B258C-D1F2-4CF4-BED1-0E8D43587D69}"/>
              </a:ext>
            </a:extLst>
          </p:cNvPr>
          <p:cNvSpPr/>
          <p:nvPr/>
        </p:nvSpPr>
        <p:spPr>
          <a:xfrm>
            <a:off x="621505" y="2572421"/>
            <a:ext cx="3966262" cy="519803"/>
          </a:xfrm>
          <a:prstGeom prst="roundRect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프로젝트 주제 및 동기</a:t>
            </a:r>
          </a:p>
        </p:txBody>
      </p:sp>
      <p:sp>
        <p:nvSpPr>
          <p:cNvPr id="14" name="사각형: 둥근 모서리 19">
            <a:extLst>
              <a:ext uri="{FF2B5EF4-FFF2-40B4-BE49-F238E27FC236}">
                <a16:creationId xmlns:a16="http://schemas.microsoft.com/office/drawing/2014/main" id="{5CADF60C-A769-427F-8458-1D0E2ADFCEB9}"/>
              </a:ext>
            </a:extLst>
          </p:cNvPr>
          <p:cNvSpPr/>
          <p:nvPr/>
        </p:nvSpPr>
        <p:spPr>
          <a:xfrm>
            <a:off x="608253" y="9898557"/>
            <a:ext cx="3966262" cy="514309"/>
          </a:xfrm>
          <a:prstGeom prst="roundRect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설계 회로도</a:t>
            </a:r>
          </a:p>
        </p:txBody>
      </p:sp>
      <p:sp>
        <p:nvSpPr>
          <p:cNvPr id="15" name="사각형: 둥근 모서리 20">
            <a:extLst>
              <a:ext uri="{FF2B5EF4-FFF2-40B4-BE49-F238E27FC236}">
                <a16:creationId xmlns:a16="http://schemas.microsoft.com/office/drawing/2014/main" id="{07B934E4-2264-F36E-4C1A-0BBCC518F971}"/>
              </a:ext>
            </a:extLst>
          </p:cNvPr>
          <p:cNvSpPr/>
          <p:nvPr/>
        </p:nvSpPr>
        <p:spPr>
          <a:xfrm>
            <a:off x="621505" y="16592246"/>
            <a:ext cx="3966262" cy="514309"/>
          </a:xfrm>
          <a:prstGeom prst="roundRect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실제 동작 예시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AA61AC1-1AC8-DC19-6E2A-CF8D6790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53" y="10530270"/>
            <a:ext cx="14732742" cy="3510402"/>
          </a:xfrm>
          <a:prstGeom prst="rect">
            <a:avLst/>
          </a:prstGeom>
        </p:spPr>
      </p:pic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3F0AF98-A9C6-0DD6-87A0-CF00187308B6}"/>
              </a:ext>
            </a:extLst>
          </p:cNvPr>
          <p:cNvSpPr/>
          <p:nvPr/>
        </p:nvSpPr>
        <p:spPr>
          <a:xfrm>
            <a:off x="316361" y="11075228"/>
            <a:ext cx="2307265" cy="2658140"/>
          </a:xfrm>
          <a:prstGeom prst="roundRect">
            <a:avLst/>
          </a:prstGeom>
          <a:noFill/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E62F5FE-9EE3-026C-7C9A-1F34632C8F9B}"/>
              </a:ext>
            </a:extLst>
          </p:cNvPr>
          <p:cNvSpPr/>
          <p:nvPr/>
        </p:nvSpPr>
        <p:spPr>
          <a:xfrm>
            <a:off x="2759082" y="11009435"/>
            <a:ext cx="4989433" cy="2720757"/>
          </a:xfrm>
          <a:prstGeom prst="roundRect">
            <a:avLst/>
          </a:prstGeom>
          <a:noFill/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39453068-A482-A0B0-7657-BF132B566085}"/>
              </a:ext>
            </a:extLst>
          </p:cNvPr>
          <p:cNvSpPr/>
          <p:nvPr/>
        </p:nvSpPr>
        <p:spPr>
          <a:xfrm>
            <a:off x="8294323" y="10530270"/>
            <a:ext cx="3707216" cy="3199922"/>
          </a:xfrm>
          <a:prstGeom prst="roundRect">
            <a:avLst/>
          </a:prstGeom>
          <a:noFill/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93C4DB90-A7EF-9E41-942D-0AA2FAD39DAB}"/>
              </a:ext>
            </a:extLst>
          </p:cNvPr>
          <p:cNvSpPr/>
          <p:nvPr/>
        </p:nvSpPr>
        <p:spPr>
          <a:xfrm>
            <a:off x="12167893" y="10536030"/>
            <a:ext cx="2608592" cy="3194162"/>
          </a:xfrm>
          <a:prstGeom prst="roundRect">
            <a:avLst/>
          </a:prstGeom>
          <a:noFill/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899103-82C3-7307-689A-E02B9D389D9B}"/>
              </a:ext>
            </a:extLst>
          </p:cNvPr>
          <p:cNvSpPr txBox="1"/>
          <p:nvPr/>
        </p:nvSpPr>
        <p:spPr>
          <a:xfrm>
            <a:off x="443949" y="13078554"/>
            <a:ext cx="83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①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E532CC-D3F6-5DB2-986C-09FC4E3783A2}"/>
              </a:ext>
            </a:extLst>
          </p:cNvPr>
          <p:cNvSpPr txBox="1"/>
          <p:nvPr/>
        </p:nvSpPr>
        <p:spPr>
          <a:xfrm>
            <a:off x="2986710" y="13078555"/>
            <a:ext cx="83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②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33F262-A25F-C4AA-A2F4-A903DCD9AC3D}"/>
              </a:ext>
            </a:extLst>
          </p:cNvPr>
          <p:cNvSpPr txBox="1"/>
          <p:nvPr/>
        </p:nvSpPr>
        <p:spPr>
          <a:xfrm>
            <a:off x="8662914" y="13078556"/>
            <a:ext cx="83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④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B5423E-8A52-443D-383E-F9BEE4000282}"/>
              </a:ext>
            </a:extLst>
          </p:cNvPr>
          <p:cNvSpPr txBox="1"/>
          <p:nvPr/>
        </p:nvSpPr>
        <p:spPr>
          <a:xfrm>
            <a:off x="12421811" y="13114423"/>
            <a:ext cx="83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⑤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75869440-4FBB-8A6E-AA5C-0C907E24AABB}"/>
              </a:ext>
            </a:extLst>
          </p:cNvPr>
          <p:cNvSpPr/>
          <p:nvPr/>
        </p:nvSpPr>
        <p:spPr>
          <a:xfrm>
            <a:off x="7777094" y="11009434"/>
            <a:ext cx="503977" cy="2720757"/>
          </a:xfrm>
          <a:prstGeom prst="roundRect">
            <a:avLst/>
          </a:prstGeom>
          <a:noFill/>
          <a:ln w="635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A5107E-F540-9D1F-5EF7-44D28165166C}"/>
              </a:ext>
            </a:extLst>
          </p:cNvPr>
          <p:cNvSpPr txBox="1"/>
          <p:nvPr/>
        </p:nvSpPr>
        <p:spPr>
          <a:xfrm>
            <a:off x="7762396" y="13078555"/>
            <a:ext cx="83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③</a:t>
            </a:r>
            <a:endParaRPr lang="ko-KR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AE1A24-6749-72B3-8DD0-C52101AD3B9E}"/>
              </a:ext>
            </a:extLst>
          </p:cNvPr>
          <p:cNvSpPr txBox="1"/>
          <p:nvPr/>
        </p:nvSpPr>
        <p:spPr>
          <a:xfrm>
            <a:off x="443949" y="13989872"/>
            <a:ext cx="14332535" cy="243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①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ko-KR" altLang="en-US" sz="2000" dirty="0"/>
              <a:t>마이크 전원 인가 및 신호 증폭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실제 회로에서는 </a:t>
            </a:r>
            <a:r>
              <a:rPr kumimoji="1" lang="en-US" altLang="ko-KR" sz="2000" dirty="0"/>
              <a:t>LM317T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이용하여 마이크에 약 </a:t>
            </a:r>
            <a:r>
              <a:rPr kumimoji="1" lang="en-US" altLang="ko-KR" sz="2000" dirty="0"/>
              <a:t>3V</a:t>
            </a:r>
            <a:r>
              <a:rPr kumimoji="1" lang="ko-KR" altLang="en-US" sz="2000" dirty="0"/>
              <a:t>의 전원을 인가해 주었음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②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차 샬렌 키 필터의 직렬 연결을 통해 구현한 </a:t>
            </a:r>
            <a:r>
              <a:rPr kumimoji="1" lang="en-US" altLang="ko-KR" sz="2000" dirty="0"/>
              <a:t>4</a:t>
            </a:r>
            <a:r>
              <a:rPr kumimoji="1" lang="ko-KR" altLang="en-US" sz="2000" dirty="0"/>
              <a:t>차 </a:t>
            </a:r>
            <a:r>
              <a:rPr kumimoji="1" lang="en-US" altLang="ko-KR" sz="2000" dirty="0"/>
              <a:t>lowpass filter.</a:t>
            </a:r>
            <a:r>
              <a:rPr kumimoji="1" lang="ko-KR" altLang="en-US" sz="2000" dirty="0"/>
              <a:t> 차단 주파수는 </a:t>
            </a:r>
            <a:r>
              <a:rPr kumimoji="1" lang="en-US" altLang="ko-KR" sz="2000" dirty="0"/>
              <a:t>140Hz</a:t>
            </a:r>
            <a:r>
              <a:rPr kumimoji="1" lang="ko-KR" altLang="en-US" sz="2000" dirty="0"/>
              <a:t>로 설정하였다</a:t>
            </a:r>
            <a:r>
              <a:rPr kumimoji="1"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③ </a:t>
            </a:r>
            <a:r>
              <a:rPr kumimoji="1" lang="ko-KR" altLang="en-US" sz="2000" dirty="0" err="1"/>
              <a:t>커패시터를</a:t>
            </a:r>
            <a:r>
              <a:rPr kumimoji="1" lang="ko-KR" altLang="en-US" sz="2000" dirty="0"/>
              <a:t> 이용한 </a:t>
            </a:r>
            <a:r>
              <a:rPr kumimoji="1" lang="en-US" altLang="ko-KR" sz="2000" dirty="0"/>
              <a:t>AC Coupling</a:t>
            </a:r>
            <a:r>
              <a:rPr kumimoji="1" lang="ko-KR" altLang="en-US" sz="2000" dirty="0"/>
              <a:t>을 통해 </a:t>
            </a:r>
            <a:r>
              <a:rPr kumimoji="1" lang="en-US" altLang="ko-KR" sz="2000" dirty="0" err="1"/>
              <a:t>OpAmp</a:t>
            </a:r>
            <a:r>
              <a:rPr kumimoji="1" lang="ko-KR" altLang="en-US" sz="2000" dirty="0"/>
              <a:t>가 포화되지 않도록 조절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④ </a:t>
            </a:r>
            <a:r>
              <a:rPr kumimoji="1" lang="ko-KR" altLang="en-US" sz="2000" dirty="0"/>
              <a:t>필터를 거친 신호를 </a:t>
            </a:r>
            <a:r>
              <a:rPr kumimoji="1" lang="ko-KR" altLang="en-US" sz="2000" dirty="0" err="1"/>
              <a:t>비반전</a:t>
            </a:r>
            <a:r>
              <a:rPr kumimoji="1" lang="ko-KR" altLang="en-US" sz="2000" dirty="0"/>
              <a:t> 증폭기를 이용해 증폭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⑤ </a:t>
            </a:r>
            <a:r>
              <a:rPr kumimoji="1" lang="ko-KR" altLang="en-US" sz="2000" dirty="0"/>
              <a:t>신호의 </a:t>
            </a:r>
            <a:r>
              <a:rPr kumimoji="1" lang="en-US" altLang="ko-KR" sz="2000" dirty="0"/>
              <a:t>DC </a:t>
            </a:r>
            <a:r>
              <a:rPr kumimoji="1" lang="ko-KR" altLang="en-US" sz="2000" dirty="0"/>
              <a:t>레벨을 조절하여 세기에 따라</a:t>
            </a:r>
            <a:r>
              <a:rPr kumimoji="1" lang="en-US" altLang="ko-KR" sz="2000" dirty="0"/>
              <a:t> LED</a:t>
            </a:r>
            <a:r>
              <a:rPr kumimoji="1" lang="ko-KR" altLang="en-US" sz="2000" dirty="0"/>
              <a:t>가 순차적으로 </a:t>
            </a:r>
            <a:r>
              <a:rPr kumimoji="1" lang="ko-KR" altLang="en-US" sz="2000" dirty="0" err="1"/>
              <a:t>점멸되게</a:t>
            </a:r>
            <a:r>
              <a:rPr kumimoji="1" lang="ko-KR" altLang="en-US" sz="2000" dirty="0"/>
              <a:t> 함</a:t>
            </a:r>
            <a:endParaRPr kumimoji="1" lang="ko-Kore-KR" altLang="en-US" sz="2000" dirty="0"/>
          </a:p>
        </p:txBody>
      </p:sp>
      <p:pic>
        <p:nvPicPr>
          <p:cNvPr id="34" name="그림 33" descr="텍스트, 실내, 컴퓨터, 전자기기이(가) 표시된 사진&#10;&#10;자동 생성된 설명">
            <a:extLst>
              <a:ext uri="{FF2B5EF4-FFF2-40B4-BE49-F238E27FC236}">
                <a16:creationId xmlns:a16="http://schemas.microsoft.com/office/drawing/2014/main" id="{8C986964-E579-5222-BA71-D99626027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53" y="17774026"/>
            <a:ext cx="4497340" cy="3276368"/>
          </a:xfrm>
          <a:prstGeom prst="rect">
            <a:avLst/>
          </a:prstGeom>
        </p:spPr>
      </p:pic>
      <p:pic>
        <p:nvPicPr>
          <p:cNvPr id="36" name="그림 35" descr="텍스트, 실내, 전자기기이(가) 표시된 사진&#10;&#10;자동 생성된 설명">
            <a:extLst>
              <a:ext uri="{FF2B5EF4-FFF2-40B4-BE49-F238E27FC236}">
                <a16:creationId xmlns:a16="http://schemas.microsoft.com/office/drawing/2014/main" id="{712A6ECE-B473-3038-A33E-FA3DD47F0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3364" y="17774026"/>
            <a:ext cx="4799437" cy="327636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3F7E06E-9A53-2046-26B7-CA74A315B400}"/>
              </a:ext>
            </a:extLst>
          </p:cNvPr>
          <p:cNvSpPr txBox="1"/>
          <p:nvPr/>
        </p:nvSpPr>
        <p:spPr>
          <a:xfrm>
            <a:off x="588650" y="17220135"/>
            <a:ext cx="676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주파수에 따른 </a:t>
            </a:r>
            <a:r>
              <a:rPr kumimoji="1" lang="en-US" altLang="ko-KR" dirty="0"/>
              <a:t>LED </a:t>
            </a:r>
            <a:r>
              <a:rPr kumimoji="1" lang="ko-KR" altLang="en-US" dirty="0"/>
              <a:t>동작</a:t>
            </a:r>
            <a:endParaRPr kumimoji="1" lang="ko-Kore-KR" altLang="en-US" dirty="0"/>
          </a:p>
        </p:txBody>
      </p:sp>
      <p:pic>
        <p:nvPicPr>
          <p:cNvPr id="41" name="그림 40" descr="텍스트, 실내, 전자기기, 여러개이(가) 표시된 사진&#10;&#10;자동 생성된 설명">
            <a:extLst>
              <a:ext uri="{FF2B5EF4-FFF2-40B4-BE49-F238E27FC236}">
                <a16:creationId xmlns:a16="http://schemas.microsoft.com/office/drawing/2014/main" id="{5FE582B2-76EE-CB7C-6945-4E2D63C7E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1441" y="17774026"/>
            <a:ext cx="4516075" cy="3276368"/>
          </a:xfrm>
          <a:prstGeom prst="rect">
            <a:avLst/>
          </a:prstGeom>
        </p:spPr>
      </p:pic>
      <p:sp>
        <p:nvSpPr>
          <p:cNvPr id="33" name="사각형: 둥근 모서리 11">
            <a:extLst>
              <a:ext uri="{FF2B5EF4-FFF2-40B4-BE49-F238E27FC236}">
                <a16:creationId xmlns:a16="http://schemas.microsoft.com/office/drawing/2014/main" id="{464A36A9-4407-EA33-28EE-EC92ECA7D029}"/>
              </a:ext>
            </a:extLst>
          </p:cNvPr>
          <p:cNvSpPr/>
          <p:nvPr/>
        </p:nvSpPr>
        <p:spPr>
          <a:xfrm>
            <a:off x="162399" y="5677084"/>
            <a:ext cx="14768048" cy="4028324"/>
          </a:xfrm>
          <a:prstGeom prst="roundRect">
            <a:avLst>
              <a:gd name="adj" fmla="val 6722"/>
            </a:avLst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13">
            <a:extLst>
              <a:ext uri="{FF2B5EF4-FFF2-40B4-BE49-F238E27FC236}">
                <a16:creationId xmlns:a16="http://schemas.microsoft.com/office/drawing/2014/main" id="{8F374725-982F-5FD2-8589-C9C5B4A264C6}"/>
              </a:ext>
            </a:extLst>
          </p:cNvPr>
          <p:cNvSpPr/>
          <p:nvPr/>
        </p:nvSpPr>
        <p:spPr>
          <a:xfrm>
            <a:off x="588650" y="5351095"/>
            <a:ext cx="3966262" cy="519802"/>
          </a:xfrm>
          <a:prstGeom prst="roundRect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설계 파라미터 설정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4B0931-1D38-F694-D5CD-7448184C5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361" y="6166250"/>
            <a:ext cx="9521982" cy="3076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56B622-C1C2-4C78-269C-0525379205DF}"/>
              </a:ext>
            </a:extLst>
          </p:cNvPr>
          <p:cNvSpPr txBox="1"/>
          <p:nvPr/>
        </p:nvSpPr>
        <p:spPr>
          <a:xfrm>
            <a:off x="10029721" y="6550471"/>
            <a:ext cx="4784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/>
              <a:t>드럼</a:t>
            </a:r>
            <a:r>
              <a:rPr kumimoji="1" lang="ko-KR" altLang="en-US" dirty="0"/>
              <a:t> 음원을 분석한 결과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ko-KR" altLang="en-US" dirty="0" err="1"/>
              <a:t>베이스드럼은</a:t>
            </a:r>
            <a:r>
              <a:rPr kumimoji="1" lang="ko-KR" altLang="en-US" dirty="0"/>
              <a:t> 약 </a:t>
            </a:r>
            <a:r>
              <a:rPr kumimoji="1" lang="en-US" altLang="ko-KR" dirty="0"/>
              <a:t>140Hz </a:t>
            </a:r>
            <a:r>
              <a:rPr kumimoji="1" lang="ko-KR" altLang="en-US" dirty="0"/>
              <a:t>이하 주파수를 가짐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마이크를 통해 출력되는 전압은</a:t>
            </a:r>
            <a:endParaRPr kumimoji="1" lang="en-US" altLang="ko-KR" dirty="0"/>
          </a:p>
          <a:p>
            <a:r>
              <a:rPr kumimoji="1" lang="ko-KR" altLang="en-US" dirty="0"/>
              <a:t> 수</a:t>
            </a:r>
            <a:r>
              <a:rPr kumimoji="1" lang="en-US" altLang="ko-KR" dirty="0"/>
              <a:t>mV</a:t>
            </a:r>
            <a:r>
              <a:rPr kumimoji="1" lang="ko-KR" altLang="en-US" dirty="0"/>
              <a:t>의 진폭을 가지므로 증폭이 필요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LED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켜지기</a:t>
            </a:r>
            <a:r>
              <a:rPr kumimoji="1" lang="ko-KR" altLang="en-US" dirty="0"/>
              <a:t> 위해서는</a:t>
            </a:r>
            <a:endParaRPr kumimoji="1" lang="en-US" altLang="ko-KR" dirty="0"/>
          </a:p>
          <a:p>
            <a:r>
              <a:rPr kumimoji="1" lang="ko-KR" altLang="en-US" dirty="0"/>
              <a:t> 약 </a:t>
            </a:r>
            <a:r>
              <a:rPr kumimoji="1" lang="en-US" altLang="ko-KR" dirty="0"/>
              <a:t>2V</a:t>
            </a:r>
            <a:r>
              <a:rPr kumimoji="1" lang="ko-KR" altLang="en-US" dirty="0"/>
              <a:t>의 전압이 필요함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604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195</Words>
  <Application>Microsoft Macintosh PowerPoint</Application>
  <PresentationFormat>사용자 지정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정성호</dc:creator>
  <cp:lastModifiedBy>정성호</cp:lastModifiedBy>
  <cp:revision>4</cp:revision>
  <cp:lastPrinted>2022-06-15T15:39:07Z</cp:lastPrinted>
  <dcterms:created xsi:type="dcterms:W3CDTF">2022-06-15T13:32:43Z</dcterms:created>
  <dcterms:modified xsi:type="dcterms:W3CDTF">2022-06-15T15:40:41Z</dcterms:modified>
</cp:coreProperties>
</file>