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85" r:id="rId5"/>
    <p:sldId id="27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7" r:id="rId17"/>
    <p:sldId id="299" r:id="rId18"/>
    <p:sldId id="300" r:id="rId19"/>
    <p:sldId id="301" r:id="rId20"/>
    <p:sldId id="302" r:id="rId21"/>
    <p:sldId id="303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countries/sle/e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48D45-CEDC-415D-8256-F17D5B945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n-US" altLang="zh-CN" dirty="0"/>
              <a:t>analyzing the Current health expenditure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DFE5F7-736B-49CB-98A4-7BB599B6B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</a:p>
          <a:p>
            <a:r>
              <a:rPr lang="en-US" altLang="zh-CN" dirty="0"/>
              <a:t>Jun Ying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76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0BE8-2DB8-42DE-A1AC-1A40AADD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78763"/>
            <a:ext cx="7729728" cy="1188720"/>
          </a:xfrm>
        </p:spPr>
        <p:txBody>
          <a:bodyPr/>
          <a:lstStyle/>
          <a:p>
            <a:r>
              <a:rPr lang="en-US" altLang="zh-CN" dirty="0"/>
              <a:t>top 15 Physicians per 1,000 people between 2008 and 2015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80636A9-B110-4C74-AF0D-D3BA28B48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98" y="1775535"/>
            <a:ext cx="11068803" cy="48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0BE8-2DB8-42DE-A1AC-1A40AADD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78763"/>
            <a:ext cx="7729728" cy="1188720"/>
          </a:xfrm>
        </p:spPr>
        <p:txBody>
          <a:bodyPr/>
          <a:lstStyle/>
          <a:p>
            <a:r>
              <a:rPr lang="en-US" altLang="zh-CN" dirty="0"/>
              <a:t>top 15 life expectancy between 2008 and 2015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CA343B-F3CE-4224-9129-1CABAF8E3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23" y="1802168"/>
            <a:ext cx="10990752" cy="48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2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40DC5-5180-4497-85C9-F7F067FA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555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Growth rate of Health Expenditure per Capita from 2008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1F898-26AD-4A16-8A0C-0F16E4404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681" y="1945585"/>
            <a:ext cx="4271771" cy="3940309"/>
          </a:xfrm>
        </p:spPr>
        <p:txBody>
          <a:bodyPr>
            <a:normAutofit lnSpcReduction="10000"/>
          </a:bodyPr>
          <a:lstStyle/>
          <a:p>
            <a:r>
              <a:rPr lang="it-IT" altLang="zh-CN" dirty="0"/>
              <a:t>Percapita['Growth rate'] = 100*(Percapita['2015'] - Percapita['2008'])/Percapita['2008’]</a:t>
            </a:r>
          </a:p>
          <a:p>
            <a:endParaRPr lang="it-IT" altLang="zh-CN" dirty="0"/>
          </a:p>
          <a:p>
            <a:endParaRPr lang="it-IT" altLang="zh-CN" dirty="0"/>
          </a:p>
          <a:p>
            <a:endParaRPr lang="it-IT" altLang="zh-CN" dirty="0"/>
          </a:p>
          <a:p>
            <a:endParaRPr lang="it-IT" altLang="zh-CN" dirty="0"/>
          </a:p>
          <a:p>
            <a:endParaRPr lang="it-IT" altLang="zh-CN" dirty="0"/>
          </a:p>
          <a:p>
            <a:endParaRPr lang="it-IT" altLang="zh-CN" dirty="0"/>
          </a:p>
          <a:p>
            <a:r>
              <a:rPr lang="it-IT" altLang="zh-CN" dirty="0"/>
              <a:t>The </a:t>
            </a:r>
            <a:r>
              <a:rPr lang="en-US" altLang="zh-CN" dirty="0"/>
              <a:t>health expenditure</a:t>
            </a:r>
            <a:r>
              <a:rPr lang="it-IT" altLang="zh-CN" dirty="0"/>
              <a:t> of a half of top 10 countries is decreasing.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550B7F6-0A87-4D65-B82B-04CACAE678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1769" y="1789405"/>
            <a:ext cx="7741857" cy="4412201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0EF251E-C0DF-4D77-8972-F02E7924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17" y="2801314"/>
            <a:ext cx="21431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8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88D0-D351-41E0-8537-A7334E76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10 countries of the growth rate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81A58-8523-4934-A3D4-78776F29D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3457" y="2674003"/>
            <a:ext cx="4271771" cy="3101982"/>
          </a:xfrm>
        </p:spPr>
        <p:txBody>
          <a:bodyPr/>
          <a:lstStyle/>
          <a:p>
            <a:r>
              <a:rPr lang="en-US" altLang="zh-CN" dirty="0" err="1"/>
              <a:t>ctycapita_growth</a:t>
            </a:r>
            <a:r>
              <a:rPr lang="en-US" altLang="zh-CN" dirty="0"/>
              <a:t> = ['</a:t>
            </a:r>
            <a:r>
              <a:rPr lang="en-US" altLang="zh-CN" dirty="0" err="1"/>
              <a:t>Myanmar','China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'Sao Tome and </a:t>
            </a:r>
            <a:r>
              <a:rPr lang="en-US" altLang="zh-CN" dirty="0" err="1"/>
              <a:t>Principe','Sierra</a:t>
            </a:r>
            <a:r>
              <a:rPr lang="en-US" altLang="zh-CN" dirty="0"/>
              <a:t> </a:t>
            </a:r>
            <a:r>
              <a:rPr lang="en-US" altLang="zh-CN" dirty="0" err="1"/>
              <a:t>Leone','Vanuatu’,'Liberia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Uzbekistan','Bolivia','Nepal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'Papua New Guinea’]</a:t>
            </a:r>
          </a:p>
          <a:p>
            <a:endParaRPr lang="en-US" altLang="zh-CN" dirty="0"/>
          </a:p>
          <a:p>
            <a:r>
              <a:rPr lang="en-US" altLang="zh-CN" dirty="0"/>
              <a:t>The mean of health spending all over the world in 2015 is </a:t>
            </a:r>
            <a:r>
              <a:rPr lang="en-US" altLang="zh-CN" b="1" u="sng" dirty="0"/>
              <a:t>1005.96</a:t>
            </a:r>
            <a:endParaRPr lang="zh-CN" altLang="en-US" b="1" u="sng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671C2C-9D03-4830-80D7-C072079EF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2781" y="2556680"/>
            <a:ext cx="6282801" cy="33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0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DC2BD-6F91-4CB0-9CAE-E9F6E493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7588"/>
            <a:ext cx="7729728" cy="1188720"/>
          </a:xfrm>
        </p:spPr>
        <p:txBody>
          <a:bodyPr/>
          <a:lstStyle/>
          <a:p>
            <a:r>
              <a:rPr lang="en-US" altLang="zh-CN" dirty="0"/>
              <a:t>Line chart of top 10 growth rate countries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9BE02-417E-432B-9772-2BF144660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555" y="2666052"/>
            <a:ext cx="4271771" cy="310198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ctycapita_top10_rate = </a:t>
            </a:r>
            <a:r>
              <a:rPr lang="en-US" altLang="zh-CN" dirty="0" err="1"/>
              <a:t>Percapita</a:t>
            </a:r>
            <a:endParaRPr lang="en-US" altLang="zh-CN" dirty="0"/>
          </a:p>
          <a:p>
            <a:r>
              <a:rPr lang="en-US" altLang="zh-CN" dirty="0"/>
              <a:t>ctycapita_top10_rate = ctycapita_top10_rate.loc[</a:t>
            </a:r>
            <a:r>
              <a:rPr lang="en-US" altLang="zh-CN" dirty="0" err="1"/>
              <a:t>ctycapita_growth</a:t>
            </a:r>
            <a:r>
              <a:rPr lang="en-US" altLang="zh-CN" dirty="0"/>
              <a:t>, years]</a:t>
            </a:r>
          </a:p>
          <a:p>
            <a:r>
              <a:rPr lang="en-US" altLang="zh-CN" dirty="0"/>
              <a:t>ctycapita_top10_rate = ctycapita_top10_rate.stack().unstack(0)</a:t>
            </a:r>
          </a:p>
          <a:p>
            <a:r>
              <a:rPr lang="en-US" altLang="zh-CN" dirty="0" err="1"/>
              <a:t>Percapita_line_rate</a:t>
            </a:r>
            <a:r>
              <a:rPr lang="en-US" altLang="zh-CN" dirty="0"/>
              <a:t> = ctycapita_top10_rate.plot.line(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figsize</a:t>
            </a:r>
            <a:r>
              <a:rPr lang="en-US" altLang="zh-CN" dirty="0"/>
              <a:t>=(12,10),</a:t>
            </a:r>
          </a:p>
          <a:p>
            <a:r>
              <a:rPr lang="en-US" altLang="zh-CN" dirty="0"/>
              <a:t>                        title='Top 10 Countries of Fastest Current Health Expenditure Growth per Capita')</a:t>
            </a:r>
          </a:p>
          <a:p>
            <a:r>
              <a:rPr lang="en-US" altLang="zh-CN" dirty="0" err="1"/>
              <a:t>Percapita_line_rate.set_xlabel</a:t>
            </a:r>
            <a:r>
              <a:rPr lang="en-US" altLang="zh-CN" dirty="0"/>
              <a:t>('2008-2015')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6F1F00-18F6-4B08-A03A-E4588853C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0610" y="1756591"/>
            <a:ext cx="5931330" cy="49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0BE8-2DB8-42DE-A1AC-1A40AADD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78763"/>
            <a:ext cx="7729728" cy="1188720"/>
          </a:xfrm>
        </p:spPr>
        <p:txBody>
          <a:bodyPr/>
          <a:lstStyle/>
          <a:p>
            <a:r>
              <a:rPr lang="en-US" altLang="zh-CN" dirty="0"/>
              <a:t>current health expenditure per GDP between 2008 and 2015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C114B6-D18C-42F6-98D4-AB4C4A2F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124" y="1657698"/>
            <a:ext cx="10395751" cy="50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1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FAFBD-8675-4CEE-97E4-542E256D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01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top 10 countries of current health expenditure per GDP in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18C8E-2551-49E2-A6F9-D1272396A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598" y="1997476"/>
            <a:ext cx="4271771" cy="439444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ctyGDP</a:t>
            </a:r>
            <a:r>
              <a:rPr lang="en-US" altLang="zh-CN" dirty="0"/>
              <a:t> = ['Sierra Leone', 'United States', 'Liberia', 'Tuvalu', 'Micronesia, Fed. </a:t>
            </a:r>
            <a:r>
              <a:rPr lang="en-US" altLang="zh-CN" dirty="0" err="1"/>
              <a:t>Sts</a:t>
            </a:r>
            <a:r>
              <a:rPr lang="en-US" altLang="zh-CN" dirty="0"/>
              <a:t>.', 'Switzerland', 'Andorra', 'Maldives', 'Germany', 'France’]</a:t>
            </a:r>
          </a:p>
          <a:p>
            <a:r>
              <a:rPr lang="en-US" altLang="zh-CN" dirty="0"/>
              <a:t>top10_ctyGDP = </a:t>
            </a:r>
            <a:r>
              <a:rPr lang="en-US" altLang="zh-CN" dirty="0" err="1"/>
              <a:t>pd.DataFrame</a:t>
            </a:r>
            <a:r>
              <a:rPr lang="en-US" altLang="zh-CN" dirty="0"/>
              <a:t>({'</a:t>
            </a:r>
            <a:r>
              <a:rPr lang="en-US" altLang="zh-CN" dirty="0" err="1"/>
              <a:t>InfantDeath</a:t>
            </a:r>
            <a:r>
              <a:rPr lang="en-US" altLang="zh-CN" dirty="0"/>
              <a:t> per 1000':infantdeath.loc[ctyGDP,'2015']/</a:t>
            </a:r>
            <a:r>
              <a:rPr lang="en-US" altLang="zh-CN" dirty="0" err="1"/>
              <a:t>Pop.loc</a:t>
            </a:r>
            <a:r>
              <a:rPr lang="en-US" altLang="zh-CN" dirty="0"/>
              <a:t>[ctyGDP,'2015']*1000,</a:t>
            </a:r>
          </a:p>
          <a:p>
            <a:r>
              <a:rPr lang="en-US" altLang="zh-CN" dirty="0"/>
              <a:t>                                '</a:t>
            </a:r>
            <a:r>
              <a:rPr lang="en-US" altLang="zh-CN" dirty="0" err="1"/>
              <a:t>InfantDeathRate</a:t>
            </a:r>
            <a:r>
              <a:rPr lang="en-US" altLang="zh-CN" dirty="0"/>
              <a:t>':</a:t>
            </a:r>
            <a:r>
              <a:rPr lang="en-US" altLang="zh-CN" dirty="0" err="1"/>
              <a:t>infantdeath.loc</a:t>
            </a:r>
            <a:r>
              <a:rPr lang="en-US" altLang="zh-CN" dirty="0"/>
              <a:t>[ctyGDP,'2015']/</a:t>
            </a:r>
            <a:r>
              <a:rPr lang="en-US" altLang="zh-CN" dirty="0" err="1"/>
              <a:t>Pop.loc</a:t>
            </a:r>
            <a:r>
              <a:rPr lang="en-US" altLang="zh-CN" dirty="0"/>
              <a:t>[ctyGDP,'2015']*1000/</a:t>
            </a:r>
            <a:r>
              <a:rPr lang="en-US" altLang="zh-CN" dirty="0" err="1"/>
              <a:t>birthrate.loc</a:t>
            </a:r>
            <a:r>
              <a:rPr lang="en-US" altLang="zh-CN" dirty="0"/>
              <a:t>[ctyGDP,'2015']*100,</a:t>
            </a:r>
          </a:p>
          <a:p>
            <a:r>
              <a:rPr lang="en-US" altLang="zh-CN" dirty="0"/>
              <a:t>                                '</a:t>
            </a:r>
            <a:r>
              <a:rPr lang="en-US" altLang="zh-CN" dirty="0" err="1"/>
              <a:t>LifeExpectancy</a:t>
            </a:r>
            <a:r>
              <a:rPr lang="en-US" altLang="zh-CN" dirty="0"/>
              <a:t>':</a:t>
            </a:r>
            <a:r>
              <a:rPr lang="en-US" altLang="zh-CN" dirty="0" err="1"/>
              <a:t>lifespan.loc</a:t>
            </a:r>
            <a:r>
              <a:rPr lang="en-US" altLang="zh-CN" dirty="0"/>
              <a:t>[</a:t>
            </a:r>
            <a:r>
              <a:rPr lang="en-US" altLang="zh-CN" dirty="0" err="1"/>
              <a:t>ctyGDP</a:t>
            </a:r>
            <a:r>
              <a:rPr lang="en-US" altLang="zh-CN" dirty="0"/>
              <a:t>, '2015'],'</a:t>
            </a:r>
            <a:r>
              <a:rPr lang="en-US" altLang="zh-CN" dirty="0" err="1"/>
              <a:t>HospitalBeds</a:t>
            </a:r>
            <a:r>
              <a:rPr lang="en-US" altLang="zh-CN" dirty="0"/>
              <a:t> per 1000':Hospbed.loc[ctyGDP,'2015’], </a:t>
            </a:r>
          </a:p>
          <a:p>
            <a:r>
              <a:rPr lang="en-US" altLang="zh-CN" dirty="0"/>
              <a:t>'Physicians per 1000':Doc.loc[</a:t>
            </a:r>
            <a:r>
              <a:rPr lang="en-US" altLang="zh-CN" dirty="0" err="1"/>
              <a:t>ctyGDP</a:t>
            </a:r>
            <a:r>
              <a:rPr lang="en-US" altLang="zh-CN" dirty="0"/>
              <a:t>, '2015']})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C0D9A2F-C037-44C6-B785-2C2770537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6369" y="2352536"/>
            <a:ext cx="7455631" cy="3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4945-C181-424C-980E-22F530A9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9989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Outliers of top 10 countries of current health expenditure per GDP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7A327-A068-4AAE-B181-59A73C2B6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9508" y="2959171"/>
            <a:ext cx="4456590" cy="939657"/>
          </a:xfrm>
        </p:spPr>
        <p:txBody>
          <a:bodyPr/>
          <a:lstStyle/>
          <a:p>
            <a:r>
              <a:rPr lang="en-US" altLang="zh-CN" dirty="0"/>
              <a:t>There is a rapid gap of Sierra Leone and Liberia between 2013 and 2014.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5A8B1C-7031-44DE-A778-DB4451A17D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7383" y="1733394"/>
            <a:ext cx="5760119" cy="48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1D0BA-E847-42FC-8DED-9C85013B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37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Outliers of top 10 countries of current health expenditure per GDP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023F7D9-B4A6-4B2D-B7C1-9758E4BBAC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73567" y="1767817"/>
            <a:ext cx="6116482" cy="214723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01E543-D602-4431-8E17-24FC7B11C5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3566" y="4215097"/>
            <a:ext cx="6116483" cy="230852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68DB49-994D-4E03-843C-40F813423593}"/>
              </a:ext>
            </a:extLst>
          </p:cNvPr>
          <p:cNvSpPr txBox="1">
            <a:spLocks/>
          </p:cNvSpPr>
          <p:nvPr/>
        </p:nvSpPr>
        <p:spPr>
          <a:xfrm>
            <a:off x="648302" y="3352220"/>
            <a:ext cx="4625264" cy="1725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Create data frames of these two countries and check the reason why the gap happened.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05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448FC-6AC8-4A02-BF12-59CDB59D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 chart of the value of these two countries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481130-2799-4B89-85D5-732101FAA9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437" y="2638425"/>
            <a:ext cx="5114967" cy="3928766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EE1F908-5434-4717-ADA7-099745C255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5243" y="2638425"/>
            <a:ext cx="5063187" cy="39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771B6-335B-4C08-82B5-E4B362A9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33B5F-5C6E-451A-BB0A-DFF7C8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272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Dataset: Health Expenditure per Capita, Health Expenditure per GDP, 	Birth Rate, Hospital Beds, Life Expectancy, Population,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	Number of Infant Deaths, Number of Physicians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Data Source:  The World Bank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Using Packages:  Pandas,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Zipfile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plotly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and 			Warnings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877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16CCA-F97F-468C-8A89-6AE82405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 of the Outliers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41825-3918-4DF0-88F9-ECF23570C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Sierra Leone and Liberia both are west Africa countries.</a:t>
            </a:r>
          </a:p>
          <a:p>
            <a:endParaRPr lang="en-US" altLang="zh-CN" dirty="0"/>
          </a:p>
          <a:p>
            <a:r>
              <a:rPr lang="en-US" altLang="zh-CN" dirty="0"/>
              <a:t>There was a outbreak of Ebola virus disease in 2014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36BFC3-8524-4632-A628-093CDC8D5A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319" y="2638044"/>
            <a:ext cx="3745381" cy="2333748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5E32AB0-E456-4BD8-9F6A-77A311329BF5}"/>
              </a:ext>
            </a:extLst>
          </p:cNvPr>
          <p:cNvSpPr txBox="1">
            <a:spLocks/>
          </p:cNvSpPr>
          <p:nvPr/>
        </p:nvSpPr>
        <p:spPr>
          <a:xfrm>
            <a:off x="6338319" y="5030431"/>
            <a:ext cx="4625264" cy="1725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Source: WHO (</a:t>
            </a:r>
            <a:r>
              <a:rPr lang="en-US" altLang="zh-CN" dirty="0">
                <a:hlinkClick r:id="rId3"/>
              </a:rPr>
              <a:t>https://www.who.int/countries/sle/en/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898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F620A-0FF3-4089-9B62-4CD5C6BB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EA406-03F2-40B0-97A9-E4E33E3F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Because of saturation, the health expenditure of the top countries might gradually decrease.</a:t>
            </a:r>
          </a:p>
          <a:p>
            <a:r>
              <a:rPr lang="en-US" altLang="zh-CN" dirty="0"/>
              <a:t>The high-speed developing countries, like Chine, will soon catch up with developed countries.</a:t>
            </a:r>
          </a:p>
          <a:p>
            <a:r>
              <a:rPr lang="en-US" altLang="zh-CN" dirty="0"/>
              <a:t>Although outbreaks and emergencies, the health expenditure per GDP of the affected countries will decrease sluggishly.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82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809EA-A30F-4B30-9566-C312CC76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&amp;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C4008-DF3F-4CC5-B91C-4864F4CB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6123"/>
          </a:xfrm>
        </p:spPr>
        <p:txBody>
          <a:bodyPr>
            <a:normAutofit/>
          </a:bodyPr>
          <a:lstStyle/>
          <a:p>
            <a:r>
              <a:rPr lang="en-US" altLang="zh-CN" dirty="0"/>
              <a:t>After finishing this project, I learnt how to find datasets which would be useful for my analyzation and understand what kind of graphic or table is suitable in which situation.</a:t>
            </a:r>
          </a:p>
          <a:p>
            <a:r>
              <a:rPr lang="en-US" altLang="zh-CN" dirty="0"/>
              <a:t>In light of the above, the health expenditure per capita are almost from Europe, and</a:t>
            </a:r>
            <a:r>
              <a:rPr lang="zh-CN" altLang="en-US" dirty="0"/>
              <a:t> </a:t>
            </a:r>
            <a:r>
              <a:rPr lang="en-US" altLang="zh-CN" dirty="0"/>
              <a:t>most of them are developed countries, developing countries, like China, are catching up at an rapid rate.</a:t>
            </a:r>
          </a:p>
          <a:p>
            <a:r>
              <a:rPr lang="en-US" altLang="zh-CN" dirty="0"/>
              <a:t>the health expenditure per capita can influence the health of citizen, because there would be much more fund for construction of medical if the health expenditure are large.</a:t>
            </a:r>
          </a:p>
          <a:p>
            <a:r>
              <a:rPr lang="en-US" altLang="zh-CN" dirty="0"/>
              <a:t>The health expenditure per GDP can be influenced by outbreaks and emergencies, for example the outbreak of Ebola virus disease in 2014.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24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248C-162C-4498-8A72-79E130B8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cleaning and 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5C08E-1415-41AE-9B1E-B007ABF5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Set_option</a:t>
            </a:r>
            <a:r>
              <a:rPr lang="en-US" altLang="zh-CN" dirty="0"/>
              <a:t>: Setting number accuracy</a:t>
            </a:r>
          </a:p>
          <a:p>
            <a:endParaRPr lang="en-US" altLang="zh-CN" dirty="0"/>
          </a:p>
          <a:p>
            <a:r>
              <a:rPr lang="en-US" altLang="zh-CN" dirty="0" err="1"/>
              <a:t>Zipfile</a:t>
            </a:r>
            <a:r>
              <a:rPr lang="en-US" altLang="zh-CN" dirty="0"/>
              <a:t> and Pandas:</a:t>
            </a:r>
            <a:r>
              <a:rPr lang="zh-CN" altLang="en-US" dirty="0"/>
              <a:t> </a:t>
            </a:r>
            <a:r>
              <a:rPr lang="en-US" altLang="zh-CN" dirty="0"/>
              <a:t>Opening and importing the data into python</a:t>
            </a:r>
          </a:p>
          <a:p>
            <a:endParaRPr lang="en-US" altLang="zh-CN" dirty="0"/>
          </a:p>
          <a:p>
            <a:r>
              <a:rPr lang="en-US" altLang="zh-CN" dirty="0"/>
              <a:t>years = ['2008','2009','2010','2011','2012','2013','2014','2015’] </a:t>
            </a:r>
          </a:p>
          <a:p>
            <a:endParaRPr lang="en-US" altLang="zh-CN" dirty="0"/>
          </a:p>
          <a:p>
            <a:r>
              <a:rPr lang="en-US" altLang="zh-CN" dirty="0"/>
              <a:t>Delete and </a:t>
            </a:r>
            <a:r>
              <a:rPr lang="en-US" altLang="zh-CN" dirty="0" err="1"/>
              <a:t>dataframe.loc</a:t>
            </a:r>
            <a:r>
              <a:rPr lang="en-US" altLang="zh-CN" dirty="0"/>
              <a:t>: cleaning and screening the data</a:t>
            </a:r>
          </a:p>
        </p:txBody>
      </p:sp>
    </p:spTree>
    <p:extLst>
      <p:ext uri="{BB962C8B-B14F-4D97-AF65-F5344CB8AC3E}">
        <p14:creationId xmlns:p14="http://schemas.microsoft.com/office/powerpoint/2010/main" val="301247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0692-CEB0-4E52-AF71-35286BA8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function to sort data 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53BDD-F555-42D3-A5EE-7F8355DBB7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Create the first function in order to have a quick look of the top 15 of a specific year</a:t>
            </a:r>
          </a:p>
          <a:p>
            <a:r>
              <a:rPr lang="en-US" altLang="zh-CN" dirty="0"/>
              <a:t>Create the second function in order to gather the top 15 of each year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top_ctys_range</a:t>
            </a:r>
            <a:r>
              <a:rPr lang="en-US" altLang="zh-CN" dirty="0"/>
              <a:t>(df) can conveniently and rapidly check the top 15 of each year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A8A55C-EB09-4018-ACCD-27DC527208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638044"/>
            <a:ext cx="5507115" cy="32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9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0BE8-2DB8-42DE-A1AC-1A40AADD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78763"/>
            <a:ext cx="7729728" cy="1188720"/>
          </a:xfrm>
        </p:spPr>
        <p:txBody>
          <a:bodyPr/>
          <a:lstStyle/>
          <a:p>
            <a:r>
              <a:rPr lang="en-US" altLang="zh-CN" dirty="0"/>
              <a:t>current health expenditure per capita between 2008 and 2015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83BD6C-E7A7-48FB-844D-3D428BD2B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090" y="1782566"/>
            <a:ext cx="9791819" cy="47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FAFBD-8675-4CEE-97E4-542E256D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01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top 10 countries of current health expenditure per capita in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18C8E-2551-49E2-A6F9-D1272396A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598" y="2622427"/>
            <a:ext cx="4271771" cy="310198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ctycapita</a:t>
            </a:r>
            <a:r>
              <a:rPr lang="en-US" altLang="zh-CN" dirty="0"/>
              <a:t> = ['Switzerland', 'United States', 'Norway', 'Luxembourg', 'Sweden', 'Denmark', 'Australia', 'Ireland', 'Netherlands', 'Germany’]</a:t>
            </a:r>
          </a:p>
          <a:p>
            <a:r>
              <a:rPr lang="en-US" altLang="zh-CN" dirty="0"/>
              <a:t>ctycapita_top10 = ctycapita_top10.stack().unstack(0)</a:t>
            </a:r>
          </a:p>
          <a:p>
            <a:r>
              <a:rPr lang="en-US" altLang="zh-CN" dirty="0" err="1"/>
              <a:t>Percapita_line</a:t>
            </a:r>
            <a:r>
              <a:rPr lang="en-US" altLang="zh-CN" dirty="0"/>
              <a:t> = ctycapita_top10.plot.line(</a:t>
            </a:r>
            <a:r>
              <a:rPr lang="en-US" altLang="zh-CN" dirty="0" err="1"/>
              <a:t>figsize</a:t>
            </a:r>
            <a:r>
              <a:rPr lang="en-US" altLang="zh-CN" dirty="0"/>
              <a:t>=(12,10), </a:t>
            </a:r>
          </a:p>
          <a:p>
            <a:pPr marL="0" indent="0">
              <a:buNone/>
            </a:pPr>
            <a:r>
              <a:rPr lang="en-US" altLang="zh-CN" dirty="0"/>
              <a:t>    title='Top 10 Countries of Current </a:t>
            </a:r>
          </a:p>
          <a:p>
            <a:pPr marL="0" indent="0">
              <a:buNone/>
            </a:pPr>
            <a:r>
              <a:rPr lang="en-US" altLang="zh-CN" dirty="0"/>
              <a:t>    Health Expenditure per Capita')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50C690-095B-4D24-85C2-E2B1F5B992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5985" y="1664878"/>
            <a:ext cx="6551720" cy="50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9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3B2B-6447-4118-8114-5EBADAEE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5500"/>
            <a:ext cx="7729728" cy="1188720"/>
          </a:xfrm>
        </p:spPr>
        <p:txBody>
          <a:bodyPr/>
          <a:lstStyle/>
          <a:p>
            <a:r>
              <a:rPr lang="en-US" altLang="zh-CN" dirty="0"/>
              <a:t>Bar chart &amp; pie chart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6B1494-72AB-4521-9DE9-683B5768CA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089" y="2094130"/>
            <a:ext cx="6461733" cy="3604966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FA4840D-2FD2-4B31-BF60-5E254B5DA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5977" y="1845921"/>
            <a:ext cx="5194086" cy="41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5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91EA-5307-421D-866A-0F9DFBC5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of top 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7C976-B0B2-4B46-BE1F-36E6244B56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Create a </a:t>
            </a:r>
            <a:r>
              <a:rPr lang="en-US" altLang="zh-CN" dirty="0" err="1"/>
              <a:t>dataframe</a:t>
            </a:r>
            <a:r>
              <a:rPr lang="en-US" altLang="zh-CN" dirty="0"/>
              <a:t> of top 10 countries about their infant death, life expectancy, hospital beds and physicians in 2015</a:t>
            </a:r>
          </a:p>
          <a:p>
            <a:endParaRPr lang="en-US" altLang="zh-CN" dirty="0"/>
          </a:p>
          <a:p>
            <a:r>
              <a:rPr lang="en-US" altLang="zh-CN" dirty="0"/>
              <a:t>In order to check the health issues of these 10 countries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89F50-854B-45C2-8D8C-DAACB2BA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2638043"/>
            <a:ext cx="4918569" cy="4011331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top10_ctycapita = </a:t>
            </a:r>
            <a:r>
              <a:rPr lang="en-US" altLang="zh-CN" sz="1400" dirty="0" err="1"/>
              <a:t>pd.DataFrame</a:t>
            </a:r>
            <a:r>
              <a:rPr lang="en-US" altLang="zh-CN" sz="1400" dirty="0"/>
              <a:t>({</a:t>
            </a:r>
          </a:p>
          <a:p>
            <a:r>
              <a:rPr lang="en-US" altLang="zh-CN" sz="1400" dirty="0"/>
              <a:t>'</a:t>
            </a:r>
            <a:r>
              <a:rPr lang="en-US" altLang="zh-CN" sz="1400" dirty="0" err="1"/>
              <a:t>InfantDeath</a:t>
            </a:r>
            <a:r>
              <a:rPr lang="en-US" altLang="zh-CN" sz="1400" dirty="0"/>
              <a:t> per 1000’:</a:t>
            </a:r>
          </a:p>
          <a:p>
            <a:r>
              <a:rPr lang="en-US" altLang="zh-CN" sz="1400" dirty="0" err="1"/>
              <a:t>infantdeath.loc</a:t>
            </a:r>
            <a:r>
              <a:rPr lang="en-US" altLang="zh-CN" sz="1400" dirty="0"/>
              <a:t>[ctycapita,'2015’]/</a:t>
            </a:r>
            <a:r>
              <a:rPr lang="en-US" altLang="zh-CN" sz="1400" dirty="0" err="1"/>
              <a:t>Pop.loc</a:t>
            </a:r>
            <a:r>
              <a:rPr lang="en-US" altLang="zh-CN" sz="1400" dirty="0"/>
              <a:t>[ctycapita,'2015']*1000, </a:t>
            </a:r>
          </a:p>
          <a:p>
            <a:r>
              <a:rPr lang="en-US" altLang="zh-CN" sz="1400" dirty="0"/>
              <a:t>'</a:t>
            </a:r>
            <a:r>
              <a:rPr lang="en-US" altLang="zh-CN" sz="1400" dirty="0" err="1"/>
              <a:t>InfantDeathRate</a:t>
            </a:r>
            <a:r>
              <a:rPr lang="en-US" altLang="zh-CN" sz="1400" dirty="0"/>
              <a:t>’:</a:t>
            </a:r>
          </a:p>
          <a:p>
            <a:r>
              <a:rPr lang="en-US" altLang="zh-CN" sz="1400" dirty="0" err="1"/>
              <a:t>infantdeath.loc</a:t>
            </a:r>
            <a:r>
              <a:rPr lang="en-US" altLang="zh-CN" sz="1400" dirty="0"/>
              <a:t>[ctycapita,'2015’]/</a:t>
            </a:r>
            <a:r>
              <a:rPr lang="en-US" altLang="zh-CN" sz="1400" dirty="0" err="1"/>
              <a:t>Pop.loc</a:t>
            </a:r>
            <a:r>
              <a:rPr lang="en-US" altLang="zh-CN" sz="1400" dirty="0"/>
              <a:t>[ctycapita,'2015']*1000</a:t>
            </a:r>
          </a:p>
          <a:p>
            <a:r>
              <a:rPr lang="en-US" altLang="zh-CN" sz="1400" dirty="0"/>
              <a:t>/</a:t>
            </a:r>
            <a:r>
              <a:rPr lang="en-US" altLang="zh-CN" sz="1400" dirty="0" err="1"/>
              <a:t>birthrate.loc</a:t>
            </a:r>
            <a:r>
              <a:rPr lang="en-US" altLang="zh-CN" sz="1400" dirty="0"/>
              <a:t>[ctycapita,'2015']*100,</a:t>
            </a:r>
          </a:p>
          <a:p>
            <a:r>
              <a:rPr lang="en-US" altLang="zh-CN" sz="1400" dirty="0"/>
              <a:t>'</a:t>
            </a:r>
            <a:r>
              <a:rPr lang="en-US" altLang="zh-CN" sz="1400" dirty="0" err="1"/>
              <a:t>LifeExpectancy</a:t>
            </a:r>
            <a:r>
              <a:rPr lang="en-US" altLang="zh-CN" sz="1400" dirty="0"/>
              <a:t>':</a:t>
            </a:r>
            <a:r>
              <a:rPr lang="en-US" altLang="zh-CN" sz="1400" dirty="0" err="1"/>
              <a:t>lifespan.loc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ctycapita</a:t>
            </a:r>
            <a:r>
              <a:rPr lang="en-US" altLang="zh-CN" sz="1400" dirty="0"/>
              <a:t>, '2015’],</a:t>
            </a:r>
          </a:p>
          <a:p>
            <a:r>
              <a:rPr lang="en-US" altLang="zh-CN" sz="1400" dirty="0"/>
              <a:t>'</a:t>
            </a:r>
            <a:r>
              <a:rPr lang="en-US" altLang="zh-CN" sz="1400" dirty="0" err="1"/>
              <a:t>HospitalBeds</a:t>
            </a:r>
            <a:r>
              <a:rPr lang="en-US" altLang="zh-CN" sz="1400" dirty="0"/>
              <a:t> per 1000':Hospbed.loc[ctycapita,'2015’],</a:t>
            </a:r>
          </a:p>
          <a:p>
            <a:r>
              <a:rPr lang="en-US" altLang="zh-CN" sz="1400" dirty="0"/>
              <a:t>'Physicians per 1000':Doc.loc[</a:t>
            </a:r>
            <a:r>
              <a:rPr lang="en-US" altLang="zh-CN" sz="1400" dirty="0" err="1"/>
              <a:t>ctycapita</a:t>
            </a:r>
            <a:r>
              <a:rPr lang="en-US" altLang="zh-CN" sz="1400" dirty="0"/>
              <a:t>, '2015']})</a:t>
            </a:r>
            <a:endParaRPr lang="zh-CN" altLang="en-US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104DB-E182-4895-B68C-74F342199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150" y="4232639"/>
            <a:ext cx="7634795" cy="2536584"/>
          </a:xfrm>
        </p:spPr>
        <p:txBody>
          <a:bodyPr>
            <a:normAutofit/>
          </a:bodyPr>
          <a:lstStyle/>
          <a:p>
            <a:r>
              <a:rPr lang="en-US" altLang="zh-CN" dirty="0"/>
              <a:t>The mean of Infant Death per 1,000 people in 2015 is </a:t>
            </a:r>
            <a:r>
              <a:rPr lang="en-US" altLang="zh-CN" b="1" u="sng" dirty="0"/>
              <a:t>0.69</a:t>
            </a:r>
          </a:p>
          <a:p>
            <a:r>
              <a:rPr lang="en-US" altLang="zh-CN" dirty="0"/>
              <a:t>The mean of infant death of the birth rate is </a:t>
            </a:r>
            <a:r>
              <a:rPr lang="en-US" altLang="zh-CN" b="1" u="sng" dirty="0"/>
              <a:t>2.42%</a:t>
            </a:r>
          </a:p>
          <a:p>
            <a:r>
              <a:rPr lang="en-US" altLang="zh-CN" dirty="0"/>
              <a:t>The mean of life expectancy all over the world in 2015 is </a:t>
            </a:r>
            <a:r>
              <a:rPr lang="en-US" altLang="zh-CN" b="1" u="sng" dirty="0"/>
              <a:t>71.75</a:t>
            </a:r>
          </a:p>
          <a:p>
            <a:r>
              <a:rPr lang="en-US" altLang="zh-CN" dirty="0"/>
              <a:t>The mean of Hospital beds per 1,000 people is </a:t>
            </a:r>
            <a:r>
              <a:rPr lang="en-US" altLang="zh-CN" b="1" u="sng" dirty="0"/>
              <a:t>3.03</a:t>
            </a:r>
          </a:p>
          <a:p>
            <a:r>
              <a:rPr lang="en-US" altLang="zh-CN" dirty="0"/>
              <a:t>The mean of the number of physicians per 1,000 people is </a:t>
            </a:r>
            <a:r>
              <a:rPr lang="en-US" altLang="zh-CN" b="1" u="sng" dirty="0"/>
              <a:t>2.45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309453-5EE2-4251-AF9A-AC503B548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8790" y="230820"/>
            <a:ext cx="7514268" cy="38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6055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510</TotalTime>
  <Words>1058</Words>
  <Application>Microsoft Office PowerPoint</Application>
  <PresentationFormat>宽屏</PresentationFormat>
  <Paragraphs>99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包裹</vt:lpstr>
      <vt:lpstr>analyzing the Current health expenditure</vt:lpstr>
      <vt:lpstr>introduction</vt:lpstr>
      <vt:lpstr>cleaning and preprocessing</vt:lpstr>
      <vt:lpstr>Create function to sort data frame</vt:lpstr>
      <vt:lpstr>current health expenditure per capita between 2008 and 2015</vt:lpstr>
      <vt:lpstr>top 10 countries of current health expenditure per capita in 2015</vt:lpstr>
      <vt:lpstr>Bar chart &amp; pie chart</vt:lpstr>
      <vt:lpstr>Information of top 10</vt:lpstr>
      <vt:lpstr>PowerPoint 演示文稿</vt:lpstr>
      <vt:lpstr>top 15 Physicians per 1,000 people between 2008 and 2015</vt:lpstr>
      <vt:lpstr>top 15 life expectancy between 2008 and 2015</vt:lpstr>
      <vt:lpstr>Growth rate of Health Expenditure per Capita from 2008 to 2015</vt:lpstr>
      <vt:lpstr>top 10 countries of the growth rate</vt:lpstr>
      <vt:lpstr>Line chart of top 10 growth rate countries</vt:lpstr>
      <vt:lpstr>current health expenditure per GDP between 2008 and 2015</vt:lpstr>
      <vt:lpstr>top 10 countries of current health expenditure per GDP in 2015</vt:lpstr>
      <vt:lpstr>Outliers of top 10 countries of current health expenditure per GDP</vt:lpstr>
      <vt:lpstr>Outliers of top 10 countries of current health expenditure per GDP</vt:lpstr>
      <vt:lpstr>Line chart of the value of these two countries</vt:lpstr>
      <vt:lpstr>Reason of the Outliers</vt:lpstr>
      <vt:lpstr>predictions</vt:lpstr>
      <vt:lpstr>learning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military spending of 10 nations</dc:title>
  <dc:creator>Ying Jun</dc:creator>
  <cp:lastModifiedBy>Ying Jun</cp:lastModifiedBy>
  <cp:revision>53</cp:revision>
  <dcterms:created xsi:type="dcterms:W3CDTF">2019-02-26T06:53:04Z</dcterms:created>
  <dcterms:modified xsi:type="dcterms:W3CDTF">2019-04-09T17:03:08Z</dcterms:modified>
</cp:coreProperties>
</file>