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13F2-00A4-4803-8045-624082985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Analyzing the Global Video Games Sales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880461-F65C-42BB-8A69-06F84E437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</a:p>
          <a:p>
            <a:r>
              <a:rPr lang="en-US" altLang="zh-CN" dirty="0"/>
              <a:t>Jun Ying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64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Publisher from 1980 to 2015</a:t>
            </a:r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D68B20-F4E6-4DA0-8259-73CB49E4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720"/>
            <a:ext cx="5962986" cy="384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0D4C9E9-4D3E-40DA-A89C-91114B3E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86" y="1890944"/>
            <a:ext cx="6255205" cy="40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8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7664" y="2050742"/>
            <a:ext cx="8696671" cy="44388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#select years from 2006 to 2015</a:t>
            </a:r>
          </a:p>
          <a:p>
            <a:r>
              <a:rPr lang="en-US" altLang="zh-CN" dirty="0"/>
              <a:t>sales06_15 = </a:t>
            </a:r>
            <a:r>
              <a:rPr lang="en-US" altLang="zh-CN" dirty="0" err="1"/>
              <a:t>vgsales</a:t>
            </a:r>
            <a:r>
              <a:rPr lang="en-US" altLang="zh-CN" dirty="0"/>
              <a:t>[</a:t>
            </a:r>
            <a:r>
              <a:rPr lang="en-US" altLang="zh-CN" dirty="0" err="1"/>
              <a:t>vgsales.Year</a:t>
            </a:r>
            <a:r>
              <a:rPr lang="en-US" altLang="zh-CN" dirty="0"/>
              <a:t> &gt;= 2006]</a:t>
            </a:r>
          </a:p>
          <a:p>
            <a:r>
              <a:rPr lang="en-US" altLang="zh-CN" dirty="0"/>
              <a:t>#draw a bar chart to see the global sales and number of games in these 10 years</a:t>
            </a:r>
          </a:p>
          <a:p>
            <a:r>
              <a:rPr lang="en-US" altLang="zh-CN" dirty="0"/>
              <a:t>Genre_06_15 = sales06_15.groupby('Genre').sum()</a:t>
            </a:r>
          </a:p>
          <a:p>
            <a:r>
              <a:rPr lang="en-US" altLang="zh-CN" dirty="0"/>
              <a:t>del Genre_06_15['Year']</a:t>
            </a:r>
          </a:p>
          <a:p>
            <a:r>
              <a:rPr lang="en-US" altLang="zh-CN" dirty="0"/>
              <a:t>Genre_sales_06_15 = Genre_06_15.sort_values(by='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(Genre_sales_06_15['</a:t>
            </a:r>
            <a:r>
              <a:rPr lang="en-US" altLang="zh-CN" dirty="0" err="1"/>
              <a:t>Global_Sales</a:t>
            </a:r>
            <a:r>
              <a:rPr lang="en-US" altLang="zh-CN" dirty="0"/>
              <a:t>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title='Global Sales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Genre_games_06_15 = Genre_06_15.sort_values(by='Number of Games',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(Genre_games_06_15['Number of Games']).plot(kind='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title='Number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69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2006 to 2015</a:t>
            </a:r>
            <a:endParaRPr lang="zh-CN" alt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BFEAF90-7B9D-4DE6-8C42-249BBEB0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71" y="1790422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0AF3108-D3A7-416B-9E20-F949C212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422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8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F284-9168-4B08-A98F-8D89E2F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DE7CB-6795-48C1-8E60-777C59BC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745" y="1642370"/>
            <a:ext cx="7167298" cy="50336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#create data frame of each year</a:t>
            </a:r>
          </a:p>
          <a:p>
            <a:r>
              <a:rPr lang="en-US" altLang="zh-CN" dirty="0"/>
              <a:t>vgsale_2006 = </a:t>
            </a:r>
            <a:r>
              <a:rPr lang="en-US" altLang="zh-CN" dirty="0" err="1"/>
              <a:t>vgsales</a:t>
            </a:r>
            <a:r>
              <a:rPr lang="en-US" altLang="zh-CN" dirty="0"/>
              <a:t>[</a:t>
            </a:r>
            <a:r>
              <a:rPr lang="en-US" altLang="zh-CN" dirty="0" err="1"/>
              <a:t>vgsales</a:t>
            </a:r>
            <a:r>
              <a:rPr lang="en-US" altLang="zh-CN" dirty="0"/>
              <a:t>['Year'].</a:t>
            </a:r>
            <a:r>
              <a:rPr lang="en-US" altLang="zh-CN" dirty="0" err="1"/>
              <a:t>isin</a:t>
            </a:r>
            <a:r>
              <a:rPr lang="en-US" altLang="zh-CN" dirty="0"/>
              <a:t>([2006])]</a:t>
            </a:r>
          </a:p>
          <a:p>
            <a:r>
              <a:rPr lang="en-US" altLang="zh-CN" dirty="0"/>
              <a:t>#turn years into integer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list_year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['Year'] = </a:t>
            </a:r>
            <a:r>
              <a:rPr lang="en-US" altLang="zh-CN" dirty="0" err="1"/>
              <a:t>i</a:t>
            </a:r>
            <a:r>
              <a:rPr lang="en-US" altLang="zh-CN" dirty="0"/>
              <a:t>['Year'].apply(int)</a:t>
            </a:r>
          </a:p>
          <a:p>
            <a:r>
              <a:rPr lang="en-US" altLang="zh-CN" dirty="0"/>
              <a:t>#select each genre from each year</a:t>
            </a:r>
          </a:p>
          <a:p>
            <a:r>
              <a:rPr lang="en-US" altLang="zh-CN" dirty="0"/>
              <a:t>Sports_2006 = vgsale_2006.loc[vgsale_2006['Genre'] == 'Sports’]</a:t>
            </a:r>
          </a:p>
          <a:p>
            <a:r>
              <a:rPr lang="en-US" altLang="zh-CN" dirty="0"/>
              <a:t>#combine the data frame of each genre from each year</a:t>
            </a:r>
          </a:p>
          <a:p>
            <a:r>
              <a:rPr lang="en-US" altLang="zh-CN" dirty="0"/>
              <a:t>Sports = </a:t>
            </a:r>
            <a:r>
              <a:rPr lang="en-US" altLang="zh-CN" dirty="0" err="1"/>
              <a:t>pd.DataFrame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for a in </a:t>
            </a:r>
            <a:r>
              <a:rPr lang="en-US" altLang="zh-CN" dirty="0" err="1"/>
              <a:t>list_Sports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copy.deepcopy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    del </a:t>
            </a:r>
            <a:r>
              <a:rPr lang="en-US" altLang="zh-CN" dirty="0" err="1"/>
              <a:t>i</a:t>
            </a:r>
            <a:r>
              <a:rPr lang="en-US" altLang="zh-CN" dirty="0"/>
              <a:t>['Year'], </a:t>
            </a:r>
            <a:r>
              <a:rPr lang="en-US" altLang="zh-CN" dirty="0" err="1"/>
              <a:t>i</a:t>
            </a:r>
            <a:r>
              <a:rPr lang="en-US" altLang="zh-CN" dirty="0"/>
              <a:t>['Name'], </a:t>
            </a:r>
            <a:r>
              <a:rPr lang="en-US" altLang="zh-CN" dirty="0" err="1"/>
              <a:t>i</a:t>
            </a:r>
            <a:r>
              <a:rPr lang="en-US" altLang="zh-CN" dirty="0"/>
              <a:t>['Platform'], </a:t>
            </a:r>
            <a:r>
              <a:rPr lang="en-US" altLang="zh-CN" dirty="0" err="1"/>
              <a:t>i</a:t>
            </a:r>
            <a:r>
              <a:rPr lang="en-US" altLang="zh-CN" dirty="0"/>
              <a:t>['Genre'], </a:t>
            </a:r>
            <a:r>
              <a:rPr lang="en-US" altLang="zh-CN" dirty="0" err="1"/>
              <a:t>i</a:t>
            </a:r>
            <a:r>
              <a:rPr lang="en-US" altLang="zh-CN" dirty="0"/>
              <a:t>['Publisher']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i.loc</a:t>
            </a:r>
            <a:r>
              <a:rPr lang="en-US" altLang="zh-CN" dirty="0"/>
              <a:t>["sum"] = list(</a:t>
            </a:r>
            <a:r>
              <a:rPr lang="en-US" altLang="zh-CN" dirty="0" err="1"/>
              <a:t>i.apply</a:t>
            </a:r>
            <a:r>
              <a:rPr lang="en-US" altLang="zh-CN" dirty="0"/>
              <a:t>(lambda x: </a:t>
            </a:r>
            <a:r>
              <a:rPr lang="en-US" altLang="zh-CN" dirty="0" err="1"/>
              <a:t>x.sum</a:t>
            </a:r>
            <a:r>
              <a:rPr lang="en-US" altLang="zh-CN" dirty="0"/>
              <a:t>())) #sum the whole year sales</a:t>
            </a:r>
          </a:p>
          <a:p>
            <a:r>
              <a:rPr lang="en-US" altLang="zh-CN" dirty="0"/>
              <a:t>    Sports = </a:t>
            </a:r>
            <a:r>
              <a:rPr lang="en-US" altLang="zh-CN" dirty="0" err="1"/>
              <a:t>pd.concat</a:t>
            </a:r>
            <a:r>
              <a:rPr lang="en-US" altLang="zh-CN" dirty="0"/>
              <a:t>([</a:t>
            </a:r>
            <a:r>
              <a:rPr lang="en-US" altLang="zh-CN" dirty="0" err="1"/>
              <a:t>Sports,i</a:t>
            </a:r>
            <a:r>
              <a:rPr lang="en-US" altLang="zh-CN" dirty="0"/>
              <a:t>],axis=0)</a:t>
            </a:r>
          </a:p>
          <a:p>
            <a:r>
              <a:rPr lang="en-US" altLang="zh-CN" dirty="0"/>
              <a:t>Sports = </a:t>
            </a:r>
            <a:r>
              <a:rPr lang="en-US" altLang="zh-CN" dirty="0" err="1"/>
              <a:t>Sports.loc</a:t>
            </a:r>
            <a:r>
              <a:rPr lang="en-US" altLang="zh-CN" dirty="0"/>
              <a:t>['sum',:] #select the sums</a:t>
            </a:r>
          </a:p>
          <a:p>
            <a:r>
              <a:rPr lang="en-US" altLang="zh-CN" dirty="0" err="1"/>
              <a:t>Sports.index</a:t>
            </a:r>
            <a:r>
              <a:rPr lang="en-US" altLang="zh-CN" dirty="0"/>
              <a:t> = year06_15 #set index by years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2006 to 2015</a:t>
            </a:r>
            <a:endParaRPr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2D0BEF9-B624-4620-AF06-A8439143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0" y="1798005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5C481EF-8D38-483E-8620-CEC7E0E7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8005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9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294" y="2472430"/>
            <a:ext cx="4847208" cy="3471169"/>
          </a:xfrm>
        </p:spPr>
        <p:txBody>
          <a:bodyPr>
            <a:normAutofit/>
          </a:bodyPr>
          <a:lstStyle/>
          <a:p>
            <a:r>
              <a:rPr lang="en-US" altLang="zh-CN" dirty="0"/>
              <a:t>#calculate the Growth</a:t>
            </a:r>
          </a:p>
          <a:p>
            <a:r>
              <a:rPr lang="en-US" altLang="zh-CN" dirty="0" err="1"/>
              <a:t>Sports.loc</a:t>
            </a:r>
            <a:r>
              <a:rPr lang="en-US" altLang="zh-CN" dirty="0"/>
              <a:t>[:,'</a:t>
            </a:r>
            <a:r>
              <a:rPr lang="en-US" altLang="zh-CN" dirty="0" err="1"/>
              <a:t>Global_Sales</a:t>
            </a:r>
            <a:r>
              <a:rPr lang="en-US" altLang="zh-CN" dirty="0"/>
              <a:t>']/</a:t>
            </a:r>
            <a:r>
              <a:rPr lang="en-US" altLang="zh-CN" dirty="0" err="1"/>
              <a:t>Sports.loc</a:t>
            </a:r>
            <a:r>
              <a:rPr lang="en-US" altLang="zh-CN" dirty="0"/>
              <a:t>[:,'Number of Games’]</a:t>
            </a:r>
          </a:p>
          <a:p>
            <a:r>
              <a:rPr lang="en-US" altLang="zh-CN" dirty="0"/>
              <a:t>#draw a line chart</a:t>
            </a:r>
          </a:p>
          <a:p>
            <a:r>
              <a:rPr lang="en-US" altLang="zh-CN" dirty="0" err="1"/>
              <a:t>Genre_Growth.plot</a:t>
            </a:r>
            <a:r>
              <a:rPr lang="en-US" altLang="zh-CN" dirty="0"/>
              <a:t>(kind='line',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title='Global Growth of Genre from 2006 to 2015')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('2006 to 2015')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5A245DB-4143-46D3-8959-C909DBAD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02" y="1586396"/>
            <a:ext cx="6527076" cy="52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8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Shooter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0886" y="2046302"/>
            <a:ext cx="9490228" cy="43855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#preview the top 10 Global Sales and number of Publisher from 2006 to 2015</a:t>
            </a:r>
          </a:p>
          <a:p>
            <a:r>
              <a:rPr lang="en-US" altLang="zh-CN" dirty="0"/>
              <a:t>Publisher_06_15 = sales06_15.groupby('Publisher').sum()</a:t>
            </a:r>
          </a:p>
          <a:p>
            <a:r>
              <a:rPr lang="en-US" altLang="zh-CN" dirty="0"/>
              <a:t>del Publisher_06_15['Year']</a:t>
            </a:r>
          </a:p>
          <a:p>
            <a:r>
              <a:rPr lang="en-US" altLang="zh-CN" dirty="0"/>
              <a:t>Publisher_sales_06_15 = Publisher_06_15.sort_values(by='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(Publisher_sales_06_15['</a:t>
            </a:r>
            <a:r>
              <a:rPr lang="en-US" altLang="zh-CN" dirty="0" err="1"/>
              <a:t>Global_Sales</a:t>
            </a:r>
            <a:r>
              <a:rPr lang="en-US" altLang="zh-CN" dirty="0"/>
              <a:t>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title='Global Sales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Publisher_games_06_15 = Publisher_06_15.sort_values(by='Number of Games',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(Publisher_games_06_15['Number of Games']).plot(kind='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title='Number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24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Shooter from 2006 to 2015</a:t>
            </a:r>
            <a:endParaRPr lang="zh-CN" altLang="en-US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C846D65-D1FD-4AA8-BD75-926C6BE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27" y="2157273"/>
            <a:ext cx="6279857" cy="40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1134C80A-28DC-4FFB-A774-27A445F2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273"/>
            <a:ext cx="6279856" cy="404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96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Shooter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0886" y="2046302"/>
            <a:ext cx="9490228" cy="4385570"/>
          </a:xfrm>
        </p:spPr>
        <p:txBody>
          <a:bodyPr>
            <a:normAutofit/>
          </a:bodyPr>
          <a:lstStyle/>
          <a:p>
            <a:r>
              <a:rPr lang="en-US" altLang="zh-CN" dirty="0"/>
              <a:t>#create data frame of genre: Shooter for top 4 Publisher </a:t>
            </a:r>
          </a:p>
          <a:p>
            <a:r>
              <a:rPr lang="en-US" altLang="zh-CN" dirty="0"/>
              <a:t>#Nintendo, Activision, Electronic Arts and Ubisoft</a:t>
            </a:r>
          </a:p>
          <a:p>
            <a:r>
              <a:rPr lang="en-US" altLang="zh-CN" dirty="0" err="1"/>
              <a:t>Shooter_Nintendo</a:t>
            </a:r>
            <a:r>
              <a:rPr lang="en-US" altLang="zh-CN" dirty="0"/>
              <a:t> = </a:t>
            </a:r>
            <a:r>
              <a:rPr lang="en-US" altLang="zh-CN" dirty="0" err="1"/>
              <a:t>pd.DataFrame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for a in </a:t>
            </a:r>
            <a:r>
              <a:rPr lang="en-US" altLang="zh-CN" dirty="0" err="1"/>
              <a:t>list_Shooter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copy.deepcopy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i.loc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['Publisher'] == 'Nintendo']</a:t>
            </a:r>
          </a:p>
          <a:p>
            <a:r>
              <a:rPr lang="en-US" altLang="zh-CN" dirty="0"/>
              <a:t>    del </a:t>
            </a:r>
            <a:r>
              <a:rPr lang="en-US" altLang="zh-CN" dirty="0" err="1"/>
              <a:t>i</a:t>
            </a:r>
            <a:r>
              <a:rPr lang="en-US" altLang="zh-CN" dirty="0"/>
              <a:t>['Year'], </a:t>
            </a:r>
            <a:r>
              <a:rPr lang="en-US" altLang="zh-CN" dirty="0" err="1"/>
              <a:t>i</a:t>
            </a:r>
            <a:r>
              <a:rPr lang="en-US" altLang="zh-CN" dirty="0"/>
              <a:t>['Name'], </a:t>
            </a:r>
            <a:r>
              <a:rPr lang="en-US" altLang="zh-CN" dirty="0" err="1"/>
              <a:t>i</a:t>
            </a:r>
            <a:r>
              <a:rPr lang="en-US" altLang="zh-CN" dirty="0"/>
              <a:t>['Platform'], </a:t>
            </a:r>
            <a:r>
              <a:rPr lang="en-US" altLang="zh-CN" dirty="0" err="1"/>
              <a:t>i</a:t>
            </a:r>
            <a:r>
              <a:rPr lang="en-US" altLang="zh-CN" dirty="0"/>
              <a:t>['Genre'], </a:t>
            </a:r>
            <a:r>
              <a:rPr lang="en-US" altLang="zh-CN" dirty="0" err="1"/>
              <a:t>i</a:t>
            </a:r>
            <a:r>
              <a:rPr lang="en-US" altLang="zh-CN" dirty="0"/>
              <a:t>['Publisher']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i.loc</a:t>
            </a:r>
            <a:r>
              <a:rPr lang="en-US" altLang="zh-CN" dirty="0"/>
              <a:t>["sum"] = list(</a:t>
            </a:r>
            <a:r>
              <a:rPr lang="en-US" altLang="zh-CN" dirty="0" err="1"/>
              <a:t>i.apply</a:t>
            </a:r>
            <a:r>
              <a:rPr lang="en-US" altLang="zh-CN" dirty="0"/>
              <a:t>(lambda x: </a:t>
            </a:r>
            <a:r>
              <a:rPr lang="en-US" altLang="zh-CN" dirty="0" err="1"/>
              <a:t>x.sum</a:t>
            </a:r>
            <a:r>
              <a:rPr lang="en-US" altLang="zh-CN" dirty="0"/>
              <a:t>()))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Shooter_Nintendo</a:t>
            </a:r>
            <a:r>
              <a:rPr lang="en-US" altLang="zh-CN" dirty="0"/>
              <a:t> = </a:t>
            </a:r>
            <a:r>
              <a:rPr lang="en-US" altLang="zh-CN" dirty="0" err="1"/>
              <a:t>pd.concat</a:t>
            </a:r>
            <a:r>
              <a:rPr lang="en-US" altLang="zh-CN" dirty="0"/>
              <a:t>([</a:t>
            </a:r>
            <a:r>
              <a:rPr lang="en-US" altLang="zh-CN" dirty="0" err="1"/>
              <a:t>Shooter_Nintendo,i</a:t>
            </a:r>
            <a:r>
              <a:rPr lang="en-US" altLang="zh-CN" dirty="0"/>
              <a:t>],axis=0)</a:t>
            </a:r>
          </a:p>
          <a:p>
            <a:r>
              <a:rPr lang="en-US" altLang="zh-CN" dirty="0" err="1"/>
              <a:t>Shooter_Nintendo</a:t>
            </a:r>
            <a:r>
              <a:rPr lang="en-US" altLang="zh-CN" dirty="0"/>
              <a:t> = </a:t>
            </a:r>
            <a:r>
              <a:rPr lang="en-US" altLang="zh-CN" dirty="0" err="1"/>
              <a:t>Shooter_Nintendo.loc</a:t>
            </a:r>
            <a:r>
              <a:rPr lang="en-US" altLang="zh-CN" dirty="0"/>
              <a:t>['sum',:]</a:t>
            </a:r>
          </a:p>
          <a:p>
            <a:r>
              <a:rPr lang="en-US" altLang="zh-CN" dirty="0" err="1"/>
              <a:t>Shooter_Nintendo.index</a:t>
            </a:r>
            <a:r>
              <a:rPr lang="en-US" altLang="zh-CN" dirty="0"/>
              <a:t> = year06_15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81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Shooter from 2006 to 2015</a:t>
            </a:r>
            <a:endParaRPr lang="zh-CN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1A5FE2F-6BE7-4B74-B30F-45B633D4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5" y="1771373"/>
            <a:ext cx="57626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9BABDF6-488D-4E24-B24E-51BC6F32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41" y="1771373"/>
            <a:ext cx="56102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0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87291-B550-4FF1-81FD-A08D4F67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A73F8-E735-423A-889D-3A6BF7DD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32552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Dataset: Global Video Games Sales from 1980 to 2015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Data Frame: 11 columns with 16598 non-null values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Data Source:  Kaggle.com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Using Packages:  Pandas, </a:t>
            </a:r>
            <a:r>
              <a:rPr lang="en-US" altLang="zh-CN" dirty="0" err="1"/>
              <a:t>Zipfile</a:t>
            </a:r>
            <a:r>
              <a:rPr lang="en-US" altLang="zh-CN" dirty="0"/>
              <a:t>, </a:t>
            </a:r>
            <a:r>
              <a:rPr lang="en-US" altLang="zh-CN" dirty="0" err="1"/>
              <a:t>plotly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 and copy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885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6B3B09B-0C7A-4683-AEB0-92633B11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16" y="1763790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75D53314-2835-4B6A-9AA4-111A5FCA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90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9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C3CD761-666E-406E-BD51-3ADFD59D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545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E610EDD2-FA34-4CEA-ADB6-84F04EDE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781545"/>
            <a:ext cx="60483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5C91A61-2440-464A-8D95-D52DDB38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3" y="1675013"/>
            <a:ext cx="61912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0173EC16-4C95-4929-BEAA-E93F3668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75013"/>
            <a:ext cx="61912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0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73FDF8DD-3467-44E3-83A4-BDA10D4F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73" y="1792642"/>
            <a:ext cx="61912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780B6FE5-CC4D-4CA1-8543-C69DF8E5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9300"/>
            <a:ext cx="62007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9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CCD978-68E2-49FC-AFFB-4F0F69E3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3" y="1762495"/>
            <a:ext cx="5667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157628-19B7-4E85-B933-B09B4083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42" y="1762495"/>
            <a:ext cx="5667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6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Top 4 Publisher from 2006 to 2015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9BDB5-8BC5-4CF6-9B37-28163E1F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9" y="1762495"/>
            <a:ext cx="5667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249A24-01B5-457C-8D8C-308F8DD6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76" y="1762495"/>
            <a:ext cx="566737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0886" y="2046302"/>
            <a:ext cx="9490228" cy="4548342"/>
          </a:xfrm>
        </p:spPr>
        <p:txBody>
          <a:bodyPr>
            <a:normAutofit/>
          </a:bodyPr>
          <a:lstStyle/>
          <a:p>
            <a:r>
              <a:rPr lang="en-US" altLang="zh-CN" dirty="0"/>
              <a:t>#group by Platform to find the favorite platform from 2006 to 2015</a:t>
            </a:r>
          </a:p>
          <a:p>
            <a:r>
              <a:rPr lang="en-US" altLang="zh-CN" dirty="0"/>
              <a:t>Platform_06_15 = sales06_15.groupby('Platform').sum()</a:t>
            </a:r>
          </a:p>
          <a:p>
            <a:r>
              <a:rPr lang="en-US" altLang="zh-CN" dirty="0"/>
              <a:t>del Platform_06_15['Year']</a:t>
            </a:r>
          </a:p>
          <a:p>
            <a:r>
              <a:rPr lang="en-US" altLang="zh-CN" dirty="0"/>
              <a:t>Platform_sales_06_15 = Platform_06_15.sort_values(by='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(Platform_sales_06_15['</a:t>
            </a:r>
            <a:r>
              <a:rPr lang="en-US" altLang="zh-CN" dirty="0" err="1"/>
              <a:t>Global_Sales</a:t>
            </a:r>
            <a:r>
              <a:rPr lang="en-US" altLang="zh-CN" dirty="0"/>
              <a:t>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title='Global Sales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Platform_games_06_15 = Platform_06_15.sort_values(by='Number of Games', ascending=False).head(10)</a:t>
            </a:r>
          </a:p>
          <a:p>
            <a:r>
              <a:rPr lang="en-US" altLang="zh-CN" dirty="0" err="1"/>
              <a:t>pd.Series</a:t>
            </a:r>
            <a:r>
              <a:rPr lang="en-US" altLang="zh-CN" dirty="0"/>
              <a:t>(Platform_games_06_15['Number of Games']).plot(kind='</a:t>
            </a:r>
            <a:r>
              <a:rPr lang="en-US" altLang="zh-CN" dirty="0" err="1"/>
              <a:t>barh</a:t>
            </a:r>
            <a:r>
              <a:rPr lang="en-US" altLang="zh-CN" dirty="0"/>
              <a:t>', </a:t>
            </a:r>
            <a:r>
              <a:rPr lang="en-US" altLang="zh-CN" dirty="0" err="1"/>
              <a:t>figsize</a:t>
            </a:r>
            <a:r>
              <a:rPr lang="en-US" altLang="zh-CN" dirty="0"/>
              <a:t>=(10,8), title='Number of Games from 2006 to 2015') 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5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41B3C4-31A0-4036-A64A-E58084F2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683890"/>
            <a:ext cx="59721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9E69A5-C3BB-4139-A44F-FB414550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683890"/>
            <a:ext cx="5924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5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1BD3A30-9E3C-44C7-B0A3-E1C3D5F2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27" y="1923588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3277942-F362-46E5-AE42-3FA19BA60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588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9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74AE280-7A6C-4C99-A8E9-30CD3BB6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16" y="1825933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59CD51F-3465-4A47-AE6B-36A7082A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933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8248C-162C-4498-8A72-79E130B8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cleaning and 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5C08E-1415-41AE-9B1E-B007ABF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Zipfile</a:t>
            </a:r>
            <a:r>
              <a:rPr lang="en-US" altLang="zh-CN" dirty="0"/>
              <a:t> and Pandas:</a:t>
            </a:r>
            <a:r>
              <a:rPr lang="zh-CN" altLang="en-US" dirty="0"/>
              <a:t> </a:t>
            </a:r>
            <a:r>
              <a:rPr lang="en-US" altLang="zh-CN" dirty="0"/>
              <a:t>Opening and importing the data into python</a:t>
            </a:r>
          </a:p>
          <a:p>
            <a:endParaRPr lang="en-US" altLang="zh-CN" dirty="0"/>
          </a:p>
          <a:p>
            <a:r>
              <a:rPr lang="en-US" altLang="zh-CN" dirty="0"/>
              <a:t>Add column: </a:t>
            </a:r>
            <a:r>
              <a:rPr lang="en-US" altLang="zh-CN" dirty="0" err="1"/>
              <a:t>vgsales</a:t>
            </a:r>
            <a:r>
              <a:rPr lang="en-US" altLang="zh-CN" dirty="0"/>
              <a:t>['Number of Games'] = 1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Groupby</a:t>
            </a:r>
            <a:r>
              <a:rPr lang="en-US" altLang="zh-CN" dirty="0"/>
              <a:t>: Preview the datasets by </a:t>
            </a:r>
            <a:r>
              <a:rPr lang="en-US" altLang="zh-CN" b="1" dirty="0"/>
              <a:t>Year, Platform, Genre and Publisher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List: </a:t>
            </a:r>
            <a:r>
              <a:rPr lang="en-US" altLang="zh-CN" dirty="0" err="1"/>
              <a:t>list_year</a:t>
            </a:r>
            <a:r>
              <a:rPr lang="en-US" altLang="zh-CN" dirty="0"/>
              <a:t> = [vgsale_2006,vgsale_2007,vgsale_2008,…,vgsale_2015]</a:t>
            </a:r>
          </a:p>
        </p:txBody>
      </p:sp>
    </p:spTree>
    <p:extLst>
      <p:ext uri="{BB962C8B-B14F-4D97-AF65-F5344CB8AC3E}">
        <p14:creationId xmlns:p14="http://schemas.microsoft.com/office/powerpoint/2010/main" val="301247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438F35-CCFB-4C69-81C5-6F7F8653B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545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F3BDC2A-7387-4BC0-BEAC-AD408AA6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15" y="1781545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66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Platform from 2006 to 2015</a:t>
            </a:r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36F3FA-6CFA-4982-B64B-0E76C8D1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8" y="1772667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4194487-B5A1-40CD-AF35-9D7AAD0C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667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68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620A-0FF3-4089-9B62-4CD5C6BB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A406-03F2-40B0-97A9-E4E33E3F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the global number of games increases, the global sales of games should start to pick up.</a:t>
            </a:r>
          </a:p>
          <a:p>
            <a:endParaRPr lang="en-US" altLang="zh-CN" dirty="0"/>
          </a:p>
          <a:p>
            <a:r>
              <a:rPr lang="en-US" altLang="zh-CN" dirty="0"/>
              <a:t>With the global sales per game of shooters on the rise, the number of shooters games should increase gradually.</a:t>
            </a:r>
          </a:p>
          <a:p>
            <a:endParaRPr lang="en-US" altLang="zh-CN" dirty="0"/>
          </a:p>
          <a:p>
            <a:r>
              <a:rPr lang="en-US" altLang="zh-CN" dirty="0"/>
              <a:t>Despite sluggish global game sales, Europe will gradually overtake the United States as the leading region for game consumption.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82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809EA-A30F-4B30-9566-C312CC76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&amp;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C4008-DF3F-4CC5-B91C-4864F4CB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6123"/>
          </a:xfrm>
        </p:spPr>
        <p:txBody>
          <a:bodyPr>
            <a:normAutofit/>
          </a:bodyPr>
          <a:lstStyle/>
          <a:p>
            <a:r>
              <a:rPr lang="en-US" altLang="zh-CN" dirty="0"/>
              <a:t>After finishing this project, I learnt how to create </a:t>
            </a:r>
            <a:r>
              <a:rPr lang="en-US" altLang="zh-CN" dirty="0" err="1"/>
              <a:t>dataframes</a:t>
            </a:r>
            <a:r>
              <a:rPr lang="en-US" altLang="zh-CN" dirty="0"/>
              <a:t> which would be useful for my analyzation and understand what kind of graphic or table is suitable in which situation.</a:t>
            </a:r>
          </a:p>
          <a:p>
            <a:r>
              <a:rPr lang="en-US" altLang="zh-CN" dirty="0"/>
              <a:t>Despite peaking between 2008 and 2011, game sales are on the decline.</a:t>
            </a:r>
          </a:p>
          <a:p>
            <a:r>
              <a:rPr lang="en-US" altLang="zh-CN" dirty="0"/>
              <a:t>For nearly three decades, action games are the most popular games in the world and the most numerous.</a:t>
            </a:r>
          </a:p>
          <a:p>
            <a:r>
              <a:rPr lang="en-US" altLang="zh-CN" dirty="0"/>
              <a:t>Shooting games have become more popular in recent years, but game publisher have not changed their approach to making their own games.</a:t>
            </a:r>
          </a:p>
          <a:p>
            <a:r>
              <a:rPr lang="en-US" altLang="zh-CN" dirty="0"/>
              <a:t>Different regions have different levels of affection for different game publishers, and the most popular genre of games on different platforms also differ.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2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games sales from 1980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946" y="2000938"/>
            <a:ext cx="5224045" cy="437619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year_total</a:t>
            </a:r>
            <a:r>
              <a:rPr lang="en-US" altLang="zh-CN" dirty="0"/>
              <a:t> = </a:t>
            </a:r>
            <a:r>
              <a:rPr lang="en-US" altLang="zh-CN" dirty="0" err="1"/>
              <a:t>vgsales.groupby</a:t>
            </a:r>
            <a:r>
              <a:rPr lang="en-US" altLang="zh-CN" dirty="0"/>
              <a:t>('Year').sum()</a:t>
            </a:r>
          </a:p>
          <a:p>
            <a:r>
              <a:rPr lang="en-US" altLang="zh-CN" dirty="0" err="1"/>
              <a:t>year_total</a:t>
            </a:r>
            <a:r>
              <a:rPr lang="en-US" altLang="zh-CN" dirty="0"/>
              <a:t> = </a:t>
            </a:r>
            <a:r>
              <a:rPr lang="en-US" altLang="zh-CN" dirty="0" err="1"/>
              <a:t>year_total.reset_index</a:t>
            </a:r>
            <a:r>
              <a:rPr lang="en-US" altLang="zh-CN" dirty="0"/>
              <a:t>(drop=False)</a:t>
            </a:r>
          </a:p>
          <a:p>
            <a:r>
              <a:rPr lang="en-US" altLang="zh-CN" dirty="0" err="1"/>
              <a:t>year_total</a:t>
            </a:r>
            <a:r>
              <a:rPr lang="en-US" altLang="zh-CN" dirty="0"/>
              <a:t>['Year'] = </a:t>
            </a:r>
            <a:r>
              <a:rPr lang="en-US" altLang="zh-CN" dirty="0" err="1"/>
              <a:t>year_total</a:t>
            </a:r>
            <a:r>
              <a:rPr lang="en-US" altLang="zh-CN" dirty="0"/>
              <a:t>['Year'].apply(int)</a:t>
            </a:r>
          </a:p>
          <a:p>
            <a:r>
              <a:rPr lang="en-US" altLang="zh-CN" dirty="0" err="1"/>
              <a:t>year_total</a:t>
            </a:r>
            <a:r>
              <a:rPr lang="en-US" altLang="zh-CN" dirty="0"/>
              <a:t> = </a:t>
            </a:r>
            <a:r>
              <a:rPr lang="en-US" altLang="zh-CN" dirty="0" err="1"/>
              <a:t>year_total.set_index</a:t>
            </a:r>
            <a:r>
              <a:rPr lang="en-US" altLang="zh-CN" dirty="0"/>
              <a:t>('Year')</a:t>
            </a:r>
          </a:p>
          <a:p>
            <a:r>
              <a:rPr lang="en-US" altLang="zh-CN" dirty="0" err="1"/>
              <a:t>year_total.drop</a:t>
            </a:r>
            <a:r>
              <a:rPr lang="en-US" altLang="zh-CN" dirty="0"/>
              <a:t>([2016,2017,2020], </a:t>
            </a:r>
            <a:r>
              <a:rPr lang="en-US" altLang="zh-CN" dirty="0" err="1"/>
              <a:t>inplace</a:t>
            </a:r>
            <a:r>
              <a:rPr lang="en-US" altLang="zh-CN" dirty="0"/>
              <a:t>=True)</a:t>
            </a:r>
          </a:p>
          <a:p>
            <a:r>
              <a:rPr lang="en-US" altLang="zh-CN" dirty="0" err="1"/>
              <a:t>year_total_line</a:t>
            </a:r>
            <a:r>
              <a:rPr lang="en-US" altLang="zh-CN" dirty="0"/>
              <a:t> = </a:t>
            </a:r>
            <a:r>
              <a:rPr lang="en-US" altLang="zh-CN" dirty="0" err="1"/>
              <a:t>year_total.plot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=(15,10), </a:t>
            </a:r>
            <a:r>
              <a:rPr lang="en-US" altLang="zh-CN" dirty="0" err="1"/>
              <a:t>fontsize</a:t>
            </a:r>
            <a:r>
              <a:rPr lang="en-US" altLang="zh-CN" dirty="0"/>
              <a:t>=13)</a:t>
            </a:r>
          </a:p>
          <a:p>
            <a:r>
              <a:rPr lang="en-US" altLang="zh-CN" dirty="0" err="1"/>
              <a:t>plt.legend</a:t>
            </a:r>
            <a:r>
              <a:rPr lang="en-US" altLang="zh-CN" dirty="0"/>
              <a:t>(loc='best', </a:t>
            </a:r>
            <a:r>
              <a:rPr lang="en-US" altLang="zh-CN" dirty="0" err="1"/>
              <a:t>fontsize</a:t>
            </a:r>
            <a:r>
              <a:rPr lang="en-US" altLang="zh-CN" dirty="0"/>
              <a:t>=13)</a:t>
            </a:r>
          </a:p>
          <a:p>
            <a:r>
              <a:rPr lang="en-US" altLang="zh-CN" dirty="0" err="1"/>
              <a:t>year_total_line.set_xlabel</a:t>
            </a:r>
            <a:r>
              <a:rPr lang="en-US" altLang="zh-CN" dirty="0"/>
              <a:t>('Year', </a:t>
            </a:r>
            <a:r>
              <a:rPr lang="en-US" altLang="zh-CN" dirty="0" err="1"/>
              <a:t>fontsize</a:t>
            </a:r>
            <a:r>
              <a:rPr lang="en-US" altLang="zh-CN" dirty="0"/>
              <a:t>=13)</a:t>
            </a:r>
          </a:p>
          <a:p>
            <a:r>
              <a:rPr lang="en-US" altLang="zh-CN" dirty="0" err="1"/>
              <a:t>year_total_line.set_ylabel</a:t>
            </a:r>
            <a:r>
              <a:rPr lang="en-US" altLang="zh-CN" dirty="0"/>
              <a:t>('Sales in Millions', </a:t>
            </a:r>
            <a:r>
              <a:rPr lang="en-US" altLang="zh-CN" dirty="0" err="1"/>
              <a:t>fontsize</a:t>
            </a:r>
            <a:r>
              <a:rPr lang="en-US" altLang="zh-CN" dirty="0"/>
              <a:t>=13)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3378B7-6F50-4818-B3D3-C448EA4D10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991" y="2000938"/>
            <a:ext cx="6674063" cy="43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5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Platform from 1980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946" y="3022587"/>
            <a:ext cx="5224045" cy="302382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Platform_total</a:t>
            </a:r>
            <a:r>
              <a:rPr lang="en-US" altLang="zh-CN" dirty="0"/>
              <a:t> = </a:t>
            </a:r>
            <a:r>
              <a:rPr lang="en-US" altLang="zh-CN" dirty="0" err="1"/>
              <a:t>vgsales.groupby</a:t>
            </a:r>
            <a:r>
              <a:rPr lang="en-US" altLang="zh-CN" dirty="0"/>
              <a:t>('Platform').sum()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Platform_total</a:t>
            </a:r>
            <a:r>
              <a:rPr lang="en-US" altLang="zh-CN" dirty="0"/>
              <a:t>['Year'] #ignore the years</a:t>
            </a:r>
          </a:p>
          <a:p>
            <a:r>
              <a:rPr lang="en-US" altLang="zh-CN" dirty="0" err="1"/>
              <a:t>Platform_sales_sort</a:t>
            </a:r>
            <a:r>
              <a:rPr lang="en-US" altLang="zh-CN" dirty="0"/>
              <a:t> = </a:t>
            </a:r>
            <a:r>
              <a:rPr lang="en-US" altLang="zh-CN" dirty="0" err="1"/>
              <a:t>Platform_total.sort_values</a:t>
            </a:r>
            <a:r>
              <a:rPr lang="en-US" altLang="zh-CN" dirty="0"/>
              <a:t>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ascending=False).head(10)</a:t>
            </a:r>
          </a:p>
          <a:p>
            <a:r>
              <a:rPr lang="en-US" altLang="zh-CN" dirty="0" err="1"/>
              <a:t>Platform_sales_sort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12D74E-F9D6-4D0A-AAB6-D4012218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1" y="2331660"/>
            <a:ext cx="6515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Platform from 1980 to 2015</a:t>
            </a:r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9A86CA4-732E-4A51-B21D-18F9BEAF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93510"/>
            <a:ext cx="5924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C6CB18F-1550-4BFF-9974-15F6942A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3510"/>
            <a:ext cx="59245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1980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946" y="3008451"/>
            <a:ext cx="5224045" cy="254294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Genre_total</a:t>
            </a:r>
            <a:r>
              <a:rPr lang="en-US" altLang="zh-CN" dirty="0"/>
              <a:t> = </a:t>
            </a:r>
            <a:r>
              <a:rPr lang="en-US" altLang="zh-CN" dirty="0" err="1"/>
              <a:t>vgsales.groupby</a:t>
            </a:r>
            <a:r>
              <a:rPr lang="en-US" altLang="zh-CN" dirty="0"/>
              <a:t>('Genre').sum()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Genre_total</a:t>
            </a:r>
            <a:r>
              <a:rPr lang="en-US" altLang="zh-CN" dirty="0"/>
              <a:t>['Year'] #ignore the years</a:t>
            </a:r>
          </a:p>
          <a:p>
            <a:r>
              <a:rPr lang="en-US" altLang="zh-CN" dirty="0" err="1"/>
              <a:t>Genre_sales_sort</a:t>
            </a:r>
            <a:r>
              <a:rPr lang="en-US" altLang="zh-CN" dirty="0"/>
              <a:t> = </a:t>
            </a:r>
            <a:r>
              <a:rPr lang="en-US" altLang="zh-CN" dirty="0" err="1"/>
              <a:t>Genre_total.sort_values</a:t>
            </a:r>
            <a:r>
              <a:rPr lang="en-US" altLang="zh-CN" dirty="0"/>
              <a:t>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</a:t>
            </a:r>
          </a:p>
          <a:p>
            <a:r>
              <a:rPr lang="en-US" altLang="zh-CN" dirty="0" err="1"/>
              <a:t>Genre_sales_sort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FBAF5E-3740-4D75-BA5D-6A9D3618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34" y="2246336"/>
            <a:ext cx="6800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Genre from 1980 to 2015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BB32A6-4C21-45AC-9F8C-2FE42ECF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0322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6D870C1-BBE4-4F9E-B013-11D21FB2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870322"/>
            <a:ext cx="62674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190B-30A8-42EC-888F-C82124E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6"/>
            <a:ext cx="7729728" cy="1188720"/>
          </a:xfrm>
        </p:spPr>
        <p:txBody>
          <a:bodyPr/>
          <a:lstStyle/>
          <a:p>
            <a:r>
              <a:rPr lang="en-US" altLang="zh-CN" dirty="0"/>
              <a:t>The Global games sales of each Publisher from 1980 to 2015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8A01-92D1-480C-A1AA-BDF0E953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186004"/>
            <a:ext cx="5224045" cy="254294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Publisher_total</a:t>
            </a:r>
            <a:r>
              <a:rPr lang="en-US" altLang="zh-CN" dirty="0"/>
              <a:t> = </a:t>
            </a:r>
            <a:r>
              <a:rPr lang="en-US" altLang="zh-CN" dirty="0" err="1"/>
              <a:t>vgsales.groupby</a:t>
            </a:r>
            <a:r>
              <a:rPr lang="en-US" altLang="zh-CN" dirty="0"/>
              <a:t>('Publisher').sum()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Publisher_total</a:t>
            </a:r>
            <a:r>
              <a:rPr lang="en-US" altLang="zh-CN" dirty="0"/>
              <a:t>['Year'] #ignore the years</a:t>
            </a:r>
          </a:p>
          <a:p>
            <a:r>
              <a:rPr lang="en-US" altLang="zh-CN" dirty="0" err="1"/>
              <a:t>Publisher_sales_sort</a:t>
            </a:r>
            <a:r>
              <a:rPr lang="en-US" altLang="zh-CN" dirty="0"/>
              <a:t> = </a:t>
            </a:r>
            <a:r>
              <a:rPr lang="en-US" altLang="zh-CN" dirty="0" err="1"/>
              <a:t>Publisher_total.sort_values</a:t>
            </a:r>
            <a:r>
              <a:rPr lang="en-US" altLang="zh-CN" dirty="0"/>
              <a:t>(by='</a:t>
            </a:r>
            <a:r>
              <a:rPr lang="en-US" altLang="zh-CN" dirty="0" err="1"/>
              <a:t>Global_Sales</a:t>
            </a:r>
            <a:r>
              <a:rPr lang="en-US" altLang="zh-CN" dirty="0"/>
              <a:t>', ascending=False).head(10)</a:t>
            </a:r>
          </a:p>
          <a:p>
            <a:r>
              <a:rPr lang="en-US" altLang="zh-CN" dirty="0" err="1"/>
              <a:t>Publisher_sales_sort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EE1B0-2EEF-4667-9AED-FC8474EF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03" y="2254928"/>
            <a:ext cx="7104998" cy="39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925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133</TotalTime>
  <Words>1806</Words>
  <Application>Microsoft Office PowerPoint</Application>
  <PresentationFormat>宽屏</PresentationFormat>
  <Paragraphs>140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包裹</vt:lpstr>
      <vt:lpstr>Analyzing the Global Video Games Sales</vt:lpstr>
      <vt:lpstr>introduction</vt:lpstr>
      <vt:lpstr>cleaning and preprocessing</vt:lpstr>
      <vt:lpstr>the games sales from 1980 to 2015</vt:lpstr>
      <vt:lpstr>The Global games sales of each Platform from 1980 to 2015</vt:lpstr>
      <vt:lpstr>The Global games sales of each Platform from 1980 to 2015</vt:lpstr>
      <vt:lpstr>The Global games sales of each Genre from 1980 to 2015</vt:lpstr>
      <vt:lpstr>The Global games sales of each Genre from 1980 to 2015</vt:lpstr>
      <vt:lpstr>The Global games sales of each Publisher from 1980 to 2015</vt:lpstr>
      <vt:lpstr>The Global games sales of each Publisher from 1980 to 2015</vt:lpstr>
      <vt:lpstr>The Global games sales of each Genre from 2006 to 2015</vt:lpstr>
      <vt:lpstr>The Global games sales of each Genre from 2006 to 2015</vt:lpstr>
      <vt:lpstr>The Global games sales of each Genre from 2006 to 2015</vt:lpstr>
      <vt:lpstr>The Global games sales of each Genre from 2006 to 2015</vt:lpstr>
      <vt:lpstr>The Global games sales of each Genre from 2006 to 2015</vt:lpstr>
      <vt:lpstr>The Global games sales of Shooter from 2006 to 2015</vt:lpstr>
      <vt:lpstr>The Global games sales of Shooter from 2006 to 2015</vt:lpstr>
      <vt:lpstr>The Global games sales of Shooter from 2006 to 2015</vt:lpstr>
      <vt:lpstr>The Global games sales of Shooter from 2006 to 2015</vt:lpstr>
      <vt:lpstr>The Global games sales of Top 4 Publisher from 2006 to 2015</vt:lpstr>
      <vt:lpstr>The Global games sales of Top 4 Publisher from 2006 to 2015</vt:lpstr>
      <vt:lpstr>The Global games sales of Top 4 Publisher from 2006 to 2015</vt:lpstr>
      <vt:lpstr>The Global games sales of Top 4 Publisher from 2006 to 2015</vt:lpstr>
      <vt:lpstr>The Global games sales of Top 4 Publisher from 2006 to 2015</vt:lpstr>
      <vt:lpstr>The Global games sales of Top 4 Publisher from 2006 to 2015</vt:lpstr>
      <vt:lpstr>The Global games sales of Platform from 2006 to 2015</vt:lpstr>
      <vt:lpstr>The Global games sales of Platform from 2006 to 2015</vt:lpstr>
      <vt:lpstr>The Global games sales of Platform from 2006 to 2015</vt:lpstr>
      <vt:lpstr>The Global games sales of Platform from 2006 to 2015</vt:lpstr>
      <vt:lpstr>The Global games sales of Platform from 2006 to 2015</vt:lpstr>
      <vt:lpstr>The Global games sales of Platform from 2006 to 2015</vt:lpstr>
      <vt:lpstr>predictions</vt:lpstr>
      <vt:lpstr>learning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Global Video Games Sales</dc:title>
  <dc:creator>Ying Jun</dc:creator>
  <cp:lastModifiedBy>Ying Jun</cp:lastModifiedBy>
  <cp:revision>19</cp:revision>
  <dcterms:created xsi:type="dcterms:W3CDTF">2019-05-07T15:07:25Z</dcterms:created>
  <dcterms:modified xsi:type="dcterms:W3CDTF">2019-05-07T19:21:46Z</dcterms:modified>
</cp:coreProperties>
</file>