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3" r:id="rId3"/>
    <p:sldId id="266" r:id="rId4"/>
    <p:sldId id="267" r:id="rId5"/>
    <p:sldId id="281" r:id="rId6"/>
    <p:sldId id="269" r:id="rId7"/>
    <p:sldId id="277" r:id="rId8"/>
    <p:sldId id="278" r:id="rId9"/>
    <p:sldId id="279" r:id="rId10"/>
    <p:sldId id="280" r:id="rId11"/>
    <p:sldId id="289" r:id="rId12"/>
    <p:sldId id="292" r:id="rId13"/>
    <p:sldId id="290" r:id="rId14"/>
    <p:sldId id="271" r:id="rId15"/>
    <p:sldId id="282" r:id="rId16"/>
    <p:sldId id="283" r:id="rId17"/>
    <p:sldId id="284" r:id="rId18"/>
    <p:sldId id="285" r:id="rId19"/>
    <p:sldId id="286" r:id="rId20"/>
    <p:sldId id="291" r:id="rId21"/>
    <p:sldId id="288" r:id="rId22"/>
    <p:sldId id="273"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72464" autoAdjust="0"/>
  </p:normalViewPr>
  <p:slideViewPr>
    <p:cSldViewPr>
      <p:cViewPr varScale="1">
        <p:scale>
          <a:sx n="52" d="100"/>
          <a:sy n="52" d="100"/>
        </p:scale>
        <p:origin x="9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A5041-440C-4B19-B3EB-AAC7125510C9}" type="datetimeFigureOut">
              <a:rPr lang="en-US" smtClean="0"/>
              <a:t>12/12/2018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B7E01-A207-4128-B5B9-A78B29312BEF}" type="slidenum">
              <a:rPr lang="en-US" smtClean="0"/>
              <a:t>‹#›</a:t>
            </a:fld>
            <a:endParaRPr lang="en-US"/>
          </a:p>
        </p:txBody>
      </p:sp>
    </p:spTree>
    <p:extLst>
      <p:ext uri="{BB962C8B-B14F-4D97-AF65-F5344CB8AC3E}">
        <p14:creationId xmlns:p14="http://schemas.microsoft.com/office/powerpoint/2010/main" val="270275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vi.wikipedia.org/wiki/T%C3%ACm_ki%E1%BA%BFm_theo_l%E1%BB%B1a_ch%E1%BB%8Dn_t%E1%BB%91t_nh%E1%BA%A5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 tên</a:t>
            </a:r>
            <a:r>
              <a:rPr lang="en-US" baseline="0" dirty="0" smtClean="0"/>
              <a:t> Trương Hoàng Vương</a:t>
            </a:r>
            <a:endParaRPr lang="en-US" dirty="0" smtClean="0"/>
          </a:p>
          <a:p>
            <a:r>
              <a:rPr lang="en-US" dirty="0" smtClean="0"/>
              <a:t>Trước tiên</a:t>
            </a:r>
            <a:r>
              <a:rPr lang="en-US" baseline="0" dirty="0" smtClean="0"/>
              <a:t> em xin chào thầy Minh, thầy Án và thầy Tân. Sau đây em xin bắt đầu buổi bảo vệ luận văn tốt nghiệp của mình.</a:t>
            </a:r>
          </a:p>
          <a:p>
            <a:r>
              <a:rPr lang="en-US" dirty="0" smtClean="0"/>
              <a:t>Đề</a:t>
            </a:r>
            <a:r>
              <a:rPr lang="en-US" baseline="0" dirty="0" smtClean="0"/>
              <a:t> tài:</a:t>
            </a:r>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1</a:t>
            </a:fld>
            <a:endParaRPr lang="en-US"/>
          </a:p>
        </p:txBody>
      </p:sp>
    </p:spTree>
    <p:extLst>
      <p:ext uri="{BB962C8B-B14F-4D97-AF65-F5344CB8AC3E}">
        <p14:creationId xmlns:p14="http://schemas.microsoft.com/office/powerpoint/2010/main" val="550804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11</a:t>
            </a:fld>
            <a:endParaRPr lang="en-US"/>
          </a:p>
        </p:txBody>
      </p:sp>
    </p:spTree>
    <p:extLst>
      <p:ext uri="{BB962C8B-B14F-4D97-AF65-F5344CB8AC3E}">
        <p14:creationId xmlns:p14="http://schemas.microsoft.com/office/powerpoint/2010/main" val="2646314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12</a:t>
            </a:fld>
            <a:endParaRPr lang="en-US"/>
          </a:p>
        </p:txBody>
      </p:sp>
    </p:spTree>
    <p:extLst>
      <p:ext uri="{BB962C8B-B14F-4D97-AF65-F5344CB8AC3E}">
        <p14:creationId xmlns:p14="http://schemas.microsoft.com/office/powerpoint/2010/main" val="1241516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a:t>
            </a:r>
            <a:r>
              <a:rPr lang="vi-VN" sz="1200" b="0" i="0" kern="1200" dirty="0" smtClean="0">
                <a:solidFill>
                  <a:schemeClr val="tx1"/>
                </a:solidFill>
                <a:effectLst/>
                <a:latin typeface="+mn-lt"/>
                <a:ea typeface="+mn-ea"/>
                <a:cs typeface="+mn-cs"/>
              </a:rPr>
              <a:t>ột </a:t>
            </a:r>
            <a:r>
              <a:rPr lang="en-US" sz="1200" b="0" i="0" u="none" strike="noStrike" kern="1200" dirty="0" smtClean="0">
                <a:solidFill>
                  <a:schemeClr val="tx1"/>
                </a:solidFill>
                <a:effectLst/>
                <a:latin typeface="+mn-lt"/>
                <a:ea typeface="+mn-ea"/>
                <a:cs typeface="+mn-cs"/>
              </a:rPr>
              <a:t>thuật</a:t>
            </a:r>
            <a:r>
              <a:rPr lang="en-US" sz="1200" b="0" i="0" u="none" strike="noStrike" kern="1200" baseline="0" dirty="0" smtClean="0">
                <a:solidFill>
                  <a:schemeClr val="tx1"/>
                </a:solidFill>
                <a:effectLst/>
                <a:latin typeface="+mn-lt"/>
                <a:ea typeface="+mn-ea"/>
                <a:cs typeface="+mn-cs"/>
              </a:rPr>
              <a:t> toán tìm kiếm trong đồ thị</a:t>
            </a:r>
            <a:r>
              <a:rPr lang="vi-VN" sz="1200" b="0" i="0" kern="1200" dirty="0" smtClean="0">
                <a:solidFill>
                  <a:schemeClr val="tx1"/>
                </a:solidFill>
                <a:effectLst/>
                <a:latin typeface="+mn-lt"/>
                <a:ea typeface="+mn-ea"/>
                <a:cs typeface="+mn-cs"/>
              </a:rPr>
              <a:t>. Thuật toán này tìm một đường đi từ một </a:t>
            </a:r>
            <a:r>
              <a:rPr lang="en-US" sz="1200" b="0" i="0" u="none" strike="noStrike" kern="1200" dirty="0" smtClean="0">
                <a:solidFill>
                  <a:schemeClr val="tx1"/>
                </a:solidFill>
                <a:effectLst/>
                <a:latin typeface="+mn-lt"/>
                <a:ea typeface="+mn-ea"/>
                <a:cs typeface="+mn-cs"/>
              </a:rPr>
              <a:t>nút</a:t>
            </a:r>
            <a:r>
              <a:rPr lang="vi-VN" sz="1200" b="0" i="0" kern="1200" dirty="0" smtClean="0">
                <a:solidFill>
                  <a:schemeClr val="tx1"/>
                </a:solidFill>
                <a:effectLst/>
                <a:latin typeface="+mn-lt"/>
                <a:ea typeface="+mn-ea"/>
                <a:cs typeface="+mn-cs"/>
              </a:rPr>
              <a:t> khởi đầu tới một nút đích cho trước (hoặc tới một nút thỏa mãn một điều kiện đích). Thuật toán này sử dụng một "đánh giá heuristic" để xếp loại từng nút theo ước lượng về tuyến đường tốt nhất đi qua nút đó. Thuật toán này duyệt các nút theo thứ tự của đánh giá heuristic này. Do đó, thuật toán A* là một ví dụ của </a:t>
            </a:r>
            <a:r>
              <a:rPr lang="vi-VN" sz="1200" b="0" i="0" u="sng" kern="1200" dirty="0" smtClean="0">
                <a:solidFill>
                  <a:schemeClr val="tx1"/>
                </a:solidFill>
                <a:effectLst/>
                <a:latin typeface="+mn-lt"/>
                <a:ea typeface="+mn-ea"/>
                <a:cs typeface="+mn-cs"/>
                <a:hlinkClick r:id="rId3"/>
              </a:rPr>
              <a:t>tìm kiếm theo lựa chọn tốt nhất</a:t>
            </a:r>
            <a:r>
              <a:rPr lang="vi-VN" sz="1200" b="0" i="0" kern="1200" dirty="0" smtClean="0">
                <a:solidFill>
                  <a:schemeClr val="tx1"/>
                </a:solidFill>
                <a:effectLst/>
                <a:latin typeface="+mn-lt"/>
                <a:ea typeface="+mn-ea"/>
                <a:cs typeface="+mn-cs"/>
              </a:rPr>
              <a:t> (</a:t>
            </a:r>
            <a:r>
              <a:rPr lang="vi-VN" sz="1200" b="0" i="1" kern="1200" dirty="0" smtClean="0">
                <a:solidFill>
                  <a:schemeClr val="tx1"/>
                </a:solidFill>
                <a:effectLst/>
                <a:latin typeface="+mn-lt"/>
                <a:ea typeface="+mn-ea"/>
                <a:cs typeface="+mn-cs"/>
              </a:rPr>
              <a:t>best-first search</a:t>
            </a:r>
            <a:r>
              <a:rPr lang="vi-VN"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13</a:t>
            </a:fld>
            <a:endParaRPr lang="en-US"/>
          </a:p>
        </p:txBody>
      </p:sp>
    </p:spTree>
    <p:extLst>
      <p:ext uri="{BB962C8B-B14F-4D97-AF65-F5344CB8AC3E}">
        <p14:creationId xmlns:p14="http://schemas.microsoft.com/office/powerpoint/2010/main" val="1446946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Giải thích: </a:t>
            </a:r>
            <a:endParaRPr lang="en-US" sz="1200" i="1"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Giao diện chính khi vào game cho phép người chơi lựa chọn dựa vào hai nút(button) được thiết kế sẵn, là “Play” và “Quit” cho phép người chơi ấn “Play” để bắt đầu chơi và “Quit” để thoát game.</a:t>
            </a:r>
            <a:endParaRPr lang="en-US" sz="120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8CB7E01-A207-4128-B5B9-A78B29312BEF}" type="slidenum">
              <a:rPr lang="en-US" smtClean="0"/>
              <a:t>14</a:t>
            </a:fld>
            <a:endParaRPr lang="en-US"/>
          </a:p>
        </p:txBody>
      </p:sp>
    </p:spTree>
    <p:extLst>
      <p:ext uri="{BB962C8B-B14F-4D97-AF65-F5344CB8AC3E}">
        <p14:creationId xmlns:p14="http://schemas.microsoft.com/office/powerpoint/2010/main" val="406069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Giải thích: </a:t>
            </a:r>
            <a:endParaRPr lang="en-US" sz="1200" i="1"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Khi vào được giao diện chính của game, người chơi sẽ thấy được nhân vật chính mà mình sẽ điều khiển kèm theo thanh máu(Health bar) để chống lại kẻ địch xâm lăng, đồng thời sẽ thấy được tổng thể các ảnh nền phía sau(background) của game. Bên cạnh đó người chơi sẽ thấy được các thông tin cơ bản của nhân vật chính ở góc trái phía trên màn hình hiển thị các thông tin như: số mạng(Lives) hiện tại, số tiền(Money) kiếm được khi bắn hạ quái vật, kèm theo là một trong những điều kiện dùng để qua màn là số lượng kẻ địch cần giết(Enemy Kill).</a:t>
            </a:r>
            <a:endParaRPr lang="en-US" sz="1200" i="1"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Phía góc phải phía trên là thông tin màn chơi mà người chơi đang chơi. </a:t>
            </a:r>
            <a:endParaRPr lang="en-US" sz="1200" i="1"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Ở giữa phía dưới màn hình là thông tin dùng để hướng dẫn người chơi khi vào chơi gồm có các thông tin như: duy chuyển trái phải bằng phím A hoặc D, sử dụng chuột để điều khiển hướng bắn của vũ khí và chuột trái để bắn, ấn phím U để bật menu nâng cấp (menu upgrade) và ấn phím P để dừng game(Pause).</a:t>
            </a:r>
            <a:endParaRPr lang="en-US" sz="1200" i="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15</a:t>
            </a:fld>
            <a:endParaRPr lang="en-US"/>
          </a:p>
        </p:txBody>
      </p:sp>
    </p:spTree>
    <p:extLst>
      <p:ext uri="{BB962C8B-B14F-4D97-AF65-F5344CB8AC3E}">
        <p14:creationId xmlns:p14="http://schemas.microsoft.com/office/powerpoint/2010/main" val="250833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Giải thích: </a:t>
            </a:r>
            <a:endParaRPr lang="en-US" sz="1200" i="1"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Sau khi ấn vào phím P(Pause) để dừng game, game sẽ dừng tạm thời và người chơi sẽ không thể dùng các nút khác để duy chuyển, hoặc bắn trả kẻ địch đang tấn công người chơi. Đồng thời kẻ địch cũng sẽ hoàn toàn dừng lại và không tấn công được người chơi. Được sử dụng khi người chơi muốn tạm dừng game để làm việc và khi cần giải trí thì sẽ không bỏ lỡ màn chơi mà mình đang chơi. </a:t>
            </a:r>
            <a:endParaRPr lang="en-US" sz="1200" i="1"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Được cung cấp thêm nút(button) “Quit” dùng để thoát game khi cần thiết.</a:t>
            </a:r>
            <a:endParaRPr lang="en-US" sz="1200" i="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16</a:t>
            </a:fld>
            <a:endParaRPr lang="en-US"/>
          </a:p>
        </p:txBody>
      </p:sp>
    </p:spTree>
    <p:extLst>
      <p:ext uri="{BB962C8B-B14F-4D97-AF65-F5344CB8AC3E}">
        <p14:creationId xmlns:p14="http://schemas.microsoft.com/office/powerpoint/2010/main" val="1102644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Giải thích: </a:t>
            </a:r>
            <a:endParaRPr lang="en-US" sz="1200" i="1"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Sau khi ấn phím U để bật menu nâng cấp(upgrade menu), game sẽ dừng tạm thời và người chơi sẽ không thể dùng các nút khác để duy chuyển, hoặc bắn trả kẻ địch đang tấn công người chơi. Đồng thời kẻ địch cũng sẽ hoàn toàn dừng lại và không tấn công được người chơi. </a:t>
            </a:r>
            <a:endParaRPr lang="en-US" sz="1200" i="1"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Được sử dụng khi người chơi muốn </a:t>
            </a:r>
            <a:r>
              <a:rPr lang="en-US" sz="1200" i="0" kern="1200" dirty="0" err="1" smtClean="0">
                <a:solidFill>
                  <a:schemeClr val="tx1"/>
                </a:solidFill>
                <a:effectLst/>
                <a:latin typeface="+mn-lt"/>
                <a:ea typeface="+mn-ea"/>
                <a:cs typeface="+mn-cs"/>
              </a:rPr>
              <a:t>muốn</a:t>
            </a:r>
            <a:r>
              <a:rPr lang="en-US" sz="1200" i="0" kern="1200" dirty="0" smtClean="0">
                <a:solidFill>
                  <a:schemeClr val="tx1"/>
                </a:solidFill>
                <a:effectLst/>
                <a:latin typeface="+mn-lt"/>
                <a:ea typeface="+mn-ea"/>
                <a:cs typeface="+mn-cs"/>
              </a:rPr>
              <a:t> nâng cấp hay nâng cao tốc độ duy chuyển của nhân vật, hay máu của nhân vật lên.</a:t>
            </a:r>
            <a:endParaRPr lang="en-US" sz="1200" i="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17</a:t>
            </a:fld>
            <a:endParaRPr lang="en-US"/>
          </a:p>
        </p:txBody>
      </p:sp>
    </p:spTree>
    <p:extLst>
      <p:ext uri="{BB962C8B-B14F-4D97-AF65-F5344CB8AC3E}">
        <p14:creationId xmlns:p14="http://schemas.microsoft.com/office/powerpoint/2010/main" val="645102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Giải thích:</a:t>
            </a:r>
            <a:endParaRPr lang="en-US" sz="1200" i="1"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Là giao diện khi người chơi không thể tiếp tục game do không còn mạng(Lives) nữa.</a:t>
            </a:r>
            <a:endParaRPr lang="en-US" sz="1200" i="1"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khi giao diện này xuất hiện người chơi sẽ có hai lựa chọn là chơi lại hoặc thoát game.</a:t>
            </a:r>
            <a:endParaRPr lang="en-US" sz="1200" i="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18</a:t>
            </a:fld>
            <a:endParaRPr lang="en-US"/>
          </a:p>
        </p:txBody>
      </p:sp>
    </p:spTree>
    <p:extLst>
      <p:ext uri="{BB962C8B-B14F-4D97-AF65-F5344CB8AC3E}">
        <p14:creationId xmlns:p14="http://schemas.microsoft.com/office/powerpoint/2010/main" val="1593445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Giải thích:</a:t>
            </a:r>
          </a:p>
          <a:p>
            <a:r>
              <a:rPr lang="en-US" sz="1200" kern="1200" dirty="0" smtClean="0">
                <a:solidFill>
                  <a:schemeClr val="tx1"/>
                </a:solidFill>
                <a:effectLst/>
                <a:latin typeface="+mn-lt"/>
                <a:ea typeface="+mn-ea"/>
                <a:cs typeface="+mn-cs"/>
              </a:rPr>
              <a:t>+ Là giao diện khi người chơi đã thắng game khi đã hạ được “BOSS” của kẻ địch.</a:t>
            </a:r>
          </a:p>
          <a:p>
            <a:r>
              <a:rPr lang="en-US" sz="1200" kern="1200" dirty="0" smtClean="0">
                <a:solidFill>
                  <a:schemeClr val="tx1"/>
                </a:solidFill>
                <a:effectLst/>
                <a:latin typeface="+mn-lt"/>
                <a:ea typeface="+mn-ea"/>
                <a:cs typeface="+mn-cs"/>
              </a:rPr>
              <a:t>+ Người chơi sẽ có hai lựa chọn là chới lại game(Play again) hoặc là thoát game(Quit).</a:t>
            </a:r>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19</a:t>
            </a:fld>
            <a:endParaRPr lang="en-US"/>
          </a:p>
        </p:txBody>
      </p:sp>
    </p:spTree>
    <p:extLst>
      <p:ext uri="{BB962C8B-B14F-4D97-AF65-F5344CB8AC3E}">
        <p14:creationId xmlns:p14="http://schemas.microsoft.com/office/powerpoint/2010/main" val="3338194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20</a:t>
            </a:fld>
            <a:endParaRPr lang="en-US"/>
          </a:p>
        </p:txBody>
      </p:sp>
    </p:spTree>
    <p:extLst>
      <p:ext uri="{BB962C8B-B14F-4D97-AF65-F5344CB8AC3E}">
        <p14:creationId xmlns:p14="http://schemas.microsoft.com/office/powerpoint/2010/main" val="199569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Tình trạng này thể hiện và diễn ra rất rõ tại Việt Nam khi mà tổng số lượng thiết bị </a:t>
            </a:r>
            <a:r>
              <a:rPr lang="en-US" sz="1200" kern="1200" dirty="0" smtClean="0">
                <a:solidFill>
                  <a:schemeClr val="tx1"/>
                </a:solidFill>
                <a:effectLst/>
                <a:latin typeface="+mn-lt"/>
                <a:ea typeface="+mn-ea"/>
                <a:cs typeface="+mn-cs"/>
              </a:rPr>
              <a:t>chơi game tăng </a:t>
            </a:r>
            <a:r>
              <a:rPr lang="vi-VN" sz="1200" kern="1200" dirty="0" smtClean="0">
                <a:solidFill>
                  <a:schemeClr val="tx1"/>
                </a:solidFill>
                <a:effectLst/>
                <a:latin typeface="+mn-lt"/>
                <a:ea typeface="+mn-ea"/>
                <a:cs typeface="+mn-cs"/>
              </a:rPr>
              <a:t>cao, và người sử dụng càng gia </a:t>
            </a:r>
            <a:r>
              <a:rPr lang="en-US" sz="1200" kern="1200" dirty="0" smtClean="0">
                <a:solidFill>
                  <a:schemeClr val="tx1"/>
                </a:solidFill>
                <a:effectLst/>
                <a:latin typeface="+mn-lt"/>
                <a:ea typeface="+mn-ea"/>
                <a:cs typeface="+mn-cs"/>
              </a:rPr>
              <a:t>tăng</a:t>
            </a:r>
            <a:r>
              <a:rPr lang="vi-VN" sz="1200" kern="1200" dirty="0" smtClean="0">
                <a:solidFill>
                  <a:schemeClr val="tx1"/>
                </a:solidFill>
                <a:effectLst/>
                <a:latin typeface="+mn-lt"/>
                <a:ea typeface="+mn-ea"/>
                <a:cs typeface="+mn-cs"/>
              </a:rPr>
              <a:t>, nhất là giới trẻ hiện nay.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Các tựa game hấp dẫn trên thiết bị PC</a:t>
            </a:r>
            <a:r>
              <a:rPr lang="en-US" sz="1200" kern="1200" dirty="0" smtClean="0">
                <a:solidFill>
                  <a:schemeClr val="tx1"/>
                </a:solidFill>
                <a:effectLst/>
                <a:latin typeface="+mn-lt"/>
                <a:ea typeface="+mn-ea"/>
                <a:cs typeface="+mn-cs"/>
              </a:rPr>
              <a:t> hay điện thoại thông minh</a:t>
            </a:r>
            <a:r>
              <a:rPr lang="vi-VN" sz="1200" kern="1200" dirty="0" smtClean="0">
                <a:solidFill>
                  <a:schemeClr val="tx1"/>
                </a:solidFill>
                <a:effectLst/>
                <a:latin typeface="+mn-lt"/>
                <a:ea typeface="+mn-ea"/>
                <a:cs typeface="+mn-cs"/>
              </a:rPr>
              <a:t> cũng lần lượt ra đời với số lượng ngày càng nhiều về nội dung cũng như thể loại. </a:t>
            </a:r>
            <a:endParaRPr lang="en-US"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Trong xu thế </a:t>
            </a:r>
            <a:r>
              <a:rPr lang="en-US" sz="1200" kern="1200" dirty="0" smtClean="0">
                <a:solidFill>
                  <a:schemeClr val="tx1"/>
                </a:solidFill>
                <a:effectLst/>
                <a:latin typeface="+mn-lt"/>
                <a:ea typeface="+mn-ea"/>
                <a:cs typeface="+mn-cs"/>
              </a:rPr>
              <a:t>trên đã tạo ra ngành</a:t>
            </a:r>
            <a:r>
              <a:rPr lang="vi-VN" sz="1200" kern="1200" dirty="0" smtClean="0">
                <a:solidFill>
                  <a:schemeClr val="tx1"/>
                </a:solidFill>
                <a:effectLst/>
                <a:latin typeface="+mn-lt"/>
                <a:ea typeface="+mn-ea"/>
                <a:cs typeface="+mn-cs"/>
              </a:rPr>
              <a:t> lập trình game</a:t>
            </a:r>
            <a:r>
              <a:rPr lang="en-US" sz="1200" kern="1200" dirty="0" smtClean="0">
                <a:solidFill>
                  <a:schemeClr val="tx1"/>
                </a:solidFill>
                <a:effectLst/>
                <a:latin typeface="+mn-lt"/>
                <a:ea typeface="+mn-ea"/>
                <a:cs typeface="+mn-cs"/>
              </a:rPr>
              <a:t> và đã</a:t>
            </a:r>
            <a:r>
              <a:rPr lang="vi-VN" sz="1200" kern="1200" dirty="0" smtClean="0">
                <a:solidFill>
                  <a:schemeClr val="tx1"/>
                </a:solidFill>
                <a:effectLst/>
                <a:latin typeface="+mn-lt"/>
                <a:ea typeface="+mn-ea"/>
                <a:cs typeface="+mn-cs"/>
              </a:rPr>
              <a:t> phát triển một cách vượt bật, mở ra một thị trường làm việc hấp dẫn thu hút đối với các lập trình viên.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Vì vậy v</a:t>
            </a:r>
            <a:r>
              <a:rPr lang="vi-VN" sz="1200" kern="1200" dirty="0" smtClean="0">
                <a:solidFill>
                  <a:schemeClr val="tx1"/>
                </a:solidFill>
                <a:effectLst/>
                <a:latin typeface="+mn-lt"/>
                <a:ea typeface="+mn-ea"/>
                <a:cs typeface="+mn-cs"/>
              </a:rPr>
              <a:t>iệc tiếp cận và lập trình game cũng</a:t>
            </a:r>
            <a:r>
              <a:rPr lang="en-US" sz="1200" kern="1200" dirty="0" smtClean="0">
                <a:solidFill>
                  <a:schemeClr val="tx1"/>
                </a:solidFill>
                <a:effectLst/>
                <a:latin typeface="+mn-lt"/>
                <a:ea typeface="+mn-ea"/>
                <a:cs typeface="+mn-cs"/>
              </a:rPr>
              <a:t> đã</a:t>
            </a:r>
            <a:r>
              <a:rPr lang="vi-VN" sz="1200" kern="1200" dirty="0" smtClean="0">
                <a:solidFill>
                  <a:schemeClr val="tx1"/>
                </a:solidFill>
                <a:effectLst/>
                <a:latin typeface="+mn-lt"/>
                <a:ea typeface="+mn-ea"/>
                <a:cs typeface="+mn-cs"/>
              </a:rPr>
              <a:t> trở nên dể dàng hơn nhờ những công cụ phát triển ứng dụng – Game PC như Unity2D(Unity3D), Unreal-Engine,Cocos2d-x, Corona SDK…</a:t>
            </a:r>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3</a:t>
            </a:fld>
            <a:endParaRPr lang="en-US"/>
          </a:p>
        </p:txBody>
      </p:sp>
    </p:spTree>
    <p:extLst>
      <p:ext uri="{BB962C8B-B14F-4D97-AF65-F5344CB8AC3E}">
        <p14:creationId xmlns:p14="http://schemas.microsoft.com/office/powerpoint/2010/main" val="2437101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21</a:t>
            </a:fld>
            <a:endParaRPr lang="en-US"/>
          </a:p>
        </p:txBody>
      </p:sp>
    </p:spTree>
    <p:extLst>
      <p:ext uri="{BB962C8B-B14F-4D97-AF65-F5344CB8AC3E}">
        <p14:creationId xmlns:p14="http://schemas.microsoft.com/office/powerpoint/2010/main" val="1475492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Unity</a:t>
            </a:r>
            <a:r>
              <a:rPr lang="vi-VN" sz="1200" kern="1200" dirty="0" smtClean="0">
                <a:solidFill>
                  <a:schemeClr val="tx1"/>
                </a:solidFill>
                <a:effectLst/>
                <a:latin typeface="+mn-lt"/>
                <a:ea typeface="+mn-ea"/>
                <a:cs typeface="+mn-cs"/>
              </a:rPr>
              <a:t> thường được sử dụng để phát triển game 2D</a:t>
            </a:r>
            <a:r>
              <a:rPr lang="en-US" sz="1200" kern="1200" dirty="0" smtClean="0">
                <a:solidFill>
                  <a:schemeClr val="tx1"/>
                </a:solidFill>
                <a:effectLst/>
                <a:latin typeface="+mn-lt"/>
                <a:ea typeface="+mn-ea"/>
                <a:cs typeface="+mn-cs"/>
              </a:rPr>
              <a:t> hay 3D</a:t>
            </a:r>
            <a:r>
              <a:rPr lang="vi-VN" sz="1200" kern="1200" dirty="0" smtClean="0">
                <a:solidFill>
                  <a:schemeClr val="tx1"/>
                </a:solidFill>
                <a:effectLst/>
                <a:latin typeface="+mn-lt"/>
                <a:ea typeface="+mn-ea"/>
                <a:cs typeface="+mn-cs"/>
              </a:rPr>
              <a:t> trên các thiết bị dị động và PC</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Unity</a:t>
            </a:r>
            <a:r>
              <a:rPr lang="vi-VN" sz="1200" kern="1200" dirty="0" smtClean="0">
                <a:solidFill>
                  <a:schemeClr val="tx1"/>
                </a:solidFill>
                <a:effectLst/>
                <a:latin typeface="+mn-lt"/>
                <a:ea typeface="+mn-ea"/>
                <a:cs typeface="+mn-cs"/>
              </a:rPr>
              <a:t> còn cung cấp</a:t>
            </a:r>
            <a:r>
              <a:rPr lang="en-US" sz="1200" kern="1200" dirty="0" smtClean="0">
                <a:solidFill>
                  <a:schemeClr val="tx1"/>
                </a:solidFill>
                <a:effectLst/>
                <a:latin typeface="+mn-lt"/>
                <a:ea typeface="+mn-ea"/>
                <a:cs typeface="+mn-cs"/>
              </a:rPr>
              <a:t> một</a:t>
            </a:r>
            <a:r>
              <a:rPr lang="vi-VN" sz="1200" kern="1200" dirty="0" smtClean="0">
                <a:solidFill>
                  <a:schemeClr val="tx1"/>
                </a:solidFill>
                <a:effectLst/>
                <a:latin typeface="+mn-lt"/>
                <a:ea typeface="+mn-ea"/>
                <a:cs typeface="+mn-cs"/>
              </a:rPr>
              <a:t> hệ thống thư viện phong phú, hổ trợ đầy đủ và được thiết kế rất tốt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Vì</a:t>
            </a:r>
            <a:r>
              <a:rPr lang="en-US" sz="1200" kern="1200" baseline="0" dirty="0" smtClean="0">
                <a:solidFill>
                  <a:schemeClr val="tx1"/>
                </a:solidFill>
                <a:effectLst/>
                <a:latin typeface="+mn-lt"/>
                <a:ea typeface="+mn-ea"/>
                <a:cs typeface="+mn-cs"/>
              </a:rPr>
              <a:t> Unity là một công cụ phát triển đa nền tảng nên Unity có thể sử dụng triển hệ điều hành khác ngoài Windows là hê điều hành Mac.</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Trình </a:t>
            </a:r>
            <a:r>
              <a:rPr lang="vi-VN" sz="1200" kern="1200" dirty="0" smtClean="0">
                <a:solidFill>
                  <a:schemeClr val="tx1"/>
                </a:solidFill>
                <a:effectLst/>
                <a:latin typeface="+mn-lt"/>
                <a:ea typeface="+mn-ea"/>
                <a:cs typeface="+mn-cs"/>
              </a:rPr>
              <a:t>biên tập có thể chạy trên Windows và Mac OS, và có thể xuất ra game cho Windows, Mac, Wii, iOS, </a:t>
            </a:r>
            <a:r>
              <a:rPr lang="vi-VN" sz="1200" kern="1200" dirty="0" smtClean="0">
                <a:solidFill>
                  <a:schemeClr val="tx1"/>
                </a:solidFill>
                <a:effectLst/>
                <a:latin typeface="+mn-lt"/>
                <a:ea typeface="+mn-ea"/>
                <a:cs typeface="+mn-cs"/>
              </a:rPr>
              <a:t>Android</a:t>
            </a:r>
            <a:r>
              <a:rPr lang="en-US" sz="1200" kern="1200" dirty="0" smtClean="0">
                <a:solidFill>
                  <a:schemeClr val="tx1"/>
                </a:solidFill>
                <a:effectLst/>
                <a:latin typeface="+mn-lt"/>
                <a:ea typeface="+mn-ea"/>
                <a:cs typeface="+mn-cs"/>
              </a:rPr>
              <a:t> và</a:t>
            </a:r>
            <a:r>
              <a:rPr lang="en-US" sz="1200" kern="1200" baseline="0" dirty="0" smtClean="0">
                <a:solidFill>
                  <a:schemeClr val="tx1"/>
                </a:solidFill>
                <a:effectLst/>
                <a:latin typeface="+mn-lt"/>
                <a:ea typeface="+mn-ea"/>
                <a:cs typeface="+mn-cs"/>
              </a:rPr>
              <a:t> PS4</a:t>
            </a:r>
            <a:r>
              <a:rPr lang="vi-V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Game cũng có thể chơi trên trình duyệt web thông qua plugin Unity Web Player. </a:t>
            </a:r>
            <a:endParaRPr lang="en-US"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Unity </a:t>
            </a:r>
            <a:r>
              <a:rPr lang="vi-VN" sz="1200" kern="1200" dirty="0" smtClean="0">
                <a:solidFill>
                  <a:schemeClr val="tx1"/>
                </a:solidFill>
                <a:effectLst/>
                <a:latin typeface="+mn-lt"/>
                <a:ea typeface="+mn-ea"/>
                <a:cs typeface="+mn-cs"/>
              </a:rPr>
              <a:t>gần đây đã bổ túc khả năng xuất ra game trên widget cho Mac, và cả Xbox 360, PlayStation </a:t>
            </a:r>
            <a:r>
              <a:rPr lang="vi-VN" sz="1200" kern="1200" dirty="0" smtClean="0">
                <a:solidFill>
                  <a:schemeClr val="tx1"/>
                </a:solidFill>
                <a:effectLst/>
                <a:latin typeface="+mn-lt"/>
                <a:ea typeface="+mn-ea"/>
                <a:cs typeface="+mn-cs"/>
              </a:rPr>
              <a:t>4.</a:t>
            </a:r>
            <a:endParaRPr lang="en-US" sz="1200" kern="120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Unity </a:t>
            </a:r>
            <a:r>
              <a:rPr lang="en-US" sz="1200" kern="1200" baseline="0" dirty="0" smtClean="0">
                <a:solidFill>
                  <a:schemeClr val="tx1"/>
                </a:solidFill>
                <a:effectLst/>
                <a:latin typeface="+mn-lt"/>
                <a:ea typeface="+mn-ea"/>
                <a:cs typeface="+mn-cs"/>
              </a:rPr>
              <a:t>còn được dùng để làm phim hoạt hình.</a:t>
            </a:r>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4</a:t>
            </a:fld>
            <a:endParaRPr lang="en-US"/>
          </a:p>
        </p:txBody>
      </p:sp>
    </p:spTree>
    <p:extLst>
      <p:ext uri="{BB962C8B-B14F-4D97-AF65-F5344CB8AC3E}">
        <p14:creationId xmlns:p14="http://schemas.microsoft.com/office/powerpoint/2010/main" val="2695958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1. Cửa sổ Scene</a:t>
            </a:r>
          </a:p>
          <a:p>
            <a:r>
              <a:rPr lang="en-US" sz="1200" kern="1200" baseline="0" dirty="0" smtClean="0">
                <a:solidFill>
                  <a:schemeClr val="tx1"/>
                </a:solidFill>
                <a:effectLst/>
                <a:latin typeface="+mn-lt"/>
                <a:ea typeface="+mn-ea"/>
                <a:cs typeface="+mn-cs"/>
              </a:rPr>
              <a:t> 2. Cửa sổ </a:t>
            </a:r>
            <a:r>
              <a:rPr lang="en-US" sz="1200" kern="1200" baseline="0" dirty="0" err="1" smtClean="0">
                <a:solidFill>
                  <a:schemeClr val="tx1"/>
                </a:solidFill>
                <a:effectLst/>
                <a:latin typeface="+mn-lt"/>
                <a:ea typeface="+mn-ea"/>
                <a:cs typeface="+mn-cs"/>
              </a:rPr>
              <a:t>Hierachy</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3. Cửa sổ Game</a:t>
            </a:r>
          </a:p>
          <a:p>
            <a:r>
              <a:rPr lang="en-US" sz="1200" kern="1200" baseline="0" dirty="0" smtClean="0">
                <a:solidFill>
                  <a:schemeClr val="tx1"/>
                </a:solidFill>
                <a:effectLst/>
                <a:latin typeface="+mn-lt"/>
                <a:ea typeface="+mn-ea"/>
                <a:cs typeface="+mn-cs"/>
              </a:rPr>
              <a:t> 4. Project</a:t>
            </a:r>
          </a:p>
          <a:p>
            <a:r>
              <a:rPr lang="en-US" sz="1200" kern="1200" baseline="0" dirty="0" smtClean="0">
                <a:solidFill>
                  <a:schemeClr val="tx1"/>
                </a:solidFill>
                <a:effectLst/>
                <a:latin typeface="+mn-lt"/>
                <a:ea typeface="+mn-ea"/>
                <a:cs typeface="+mn-cs"/>
              </a:rPr>
              <a:t> 5. Inspector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8CB7E01-A207-4128-B5B9-A78B29312BEF}" type="slidenum">
              <a:rPr lang="en-US" smtClean="0"/>
              <a:t>5</a:t>
            </a:fld>
            <a:endParaRPr lang="en-US"/>
          </a:p>
        </p:txBody>
      </p:sp>
    </p:spTree>
    <p:extLst>
      <p:ext uri="{BB962C8B-B14F-4D97-AF65-F5344CB8AC3E}">
        <p14:creationId xmlns:p14="http://schemas.microsoft.com/office/powerpoint/2010/main" val="992814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Phần này phần hiển thị các đối tượng trong scenes một cách trực quan, có thể lựa chọn các đối tượng, kéo thả, phóng to, thu nhỏ, xoay các đối tượng.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Có để thiết lập một số thông số như hiển thị ánh sáng, âm anh, cách nhìn 2D hay 3D.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Khung nhìn Scene là nơi bố trí các Game Object như cây cối, cảnh quan, enemy, player, camera trong game. Sự bố trí hoạt cảnh là một trong những chức năng quan trọng nhất của Unity.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6</a:t>
            </a:fld>
            <a:endParaRPr lang="en-US"/>
          </a:p>
        </p:txBody>
      </p:sp>
    </p:spTree>
    <p:extLst>
      <p:ext uri="{BB962C8B-B14F-4D97-AF65-F5344CB8AC3E}">
        <p14:creationId xmlns:p14="http://schemas.microsoft.com/office/powerpoint/2010/main" val="1419616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Tab(Cửa</a:t>
            </a:r>
            <a:r>
              <a:rPr lang="en-US" sz="1200" kern="1200" baseline="0" dirty="0" smtClean="0">
                <a:solidFill>
                  <a:schemeClr val="tx1"/>
                </a:solidFill>
                <a:effectLst/>
                <a:latin typeface="+mn-lt"/>
                <a:ea typeface="+mn-ea"/>
                <a:cs typeface="+mn-cs"/>
              </a:rPr>
              <a:t> sổ)</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hierarchy là nơi hiển thị các Game Object trong Scene hiện hành. Khi các đối tượng được thêm hoặc xóa trong Scene, tương ứng với các đối tượng đó trong cửa sổ Hierarchy.</a:t>
            </a:r>
          </a:p>
          <a:p>
            <a:r>
              <a:rPr lang="en-US" sz="1200" kern="1200" dirty="0" smtClean="0">
                <a:solidFill>
                  <a:schemeClr val="tx1"/>
                </a:solidFill>
                <a:effectLst/>
                <a:latin typeface="+mn-lt"/>
                <a:ea typeface="+mn-ea"/>
                <a:cs typeface="+mn-cs"/>
              </a:rPr>
              <a:t>  Tương tự trong tab Project, Hierarchy cũng có một thanh tìm kiếm giúp quản lý và thao tác với các Game Object hiệu quả hơn đặc biệt là với các dự án lớn.</a:t>
            </a:r>
          </a:p>
          <a:p>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7</a:t>
            </a:fld>
            <a:endParaRPr lang="en-US"/>
          </a:p>
        </p:txBody>
      </p:sp>
    </p:spTree>
    <p:extLst>
      <p:ext uri="{BB962C8B-B14F-4D97-AF65-F5344CB8AC3E}">
        <p14:creationId xmlns:p14="http://schemas.microsoft.com/office/powerpoint/2010/main" val="1268305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Đây là màn hình demo Game, là góc nhìn từ camera trong game. </a:t>
            </a:r>
          </a:p>
          <a:p>
            <a:r>
              <a:rPr lang="en-US" sz="1200" kern="1200" dirty="0" smtClean="0">
                <a:solidFill>
                  <a:schemeClr val="tx1"/>
                </a:solidFill>
                <a:effectLst/>
                <a:latin typeface="+mn-lt"/>
                <a:ea typeface="+mn-ea"/>
                <a:cs typeface="+mn-cs"/>
              </a:rPr>
              <a:t>  Thanh công cụ trong cửa sổ game cung cấp các tùy chỉnh về độ phân giải màn hình, thông số (Stats), Gizmos, tùy bật tắt các component.</a:t>
            </a:r>
          </a:p>
          <a:p>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8</a:t>
            </a:fld>
            <a:endParaRPr lang="en-US"/>
          </a:p>
        </p:txBody>
      </p:sp>
    </p:spTree>
    <p:extLst>
      <p:ext uri="{BB962C8B-B14F-4D97-AF65-F5344CB8AC3E}">
        <p14:creationId xmlns:p14="http://schemas.microsoft.com/office/powerpoint/2010/main" val="335124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Đây là cưa sổ explorer của Unity, hiển thị thông tin của tất cả các tài nguyên (Assets) trong game của bạn.</a:t>
            </a:r>
          </a:p>
          <a:p>
            <a:r>
              <a:rPr lang="en-US" sz="1200" kern="1200" dirty="0" smtClean="0">
                <a:solidFill>
                  <a:schemeClr val="tx1"/>
                </a:solidFill>
                <a:effectLst/>
                <a:latin typeface="+mn-lt"/>
                <a:ea typeface="+mn-ea"/>
                <a:cs typeface="+mn-cs"/>
              </a:rPr>
              <a:t>  Cột bên trái hiển thị assets và các mục yêu thích dưới dạng cây thư mục tương tự như Windows Explorer. Khi click vào một nhánh trên cây thư mục thì toàn bộ nội dung của nhánh đó sẽ được hiển thị ở khung bên phải. Ta có thể tạo ra các thư mục mới bằng cách Right click -&gt; Create -&gt; Folder hoặc nhấn vào nút Create ở góc trên bên trái cửa sổ Project và chọn Folder. Các tài nguyên trong game cũng có thể được tạo ra bằng cách này.</a:t>
            </a:r>
          </a:p>
          <a:p>
            <a:r>
              <a:rPr lang="en-US" sz="1200" kern="1200" dirty="0" smtClean="0">
                <a:solidFill>
                  <a:schemeClr val="tx1"/>
                </a:solidFill>
                <a:effectLst/>
                <a:latin typeface="+mn-lt"/>
                <a:ea typeface="+mn-ea"/>
                <a:cs typeface="+mn-cs"/>
              </a:rPr>
              <a:t>  Phía trên cây thư mục là mục Favorites, giúp chúng ta truy cập nhanh vào những tài nguyên thường sử dụng. Chúng ta có thể đưa các tài nguyên vào Favorites bằng thao tác kéo thả.</a:t>
            </a:r>
          </a:p>
          <a:p>
            <a:r>
              <a:rPr lang="en-US" sz="1200" kern="1200" dirty="0" smtClean="0">
                <a:solidFill>
                  <a:schemeClr val="tx1"/>
                </a:solidFill>
                <a:effectLst/>
                <a:latin typeface="+mn-lt"/>
                <a:ea typeface="+mn-ea"/>
                <a:cs typeface="+mn-cs"/>
              </a:rPr>
              <a:t>  Đường dẫn của thư mục tài nguyên hiện tại. Chúng ta có thể dễ dàng tiếp cận các thư mục con hoặc thư mục gốc bằng cách click chuột vào mũi tên hoặc tên thư mục.</a:t>
            </a:r>
          </a:p>
          <a:p>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9</a:t>
            </a:fld>
            <a:endParaRPr lang="en-US"/>
          </a:p>
        </p:txBody>
      </p:sp>
    </p:spTree>
    <p:extLst>
      <p:ext uri="{BB962C8B-B14F-4D97-AF65-F5344CB8AC3E}">
        <p14:creationId xmlns:p14="http://schemas.microsoft.com/office/powerpoint/2010/main" val="3853250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Đây là cưa sổ explorer của Unity, hiển thị thông tin của tất cả các tài nguyên (Assets) trong game của bạn.</a:t>
            </a:r>
          </a:p>
          <a:p>
            <a:r>
              <a:rPr lang="en-US" sz="1200" kern="1200" dirty="0" smtClean="0">
                <a:solidFill>
                  <a:schemeClr val="tx1"/>
                </a:solidFill>
                <a:effectLst/>
                <a:latin typeface="+mn-lt"/>
                <a:ea typeface="+mn-ea"/>
                <a:cs typeface="+mn-cs"/>
              </a:rPr>
              <a:t>  Cột bên trái hiển thị assets và các mục yêu thích dưới dạng cây thư mục tương tự như Windows Explorer. Khi click vào một nhánh trên cây thư mục thì toàn bộ nội dung của nhánh đó sẽ được hiển thị ở khung bên phải. Ta có thể tạo ra các thư mục mới bằng cách Right click -&gt; Create -&gt; Folder hoặc nhấn vào nút Create ở góc trên bên trái cửa sổ Project và chọn Folder. Các tài nguyên trong game cũng có thể được tạo ra bằng cách này.</a:t>
            </a:r>
          </a:p>
          <a:p>
            <a:r>
              <a:rPr lang="en-US" sz="1200" kern="1200" dirty="0" smtClean="0">
                <a:solidFill>
                  <a:schemeClr val="tx1"/>
                </a:solidFill>
                <a:effectLst/>
                <a:latin typeface="+mn-lt"/>
                <a:ea typeface="+mn-ea"/>
                <a:cs typeface="+mn-cs"/>
              </a:rPr>
              <a:t>  Phía trên cây thư mục là mục Favorites, giúp chúng ta truy cập nhanh vào những tài nguyên thường sử dụng. Chúng ta có thể đưa các tài nguyên vào Favorites bằng thao tác kéo thả.</a:t>
            </a:r>
          </a:p>
          <a:p>
            <a:r>
              <a:rPr lang="en-US" sz="1200" kern="1200" dirty="0" smtClean="0">
                <a:solidFill>
                  <a:schemeClr val="tx1"/>
                </a:solidFill>
                <a:effectLst/>
                <a:latin typeface="+mn-lt"/>
                <a:ea typeface="+mn-ea"/>
                <a:cs typeface="+mn-cs"/>
              </a:rPr>
              <a:t>  Đường dẫn của thư mục tài nguyên hiện tại. Chúng ta có thể dễ dàng tiếp cận các thư mục con hoặc thư mục gốc bằng cách click chuột vào mũi tên hoặc tên thư mục.</a:t>
            </a:r>
          </a:p>
          <a:p>
            <a:endParaRPr lang="en-US" dirty="0"/>
          </a:p>
        </p:txBody>
      </p:sp>
      <p:sp>
        <p:nvSpPr>
          <p:cNvPr id="4" name="Slide Number Placeholder 3"/>
          <p:cNvSpPr>
            <a:spLocks noGrp="1"/>
          </p:cNvSpPr>
          <p:nvPr>
            <p:ph type="sldNum" sz="quarter" idx="10"/>
          </p:nvPr>
        </p:nvSpPr>
        <p:spPr/>
        <p:txBody>
          <a:bodyPr/>
          <a:lstStyle/>
          <a:p>
            <a:fld id="{F8CB7E01-A207-4128-B5B9-A78B29312BEF}" type="slidenum">
              <a:rPr lang="en-US" smtClean="0"/>
              <a:t>10</a:t>
            </a:fld>
            <a:endParaRPr lang="en-US"/>
          </a:p>
        </p:txBody>
      </p:sp>
    </p:spTree>
    <p:extLst>
      <p:ext uri="{BB962C8B-B14F-4D97-AF65-F5344CB8AC3E}">
        <p14:creationId xmlns:p14="http://schemas.microsoft.com/office/powerpoint/2010/main" val="98177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bwMode="auto">
          <a:xfrm>
            <a:off x="1486359" y="672151"/>
            <a:ext cx="6617026" cy="1297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algn="l" rtl="0" fontAlgn="base">
              <a:spcBef>
                <a:spcPct val="0"/>
              </a:spcBef>
              <a:spcAft>
                <a:spcPct val="0"/>
              </a:spcAft>
              <a:defRPr sz="36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pPr algn="ctr"/>
            <a:r>
              <a:rPr lang="en-US" dirty="0" smtClean="0">
                <a:solidFill>
                  <a:schemeClr val="accent2"/>
                </a:solidFill>
                <a:latin typeface="Times New Roman" panose="02020603050405020304" pitchFamily="18" charset="0"/>
                <a:cs typeface="Times New Roman" panose="02020603050405020304" pitchFamily="18" charset="0"/>
              </a:rPr>
              <a:t>TRƯỜNG ĐẠI HỌC CẦN THƠ</a:t>
            </a:r>
          </a:p>
          <a:p>
            <a:pPr algn="ctr"/>
            <a:r>
              <a:rPr lang="en-US" sz="3200" dirty="0" smtClean="0">
                <a:solidFill>
                  <a:schemeClr val="accent2"/>
                </a:solidFill>
                <a:latin typeface="Times New Roman" panose="02020603050405020304" pitchFamily="18" charset="0"/>
                <a:cs typeface="Times New Roman" panose="02020603050405020304" pitchFamily="18" charset="0"/>
              </a:rPr>
              <a:t>KHOA CÔNG NGHỆ THÔNG TIN</a:t>
            </a:r>
            <a:endParaRPr lang="en-US" sz="3200" dirty="0">
              <a:solidFill>
                <a:schemeClr val="accent2"/>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bwMode="auto">
          <a:xfrm>
            <a:off x="945956" y="2931841"/>
            <a:ext cx="7704517" cy="1113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fontAlgn="base">
              <a:spcBef>
                <a:spcPct val="20000"/>
              </a:spcBef>
              <a:spcAft>
                <a:spcPct val="0"/>
              </a:spcAft>
              <a:buFontTx/>
              <a:buNone/>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PHÁT TRIỂN GAME “SINH TỒN Ở HÀNH TINH MỚI” BẰNG UNITY 2D</a:t>
            </a:r>
            <a:endParaRPr lang="en-US" sz="28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550741" y="2054820"/>
            <a:ext cx="6488261" cy="6550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BẢO VỆ LUẬN </a:t>
            </a:r>
            <a:r>
              <a:rPr lang="en-US" sz="3200" dirty="0" smtClean="0">
                <a:latin typeface="Times New Roman" panose="02020603050405020304" pitchFamily="18" charset="0"/>
                <a:cs typeface="Times New Roman" panose="02020603050405020304" pitchFamily="18" charset="0"/>
              </a:rPr>
              <a:t>VĂN TỐT NGHIỆP </a:t>
            </a:r>
            <a:endParaRPr lang="en-US" sz="3200" dirty="0">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286603" y="4822209"/>
            <a:ext cx="8387823" cy="1469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latin typeface="Times New Roman" panose="02020603050405020304" pitchFamily="18" charset="0"/>
              <a:cs typeface="Times New Roman" panose="02020603050405020304" pitchFamily="18" charset="0"/>
            </a:endParaRPr>
          </a:p>
        </p:txBody>
      </p:sp>
      <p:sp>
        <p:nvSpPr>
          <p:cNvPr id="9" name="Subtitle 2"/>
          <p:cNvSpPr txBox="1">
            <a:spLocks/>
          </p:cNvSpPr>
          <p:nvPr/>
        </p:nvSpPr>
        <p:spPr>
          <a:xfrm>
            <a:off x="286603" y="4267200"/>
            <a:ext cx="3152456" cy="18475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latin typeface="Times New Roman" panose="02020603050405020304" pitchFamily="18" charset="0"/>
                <a:cs typeface="Times New Roman" panose="02020603050405020304" pitchFamily="18" charset="0"/>
              </a:rPr>
              <a:t>Sinh viên thực hiện:</a:t>
            </a:r>
          </a:p>
          <a:p>
            <a:pPr algn="l"/>
            <a:r>
              <a:rPr lang="en-US" dirty="0" smtClean="0">
                <a:latin typeface="Times New Roman" panose="02020603050405020304" pitchFamily="18" charset="0"/>
                <a:cs typeface="Times New Roman" panose="02020603050405020304" pitchFamily="18" charset="0"/>
              </a:rPr>
              <a:t>Trương Hoàng Vương</a:t>
            </a:r>
          </a:p>
          <a:p>
            <a:pPr algn="l"/>
            <a:r>
              <a:rPr lang="en-US" dirty="0" smtClean="0">
                <a:latin typeface="Times New Roman" panose="02020603050405020304" pitchFamily="18" charset="0"/>
                <a:cs typeface="Times New Roman" panose="02020603050405020304" pitchFamily="18" charset="0"/>
              </a:rPr>
              <a:t>MSSV: B1412559</a:t>
            </a:r>
          </a:p>
          <a:p>
            <a:pPr algn="l"/>
            <a:r>
              <a:rPr lang="en-US" dirty="0" smtClean="0">
                <a:latin typeface="Times New Roman" panose="02020603050405020304" pitchFamily="18" charset="0"/>
                <a:cs typeface="Times New Roman" panose="02020603050405020304" pitchFamily="18" charset="0"/>
              </a:rPr>
              <a:t>Lớp: HG14V7A1</a:t>
            </a:r>
            <a:endParaRPr lang="en-US" dirty="0">
              <a:latin typeface="Times New Roman" panose="02020603050405020304" pitchFamily="18" charset="0"/>
              <a:cs typeface="Times New Roman" panose="02020603050405020304" pitchFamily="18" charset="0"/>
            </a:endParaRPr>
          </a:p>
        </p:txBody>
      </p:sp>
      <p:sp>
        <p:nvSpPr>
          <p:cNvPr id="10" name="Subtitle 2"/>
          <p:cNvSpPr txBox="1">
            <a:spLocks/>
          </p:cNvSpPr>
          <p:nvPr/>
        </p:nvSpPr>
        <p:spPr>
          <a:xfrm>
            <a:off x="6049547" y="4267200"/>
            <a:ext cx="2588485" cy="9542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GVHD</a:t>
            </a:r>
          </a:p>
          <a:p>
            <a:r>
              <a:rPr lang="en-US" dirty="0" smtClean="0">
                <a:latin typeface="Times New Roman" panose="02020603050405020304" pitchFamily="18" charset="0"/>
                <a:cs typeface="Times New Roman" panose="02020603050405020304" pitchFamily="18" charset="0"/>
              </a:rPr>
              <a:t>TS. Trần Công Án</a:t>
            </a:r>
          </a:p>
        </p:txBody>
      </p:sp>
      <p:sp>
        <p:nvSpPr>
          <p:cNvPr id="3" name="Slide Number Placeholder 2"/>
          <p:cNvSpPr>
            <a:spLocks noGrp="1"/>
          </p:cNvSpPr>
          <p:nvPr>
            <p:ph type="sldNum" sz="quarter" idx="4"/>
          </p:nvPr>
        </p:nvSpPr>
        <p:spPr/>
        <p:txBody>
          <a:bodyPr/>
          <a:lstStyle/>
          <a:p>
            <a:fld id="{A15EAB53-327E-4220-A7C8-79A6407182B7}" type="slidenum">
              <a:rPr lang="en-US" altLang="en-US" smtClean="0"/>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smtClean="0"/>
              <a:t>Cửa sổ Injector</a:t>
            </a:r>
          </a:p>
          <a:p>
            <a:pPr marL="0" indent="0">
              <a:buNone/>
            </a:pPr>
            <a:r>
              <a:rPr lang="en-US" altLang="en-US" dirty="0" smtClean="0"/>
              <a:t> </a:t>
            </a:r>
          </a:p>
          <a:p>
            <a:endParaRPr lang="en-US" altLang="en-US" dirty="0" smtClean="0"/>
          </a:p>
        </p:txBody>
      </p:sp>
      <p:pic>
        <p:nvPicPr>
          <p:cNvPr id="2" name="Picture 1"/>
          <p:cNvPicPr>
            <a:picLocks noChangeAspect="1"/>
          </p:cNvPicPr>
          <p:nvPr/>
        </p:nvPicPr>
        <p:blipFill>
          <a:blip r:embed="rId3"/>
          <a:stretch>
            <a:fillRect/>
          </a:stretch>
        </p:blipFill>
        <p:spPr>
          <a:xfrm>
            <a:off x="3352800" y="2144283"/>
            <a:ext cx="3214652" cy="4275567"/>
          </a:xfrm>
          <a:prstGeom prst="rect">
            <a:avLst/>
          </a:prstGeom>
        </p:spPr>
      </p:pic>
      <p:sp>
        <p:nvSpPr>
          <p:cNvPr id="4" name="Slide Number Placeholder 3"/>
          <p:cNvSpPr>
            <a:spLocks noGrp="1"/>
          </p:cNvSpPr>
          <p:nvPr>
            <p:ph type="sldNum" sz="quarter" idx="12"/>
          </p:nvPr>
        </p:nvSpPr>
        <p:spPr/>
        <p:txBody>
          <a:bodyPr/>
          <a:lstStyle/>
          <a:p>
            <a:fld id="{0F4F63AB-74FF-4D4D-9C96-7E67E70BF8FF}" type="slidenum">
              <a:rPr lang="en-US" altLang="en-US" smtClean="0"/>
              <a:pPr/>
              <a:t>10</a:t>
            </a:fld>
            <a:endParaRPr lang="en-US" altLang="en-US"/>
          </a:p>
        </p:txBody>
      </p:sp>
      <p:sp>
        <p:nvSpPr>
          <p:cNvPr id="8"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a:xfrm>
            <a:off x="1901490" y="309562"/>
            <a:ext cx="4514849" cy="944563"/>
          </a:xfrm>
        </p:spPr>
        <p:txBody>
          <a:bodyPr/>
          <a:lstStyle/>
          <a:p>
            <a:r>
              <a:rPr lang="en-US" altLang="en-US" dirty="0"/>
              <a:t>II. </a:t>
            </a:r>
            <a:r>
              <a:rPr lang="en-US" altLang="en-US" dirty="0" smtClean="0"/>
              <a:t>Tổng quan về Unity</a:t>
            </a:r>
            <a:endParaRPr lang="en-US" altLang="en-US" dirty="0"/>
          </a:p>
        </p:txBody>
      </p:sp>
    </p:spTree>
    <p:extLst>
      <p:ext uri="{BB962C8B-B14F-4D97-AF65-F5344CB8AC3E}">
        <p14:creationId xmlns:p14="http://schemas.microsoft.com/office/powerpoint/2010/main" val="3416435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smtClean="0"/>
              <a:t>III.</a:t>
            </a:r>
            <a:r>
              <a:rPr lang="en-US" altLang="en-US" dirty="0"/>
              <a:t> Các ứng </a:t>
            </a:r>
            <a:r>
              <a:rPr lang="en-US" altLang="en-US" dirty="0" smtClean="0"/>
              <a:t>dụng và kỹ </a:t>
            </a:r>
            <a:r>
              <a:rPr lang="en-US" altLang="en-US" dirty="0"/>
              <a:t>thuật dùng </a:t>
            </a:r>
            <a:r>
              <a:rPr lang="en-US" altLang="en-US" dirty="0"/>
              <a:t>trong Unity</a:t>
            </a:r>
            <a:r>
              <a:rPr lang="en-US" altLang="en-US" dirty="0" smtClean="0"/>
              <a:t> </a:t>
            </a:r>
            <a:endParaRPr lang="en-US" altLang="en-US" dirty="0"/>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smtClean="0"/>
              <a:t>Các giải thuật cần thiết trong game:</a:t>
            </a:r>
          </a:p>
          <a:p>
            <a:pPr marL="0" indent="0">
              <a:buNone/>
            </a:pPr>
            <a:r>
              <a:rPr lang="en-US" altLang="en-US" dirty="0" smtClean="0"/>
              <a:t>+ Tạo background lặp lại.</a:t>
            </a:r>
          </a:p>
          <a:p>
            <a:pPr marL="0" indent="0">
              <a:buNone/>
            </a:pPr>
            <a:r>
              <a:rPr lang="en-US" altLang="en-US" dirty="0" smtClean="0"/>
              <a:t>+ Tạo kẻ địch.</a:t>
            </a:r>
          </a:p>
          <a:p>
            <a:pPr marL="0" indent="0">
              <a:buNone/>
            </a:pPr>
            <a:r>
              <a:rPr lang="en-US" altLang="en-US" dirty="0" smtClean="0"/>
              <a:t>+ Kiểm tra va chạm.</a:t>
            </a:r>
          </a:p>
          <a:p>
            <a:pPr marL="0" indent="0">
              <a:buNone/>
            </a:pPr>
            <a:endParaRPr lang="en-US" altLang="en-US" dirty="0" smtClean="0"/>
          </a:p>
          <a:p>
            <a:endParaRPr lang="en-US" altLang="en-US" dirty="0" smtClean="0"/>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11</a:t>
            </a:fld>
            <a:endParaRPr lang="en-US" altLang="en-US"/>
          </a:p>
        </p:txBody>
      </p:sp>
    </p:spTree>
    <p:extLst>
      <p:ext uri="{BB962C8B-B14F-4D97-AF65-F5344CB8AC3E}">
        <p14:creationId xmlns:p14="http://schemas.microsoft.com/office/powerpoint/2010/main" val="490068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err="1" smtClean="0"/>
              <a:t>III.Các</a:t>
            </a:r>
            <a:r>
              <a:rPr lang="en-US" altLang="en-US" dirty="0" smtClean="0"/>
              <a:t> </a:t>
            </a:r>
            <a:r>
              <a:rPr lang="en-US" altLang="en-US" dirty="0"/>
              <a:t>ứng </a:t>
            </a:r>
            <a:r>
              <a:rPr lang="en-US" altLang="en-US" dirty="0" smtClean="0"/>
              <a:t>dụng và kỹ </a:t>
            </a:r>
            <a:r>
              <a:rPr lang="en-US" altLang="en-US" dirty="0"/>
              <a:t>thuật dùng </a:t>
            </a:r>
            <a:r>
              <a:rPr lang="en-US" altLang="en-US" dirty="0"/>
              <a:t>trong Unity</a:t>
            </a:r>
            <a:r>
              <a:rPr lang="en-US" altLang="en-US" dirty="0" smtClean="0"/>
              <a:t> </a:t>
            </a:r>
            <a:endParaRPr lang="en-US" altLang="en-US" dirty="0"/>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smtClean="0"/>
              <a:t>Hiệu ứng trong game:</a:t>
            </a:r>
            <a:endParaRPr lang="en-US" altLang="en-US" dirty="0" smtClean="0"/>
          </a:p>
          <a:p>
            <a:pPr marL="0" indent="0">
              <a:buNone/>
            </a:pPr>
            <a:r>
              <a:rPr lang="en-US" altLang="en-US" dirty="0" smtClean="0"/>
              <a:t>+ Tạo độ rung màn hình khi bắn hoặc kẻ địch phát nổ.</a:t>
            </a:r>
            <a:endParaRPr lang="en-US" altLang="en-US" dirty="0" smtClean="0"/>
          </a:p>
          <a:p>
            <a:pPr marL="0" indent="0">
              <a:buNone/>
            </a:pPr>
            <a:r>
              <a:rPr lang="en-US" altLang="en-US" dirty="0" smtClean="0"/>
              <a:t>+ Thị sai.</a:t>
            </a:r>
            <a:endParaRPr lang="en-US" altLang="en-US" dirty="0" smtClean="0"/>
          </a:p>
          <a:p>
            <a:pPr marL="0" indent="0">
              <a:buNone/>
            </a:pPr>
            <a:r>
              <a:rPr lang="en-US" altLang="en-US" dirty="0" smtClean="0"/>
              <a:t>+ Hiệu ứng nhá tia lửa khi bắn.</a:t>
            </a:r>
          </a:p>
          <a:p>
            <a:pPr marL="0" indent="0">
              <a:buNone/>
            </a:pPr>
            <a:r>
              <a:rPr lang="en-US" altLang="en-US" dirty="0" smtClean="0"/>
              <a:t>+ Hiệu ứng tia đạn khi bắn.</a:t>
            </a:r>
          </a:p>
          <a:p>
            <a:pPr marL="0" indent="0">
              <a:buNone/>
            </a:pPr>
            <a:r>
              <a:rPr lang="en-US" altLang="en-US" dirty="0" smtClean="0"/>
              <a:t>+ Hiệu ứng khi bắn trúng vật thể.</a:t>
            </a:r>
          </a:p>
          <a:p>
            <a:pPr marL="0" indent="0">
              <a:buNone/>
            </a:pPr>
            <a:r>
              <a:rPr lang="en-US" altLang="en-US" dirty="0" smtClean="0"/>
              <a:t>+ Các hiệu ứng âm thanh.</a:t>
            </a:r>
            <a:endParaRPr lang="en-US" altLang="en-US" dirty="0" smtClean="0"/>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12</a:t>
            </a:fld>
            <a:endParaRPr lang="en-US" altLang="en-US"/>
          </a:p>
        </p:txBody>
      </p:sp>
    </p:spTree>
    <p:extLst>
      <p:ext uri="{BB962C8B-B14F-4D97-AF65-F5344CB8AC3E}">
        <p14:creationId xmlns:p14="http://schemas.microsoft.com/office/powerpoint/2010/main" val="1723648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smtClean="0"/>
              <a:t>III.</a:t>
            </a:r>
            <a:r>
              <a:rPr lang="en-US" altLang="en-US" dirty="0"/>
              <a:t> Các ứng </a:t>
            </a:r>
            <a:r>
              <a:rPr lang="en-US" altLang="en-US" dirty="0" smtClean="0"/>
              <a:t>dụng và kỹ </a:t>
            </a:r>
            <a:r>
              <a:rPr lang="en-US" altLang="en-US" dirty="0"/>
              <a:t>thuật dùng </a:t>
            </a:r>
            <a:r>
              <a:rPr lang="en-US" altLang="en-US" dirty="0"/>
              <a:t>trong Unity</a:t>
            </a:r>
            <a:r>
              <a:rPr lang="en-US" altLang="en-US" dirty="0" smtClean="0"/>
              <a:t> </a:t>
            </a:r>
            <a:endParaRPr lang="en-US" altLang="en-US" dirty="0"/>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smtClean="0"/>
              <a:t>Tạo AI cho kẻ dịch sử dụng giải thuật tìm đường đi ngắn nhất A* (pathfinding trong game).</a:t>
            </a:r>
            <a:endParaRPr lang="en-US" altLang="en-US" dirty="0" smtClean="0"/>
          </a:p>
          <a:p>
            <a:pPr marL="0" indent="0">
              <a:buNone/>
            </a:pPr>
            <a:endParaRPr lang="en-US" altLang="en-US" dirty="0" smtClean="0"/>
          </a:p>
          <a:p>
            <a:endParaRPr lang="en-US" altLang="en-US" dirty="0" smtClean="0"/>
          </a:p>
        </p:txBody>
      </p:sp>
      <p:pic>
        <p:nvPicPr>
          <p:cNvPr id="6" name="Picture 5"/>
          <p:cNvPicPr>
            <a:picLocks noChangeAspect="1"/>
          </p:cNvPicPr>
          <p:nvPr/>
        </p:nvPicPr>
        <p:blipFill>
          <a:blip r:embed="rId3"/>
          <a:stretch>
            <a:fillRect/>
          </a:stretch>
        </p:blipFill>
        <p:spPr>
          <a:xfrm>
            <a:off x="969164" y="3199196"/>
            <a:ext cx="7319972" cy="2251210"/>
          </a:xfrm>
          <a:prstGeom prst="rect">
            <a:avLst/>
          </a:prstGeom>
        </p:spPr>
      </p:pic>
      <p:sp>
        <p:nvSpPr>
          <p:cNvPr id="7" name="Right Arrow 6"/>
          <p:cNvSpPr/>
          <p:nvPr/>
        </p:nvSpPr>
        <p:spPr>
          <a:xfrm rot="10391880">
            <a:off x="3810000" y="3643947"/>
            <a:ext cx="1638300" cy="511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21138310">
            <a:off x="3992929" y="3268954"/>
            <a:ext cx="1066800" cy="369332"/>
          </a:xfrm>
          <a:prstGeom prst="rect">
            <a:avLst/>
          </a:prstGeom>
          <a:noFill/>
        </p:spPr>
        <p:txBody>
          <a:bodyPr wrap="square" rtlCol="0">
            <a:spAutoFit/>
          </a:bodyPr>
          <a:lstStyle/>
          <a:p>
            <a:r>
              <a:rPr lang="en-US" dirty="0" smtClean="0">
                <a:solidFill>
                  <a:srgbClr val="FF0000"/>
                </a:solidFill>
              </a:rPr>
              <a:t>Attack !!</a:t>
            </a:r>
            <a:endParaRPr lang="en-US" dirty="0">
              <a:solidFill>
                <a:srgbClr val="FF0000"/>
              </a:solidFill>
            </a:endParaRPr>
          </a:p>
        </p:txBody>
      </p:sp>
      <p:sp>
        <p:nvSpPr>
          <p:cNvPr id="11" name="Slide Number Placeholder 10"/>
          <p:cNvSpPr>
            <a:spLocks noGrp="1"/>
          </p:cNvSpPr>
          <p:nvPr>
            <p:ph type="sldNum" sz="quarter" idx="12"/>
          </p:nvPr>
        </p:nvSpPr>
        <p:spPr/>
        <p:txBody>
          <a:bodyPr/>
          <a:lstStyle/>
          <a:p>
            <a:fld id="{0F4F63AB-74FF-4D4D-9C96-7E67E70BF8FF}" type="slidenum">
              <a:rPr lang="en-US" altLang="en-US" smtClean="0"/>
              <a:pPr/>
              <a:t>13</a:t>
            </a:fld>
            <a:endParaRPr lang="en-US" altLang="en-US"/>
          </a:p>
        </p:txBody>
      </p:sp>
    </p:spTree>
    <p:extLst>
      <p:ext uri="{BB962C8B-B14F-4D97-AF65-F5344CB8AC3E}">
        <p14:creationId xmlns:p14="http://schemas.microsoft.com/office/powerpoint/2010/main" val="233993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smtClean="0"/>
              <a:t>IV. Kết quả đạt được</a:t>
            </a:r>
            <a:endParaRPr lang="en-US" altLang="en-US" dirty="0"/>
          </a:p>
        </p:txBody>
      </p:sp>
      <p:sp>
        <p:nvSpPr>
          <p:cNvPr id="5" name="Rectangle 3">
            <a:extLst>
              <a:ext uri="{FF2B5EF4-FFF2-40B4-BE49-F238E27FC236}">
                <a16:creationId xmlns="" xmlns:a16="http://schemas.microsoft.com/office/drawing/2014/main" id="{56E01181-FA81-4C6D-9E62-C7D65FDA831E}"/>
              </a:ext>
            </a:extLst>
          </p:cNvPr>
          <p:cNvSpPr txBox="1">
            <a:spLocks noChangeArrowheads="1"/>
          </p:cNvSpPr>
          <p:nvPr/>
        </p:nvSpPr>
        <p:spPr bwMode="auto">
          <a:xfrm>
            <a:off x="1066800" y="17526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Hình mở đầu game:</a:t>
            </a: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14</a:t>
            </a:fld>
            <a:endParaRPr lang="en-US" altLang="en-US" dirty="0"/>
          </a:p>
        </p:txBody>
      </p:sp>
      <p:pic>
        <p:nvPicPr>
          <p:cNvPr id="6" name="Picture 5"/>
          <p:cNvPicPr>
            <a:picLocks noChangeAspect="1"/>
          </p:cNvPicPr>
          <p:nvPr/>
        </p:nvPicPr>
        <p:blipFill>
          <a:blip r:embed="rId3"/>
          <a:stretch>
            <a:fillRect/>
          </a:stretch>
        </p:blipFill>
        <p:spPr>
          <a:xfrm>
            <a:off x="457200" y="2409284"/>
            <a:ext cx="8375780" cy="3617407"/>
          </a:xfrm>
          <a:prstGeom prst="rect">
            <a:avLst/>
          </a:prstGeom>
        </p:spPr>
      </p:pic>
    </p:spTree>
    <p:extLst>
      <p:ext uri="{BB962C8B-B14F-4D97-AF65-F5344CB8AC3E}">
        <p14:creationId xmlns:p14="http://schemas.microsoft.com/office/powerpoint/2010/main" val="1026241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smtClean="0"/>
              <a:t>IV. Kết quả đạt được</a:t>
            </a:r>
            <a:endParaRPr lang="en-US" altLang="en-US" dirty="0"/>
          </a:p>
        </p:txBody>
      </p:sp>
      <p:sp>
        <p:nvSpPr>
          <p:cNvPr id="5" name="Rectangle 3">
            <a:extLst>
              <a:ext uri="{FF2B5EF4-FFF2-40B4-BE49-F238E27FC236}">
                <a16:creationId xmlns="" xmlns:a16="http://schemas.microsoft.com/office/drawing/2014/main" id="{56E01181-FA81-4C6D-9E62-C7D65FDA831E}"/>
              </a:ext>
            </a:extLst>
          </p:cNvPr>
          <p:cNvSpPr txBox="1">
            <a:spLocks noChangeArrowheads="1"/>
          </p:cNvSpPr>
          <p:nvPr/>
        </p:nvSpPr>
        <p:spPr bwMode="auto">
          <a:xfrm>
            <a:off x="1600200" y="1566069"/>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Hình ảnh khi vào game:</a:t>
            </a:r>
          </a:p>
        </p:txBody>
      </p:sp>
      <p:pic>
        <p:nvPicPr>
          <p:cNvPr id="3" name="Picture 2"/>
          <p:cNvPicPr>
            <a:picLocks noChangeAspect="1"/>
          </p:cNvPicPr>
          <p:nvPr/>
        </p:nvPicPr>
        <p:blipFill>
          <a:blip r:embed="rId3"/>
          <a:stretch>
            <a:fillRect/>
          </a:stretch>
        </p:blipFill>
        <p:spPr>
          <a:xfrm>
            <a:off x="699158" y="2514600"/>
            <a:ext cx="7987642" cy="3505200"/>
          </a:xfrm>
          <a:prstGeom prst="rect">
            <a:avLst/>
          </a:prstGeom>
        </p:spPr>
      </p:pic>
      <p:sp>
        <p:nvSpPr>
          <p:cNvPr id="4" name="Slide Number Placeholder 3"/>
          <p:cNvSpPr>
            <a:spLocks noGrp="1"/>
          </p:cNvSpPr>
          <p:nvPr>
            <p:ph type="sldNum" sz="quarter" idx="12"/>
          </p:nvPr>
        </p:nvSpPr>
        <p:spPr/>
        <p:txBody>
          <a:bodyPr/>
          <a:lstStyle/>
          <a:p>
            <a:fld id="{0F4F63AB-74FF-4D4D-9C96-7E67E70BF8FF}" type="slidenum">
              <a:rPr lang="en-US" altLang="en-US" smtClean="0"/>
              <a:pPr/>
              <a:t>15</a:t>
            </a:fld>
            <a:endParaRPr lang="en-US" altLang="en-US"/>
          </a:p>
        </p:txBody>
      </p:sp>
    </p:spTree>
    <p:extLst>
      <p:ext uri="{BB962C8B-B14F-4D97-AF65-F5344CB8AC3E}">
        <p14:creationId xmlns:p14="http://schemas.microsoft.com/office/powerpoint/2010/main" val="1380738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smtClean="0"/>
              <a:t>IV. Kết quả đạt được</a:t>
            </a:r>
            <a:endParaRPr lang="en-US" altLang="en-US" dirty="0"/>
          </a:p>
        </p:txBody>
      </p:sp>
      <p:sp>
        <p:nvSpPr>
          <p:cNvPr id="5" name="Rectangle 3">
            <a:extLst>
              <a:ext uri="{FF2B5EF4-FFF2-40B4-BE49-F238E27FC236}">
                <a16:creationId xmlns="" xmlns:a16="http://schemas.microsoft.com/office/drawing/2014/main" id="{56E01181-FA81-4C6D-9E62-C7D65FDA831E}"/>
              </a:ext>
            </a:extLst>
          </p:cNvPr>
          <p:cNvSpPr txBox="1">
            <a:spLocks noChangeArrowheads="1"/>
          </p:cNvSpPr>
          <p:nvPr/>
        </p:nvSpPr>
        <p:spPr bwMode="auto">
          <a:xfrm>
            <a:off x="1600200" y="1566069"/>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Hình ảnh khi </a:t>
            </a:r>
            <a:r>
              <a:rPr lang="en-US" altLang="en-US" dirty="0" smtClean="0"/>
              <a:t>game pause:</a:t>
            </a:r>
            <a:endParaRPr lang="en-US" altLang="en-US" dirty="0" smtClean="0"/>
          </a:p>
        </p:txBody>
      </p:sp>
      <p:pic>
        <p:nvPicPr>
          <p:cNvPr id="6" name="Picture 5"/>
          <p:cNvPicPr/>
          <p:nvPr/>
        </p:nvPicPr>
        <p:blipFill>
          <a:blip r:embed="rId3"/>
          <a:stretch>
            <a:fillRect/>
          </a:stretch>
        </p:blipFill>
        <p:spPr>
          <a:xfrm>
            <a:off x="685800" y="2362200"/>
            <a:ext cx="8001000" cy="3215005"/>
          </a:xfrm>
          <a:prstGeom prst="rect">
            <a:avLst/>
          </a:prstGeom>
        </p:spPr>
      </p:pic>
      <p:sp>
        <p:nvSpPr>
          <p:cNvPr id="3" name="Slide Number Placeholder 2"/>
          <p:cNvSpPr>
            <a:spLocks noGrp="1"/>
          </p:cNvSpPr>
          <p:nvPr>
            <p:ph type="sldNum" sz="quarter" idx="12"/>
          </p:nvPr>
        </p:nvSpPr>
        <p:spPr/>
        <p:txBody>
          <a:bodyPr/>
          <a:lstStyle/>
          <a:p>
            <a:fld id="{0F4F63AB-74FF-4D4D-9C96-7E67E70BF8FF}" type="slidenum">
              <a:rPr lang="en-US" altLang="en-US" smtClean="0"/>
              <a:pPr/>
              <a:t>16</a:t>
            </a:fld>
            <a:endParaRPr lang="en-US" altLang="en-US"/>
          </a:p>
        </p:txBody>
      </p:sp>
    </p:spTree>
    <p:extLst>
      <p:ext uri="{BB962C8B-B14F-4D97-AF65-F5344CB8AC3E}">
        <p14:creationId xmlns:p14="http://schemas.microsoft.com/office/powerpoint/2010/main" val="2942078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smtClean="0"/>
              <a:t>IV. Kết quả đạt được</a:t>
            </a:r>
            <a:endParaRPr lang="en-US" altLang="en-US" dirty="0"/>
          </a:p>
        </p:txBody>
      </p:sp>
      <p:sp>
        <p:nvSpPr>
          <p:cNvPr id="5" name="Rectangle 3">
            <a:extLst>
              <a:ext uri="{FF2B5EF4-FFF2-40B4-BE49-F238E27FC236}">
                <a16:creationId xmlns="" xmlns:a16="http://schemas.microsoft.com/office/drawing/2014/main" id="{56E01181-FA81-4C6D-9E62-C7D65FDA831E}"/>
              </a:ext>
            </a:extLst>
          </p:cNvPr>
          <p:cNvSpPr txBox="1">
            <a:spLocks noChangeArrowheads="1"/>
          </p:cNvSpPr>
          <p:nvPr/>
        </p:nvSpPr>
        <p:spPr bwMode="auto">
          <a:xfrm>
            <a:off x="762000" y="17526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Hình ảnh khi </a:t>
            </a:r>
            <a:r>
              <a:rPr lang="en-US" altLang="en-US" dirty="0" smtClean="0"/>
              <a:t>bật bảng nâng cấp trong game:</a:t>
            </a:r>
            <a:endParaRPr lang="en-US" altLang="en-US" dirty="0" smtClean="0"/>
          </a:p>
        </p:txBody>
      </p:sp>
      <p:pic>
        <p:nvPicPr>
          <p:cNvPr id="7" name="Picture 6"/>
          <p:cNvPicPr/>
          <p:nvPr/>
        </p:nvPicPr>
        <p:blipFill>
          <a:blip r:embed="rId3"/>
          <a:stretch>
            <a:fillRect/>
          </a:stretch>
        </p:blipFill>
        <p:spPr>
          <a:xfrm>
            <a:off x="762000" y="2381250"/>
            <a:ext cx="7924800" cy="3556953"/>
          </a:xfrm>
          <a:prstGeom prst="rect">
            <a:avLst/>
          </a:prstGeom>
        </p:spPr>
      </p:pic>
      <p:sp>
        <p:nvSpPr>
          <p:cNvPr id="3" name="Slide Number Placeholder 2"/>
          <p:cNvSpPr>
            <a:spLocks noGrp="1"/>
          </p:cNvSpPr>
          <p:nvPr>
            <p:ph type="sldNum" sz="quarter" idx="12"/>
          </p:nvPr>
        </p:nvSpPr>
        <p:spPr/>
        <p:txBody>
          <a:bodyPr/>
          <a:lstStyle/>
          <a:p>
            <a:fld id="{0F4F63AB-74FF-4D4D-9C96-7E67E70BF8FF}" type="slidenum">
              <a:rPr lang="en-US" altLang="en-US" smtClean="0"/>
              <a:pPr/>
              <a:t>17</a:t>
            </a:fld>
            <a:endParaRPr lang="en-US" altLang="en-US"/>
          </a:p>
        </p:txBody>
      </p:sp>
    </p:spTree>
    <p:extLst>
      <p:ext uri="{BB962C8B-B14F-4D97-AF65-F5344CB8AC3E}">
        <p14:creationId xmlns:p14="http://schemas.microsoft.com/office/powerpoint/2010/main" val="1425427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smtClean="0"/>
              <a:t>IV. Kết quả đạt được</a:t>
            </a:r>
            <a:endParaRPr lang="en-US" altLang="en-US" dirty="0"/>
          </a:p>
        </p:txBody>
      </p:sp>
      <p:sp>
        <p:nvSpPr>
          <p:cNvPr id="5" name="Rectangle 3">
            <a:extLst>
              <a:ext uri="{FF2B5EF4-FFF2-40B4-BE49-F238E27FC236}">
                <a16:creationId xmlns="" xmlns:a16="http://schemas.microsoft.com/office/drawing/2014/main" id="{56E01181-FA81-4C6D-9E62-C7D65FDA831E}"/>
              </a:ext>
            </a:extLst>
          </p:cNvPr>
          <p:cNvSpPr txBox="1">
            <a:spLocks noChangeArrowheads="1"/>
          </p:cNvSpPr>
          <p:nvPr/>
        </p:nvSpPr>
        <p:spPr bwMode="auto">
          <a:xfrm>
            <a:off x="1600200" y="1566069"/>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Hình ảnh khi </a:t>
            </a:r>
            <a:r>
              <a:rPr lang="en-US" altLang="en-US" dirty="0" smtClean="0"/>
              <a:t>thua cuộc</a:t>
            </a:r>
            <a:r>
              <a:rPr lang="en-US" altLang="en-US" dirty="0" smtClean="0"/>
              <a:t>:</a:t>
            </a:r>
            <a:endParaRPr lang="en-US" altLang="en-US" dirty="0" smtClean="0"/>
          </a:p>
        </p:txBody>
      </p:sp>
      <p:pic>
        <p:nvPicPr>
          <p:cNvPr id="6" name="Picture 5"/>
          <p:cNvPicPr/>
          <p:nvPr/>
        </p:nvPicPr>
        <p:blipFill>
          <a:blip r:embed="rId3"/>
          <a:stretch>
            <a:fillRect/>
          </a:stretch>
        </p:blipFill>
        <p:spPr>
          <a:xfrm>
            <a:off x="742950" y="2362200"/>
            <a:ext cx="7924800" cy="3581400"/>
          </a:xfrm>
          <a:prstGeom prst="rect">
            <a:avLst/>
          </a:prstGeom>
        </p:spPr>
      </p:pic>
      <p:sp>
        <p:nvSpPr>
          <p:cNvPr id="3" name="Slide Number Placeholder 2"/>
          <p:cNvSpPr>
            <a:spLocks noGrp="1"/>
          </p:cNvSpPr>
          <p:nvPr>
            <p:ph type="sldNum" sz="quarter" idx="12"/>
          </p:nvPr>
        </p:nvSpPr>
        <p:spPr/>
        <p:txBody>
          <a:bodyPr/>
          <a:lstStyle/>
          <a:p>
            <a:fld id="{0F4F63AB-74FF-4D4D-9C96-7E67E70BF8FF}" type="slidenum">
              <a:rPr lang="en-US" altLang="en-US" smtClean="0"/>
              <a:pPr/>
              <a:t>18</a:t>
            </a:fld>
            <a:endParaRPr lang="en-US" altLang="en-US"/>
          </a:p>
        </p:txBody>
      </p:sp>
    </p:spTree>
    <p:extLst>
      <p:ext uri="{BB962C8B-B14F-4D97-AF65-F5344CB8AC3E}">
        <p14:creationId xmlns:p14="http://schemas.microsoft.com/office/powerpoint/2010/main" val="1425159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smtClean="0"/>
              <a:t>IV. Kết quả đạt được</a:t>
            </a:r>
            <a:endParaRPr lang="en-US" altLang="en-US" dirty="0"/>
          </a:p>
        </p:txBody>
      </p:sp>
      <p:sp>
        <p:nvSpPr>
          <p:cNvPr id="5" name="Rectangle 3">
            <a:extLst>
              <a:ext uri="{FF2B5EF4-FFF2-40B4-BE49-F238E27FC236}">
                <a16:creationId xmlns="" xmlns:a16="http://schemas.microsoft.com/office/drawing/2014/main" id="{56E01181-FA81-4C6D-9E62-C7D65FDA831E}"/>
              </a:ext>
            </a:extLst>
          </p:cNvPr>
          <p:cNvSpPr txBox="1">
            <a:spLocks noChangeArrowheads="1"/>
          </p:cNvSpPr>
          <p:nvPr/>
        </p:nvSpPr>
        <p:spPr bwMode="auto">
          <a:xfrm>
            <a:off x="1600200" y="1566069"/>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Hình ảnh khi </a:t>
            </a:r>
            <a:r>
              <a:rPr lang="en-US" altLang="en-US" dirty="0" smtClean="0"/>
              <a:t>thắng game:</a:t>
            </a:r>
            <a:endParaRPr lang="en-US" altLang="en-US" dirty="0" smtClean="0"/>
          </a:p>
        </p:txBody>
      </p:sp>
      <p:pic>
        <p:nvPicPr>
          <p:cNvPr id="7" name="Picture 6"/>
          <p:cNvPicPr/>
          <p:nvPr/>
        </p:nvPicPr>
        <p:blipFill>
          <a:blip r:embed="rId3"/>
          <a:stretch>
            <a:fillRect/>
          </a:stretch>
        </p:blipFill>
        <p:spPr>
          <a:xfrm>
            <a:off x="685800" y="2362200"/>
            <a:ext cx="7772400" cy="3581400"/>
          </a:xfrm>
          <a:prstGeom prst="rect">
            <a:avLst/>
          </a:prstGeom>
        </p:spPr>
      </p:pic>
      <p:sp>
        <p:nvSpPr>
          <p:cNvPr id="3" name="Slide Number Placeholder 2"/>
          <p:cNvSpPr>
            <a:spLocks noGrp="1"/>
          </p:cNvSpPr>
          <p:nvPr>
            <p:ph type="sldNum" sz="quarter" idx="12"/>
          </p:nvPr>
        </p:nvSpPr>
        <p:spPr/>
        <p:txBody>
          <a:bodyPr/>
          <a:lstStyle/>
          <a:p>
            <a:fld id="{0F4F63AB-74FF-4D4D-9C96-7E67E70BF8FF}" type="slidenum">
              <a:rPr lang="en-US" altLang="en-US" smtClean="0"/>
              <a:pPr/>
              <a:t>19</a:t>
            </a:fld>
            <a:endParaRPr lang="en-US" altLang="en-US"/>
          </a:p>
        </p:txBody>
      </p:sp>
    </p:spTree>
    <p:extLst>
      <p:ext uri="{BB962C8B-B14F-4D97-AF65-F5344CB8AC3E}">
        <p14:creationId xmlns:p14="http://schemas.microsoft.com/office/powerpoint/2010/main" val="3271658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smtClean="0"/>
              <a:t>Nội </a:t>
            </a:r>
            <a:r>
              <a:rPr lang="en-US" altLang="en-US" dirty="0" smtClean="0"/>
              <a:t>dung</a:t>
            </a:r>
            <a:endParaRPr lang="en-US" altLang="en-US" dirty="0"/>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457200" y="1909212"/>
            <a:ext cx="8382000" cy="4343400"/>
          </a:xfrm>
        </p:spPr>
        <p:txBody>
          <a:bodyPr/>
          <a:lstStyle/>
          <a:p>
            <a:r>
              <a:rPr lang="en-US" altLang="en-US" dirty="0" smtClean="0"/>
              <a:t>I.   	Giới thiệu</a:t>
            </a:r>
          </a:p>
          <a:p>
            <a:r>
              <a:rPr lang="en-US" altLang="en-US" dirty="0" smtClean="0"/>
              <a:t>II.  	Tổng quan về Unity</a:t>
            </a:r>
          </a:p>
          <a:p>
            <a:r>
              <a:rPr lang="en-US" altLang="en-US" dirty="0" smtClean="0"/>
              <a:t>III. </a:t>
            </a:r>
            <a:r>
              <a:rPr lang="en-US" altLang="en-US" dirty="0"/>
              <a:t> </a:t>
            </a:r>
            <a:r>
              <a:rPr lang="en-US" altLang="en-US" dirty="0" smtClean="0"/>
              <a:t>Các ứng </a:t>
            </a:r>
            <a:r>
              <a:rPr lang="en-US" altLang="en-US" dirty="0" smtClean="0"/>
              <a:t>dụng và kỹ thuật dùng </a:t>
            </a:r>
            <a:r>
              <a:rPr lang="en-US" altLang="en-US" dirty="0" smtClean="0"/>
              <a:t>trong </a:t>
            </a:r>
            <a:r>
              <a:rPr lang="en-US" altLang="en-US" dirty="0" smtClean="0"/>
              <a:t>Unity</a:t>
            </a:r>
            <a:endParaRPr lang="en-US" altLang="en-US" dirty="0" smtClean="0"/>
          </a:p>
          <a:p>
            <a:r>
              <a:rPr lang="en-US" altLang="en-US" dirty="0" smtClean="0"/>
              <a:t>IV. 	Kết quả đạt được</a:t>
            </a:r>
          </a:p>
          <a:p>
            <a:r>
              <a:rPr lang="en-US" altLang="en-US" dirty="0" smtClean="0"/>
              <a:t>V. 	Demo</a:t>
            </a:r>
            <a:endParaRPr lang="en-US" altLang="en-US" dirty="0"/>
          </a:p>
        </p:txBody>
      </p:sp>
      <p:sp>
        <p:nvSpPr>
          <p:cNvPr id="3" name="Slide Number Placeholder 2"/>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smtClean="0"/>
              <a:t>IV. Kết quả đạt được</a:t>
            </a:r>
            <a:endParaRPr lang="en-US" altLang="en-US" dirty="0"/>
          </a:p>
        </p:txBody>
      </p:sp>
      <p:sp>
        <p:nvSpPr>
          <p:cNvPr id="5" name="Rectangle 3">
            <a:extLst>
              <a:ext uri="{FF2B5EF4-FFF2-40B4-BE49-F238E27FC236}">
                <a16:creationId xmlns="" xmlns:a16="http://schemas.microsoft.com/office/drawing/2014/main" id="{56E01181-FA81-4C6D-9E62-C7D65FDA831E}"/>
              </a:ext>
            </a:extLst>
          </p:cNvPr>
          <p:cNvSpPr txBox="1">
            <a:spLocks noChangeArrowheads="1"/>
          </p:cNvSpPr>
          <p:nvPr/>
        </p:nvSpPr>
        <p:spPr bwMode="auto">
          <a:xfrm>
            <a:off x="457200" y="2133600"/>
            <a:ext cx="8229600" cy="403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 </a:t>
            </a:r>
            <a:r>
              <a:rPr lang="en-US" altLang="en-US" dirty="0" smtClean="0"/>
              <a:t> </a:t>
            </a:r>
            <a:r>
              <a:rPr lang="en-US" altLang="en-US" dirty="0" smtClean="0"/>
              <a:t>Hạn chế: Do hạn chế về thời gian làm luận văn và chưa tìm hiểu hết tất cả các tính năng và cách làm việc với Unity cũng như các kiến thức cần thiết. Hạn chế về mặt thiết kế các hình ảnh cho game.</a:t>
            </a:r>
            <a:endParaRPr lang="en-US" altLang="en-US" dirty="0" smtClean="0"/>
          </a:p>
        </p:txBody>
      </p:sp>
      <p:sp>
        <p:nvSpPr>
          <p:cNvPr id="3" name="Slide Number Placeholder 2"/>
          <p:cNvSpPr>
            <a:spLocks noGrp="1"/>
          </p:cNvSpPr>
          <p:nvPr>
            <p:ph type="sldNum" sz="quarter" idx="12"/>
          </p:nvPr>
        </p:nvSpPr>
        <p:spPr/>
        <p:txBody>
          <a:bodyPr/>
          <a:lstStyle/>
          <a:p>
            <a:fld id="{0F4F63AB-74FF-4D4D-9C96-7E67E70BF8FF}" type="slidenum">
              <a:rPr lang="en-US" altLang="en-US" smtClean="0"/>
              <a:pPr/>
              <a:t>20</a:t>
            </a:fld>
            <a:endParaRPr lang="en-US" altLang="en-US"/>
          </a:p>
        </p:txBody>
      </p:sp>
    </p:spTree>
    <p:extLst>
      <p:ext uri="{BB962C8B-B14F-4D97-AF65-F5344CB8AC3E}">
        <p14:creationId xmlns:p14="http://schemas.microsoft.com/office/powerpoint/2010/main" val="2157756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smtClean="0"/>
              <a:t>IV. Kết quả đạt được</a:t>
            </a:r>
            <a:endParaRPr lang="en-US" altLang="en-US" dirty="0"/>
          </a:p>
        </p:txBody>
      </p:sp>
      <p:sp>
        <p:nvSpPr>
          <p:cNvPr id="5" name="Rectangle 3">
            <a:extLst>
              <a:ext uri="{FF2B5EF4-FFF2-40B4-BE49-F238E27FC236}">
                <a16:creationId xmlns="" xmlns:a16="http://schemas.microsoft.com/office/drawing/2014/main" id="{56E01181-FA81-4C6D-9E62-C7D65FDA831E}"/>
              </a:ext>
            </a:extLst>
          </p:cNvPr>
          <p:cNvSpPr txBox="1">
            <a:spLocks noChangeArrowheads="1"/>
          </p:cNvSpPr>
          <p:nvPr/>
        </p:nvSpPr>
        <p:spPr bwMode="auto">
          <a:xfrm>
            <a:off x="457200" y="1905000"/>
            <a:ext cx="8229600" cy="403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 </a:t>
            </a:r>
            <a:r>
              <a:rPr lang="en-US" altLang="en-US" dirty="0" smtClean="0"/>
              <a:t> </a:t>
            </a:r>
            <a:r>
              <a:rPr lang="en-US" altLang="en-US" dirty="0" smtClean="0"/>
              <a:t>Hướng phát triển: cải thiện thêm các hiệu ứng cho game, tăng sự đa dạng về các kẻ địch trong game, thêm các màn chơi cho game và đa dạng về vũ khí cho nhân vật.</a:t>
            </a:r>
            <a:endParaRPr lang="en-US" altLang="en-US" dirty="0" smtClean="0"/>
          </a:p>
        </p:txBody>
      </p:sp>
      <p:sp>
        <p:nvSpPr>
          <p:cNvPr id="3" name="Slide Number Placeholder 2"/>
          <p:cNvSpPr>
            <a:spLocks noGrp="1"/>
          </p:cNvSpPr>
          <p:nvPr>
            <p:ph type="sldNum" sz="quarter" idx="12"/>
          </p:nvPr>
        </p:nvSpPr>
        <p:spPr/>
        <p:txBody>
          <a:bodyPr/>
          <a:lstStyle/>
          <a:p>
            <a:fld id="{0F4F63AB-74FF-4D4D-9C96-7E67E70BF8FF}" type="slidenum">
              <a:rPr lang="en-US" altLang="en-US" smtClean="0"/>
              <a:pPr/>
              <a:t>21</a:t>
            </a:fld>
            <a:endParaRPr lang="en-US" altLang="en-US"/>
          </a:p>
        </p:txBody>
      </p:sp>
    </p:spTree>
    <p:extLst>
      <p:ext uri="{BB962C8B-B14F-4D97-AF65-F5344CB8AC3E}">
        <p14:creationId xmlns:p14="http://schemas.microsoft.com/office/powerpoint/2010/main" val="2676653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smtClean="0"/>
              <a:t>V. Demo</a:t>
            </a:r>
            <a:endParaRPr lang="en-US" altLang="en-US" dirty="0"/>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endParaRPr lang="en-US" altLang="en-US" dirty="0" smtClean="0"/>
          </a:p>
        </p:txBody>
      </p:sp>
      <p:sp>
        <p:nvSpPr>
          <p:cNvPr id="3" name="Slide Number Placeholder 2"/>
          <p:cNvSpPr>
            <a:spLocks noGrp="1"/>
          </p:cNvSpPr>
          <p:nvPr>
            <p:ph type="sldNum" sz="quarter" idx="12"/>
          </p:nvPr>
        </p:nvSpPr>
        <p:spPr/>
        <p:txBody>
          <a:bodyPr/>
          <a:lstStyle/>
          <a:p>
            <a:fld id="{0F4F63AB-74FF-4D4D-9C96-7E67E70BF8FF}" type="slidenum">
              <a:rPr lang="en-US" altLang="en-US" smtClean="0"/>
              <a:pPr/>
              <a:t>22</a:t>
            </a:fld>
            <a:endParaRPr lang="en-US" altLang="en-US"/>
          </a:p>
        </p:txBody>
      </p:sp>
    </p:spTree>
    <p:extLst>
      <p:ext uri="{BB962C8B-B14F-4D97-AF65-F5344CB8AC3E}">
        <p14:creationId xmlns:p14="http://schemas.microsoft.com/office/powerpoint/2010/main" val="320570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pPr algn="ctr"/>
            <a:r>
              <a:rPr lang="en-US" altLang="en-US" dirty="0" smtClean="0"/>
              <a:t>I. Giới thiệu</a:t>
            </a:r>
            <a:endParaRPr lang="en-US" altLang="en-US" dirty="0"/>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smtClean="0"/>
              <a:t>Bối cảnh game hiện nay:</a:t>
            </a:r>
          </a:p>
          <a:p>
            <a:pPr>
              <a:buFontTx/>
              <a:buChar char="-"/>
            </a:pPr>
            <a:r>
              <a:rPr lang="en-US" altLang="en-US" dirty="0" smtClean="0"/>
              <a:t>Với nền công nghệ 4.0 phát triển, đã góp phần tạo ra sự ra đời </a:t>
            </a:r>
            <a:r>
              <a:rPr lang="en-US" altLang="en-US" dirty="0" smtClean="0"/>
              <a:t>các </a:t>
            </a:r>
            <a:r>
              <a:rPr lang="en-US" altLang="en-US" dirty="0" smtClean="0"/>
              <a:t>nền tảng game trên máy tính cũng như điện thoại thông minh.</a:t>
            </a:r>
          </a:p>
          <a:p>
            <a:pPr>
              <a:buFontTx/>
              <a:buChar char="-"/>
            </a:pPr>
            <a:r>
              <a:rPr lang="en-US" altLang="en-US" dirty="0" smtClean="0"/>
              <a:t>Các công cụ làm game liên tục phát triển và ra đời mỗi lúc một nhiều lên rõ rệt, như các công cụ: </a:t>
            </a:r>
            <a:r>
              <a:rPr lang="en-US" altLang="en-US" dirty="0" smtClean="0"/>
              <a:t>Unity3D/2D, Unreal-Engine</a:t>
            </a:r>
            <a:r>
              <a:rPr lang="en-US" altLang="en-US" dirty="0" smtClean="0"/>
              <a:t>, </a:t>
            </a:r>
            <a:r>
              <a:rPr lang="en-US" altLang="en-US" dirty="0" smtClean="0"/>
              <a:t>Cocos2d, </a:t>
            </a:r>
            <a:r>
              <a:rPr lang="en-US" altLang="en-US" dirty="0" smtClean="0"/>
              <a:t>Corona-SDK…</a:t>
            </a:r>
          </a:p>
          <a:p>
            <a:pPr>
              <a:buFontTx/>
              <a:buChar char="-"/>
            </a:pPr>
            <a:endParaRPr lang="en-US" altLang="en-US" dirty="0" smtClean="0"/>
          </a:p>
        </p:txBody>
      </p:sp>
      <p:sp>
        <p:nvSpPr>
          <p:cNvPr id="3" name="Slide Number Placeholder 2"/>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775970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a:xfrm>
            <a:off x="1901490" y="309562"/>
            <a:ext cx="4514849" cy="944563"/>
          </a:xfrm>
        </p:spPr>
        <p:txBody>
          <a:bodyPr/>
          <a:lstStyle/>
          <a:p>
            <a:r>
              <a:rPr lang="en-US" altLang="en-US" dirty="0"/>
              <a:t>II. </a:t>
            </a:r>
            <a:r>
              <a:rPr lang="en-US" altLang="en-US" dirty="0" smtClean="0"/>
              <a:t>Tổng quan về Unity</a:t>
            </a:r>
            <a:endParaRPr lang="en-US" altLang="en-US" dirty="0"/>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dirty="0"/>
              <a:t> </a:t>
            </a:r>
            <a:r>
              <a:rPr lang="en-US" altLang="en-US" dirty="0" smtClean="0"/>
              <a:t>  Lý </a:t>
            </a:r>
            <a:r>
              <a:rPr lang="en-US" altLang="en-US" dirty="0"/>
              <a:t>do chọn Unity</a:t>
            </a:r>
            <a:r>
              <a:rPr lang="en-US" altLang="en-US" dirty="0" smtClean="0"/>
              <a:t>:</a:t>
            </a:r>
            <a:endParaRPr lang="en-US" dirty="0" smtClean="0"/>
          </a:p>
          <a:p>
            <a:pPr>
              <a:buFontTx/>
              <a:buChar char="-"/>
            </a:pPr>
            <a:r>
              <a:rPr lang="vi-VN" dirty="0" smtClean="0"/>
              <a:t>Unity </a:t>
            </a:r>
            <a:r>
              <a:rPr lang="vi-VN" dirty="0"/>
              <a:t>là một trong những game engine được giới làm game </a:t>
            </a:r>
            <a:r>
              <a:rPr lang="en-US" dirty="0" smtClean="0"/>
              <a:t>chuyên và không chuyên</a:t>
            </a:r>
            <a:r>
              <a:rPr lang="vi-VN" dirty="0" smtClean="0"/>
              <a:t> </a:t>
            </a:r>
            <a:r>
              <a:rPr lang="vi-VN" dirty="0"/>
              <a:t>cực kỳ ưa chuộng bởi khả năng tuyệt </a:t>
            </a:r>
            <a:r>
              <a:rPr lang="vi-VN" dirty="0" smtClean="0"/>
              <a:t>vời</a:t>
            </a:r>
            <a:r>
              <a:rPr lang="en-US" dirty="0" smtClean="0"/>
              <a:t> của Unity.</a:t>
            </a:r>
            <a:endParaRPr lang="en-US" altLang="en-US" dirty="0" smtClean="0"/>
          </a:p>
        </p:txBody>
      </p:sp>
      <p:pic>
        <p:nvPicPr>
          <p:cNvPr id="3074" name="Picture 2" descr="Káº¿t quáº£ hÃ¬nh áº£nh cho Mac 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74" y="4394200"/>
            <a:ext cx="28956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Káº¿t quáº£ hÃ¬nh áº£nh cho window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4824" y="4438650"/>
            <a:ext cx="2366875" cy="1778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Káº¿t quáº£ hÃ¬nh áº£nh cho Androi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7449" y="4298619"/>
            <a:ext cx="2557375" cy="191803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0F4F63AB-74FF-4D4D-9C96-7E67E70BF8FF}" type="slidenum">
              <a:rPr lang="en-US" altLang="en-US" smtClean="0"/>
              <a:pPr/>
              <a:t>4</a:t>
            </a:fld>
            <a:endParaRPr lang="en-US" altLang="en-US"/>
          </a:p>
        </p:txBody>
      </p:sp>
    </p:spTree>
    <p:extLst>
      <p:ext uri="{BB962C8B-B14F-4D97-AF65-F5344CB8AC3E}">
        <p14:creationId xmlns:p14="http://schemas.microsoft.com/office/powerpoint/2010/main" val="1742549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 xmlns:a16="http://schemas.microsoft.com/office/drawing/2014/main" id="{56E01181-FA81-4C6D-9E62-C7D65FDA831E}"/>
              </a:ext>
            </a:extLst>
          </p:cNvPr>
          <p:cNvSpPr>
            <a:spLocks noGrp="1" noChangeArrowheads="1"/>
          </p:cNvSpPr>
          <p:nvPr>
            <p:ph type="body" idx="1"/>
          </p:nvPr>
        </p:nvSpPr>
        <p:spPr>
          <a:xfrm>
            <a:off x="381000" y="1905000"/>
            <a:ext cx="8458200" cy="3124200"/>
          </a:xfrm>
        </p:spPr>
        <p:txBody>
          <a:bodyPr/>
          <a:lstStyle/>
          <a:p>
            <a:pPr marL="0" indent="0">
              <a:buNone/>
            </a:pPr>
            <a:endParaRPr lang="en-US" altLang="en-US" dirty="0"/>
          </a:p>
          <a:p>
            <a:pPr>
              <a:buNone/>
            </a:pPr>
            <a:r>
              <a:rPr lang="en-US" altLang="en-US" dirty="0" smtClean="0"/>
              <a:t>	</a:t>
            </a:r>
          </a:p>
        </p:txBody>
      </p:sp>
      <p:sp>
        <p:nvSpPr>
          <p:cNvPr id="3"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a:xfrm>
            <a:off x="1752600" y="282575"/>
            <a:ext cx="7086600" cy="944563"/>
          </a:xfrm>
        </p:spPr>
        <p:txBody>
          <a:bodyPr/>
          <a:lstStyle/>
          <a:p>
            <a:pPr algn="ctr"/>
            <a:r>
              <a:rPr lang="en-US" altLang="en-US" dirty="0"/>
              <a:t>II. </a:t>
            </a:r>
            <a:r>
              <a:rPr lang="en-US" altLang="en-US" dirty="0" smtClean="0"/>
              <a:t>Tổng quan về Unity</a:t>
            </a:r>
            <a:endParaRPr lang="en-US" altLang="en-US" dirty="0"/>
          </a:p>
        </p:txBody>
      </p:sp>
      <p:sp>
        <p:nvSpPr>
          <p:cNvPr id="7" name="Rectangle 3">
            <a:extLst>
              <a:ext uri="{FF2B5EF4-FFF2-40B4-BE49-F238E27FC236}">
                <a16:creationId xmlns="" xmlns:a16="http://schemas.microsoft.com/office/drawing/2014/main" id="{56E01181-FA81-4C6D-9E62-C7D65FDA831E}"/>
              </a:ext>
            </a:extLst>
          </p:cNvPr>
          <p:cNvSpPr txBox="1">
            <a:spLocks noChangeArrowheads="1"/>
          </p:cNvSpPr>
          <p:nvPr/>
        </p:nvSpPr>
        <p:spPr bwMode="auto">
          <a:xfrm>
            <a:off x="1752600" y="1470819"/>
            <a:ext cx="624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dirty="0" smtClean="0"/>
              <a:t>Những thành phần chính trong Unity</a:t>
            </a:r>
          </a:p>
        </p:txBody>
      </p:sp>
      <p:pic>
        <p:nvPicPr>
          <p:cNvPr id="6" name="Picture 5"/>
          <p:cNvPicPr>
            <a:picLocks noChangeAspect="1"/>
          </p:cNvPicPr>
          <p:nvPr/>
        </p:nvPicPr>
        <p:blipFill>
          <a:blip r:embed="rId3"/>
          <a:stretch>
            <a:fillRect/>
          </a:stretch>
        </p:blipFill>
        <p:spPr>
          <a:xfrm>
            <a:off x="381000" y="2004219"/>
            <a:ext cx="8534400" cy="4289083"/>
          </a:xfrm>
          <a:prstGeom prst="rect">
            <a:avLst/>
          </a:prstGeom>
        </p:spPr>
      </p:pic>
      <p:grpSp>
        <p:nvGrpSpPr>
          <p:cNvPr id="10" name="Group 9"/>
          <p:cNvGrpSpPr/>
          <p:nvPr/>
        </p:nvGrpSpPr>
        <p:grpSpPr>
          <a:xfrm>
            <a:off x="342900" y="2234462"/>
            <a:ext cx="7937500" cy="3869531"/>
            <a:chOff x="342900" y="2234462"/>
            <a:chExt cx="7937500" cy="3869531"/>
          </a:xfrm>
        </p:grpSpPr>
        <p:sp>
          <p:nvSpPr>
            <p:cNvPr id="9" name="Oval 8"/>
            <p:cNvSpPr/>
            <p:nvPr/>
          </p:nvSpPr>
          <p:spPr>
            <a:xfrm>
              <a:off x="2057400" y="3634978"/>
              <a:ext cx="13716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FF00"/>
                  </a:solidFill>
                  <a:latin typeface="Times New Roman" panose="02020603050405020304" pitchFamily="18" charset="0"/>
                  <a:cs typeface="Times New Roman" panose="02020603050405020304" pitchFamily="18" charset="0"/>
                </a:rPr>
                <a:t>3</a:t>
              </a:r>
              <a:endParaRPr lang="en-US" sz="4000" dirty="0">
                <a:solidFill>
                  <a:srgbClr val="FFFF00"/>
                </a:solidFill>
                <a:latin typeface="Times New Roman" panose="02020603050405020304" pitchFamily="18" charset="0"/>
                <a:cs typeface="Times New Roman" panose="02020603050405020304" pitchFamily="18" charset="0"/>
              </a:endParaRPr>
            </a:p>
          </p:txBody>
        </p:sp>
        <p:sp>
          <p:nvSpPr>
            <p:cNvPr id="11" name="Oval 10"/>
            <p:cNvSpPr/>
            <p:nvPr/>
          </p:nvSpPr>
          <p:spPr>
            <a:xfrm>
              <a:off x="3924300" y="2234462"/>
              <a:ext cx="13716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F00"/>
                  </a:solidFill>
                  <a:latin typeface="Times New Roman" panose="02020603050405020304" pitchFamily="18" charset="0"/>
                  <a:cs typeface="Times New Roman" panose="02020603050405020304" pitchFamily="18" charset="0"/>
                </a:rPr>
                <a:t>1</a:t>
              </a:r>
            </a:p>
          </p:txBody>
        </p:sp>
        <p:sp>
          <p:nvSpPr>
            <p:cNvPr id="12" name="Oval 11"/>
            <p:cNvSpPr/>
            <p:nvPr/>
          </p:nvSpPr>
          <p:spPr>
            <a:xfrm>
              <a:off x="6908800" y="3310560"/>
              <a:ext cx="13716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latin typeface="Times New Roman" panose="02020603050405020304" pitchFamily="18" charset="0"/>
                  <a:cs typeface="Times New Roman" panose="02020603050405020304" pitchFamily="18" charset="0"/>
                </a:rPr>
                <a:t>4</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3" name="Oval 12"/>
            <p:cNvSpPr/>
            <p:nvPr/>
          </p:nvSpPr>
          <p:spPr>
            <a:xfrm>
              <a:off x="342900" y="2796778"/>
              <a:ext cx="13716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latin typeface="Times New Roman" panose="02020603050405020304" pitchFamily="18" charset="0"/>
                  <a:cs typeface="Times New Roman" panose="02020603050405020304" pitchFamily="18" charset="0"/>
                </a:rPr>
                <a:t>2</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4" name="Oval 13"/>
            <p:cNvSpPr/>
            <p:nvPr/>
          </p:nvSpPr>
          <p:spPr>
            <a:xfrm>
              <a:off x="3429000" y="5265793"/>
              <a:ext cx="13716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latin typeface="Times New Roman" panose="02020603050405020304" pitchFamily="18" charset="0"/>
                  <a:cs typeface="Times New Roman" panose="02020603050405020304" pitchFamily="18" charset="0"/>
                </a:rPr>
                <a:t>5</a:t>
              </a:r>
              <a:endParaRPr lang="en-US" sz="4000" dirty="0">
                <a:solidFill>
                  <a:srgbClr val="FF0000"/>
                </a:solidFill>
                <a:latin typeface="Times New Roman" panose="02020603050405020304" pitchFamily="18" charset="0"/>
                <a:cs typeface="Times New Roman" panose="02020603050405020304" pitchFamily="18" charset="0"/>
              </a:endParaRPr>
            </a:p>
          </p:txBody>
        </p:sp>
      </p:grpSp>
      <p:sp>
        <p:nvSpPr>
          <p:cNvPr id="4" name="Slide Number Placeholder 3"/>
          <p:cNvSpPr>
            <a:spLocks noGrp="1"/>
          </p:cNvSpPr>
          <p:nvPr>
            <p:ph type="sldNum" sz="quarter" idx="12"/>
          </p:nvPr>
        </p:nvSpPr>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3583856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smtClean="0"/>
              <a:t>Cửa sổ Scene </a:t>
            </a:r>
          </a:p>
          <a:p>
            <a:endParaRPr lang="en-US" altLang="en-US" dirty="0" smtClean="0"/>
          </a:p>
        </p:txBody>
      </p:sp>
      <p:pic>
        <p:nvPicPr>
          <p:cNvPr id="2" name="Picture 1"/>
          <p:cNvPicPr>
            <a:picLocks noChangeAspect="1"/>
          </p:cNvPicPr>
          <p:nvPr/>
        </p:nvPicPr>
        <p:blipFill>
          <a:blip r:embed="rId3"/>
          <a:stretch>
            <a:fillRect/>
          </a:stretch>
        </p:blipFill>
        <p:spPr>
          <a:xfrm>
            <a:off x="1319212" y="2316956"/>
            <a:ext cx="6962775" cy="3400425"/>
          </a:xfrm>
          <a:prstGeom prst="rect">
            <a:avLst/>
          </a:prstGeom>
        </p:spPr>
      </p:pic>
      <p:sp>
        <p:nvSpPr>
          <p:cNvPr id="5" name="Slide Number Placeholder 4"/>
          <p:cNvSpPr>
            <a:spLocks noGrp="1"/>
          </p:cNvSpPr>
          <p:nvPr>
            <p:ph type="sldNum" sz="quarter" idx="12"/>
          </p:nvPr>
        </p:nvSpPr>
        <p:spPr/>
        <p:txBody>
          <a:bodyPr/>
          <a:lstStyle/>
          <a:p>
            <a:fld id="{0F4F63AB-74FF-4D4D-9C96-7E67E70BF8FF}" type="slidenum">
              <a:rPr lang="en-US" altLang="en-US" smtClean="0"/>
              <a:pPr/>
              <a:t>6</a:t>
            </a:fld>
            <a:endParaRPr lang="en-US" altLang="en-US"/>
          </a:p>
        </p:txBody>
      </p:sp>
      <p:sp>
        <p:nvSpPr>
          <p:cNvPr id="9"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a:xfrm>
            <a:off x="1901490" y="309562"/>
            <a:ext cx="4514849" cy="944563"/>
          </a:xfrm>
        </p:spPr>
        <p:txBody>
          <a:bodyPr/>
          <a:lstStyle/>
          <a:p>
            <a:r>
              <a:rPr lang="en-US" altLang="en-US" dirty="0"/>
              <a:t>II. </a:t>
            </a:r>
            <a:r>
              <a:rPr lang="en-US" altLang="en-US" dirty="0" smtClean="0"/>
              <a:t>Tổng quan về Unity</a:t>
            </a:r>
            <a:endParaRPr lang="en-US" altLang="en-US" dirty="0"/>
          </a:p>
        </p:txBody>
      </p:sp>
    </p:spTree>
    <p:extLst>
      <p:ext uri="{BB962C8B-B14F-4D97-AF65-F5344CB8AC3E}">
        <p14:creationId xmlns:p14="http://schemas.microsoft.com/office/powerpoint/2010/main" val="205334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smtClean="0"/>
              <a:t>Cửa sổ </a:t>
            </a:r>
            <a:r>
              <a:rPr lang="en-US" altLang="en-US" dirty="0" err="1" smtClean="0"/>
              <a:t>Hierachy</a:t>
            </a:r>
            <a:endParaRPr lang="en-US" altLang="en-US" dirty="0" smtClean="0"/>
          </a:p>
          <a:p>
            <a:pPr marL="0" indent="0">
              <a:buNone/>
            </a:pPr>
            <a:r>
              <a:rPr lang="en-US" altLang="en-US" dirty="0" smtClean="0"/>
              <a:t> </a:t>
            </a:r>
          </a:p>
          <a:p>
            <a:endParaRPr lang="en-US" altLang="en-US" dirty="0" smtClean="0"/>
          </a:p>
        </p:txBody>
      </p:sp>
      <p:pic>
        <p:nvPicPr>
          <p:cNvPr id="4" name="Picture 3"/>
          <p:cNvPicPr>
            <a:picLocks noChangeAspect="1"/>
          </p:cNvPicPr>
          <p:nvPr/>
        </p:nvPicPr>
        <p:blipFill>
          <a:blip r:embed="rId3"/>
          <a:stretch>
            <a:fillRect/>
          </a:stretch>
        </p:blipFill>
        <p:spPr>
          <a:xfrm>
            <a:off x="2528887" y="2514600"/>
            <a:ext cx="4543425" cy="3390900"/>
          </a:xfrm>
          <a:prstGeom prst="rect">
            <a:avLst/>
          </a:prstGeom>
        </p:spPr>
      </p:pic>
      <p:sp>
        <p:nvSpPr>
          <p:cNvPr id="3" name="Slide Number Placeholder 2"/>
          <p:cNvSpPr>
            <a:spLocks noGrp="1"/>
          </p:cNvSpPr>
          <p:nvPr>
            <p:ph type="sldNum" sz="quarter" idx="12"/>
          </p:nvPr>
        </p:nvSpPr>
        <p:spPr/>
        <p:txBody>
          <a:bodyPr/>
          <a:lstStyle/>
          <a:p>
            <a:fld id="{0F4F63AB-74FF-4D4D-9C96-7E67E70BF8FF}" type="slidenum">
              <a:rPr lang="en-US" altLang="en-US" smtClean="0"/>
              <a:pPr/>
              <a:t>7</a:t>
            </a:fld>
            <a:endParaRPr lang="en-US" altLang="en-US"/>
          </a:p>
        </p:txBody>
      </p:sp>
      <p:sp>
        <p:nvSpPr>
          <p:cNvPr id="9"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a:xfrm>
            <a:off x="1901490" y="309562"/>
            <a:ext cx="4514849" cy="944563"/>
          </a:xfrm>
        </p:spPr>
        <p:txBody>
          <a:bodyPr/>
          <a:lstStyle/>
          <a:p>
            <a:r>
              <a:rPr lang="en-US" altLang="en-US" dirty="0"/>
              <a:t>II. </a:t>
            </a:r>
            <a:r>
              <a:rPr lang="en-US" altLang="en-US" dirty="0" smtClean="0"/>
              <a:t>Tổng quan về Unity</a:t>
            </a:r>
            <a:endParaRPr lang="en-US" altLang="en-US" dirty="0"/>
          </a:p>
        </p:txBody>
      </p:sp>
    </p:spTree>
    <p:extLst>
      <p:ext uri="{BB962C8B-B14F-4D97-AF65-F5344CB8AC3E}">
        <p14:creationId xmlns:p14="http://schemas.microsoft.com/office/powerpoint/2010/main" val="312156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smtClean="0"/>
              <a:t>Cửa sổ Game</a:t>
            </a:r>
          </a:p>
          <a:p>
            <a:pPr marL="0" indent="0">
              <a:buNone/>
            </a:pPr>
            <a:r>
              <a:rPr lang="en-US" altLang="en-US" dirty="0" smtClean="0"/>
              <a:t> </a:t>
            </a:r>
          </a:p>
          <a:p>
            <a:endParaRPr lang="en-US" altLang="en-US" dirty="0" smtClean="0"/>
          </a:p>
        </p:txBody>
      </p:sp>
      <p:pic>
        <p:nvPicPr>
          <p:cNvPr id="2" name="Picture 1"/>
          <p:cNvPicPr>
            <a:picLocks noChangeAspect="1"/>
          </p:cNvPicPr>
          <p:nvPr/>
        </p:nvPicPr>
        <p:blipFill>
          <a:blip r:embed="rId3"/>
          <a:stretch>
            <a:fillRect/>
          </a:stretch>
        </p:blipFill>
        <p:spPr>
          <a:xfrm>
            <a:off x="1552575" y="2212181"/>
            <a:ext cx="6496050" cy="3609975"/>
          </a:xfrm>
          <a:prstGeom prst="rect">
            <a:avLst/>
          </a:prstGeom>
        </p:spPr>
      </p:pic>
      <p:sp>
        <p:nvSpPr>
          <p:cNvPr id="4" name="Slide Number Placeholder 3"/>
          <p:cNvSpPr>
            <a:spLocks noGrp="1"/>
          </p:cNvSpPr>
          <p:nvPr>
            <p:ph type="sldNum" sz="quarter" idx="12"/>
          </p:nvPr>
        </p:nvSpPr>
        <p:spPr/>
        <p:txBody>
          <a:bodyPr/>
          <a:lstStyle/>
          <a:p>
            <a:fld id="{0F4F63AB-74FF-4D4D-9C96-7E67E70BF8FF}" type="slidenum">
              <a:rPr lang="en-US" altLang="en-US" smtClean="0"/>
              <a:pPr/>
              <a:t>8</a:t>
            </a:fld>
            <a:endParaRPr lang="en-US" altLang="en-US"/>
          </a:p>
        </p:txBody>
      </p:sp>
      <p:sp>
        <p:nvSpPr>
          <p:cNvPr id="11" name="Rectangle 2">
            <a:extLst>
              <a:ext uri="{FF2B5EF4-FFF2-40B4-BE49-F238E27FC236}">
                <a16:creationId xmlns="" xmlns:a16="http://schemas.microsoft.com/office/drawing/2014/main" id="{D09A8D8C-80F7-440C-BEF1-9EFA4CBAAA33}"/>
              </a:ext>
            </a:extLst>
          </p:cNvPr>
          <p:cNvSpPr txBox="1">
            <a:spLocks noChangeArrowheads="1"/>
          </p:cNvSpPr>
          <p:nvPr/>
        </p:nvSpPr>
        <p:spPr bwMode="auto">
          <a:xfrm>
            <a:off x="1901490" y="309562"/>
            <a:ext cx="4514849"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ltLang="en-US" smtClean="0"/>
              <a:t>II. Tổng quan về Unity</a:t>
            </a:r>
            <a:endParaRPr lang="en-US" altLang="en-US" dirty="0"/>
          </a:p>
        </p:txBody>
      </p:sp>
    </p:spTree>
    <p:extLst>
      <p:ext uri="{BB962C8B-B14F-4D97-AF65-F5344CB8AC3E}">
        <p14:creationId xmlns:p14="http://schemas.microsoft.com/office/powerpoint/2010/main" val="1268308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smtClean="0"/>
              <a:t>Cửa sổ Project</a:t>
            </a:r>
          </a:p>
          <a:p>
            <a:pPr marL="0" indent="0">
              <a:buNone/>
            </a:pPr>
            <a:r>
              <a:rPr lang="en-US" altLang="en-US" dirty="0" smtClean="0"/>
              <a:t> </a:t>
            </a:r>
          </a:p>
          <a:p>
            <a:endParaRPr lang="en-US" altLang="en-US" dirty="0" smtClean="0"/>
          </a:p>
        </p:txBody>
      </p:sp>
      <p:pic>
        <p:nvPicPr>
          <p:cNvPr id="5" name="Picture 4"/>
          <p:cNvPicPr>
            <a:picLocks noChangeAspect="1"/>
          </p:cNvPicPr>
          <p:nvPr/>
        </p:nvPicPr>
        <p:blipFill>
          <a:blip r:embed="rId3"/>
          <a:stretch>
            <a:fillRect/>
          </a:stretch>
        </p:blipFill>
        <p:spPr>
          <a:xfrm>
            <a:off x="762000" y="2362200"/>
            <a:ext cx="7772400" cy="2819400"/>
          </a:xfrm>
          <a:prstGeom prst="rect">
            <a:avLst/>
          </a:prstGeom>
        </p:spPr>
      </p:pic>
      <p:sp>
        <p:nvSpPr>
          <p:cNvPr id="3" name="Slide Number Placeholder 2"/>
          <p:cNvSpPr>
            <a:spLocks noGrp="1"/>
          </p:cNvSpPr>
          <p:nvPr>
            <p:ph type="sldNum" sz="quarter" idx="12"/>
          </p:nvPr>
        </p:nvSpPr>
        <p:spPr/>
        <p:txBody>
          <a:bodyPr/>
          <a:lstStyle/>
          <a:p>
            <a:fld id="{0F4F63AB-74FF-4D4D-9C96-7E67E70BF8FF}" type="slidenum">
              <a:rPr lang="en-US" altLang="en-US" smtClean="0"/>
              <a:pPr/>
              <a:t>9</a:t>
            </a:fld>
            <a:endParaRPr lang="en-US" altLang="en-US"/>
          </a:p>
        </p:txBody>
      </p:sp>
      <p:sp>
        <p:nvSpPr>
          <p:cNvPr id="8"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a:xfrm>
            <a:off x="1901490" y="309562"/>
            <a:ext cx="4514849" cy="944563"/>
          </a:xfrm>
        </p:spPr>
        <p:txBody>
          <a:bodyPr/>
          <a:lstStyle/>
          <a:p>
            <a:r>
              <a:rPr lang="en-US" altLang="en-US" dirty="0"/>
              <a:t>II. </a:t>
            </a:r>
            <a:r>
              <a:rPr lang="en-US" altLang="en-US" dirty="0" smtClean="0"/>
              <a:t>Tổng quan về Unity</a:t>
            </a:r>
            <a:endParaRPr lang="en-US" altLang="en-US" dirty="0"/>
          </a:p>
        </p:txBody>
      </p:sp>
    </p:spTree>
    <p:extLst>
      <p:ext uri="{BB962C8B-B14F-4D97-AF65-F5344CB8AC3E}">
        <p14:creationId xmlns:p14="http://schemas.microsoft.com/office/powerpoint/2010/main" val="343557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4417</TotalTime>
  <Words>2166</Words>
  <Application>Microsoft Office PowerPoint</Application>
  <PresentationFormat>On-screen Show (4:3)</PresentationFormat>
  <Paragraphs>176</Paragraphs>
  <Slides>22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Default Design</vt:lpstr>
      <vt:lpstr>PowerPoint Presentation</vt:lpstr>
      <vt:lpstr>Nội dung</vt:lpstr>
      <vt:lpstr>I. Giới thiệu</vt:lpstr>
      <vt:lpstr>II. Tổng quan về Unity</vt:lpstr>
      <vt:lpstr>II. Tổng quan về Unity</vt:lpstr>
      <vt:lpstr>II. Tổng quan về Unity</vt:lpstr>
      <vt:lpstr>II. Tổng quan về Unity</vt:lpstr>
      <vt:lpstr>PowerPoint Presentation</vt:lpstr>
      <vt:lpstr>II. Tổng quan về Unity</vt:lpstr>
      <vt:lpstr>II. Tổng quan về Unity</vt:lpstr>
      <vt:lpstr>III. Các ứng dụng và kỹ thuật dùng trong Unity </vt:lpstr>
      <vt:lpstr>III.Các ứng dụng và kỹ thuật dùng trong Unity </vt:lpstr>
      <vt:lpstr>III. Các ứng dụng và kỹ thuật dùng trong Unity </vt:lpstr>
      <vt:lpstr>IV. Kết quả đạt được</vt:lpstr>
      <vt:lpstr>IV. Kết quả đạt được</vt:lpstr>
      <vt:lpstr>IV. Kết quả đạt được</vt:lpstr>
      <vt:lpstr>IV. Kết quả đạt được</vt:lpstr>
      <vt:lpstr>IV. Kết quả đạt được</vt:lpstr>
      <vt:lpstr>IV. Kết quả đạt được</vt:lpstr>
      <vt:lpstr>IV. Kết quả đạt được</vt:lpstr>
      <vt:lpstr>IV. Kết quả đạt được</vt:lpstr>
      <vt:lpstr>V. Demo</vt:lpstr>
    </vt:vector>
  </TitlesOfParts>
  <Company>CANTHO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Vuong</cp:lastModifiedBy>
  <cp:revision>140</cp:revision>
  <dcterms:created xsi:type="dcterms:W3CDTF">2008-08-06T06:37:20Z</dcterms:created>
  <dcterms:modified xsi:type="dcterms:W3CDTF">2018-12-13T15:25:59Z</dcterms:modified>
</cp:coreProperties>
</file>