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62" r:id="rId4"/>
  </p:sldIdLst>
  <p:sldSz cx="9144000" cy="6858000" type="screen4x3"/>
  <p:notesSz cx="6858000" cy="9144000"/>
  <p:embeddedFontLst>
    <p:embeddedFont>
      <p:font typeface="타이포_크레파스 M" panose="02020503020101020101" pitchFamily="18" charset="-127"/>
      <p:regular r:id="rId6"/>
    </p:embeddedFont>
    <p:embeddedFont>
      <p:font typeface="210 동화책 L" panose="02020603020101020101" pitchFamily="18" charset="-127"/>
      <p:regular r:id="rId7"/>
    </p:embeddedFont>
    <p:embeddedFont>
      <p:font typeface="맑은 고딕" panose="020B0503020000020004" pitchFamily="50" charset="-127"/>
      <p:regular r:id="rId8"/>
      <p:bold r:id="rId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  <a:srgbClr val="FF0066"/>
    <a:srgbClr val="F9B67F"/>
    <a:srgbClr val="FBC497"/>
    <a:srgbClr val="1A7798"/>
    <a:srgbClr val="186D98"/>
    <a:srgbClr val="33A9AF"/>
    <a:srgbClr val="273C95"/>
    <a:srgbClr val="2B41A1"/>
    <a:srgbClr val="314C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482" autoAdjust="0"/>
  </p:normalViewPr>
  <p:slideViewPr>
    <p:cSldViewPr>
      <p:cViewPr varScale="1">
        <p:scale>
          <a:sx n="71" d="100"/>
          <a:sy n="71" d="100"/>
        </p:scale>
        <p:origin x="-13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31B6C-A20F-4B52-B836-37BBF53F1673}" type="datetimeFigureOut">
              <a:rPr lang="ko-KR" altLang="en-US" smtClean="0"/>
              <a:t>2015-12-15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7EA0D-3F6D-4A2E-92F6-68111B3D2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571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C939-CCE7-4C3C-8826-442EE687EFFB}" type="datetimeFigureOut">
              <a:rPr lang="ko-KR" altLang="en-US" smtClean="0"/>
              <a:t>2015-12-15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BB9D-47F5-46C3-94E2-639A87C12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291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C939-CCE7-4C3C-8826-442EE687EFFB}" type="datetimeFigureOut">
              <a:rPr lang="ko-KR" altLang="en-US" smtClean="0"/>
              <a:t>2015-12-15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BB9D-47F5-46C3-94E2-639A87C12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58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C939-CCE7-4C3C-8826-442EE687EFFB}" type="datetimeFigureOut">
              <a:rPr lang="ko-KR" altLang="en-US" smtClean="0"/>
              <a:t>2015-12-15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BB9D-47F5-46C3-94E2-639A87C12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89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C939-CCE7-4C3C-8826-442EE687EFFB}" type="datetimeFigureOut">
              <a:rPr lang="ko-KR" altLang="en-US" smtClean="0"/>
              <a:t>2015-12-15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BB9D-47F5-46C3-94E2-639A87C12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76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C939-CCE7-4C3C-8826-442EE687EFFB}" type="datetimeFigureOut">
              <a:rPr lang="ko-KR" altLang="en-US" smtClean="0"/>
              <a:t>2015-12-15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BB9D-47F5-46C3-94E2-639A87C12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714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C939-CCE7-4C3C-8826-442EE687EFFB}" type="datetimeFigureOut">
              <a:rPr lang="ko-KR" altLang="en-US" smtClean="0"/>
              <a:t>2015-12-15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BB9D-47F5-46C3-94E2-639A87C12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570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C939-CCE7-4C3C-8826-442EE687EFFB}" type="datetimeFigureOut">
              <a:rPr lang="ko-KR" altLang="en-US" smtClean="0"/>
              <a:t>2015-12-15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BB9D-47F5-46C3-94E2-639A87C12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278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C939-CCE7-4C3C-8826-442EE687EFFB}" type="datetimeFigureOut">
              <a:rPr lang="ko-KR" altLang="en-US" smtClean="0"/>
              <a:t>2015-12-15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BB9D-47F5-46C3-94E2-639A87C12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213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C939-CCE7-4C3C-8826-442EE687EFFB}" type="datetimeFigureOut">
              <a:rPr lang="ko-KR" altLang="en-US" smtClean="0"/>
              <a:t>2015-12-15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BB9D-47F5-46C3-94E2-639A87C12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70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C939-CCE7-4C3C-8826-442EE687EFFB}" type="datetimeFigureOut">
              <a:rPr lang="ko-KR" altLang="en-US" smtClean="0"/>
              <a:t>2015-12-15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BB9D-47F5-46C3-94E2-639A87C12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394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C939-CCE7-4C3C-8826-442EE687EFFB}" type="datetimeFigureOut">
              <a:rPr lang="ko-KR" altLang="en-US" smtClean="0"/>
              <a:t>2015-12-15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BB9D-47F5-46C3-94E2-639A87C12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267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AC939-CCE7-4C3C-8826-442EE687EFFB}" type="datetimeFigureOut">
              <a:rPr lang="ko-KR" altLang="en-US" smtClean="0"/>
              <a:t>2015-12-15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1BB9D-47F5-46C3-94E2-639A87C12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687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 flipV="1">
            <a:off x="0" y="5568286"/>
            <a:ext cx="9144000" cy="1289713"/>
          </a:xfrm>
          <a:prstGeom prst="rect">
            <a:avLst/>
          </a:prstGeom>
          <a:solidFill>
            <a:srgbClr val="1A7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0" y="5160960"/>
            <a:ext cx="863080" cy="7010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759768" y="5066134"/>
            <a:ext cx="1147936" cy="8831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791622" y="5252018"/>
            <a:ext cx="936104" cy="7010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704484" y="5166648"/>
            <a:ext cx="936104" cy="7010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429397" y="5257775"/>
            <a:ext cx="1135493" cy="7010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549705" y="5248250"/>
            <a:ext cx="936104" cy="7010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465860" y="5291683"/>
            <a:ext cx="936104" cy="7010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300192" y="5157192"/>
            <a:ext cx="1080120" cy="7010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293119" y="5184488"/>
            <a:ext cx="936104" cy="7010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8196455" y="5301208"/>
            <a:ext cx="976119" cy="7010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228" y="2276872"/>
            <a:ext cx="5291208" cy="449157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98131" y="1785590"/>
            <a:ext cx="6156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latin typeface="210 동화책 L" panose="02020603020101020101" pitchFamily="18" charset="-127"/>
                <a:ea typeface="210 동화책 L" panose="02020603020101020101" pitchFamily="18" charset="-127"/>
              </a:rPr>
              <a:t>자라나라</a:t>
            </a:r>
            <a:r>
              <a:rPr lang="ko-KR" altLang="en-US" sz="4800" b="1" dirty="0" smtClean="0">
                <a:latin typeface="210 동화책 L" panose="02020603020101020101" pitchFamily="18" charset="-127"/>
                <a:ea typeface="210 동화책 L" panose="02020603020101020101" pitchFamily="18" charset="-127"/>
              </a:rPr>
              <a:t> </a:t>
            </a:r>
            <a:r>
              <a:rPr lang="ko-KR" altLang="en-US" sz="5400" b="1" dirty="0" smtClean="0">
                <a:latin typeface="210 동화책 L" panose="02020603020101020101" pitchFamily="18" charset="-127"/>
                <a:ea typeface="210 동화책 L" panose="02020603020101020101" pitchFamily="18" charset="-127"/>
              </a:rPr>
              <a:t>고래고래</a:t>
            </a:r>
            <a:endParaRPr lang="ko-KR" altLang="en-US" sz="4800" b="1" dirty="0">
              <a:latin typeface="210 동화책 L" panose="02020603020101020101" pitchFamily="18" charset="-127"/>
              <a:ea typeface="210 동화책 L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 flipV="1">
            <a:off x="0" y="2636912"/>
            <a:ext cx="6156176" cy="476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19572" y="2802994"/>
            <a:ext cx="48022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latin typeface="타이포_크레파스 M" panose="02020503020101020101" pitchFamily="18" charset="-127"/>
                <a:ea typeface="타이포_크레파스 M" panose="02020503020101020101" pitchFamily="18" charset="-127"/>
              </a:rPr>
              <a:t>2015</a:t>
            </a:r>
            <a:r>
              <a:rPr lang="ko-KR" altLang="en-US" sz="1600" b="1" dirty="0" smtClean="0">
                <a:latin typeface="타이포_크레파스 M" panose="02020503020101020101" pitchFamily="18" charset="-127"/>
                <a:ea typeface="타이포_크레파스 M" panose="02020503020101020101" pitchFamily="18" charset="-127"/>
              </a:rPr>
              <a:t>년 </a:t>
            </a:r>
            <a:r>
              <a:rPr lang="en-US" altLang="ko-KR" sz="1600" b="1" dirty="0" smtClean="0">
                <a:latin typeface="타이포_크레파스 M" panose="02020503020101020101" pitchFamily="18" charset="-127"/>
                <a:ea typeface="타이포_크레파스 M" panose="02020503020101020101" pitchFamily="18" charset="-127"/>
              </a:rPr>
              <a:t>2</a:t>
            </a:r>
            <a:r>
              <a:rPr lang="ko-KR" altLang="en-US" sz="1600" b="1" dirty="0" smtClean="0">
                <a:latin typeface="타이포_크레파스 M" panose="02020503020101020101" pitchFamily="18" charset="-127"/>
                <a:ea typeface="타이포_크레파스 M" panose="02020503020101020101" pitchFamily="18" charset="-127"/>
              </a:rPr>
              <a:t>학기 </a:t>
            </a:r>
            <a:r>
              <a:rPr lang="en-US" altLang="ko-KR" sz="1600" b="1" dirty="0" smtClean="0">
                <a:latin typeface="타이포_크레파스 M" panose="02020503020101020101" pitchFamily="18" charset="-127"/>
                <a:ea typeface="타이포_크레파스 M" panose="02020503020101020101" pitchFamily="18" charset="-127"/>
              </a:rPr>
              <a:t>2D</a:t>
            </a:r>
            <a:r>
              <a:rPr lang="ko-KR" altLang="en-US" sz="1600" b="1" dirty="0" smtClean="0">
                <a:latin typeface="타이포_크레파스 M" panose="02020503020101020101" pitchFamily="18" charset="-127"/>
                <a:ea typeface="타이포_크레파스 M" panose="02020503020101020101" pitchFamily="18" charset="-127"/>
              </a:rPr>
              <a:t>게임프로그래밍 최종 발표</a:t>
            </a:r>
            <a:endParaRPr lang="en-US" altLang="ko-KR" sz="1600" b="1" dirty="0" smtClean="0">
              <a:latin typeface="타이포_크레파스 M" panose="02020503020101020101" pitchFamily="18" charset="-127"/>
              <a:ea typeface="타이포_크레파스 M" panose="02020503020101020101" pitchFamily="18" charset="-127"/>
            </a:endParaRPr>
          </a:p>
          <a:p>
            <a:pPr algn="ctr"/>
            <a:r>
              <a:rPr lang="ko-KR" altLang="en-US" sz="1400" dirty="0" smtClean="0">
                <a:latin typeface="타이포_크레파스 M" panose="02020503020101020101" pitchFamily="18" charset="-127"/>
                <a:ea typeface="타이포_크레파스 M" panose="02020503020101020101" pitchFamily="18" charset="-127"/>
              </a:rPr>
              <a:t>게임공학과 </a:t>
            </a:r>
            <a:r>
              <a:rPr lang="en-US" altLang="ko-KR" sz="1400" dirty="0" smtClean="0">
                <a:latin typeface="타이포_크레파스 M" panose="02020503020101020101" pitchFamily="18" charset="-127"/>
                <a:ea typeface="타이포_크레파스 M" panose="02020503020101020101" pitchFamily="18" charset="-127"/>
              </a:rPr>
              <a:t>2012182024 </a:t>
            </a:r>
            <a:r>
              <a:rPr lang="ko-KR" altLang="en-US" sz="1400" dirty="0" smtClean="0">
                <a:latin typeface="타이포_크레파스 M" panose="02020503020101020101" pitchFamily="18" charset="-127"/>
                <a:ea typeface="타이포_크레파스 M" panose="02020503020101020101" pitchFamily="18" charset="-127"/>
              </a:rPr>
              <a:t>원준영</a:t>
            </a:r>
            <a:endParaRPr lang="ko-KR" altLang="en-US" sz="1400" dirty="0">
              <a:latin typeface="타이포_크레파스 M" panose="02020503020101020101" pitchFamily="18" charset="-127"/>
              <a:ea typeface="타이포_크레파스 M" panose="020205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 flipV="1">
            <a:off x="-108520" y="2733260"/>
            <a:ext cx="6156176" cy="476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681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물결 6"/>
          <p:cNvSpPr/>
          <p:nvPr/>
        </p:nvSpPr>
        <p:spPr>
          <a:xfrm>
            <a:off x="34924" y="5337720"/>
            <a:ext cx="9144000" cy="8388424"/>
          </a:xfrm>
          <a:prstGeom prst="wave">
            <a:avLst>
              <a:gd name="adj1" fmla="val 6709"/>
              <a:gd name="adj2" fmla="val 0"/>
            </a:avLst>
          </a:prstGeom>
          <a:solidFill>
            <a:srgbClr val="273C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물결 7"/>
          <p:cNvSpPr/>
          <p:nvPr/>
        </p:nvSpPr>
        <p:spPr>
          <a:xfrm>
            <a:off x="36512" y="5553744"/>
            <a:ext cx="9144000" cy="8388424"/>
          </a:xfrm>
          <a:prstGeom prst="wave">
            <a:avLst>
              <a:gd name="adj1" fmla="val 6709"/>
              <a:gd name="adj2" fmla="val 0"/>
            </a:avLst>
          </a:prstGeom>
          <a:solidFill>
            <a:srgbClr val="314C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37993"/>
              </p:ext>
            </p:extLst>
          </p:nvPr>
        </p:nvGraphicFramePr>
        <p:xfrm>
          <a:off x="395536" y="1268760"/>
          <a:ext cx="8360894" cy="4847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3168352"/>
                <a:gridCol w="2808312"/>
                <a:gridCol w="1088086"/>
              </a:tblGrid>
              <a:tr h="469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내용</a:t>
                      </a:r>
                      <a:endParaRPr lang="ko-KR" altLang="en-US" sz="1500" dirty="0">
                        <a:latin typeface="타이포_크레파스 M" panose="02020503020101020101" pitchFamily="18" charset="-127"/>
                        <a:ea typeface="타이포_크레파스 M" panose="02020503020101020101" pitchFamily="18" charset="-127"/>
                      </a:endParaRPr>
                    </a:p>
                  </a:txBody>
                  <a:tcPr marL="86496" marR="86496" marT="43249" marB="4324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1</a:t>
                      </a:r>
                      <a:r>
                        <a:rPr lang="ko-KR" altLang="en-US" sz="15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차 발표 목표 범위</a:t>
                      </a:r>
                      <a:endParaRPr lang="ko-KR" altLang="en-US" sz="1500" dirty="0">
                        <a:latin typeface="타이포_크레파스 M" panose="02020503020101020101" pitchFamily="18" charset="-127"/>
                        <a:ea typeface="타이포_크레파스 M" panose="02020503020101020101" pitchFamily="18" charset="-127"/>
                      </a:endParaRPr>
                    </a:p>
                  </a:txBody>
                  <a:tcPr marL="86496" marR="86496" marT="43249" marB="4324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실제</a:t>
                      </a:r>
                      <a:r>
                        <a:rPr lang="ko-KR" altLang="en-US" sz="1500" baseline="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 개발 완료 범위</a:t>
                      </a:r>
                      <a:endParaRPr lang="ko-KR" altLang="en-US" sz="1500" dirty="0">
                        <a:latin typeface="타이포_크레파스 M" panose="02020503020101020101" pitchFamily="18" charset="-127"/>
                        <a:ea typeface="타이포_크레파스 M" panose="02020503020101020101" pitchFamily="18" charset="-127"/>
                      </a:endParaRPr>
                    </a:p>
                  </a:txBody>
                  <a:tcPr marL="86496" marR="86496" marT="43249" marB="4324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진척</a:t>
                      </a:r>
                      <a:endParaRPr lang="ko-KR" altLang="en-US" sz="1500" dirty="0">
                        <a:latin typeface="타이포_크레파스 M" panose="02020503020101020101" pitchFamily="18" charset="-127"/>
                        <a:ea typeface="타이포_크레파스 M" panose="02020503020101020101" pitchFamily="18" charset="-127"/>
                      </a:endParaRPr>
                    </a:p>
                  </a:txBody>
                  <a:tcPr marL="86496" marR="86496" marT="43249" marB="43249" anchor="ctr"/>
                </a:tc>
              </a:tr>
              <a:tr h="6254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캐릭터</a:t>
                      </a:r>
                      <a:endParaRPr lang="ko-KR" altLang="en-US" sz="1600" dirty="0">
                        <a:latin typeface="타이포_크레파스 M" panose="02020503020101020101" pitchFamily="18" charset="-127"/>
                        <a:ea typeface="타이포_크레파스 M" panose="02020503020101020101" pitchFamily="18" charset="-127"/>
                      </a:endParaRPr>
                    </a:p>
                  </a:txBody>
                  <a:tcPr marL="86496" marR="86496" marT="43249" marB="4324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레벨 </a:t>
                      </a:r>
                      <a:r>
                        <a:rPr lang="en-US" altLang="ko-KR" sz="16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1 ~ 10 </a:t>
                      </a:r>
                      <a:r>
                        <a:rPr lang="ko-KR" altLang="en-US" sz="16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고래 </a:t>
                      </a:r>
                      <a:r>
                        <a:rPr lang="en-US" altLang="ko-KR" sz="16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10</a:t>
                      </a:r>
                      <a:r>
                        <a:rPr lang="ko-KR" altLang="en-US" sz="16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종류</a:t>
                      </a:r>
                      <a:endParaRPr lang="ko-KR" altLang="en-US" sz="1600" dirty="0">
                        <a:latin typeface="타이포_크레파스 M" panose="02020503020101020101" pitchFamily="18" charset="-127"/>
                        <a:ea typeface="타이포_크레파스 M" panose="02020503020101020101" pitchFamily="18" charset="-127"/>
                      </a:endParaRPr>
                    </a:p>
                  </a:txBody>
                  <a:tcPr marL="86496" marR="86496" marT="43249" marB="43249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레벨 </a:t>
                      </a:r>
                      <a:r>
                        <a:rPr lang="en-US" altLang="ko-KR" sz="16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1 ~ 10 </a:t>
                      </a:r>
                      <a:r>
                        <a:rPr lang="ko-KR" altLang="en-US" sz="16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고래 </a:t>
                      </a:r>
                      <a:r>
                        <a:rPr lang="en-US" altLang="ko-KR" sz="16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10</a:t>
                      </a:r>
                      <a:r>
                        <a:rPr lang="ko-KR" altLang="en-US" sz="16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종류 구현</a:t>
                      </a:r>
                    </a:p>
                  </a:txBody>
                  <a:tcPr marL="86496" marR="86496" marT="43249" marB="4324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100%</a:t>
                      </a:r>
                      <a:endParaRPr lang="ko-KR" altLang="en-US" sz="1600" dirty="0">
                        <a:latin typeface="타이포_크레파스 M" panose="02020503020101020101" pitchFamily="18" charset="-127"/>
                        <a:ea typeface="타이포_크레파스 M" panose="02020503020101020101" pitchFamily="18" charset="-127"/>
                      </a:endParaRPr>
                    </a:p>
                  </a:txBody>
                  <a:tcPr marL="86496" marR="86496" marT="43249" marB="43249" anchor="ctr"/>
                </a:tc>
              </a:tr>
              <a:tr h="6254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적</a:t>
                      </a:r>
                      <a:endParaRPr lang="ko-KR" altLang="en-US" sz="1600" dirty="0">
                        <a:latin typeface="타이포_크레파스 M" panose="02020503020101020101" pitchFamily="18" charset="-127"/>
                        <a:ea typeface="타이포_크레파스 M" panose="02020503020101020101" pitchFamily="18" charset="-127"/>
                      </a:endParaRPr>
                    </a:p>
                  </a:txBody>
                  <a:tcPr marL="86496" marR="86496" marT="43249" marB="4324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노란물고기</a:t>
                      </a:r>
                      <a:r>
                        <a:rPr lang="en-US" altLang="ko-KR" sz="16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, </a:t>
                      </a:r>
                      <a:r>
                        <a:rPr lang="ko-KR" altLang="en-US" sz="1600" dirty="0" err="1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니모물고기</a:t>
                      </a:r>
                      <a:r>
                        <a:rPr lang="en-US" altLang="ko-KR" sz="16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, </a:t>
                      </a:r>
                      <a:r>
                        <a:rPr lang="ko-KR" altLang="en-US" sz="16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고등어</a:t>
                      </a:r>
                      <a:r>
                        <a:rPr lang="en-US" altLang="ko-KR" sz="16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, </a:t>
                      </a:r>
                      <a:r>
                        <a:rPr lang="ko-KR" altLang="en-US" sz="16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복어</a:t>
                      </a:r>
                      <a:r>
                        <a:rPr lang="en-US" altLang="ko-KR" sz="16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, </a:t>
                      </a:r>
                      <a:r>
                        <a:rPr lang="ko-KR" altLang="en-US" sz="16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상어로 총 </a:t>
                      </a:r>
                      <a:r>
                        <a:rPr lang="en-US" altLang="ko-KR" sz="16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5</a:t>
                      </a:r>
                      <a:r>
                        <a:rPr lang="ko-KR" altLang="en-US" sz="16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종류</a:t>
                      </a:r>
                      <a:endParaRPr lang="ko-KR" altLang="en-US" sz="1600" dirty="0">
                        <a:latin typeface="타이포_크레파스 M" panose="02020503020101020101" pitchFamily="18" charset="-127"/>
                        <a:ea typeface="타이포_크레파스 M" panose="02020503020101020101" pitchFamily="18" charset="-127"/>
                      </a:endParaRPr>
                    </a:p>
                  </a:txBody>
                  <a:tcPr marL="86496" marR="86496" marT="43249" marB="4324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노란물고기</a:t>
                      </a:r>
                      <a:r>
                        <a:rPr lang="en-US" altLang="ko-KR" sz="16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, </a:t>
                      </a:r>
                      <a:r>
                        <a:rPr lang="ko-KR" altLang="en-US" sz="16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금붕어</a:t>
                      </a:r>
                      <a:r>
                        <a:rPr lang="en-US" altLang="ko-KR" sz="16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, </a:t>
                      </a:r>
                      <a:r>
                        <a:rPr lang="ko-KR" altLang="en-US" sz="16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초록물고기</a:t>
                      </a:r>
                      <a:r>
                        <a:rPr lang="en-US" altLang="ko-KR" sz="16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, </a:t>
                      </a:r>
                      <a:r>
                        <a:rPr lang="ko-KR" altLang="en-US" sz="16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참치</a:t>
                      </a:r>
                      <a:r>
                        <a:rPr lang="en-US" altLang="ko-KR" sz="16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, </a:t>
                      </a:r>
                      <a:r>
                        <a:rPr lang="ko-KR" altLang="en-US" sz="16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상어로 총 </a:t>
                      </a:r>
                      <a:r>
                        <a:rPr lang="en-US" altLang="ko-KR" sz="16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5</a:t>
                      </a:r>
                      <a:r>
                        <a:rPr lang="ko-KR" altLang="en-US" sz="16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종류 구현</a:t>
                      </a:r>
                      <a:endParaRPr lang="ko-KR" altLang="en-US" sz="1600" dirty="0">
                        <a:latin typeface="타이포_크레파스 M" panose="02020503020101020101" pitchFamily="18" charset="-127"/>
                        <a:ea typeface="타이포_크레파스 M" panose="02020503020101020101" pitchFamily="18" charset="-127"/>
                      </a:endParaRPr>
                    </a:p>
                  </a:txBody>
                  <a:tcPr marL="86496" marR="86496" marT="43249" marB="43249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100%</a:t>
                      </a:r>
                      <a:endParaRPr lang="ko-KR" altLang="en-US" sz="1600" dirty="0" smtClean="0">
                        <a:latin typeface="타이포_크레파스 M" panose="02020503020101020101" pitchFamily="18" charset="-127"/>
                        <a:ea typeface="타이포_크레파스 M" panose="02020503020101020101" pitchFamily="18" charset="-127"/>
                      </a:endParaRPr>
                    </a:p>
                  </a:txBody>
                  <a:tcPr marL="86496" marR="86496" marT="43249" marB="43249" anchor="ctr"/>
                </a:tc>
              </a:tr>
              <a:tr h="6254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캐릭터</a:t>
                      </a:r>
                      <a:endParaRPr lang="en-US" altLang="ko-KR" sz="1600" dirty="0" smtClean="0">
                        <a:latin typeface="타이포_크레파스 M" panose="02020503020101020101" pitchFamily="18" charset="-127"/>
                        <a:ea typeface="타이포_크레파스 M" panose="020205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 컨트롤러</a:t>
                      </a:r>
                      <a:endParaRPr lang="ko-KR" altLang="en-US" sz="1600" dirty="0">
                        <a:latin typeface="타이포_크레파스 M" panose="02020503020101020101" pitchFamily="18" charset="-127"/>
                        <a:ea typeface="타이포_크레파스 M" panose="02020503020101020101" pitchFamily="18" charset="-127"/>
                      </a:endParaRPr>
                    </a:p>
                  </a:txBody>
                  <a:tcPr marL="86496" marR="86496" marT="43249" marB="4324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키보드</a:t>
                      </a:r>
                      <a:r>
                        <a:rPr lang="ko-KR" altLang="en-US" sz="1600" baseline="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 입력을 받아 상하좌우로 이동 가능</a:t>
                      </a:r>
                      <a:endParaRPr lang="ko-KR" altLang="en-US" sz="1600" dirty="0">
                        <a:latin typeface="타이포_크레파스 M" panose="02020503020101020101" pitchFamily="18" charset="-127"/>
                        <a:ea typeface="타이포_크레파스 M" panose="02020503020101020101" pitchFamily="18" charset="-127"/>
                      </a:endParaRPr>
                    </a:p>
                  </a:txBody>
                  <a:tcPr marL="86496" marR="86496" marT="43249" marB="4324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키보드 입력을 통한 상하좌우 이동 구현</a:t>
                      </a:r>
                      <a:endParaRPr lang="ko-KR" altLang="en-US" sz="1600" dirty="0">
                        <a:latin typeface="타이포_크레파스 M" panose="02020503020101020101" pitchFamily="18" charset="-127"/>
                        <a:ea typeface="타이포_크레파스 M" panose="02020503020101020101" pitchFamily="18" charset="-127"/>
                      </a:endParaRPr>
                    </a:p>
                  </a:txBody>
                  <a:tcPr marL="86496" marR="86496" marT="43249" marB="43249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100%</a:t>
                      </a:r>
                      <a:endParaRPr lang="ko-KR" altLang="en-US" sz="1600" dirty="0" smtClean="0">
                        <a:latin typeface="타이포_크레파스 M" panose="02020503020101020101" pitchFamily="18" charset="-127"/>
                        <a:ea typeface="타이포_크레파스 M" panose="02020503020101020101" pitchFamily="18" charset="-127"/>
                      </a:endParaRPr>
                    </a:p>
                  </a:txBody>
                  <a:tcPr marL="86496" marR="86496" marT="43249" marB="43249" anchor="ctr"/>
                </a:tc>
              </a:tr>
              <a:tr h="6254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게임 난이도</a:t>
                      </a:r>
                      <a:endParaRPr lang="ko-KR" altLang="en-US" sz="1600" dirty="0">
                        <a:latin typeface="타이포_크레파스 M" panose="02020503020101020101" pitchFamily="18" charset="-127"/>
                        <a:ea typeface="타이포_크레파스 M" panose="02020503020101020101" pitchFamily="18" charset="-127"/>
                      </a:endParaRPr>
                    </a:p>
                  </a:txBody>
                  <a:tcPr marL="86496" marR="86496" marT="43249" marB="43249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레벨 </a:t>
                      </a:r>
                      <a:r>
                        <a:rPr lang="en-US" altLang="ko-KR" sz="16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1</a:t>
                      </a:r>
                      <a:r>
                        <a:rPr lang="ko-KR" altLang="en-US" sz="16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부터 </a:t>
                      </a:r>
                      <a:r>
                        <a:rPr lang="en-US" altLang="ko-KR" sz="16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10</a:t>
                      </a:r>
                      <a:r>
                        <a:rPr lang="ko-KR" altLang="en-US" sz="16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까지 구분</a:t>
                      </a:r>
                      <a:r>
                        <a:rPr lang="en-US" altLang="ko-KR" sz="16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, </a:t>
                      </a:r>
                      <a:r>
                        <a:rPr lang="ko-KR" altLang="en-US" sz="16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레벨 증가</a:t>
                      </a:r>
                      <a:r>
                        <a:rPr lang="ko-KR" altLang="en-US" sz="1600" baseline="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 시 미션 난이도 증가</a:t>
                      </a:r>
                      <a:endParaRPr lang="ko-KR" altLang="en-US" sz="1600" dirty="0" smtClean="0">
                        <a:latin typeface="타이포_크레파스 M" panose="02020503020101020101" pitchFamily="18" charset="-127"/>
                        <a:ea typeface="타이포_크레파스 M" panose="02020503020101020101" pitchFamily="18" charset="-127"/>
                      </a:endParaRPr>
                    </a:p>
                  </a:txBody>
                  <a:tcPr marL="86496" marR="86496" marT="43249" marB="43249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레벨 </a:t>
                      </a:r>
                      <a:r>
                        <a:rPr lang="en-US" altLang="ko-KR" sz="16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1</a:t>
                      </a:r>
                      <a:r>
                        <a:rPr lang="ko-KR" altLang="en-US" sz="16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부터 </a:t>
                      </a:r>
                      <a:r>
                        <a:rPr lang="en-US" altLang="ko-KR" sz="16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10</a:t>
                      </a:r>
                      <a:r>
                        <a:rPr lang="ko-KR" altLang="en-US" sz="16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까지 구분</a:t>
                      </a:r>
                      <a:r>
                        <a:rPr lang="en-US" altLang="ko-KR" sz="16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, </a:t>
                      </a:r>
                      <a:r>
                        <a:rPr lang="ko-KR" altLang="en-US" sz="16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레벨 증가</a:t>
                      </a:r>
                      <a:r>
                        <a:rPr lang="ko-KR" altLang="en-US" sz="1600" baseline="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 시 미션 난이도 증가 구현</a:t>
                      </a:r>
                      <a:endParaRPr lang="ko-KR" altLang="en-US" sz="1600" dirty="0" smtClean="0">
                        <a:latin typeface="타이포_크레파스 M" panose="02020503020101020101" pitchFamily="18" charset="-127"/>
                        <a:ea typeface="타이포_크레파스 M" panose="02020503020101020101" pitchFamily="18" charset="-127"/>
                      </a:endParaRPr>
                    </a:p>
                  </a:txBody>
                  <a:tcPr marL="86496" marR="86496" marT="43249" marB="43249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100%</a:t>
                      </a:r>
                      <a:endParaRPr lang="ko-KR" altLang="en-US" sz="1600" dirty="0" smtClean="0">
                        <a:latin typeface="타이포_크레파스 M" panose="02020503020101020101" pitchFamily="18" charset="-127"/>
                        <a:ea typeface="타이포_크레파스 M" panose="02020503020101020101" pitchFamily="18" charset="-127"/>
                      </a:endParaRPr>
                    </a:p>
                  </a:txBody>
                  <a:tcPr marL="86496" marR="86496" marT="43249" marB="43249" anchor="ctr"/>
                </a:tc>
              </a:tr>
              <a:tr h="625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AI</a:t>
                      </a:r>
                      <a:endParaRPr lang="ko-KR" altLang="en-US" sz="1600" dirty="0">
                        <a:latin typeface="타이포_크레파스 M" panose="02020503020101020101" pitchFamily="18" charset="-127"/>
                        <a:ea typeface="타이포_크레파스 M" panose="02020503020101020101" pitchFamily="18" charset="-127"/>
                      </a:endParaRPr>
                    </a:p>
                  </a:txBody>
                  <a:tcPr marL="86496" marR="86496" marT="43249" marB="43249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캐릭터의 일정 범위에</a:t>
                      </a:r>
                      <a:r>
                        <a:rPr lang="ko-KR" altLang="en-US" sz="1600" baseline="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 가까워지면 반대방향으로 이동</a:t>
                      </a:r>
                      <a:endParaRPr lang="ko-KR" altLang="en-US" sz="1600" dirty="0" smtClean="0">
                        <a:latin typeface="타이포_크레파스 M" panose="02020503020101020101" pitchFamily="18" charset="-127"/>
                        <a:ea typeface="타이포_크레파스 M" panose="02020503020101020101" pitchFamily="18" charset="-127"/>
                      </a:endParaRPr>
                    </a:p>
                  </a:txBody>
                  <a:tcPr marL="86496" marR="86496" marT="43249" marB="43249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캐릭터의 일정 범위에</a:t>
                      </a:r>
                      <a:r>
                        <a:rPr lang="ko-KR" altLang="en-US" sz="1600" baseline="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 가까워지면 반대방향으로 이동 구현</a:t>
                      </a:r>
                      <a:endParaRPr lang="ko-KR" altLang="en-US" sz="1600" dirty="0" smtClean="0">
                        <a:latin typeface="타이포_크레파스 M" panose="02020503020101020101" pitchFamily="18" charset="-127"/>
                        <a:ea typeface="타이포_크레파스 M" panose="02020503020101020101" pitchFamily="18" charset="-127"/>
                      </a:endParaRPr>
                    </a:p>
                  </a:txBody>
                  <a:tcPr marL="86496" marR="86496" marT="43249" marB="43249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100%</a:t>
                      </a:r>
                      <a:endParaRPr lang="ko-KR" altLang="en-US" sz="1600" dirty="0" smtClean="0">
                        <a:latin typeface="타이포_크레파스 M" panose="02020503020101020101" pitchFamily="18" charset="-127"/>
                        <a:ea typeface="타이포_크레파스 M" panose="02020503020101020101" pitchFamily="18" charset="-127"/>
                      </a:endParaRPr>
                    </a:p>
                  </a:txBody>
                  <a:tcPr marL="86496" marR="86496" marT="43249" marB="43249" anchor="ctr"/>
                </a:tc>
              </a:tr>
              <a:tr h="625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UI</a:t>
                      </a:r>
                      <a:endParaRPr lang="ko-KR" altLang="en-US" sz="1600" dirty="0">
                        <a:latin typeface="타이포_크레파스 M" panose="02020503020101020101" pitchFamily="18" charset="-127"/>
                        <a:ea typeface="타이포_크레파스 M" panose="02020503020101020101" pitchFamily="18" charset="-127"/>
                      </a:endParaRPr>
                    </a:p>
                  </a:txBody>
                  <a:tcPr marL="86496" marR="86496" marT="43249" marB="4324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체력바</a:t>
                      </a:r>
                      <a:r>
                        <a:rPr lang="en-US" altLang="ko-KR" sz="16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, </a:t>
                      </a:r>
                      <a:r>
                        <a:rPr lang="ko-KR" altLang="en-US" sz="16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미션 표시</a:t>
                      </a:r>
                      <a:r>
                        <a:rPr lang="en-US" altLang="ko-KR" sz="16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, </a:t>
                      </a:r>
                      <a:r>
                        <a:rPr lang="ko-KR" altLang="en-US" sz="16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레벨 표시</a:t>
                      </a:r>
                      <a:endParaRPr lang="ko-KR" altLang="en-US" sz="1600" dirty="0">
                        <a:latin typeface="타이포_크레파스 M" panose="02020503020101020101" pitchFamily="18" charset="-127"/>
                        <a:ea typeface="타이포_크레파스 M" panose="02020503020101020101" pitchFamily="18" charset="-127"/>
                      </a:endParaRPr>
                    </a:p>
                  </a:txBody>
                  <a:tcPr marL="86496" marR="86496" marT="43249" marB="43249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체력바</a:t>
                      </a:r>
                      <a:r>
                        <a:rPr lang="en-US" altLang="ko-KR" sz="16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, </a:t>
                      </a:r>
                      <a:r>
                        <a:rPr lang="ko-KR" altLang="en-US" sz="16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미션 표시</a:t>
                      </a:r>
                      <a:r>
                        <a:rPr lang="en-US" altLang="ko-KR" sz="16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, </a:t>
                      </a:r>
                      <a:r>
                        <a:rPr lang="ko-KR" altLang="en-US" sz="16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레벨 표시</a:t>
                      </a:r>
                      <a:r>
                        <a:rPr lang="en-US" altLang="ko-KR" sz="16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,</a:t>
                      </a:r>
                      <a:r>
                        <a:rPr lang="en-US" altLang="ko-KR" sz="1600" baseline="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 </a:t>
                      </a:r>
                      <a:r>
                        <a:rPr lang="ko-KR" altLang="en-US" sz="1600" baseline="0" dirty="0" err="1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레벨업</a:t>
                      </a:r>
                      <a:r>
                        <a:rPr lang="ko-KR" altLang="en-US" sz="1600" baseline="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 표시 구현</a:t>
                      </a:r>
                      <a:endParaRPr lang="ko-KR" altLang="en-US" sz="1600" dirty="0" smtClean="0">
                        <a:latin typeface="타이포_크레파스 M" panose="02020503020101020101" pitchFamily="18" charset="-127"/>
                        <a:ea typeface="타이포_크레파스 M" panose="02020503020101020101" pitchFamily="18" charset="-127"/>
                      </a:endParaRPr>
                    </a:p>
                  </a:txBody>
                  <a:tcPr marL="86496" marR="86496" marT="43249" marB="43249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100%</a:t>
                      </a:r>
                      <a:endParaRPr lang="ko-KR" altLang="en-US" sz="1600" dirty="0" smtClean="0">
                        <a:latin typeface="타이포_크레파스 M" panose="02020503020101020101" pitchFamily="18" charset="-127"/>
                        <a:ea typeface="타이포_크레파스 M" panose="02020503020101020101" pitchFamily="18" charset="-127"/>
                      </a:endParaRPr>
                    </a:p>
                  </a:txBody>
                  <a:tcPr marL="86496" marR="86496" marT="43249" marB="43249" anchor="ctr"/>
                </a:tc>
              </a:tr>
              <a:tr h="6254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사운드</a:t>
                      </a:r>
                      <a:endParaRPr lang="ko-KR" altLang="en-US" sz="1600" dirty="0">
                        <a:latin typeface="타이포_크레파스 M" panose="02020503020101020101" pitchFamily="18" charset="-127"/>
                        <a:ea typeface="타이포_크레파스 M" panose="02020503020101020101" pitchFamily="18" charset="-127"/>
                      </a:endParaRPr>
                    </a:p>
                  </a:txBody>
                  <a:tcPr marL="86496" marR="86496" marT="43249" marB="43249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배경음</a:t>
                      </a:r>
                      <a:r>
                        <a:rPr lang="en-US" altLang="ko-KR" sz="1600" baseline="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 / </a:t>
                      </a:r>
                      <a:r>
                        <a:rPr lang="ko-KR" altLang="en-US" sz="1600" baseline="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효과음 </a:t>
                      </a:r>
                      <a:r>
                        <a:rPr lang="en-US" altLang="ko-KR" sz="1600" baseline="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:  </a:t>
                      </a:r>
                      <a:r>
                        <a:rPr lang="ko-KR" altLang="en-US" sz="1600" baseline="0" dirty="0" err="1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버튼음</a:t>
                      </a:r>
                      <a:r>
                        <a:rPr lang="en-US" altLang="ko-KR" sz="1600" baseline="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, </a:t>
                      </a:r>
                      <a:r>
                        <a:rPr lang="ko-KR" altLang="en-US" sz="1600" baseline="0" dirty="0" err="1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충돌음</a:t>
                      </a:r>
                      <a:r>
                        <a:rPr lang="en-US" altLang="ko-KR" sz="1600" baseline="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, </a:t>
                      </a:r>
                      <a:r>
                        <a:rPr lang="ko-KR" altLang="en-US" sz="1600" baseline="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물고기 </a:t>
                      </a:r>
                      <a:r>
                        <a:rPr lang="ko-KR" altLang="en-US" sz="1600" baseline="0" dirty="0" err="1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획득음</a:t>
                      </a:r>
                      <a:r>
                        <a:rPr lang="en-US" altLang="ko-KR" sz="1600" baseline="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, </a:t>
                      </a:r>
                      <a:r>
                        <a:rPr lang="ko-KR" altLang="en-US" sz="1600" baseline="0" dirty="0" err="1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레벨업</a:t>
                      </a:r>
                      <a:endParaRPr lang="ko-KR" altLang="en-US" sz="1600" dirty="0" smtClean="0">
                        <a:latin typeface="타이포_크레파스 M" panose="02020503020101020101" pitchFamily="18" charset="-127"/>
                        <a:ea typeface="타이포_크레파스 M" panose="02020503020101020101" pitchFamily="18" charset="-127"/>
                      </a:endParaRPr>
                    </a:p>
                  </a:txBody>
                  <a:tcPr marL="86496" marR="86496" marT="43249" marB="43249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배경음</a:t>
                      </a:r>
                      <a:r>
                        <a:rPr lang="en-US" altLang="ko-KR" sz="1600" baseline="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, </a:t>
                      </a:r>
                      <a:r>
                        <a:rPr lang="ko-KR" altLang="en-US" sz="1600" baseline="0" dirty="0" err="1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버튼음</a:t>
                      </a:r>
                      <a:r>
                        <a:rPr lang="en-US" altLang="ko-KR" sz="1600" baseline="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, </a:t>
                      </a:r>
                      <a:r>
                        <a:rPr lang="ko-KR" altLang="en-US" sz="1600" baseline="0" dirty="0" err="1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충돌음</a:t>
                      </a:r>
                      <a:r>
                        <a:rPr lang="en-US" altLang="ko-KR" sz="1600" baseline="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, </a:t>
                      </a:r>
                      <a:r>
                        <a:rPr lang="ko-KR" altLang="en-US" sz="1600" baseline="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물고기 </a:t>
                      </a:r>
                      <a:r>
                        <a:rPr lang="ko-KR" altLang="en-US" sz="1600" baseline="0" dirty="0" err="1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획득음</a:t>
                      </a:r>
                      <a:r>
                        <a:rPr lang="en-US" altLang="ko-KR" sz="1600" baseline="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, </a:t>
                      </a:r>
                      <a:r>
                        <a:rPr lang="ko-KR" altLang="en-US" sz="1600" baseline="0" dirty="0" err="1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레벨업</a:t>
                      </a:r>
                      <a:r>
                        <a:rPr lang="en-US" altLang="ko-KR" sz="1600" baseline="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, </a:t>
                      </a:r>
                      <a:r>
                        <a:rPr lang="ko-KR" altLang="en-US" sz="1600" baseline="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아이템 </a:t>
                      </a:r>
                      <a:r>
                        <a:rPr lang="ko-KR" altLang="en-US" sz="1600" baseline="0" dirty="0" err="1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획득음</a:t>
                      </a:r>
                      <a:endParaRPr lang="ko-KR" altLang="en-US" sz="1600" dirty="0" smtClean="0">
                        <a:latin typeface="타이포_크레파스 M" panose="02020503020101020101" pitchFamily="18" charset="-127"/>
                        <a:ea typeface="타이포_크레파스 M" panose="02020503020101020101" pitchFamily="18" charset="-127"/>
                      </a:endParaRPr>
                    </a:p>
                  </a:txBody>
                  <a:tcPr marL="86496" marR="86496" marT="43249" marB="43249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100%</a:t>
                      </a:r>
                      <a:endParaRPr lang="ko-KR" altLang="en-US" sz="1600" dirty="0" smtClean="0">
                        <a:latin typeface="타이포_크레파스 M" panose="02020503020101020101" pitchFamily="18" charset="-127"/>
                        <a:ea typeface="타이포_크레파스 M" panose="02020503020101020101" pitchFamily="18" charset="-127"/>
                      </a:endParaRPr>
                    </a:p>
                  </a:txBody>
                  <a:tcPr marL="86496" marR="86496" marT="43249" marB="43249" anchor="ctr"/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043608" y="836712"/>
            <a:ext cx="6698192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27583" y="764704"/>
            <a:ext cx="6914217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63688" y="287650"/>
            <a:ext cx="597811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latin typeface="210 동화책 L" panose="02020603020101020101" pitchFamily="18" charset="-127"/>
                <a:ea typeface="210 동화책 L" panose="02020603020101020101" pitchFamily="18" charset="-127"/>
              </a:rPr>
              <a:t>1</a:t>
            </a:r>
            <a:r>
              <a:rPr lang="ko-KR" altLang="en-US" sz="2500" dirty="0" smtClean="0">
                <a:latin typeface="210 동화책 L" panose="02020603020101020101" pitchFamily="18" charset="-127"/>
                <a:ea typeface="210 동화책 L" panose="02020603020101020101" pitchFamily="18" charset="-127"/>
              </a:rPr>
              <a:t>차 발표 목표 개발 범위 대비 실제 개발 범위</a:t>
            </a:r>
            <a:endParaRPr lang="ko-KR" altLang="en-US" sz="2500" dirty="0">
              <a:latin typeface="210 동화책 L" panose="02020603020101020101" pitchFamily="18" charset="-127"/>
              <a:ea typeface="210 동화책 L" panose="0202060302010102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7977"/>
            <a:ext cx="1510719" cy="122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97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 flipV="1">
            <a:off x="0" y="5568286"/>
            <a:ext cx="9144000" cy="1289713"/>
          </a:xfrm>
          <a:prstGeom prst="rect">
            <a:avLst/>
          </a:prstGeom>
          <a:solidFill>
            <a:srgbClr val="1A7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0" y="5160960"/>
            <a:ext cx="863080" cy="7010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759768" y="5066134"/>
            <a:ext cx="1147936" cy="8831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791622" y="5252018"/>
            <a:ext cx="936104" cy="7010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704484" y="5166648"/>
            <a:ext cx="936104" cy="7010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429397" y="5257775"/>
            <a:ext cx="1135493" cy="7010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549705" y="5248250"/>
            <a:ext cx="936104" cy="7010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465860" y="5291683"/>
            <a:ext cx="936104" cy="7010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300192" y="5157192"/>
            <a:ext cx="1080120" cy="7010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293119" y="5184488"/>
            <a:ext cx="936104" cy="7010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8196455" y="5301208"/>
            <a:ext cx="976119" cy="7010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343944" y="2465020"/>
            <a:ext cx="55404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 smtClean="0">
                <a:latin typeface="210 동화책 L" panose="02020603020101020101" pitchFamily="18" charset="-127"/>
                <a:ea typeface="210 동화책 L" panose="02020603020101020101" pitchFamily="18" charset="-127"/>
              </a:rPr>
              <a:t>감사합니다</a:t>
            </a:r>
            <a:r>
              <a:rPr lang="en-US" altLang="ko-KR" sz="6600" b="1" dirty="0" smtClean="0">
                <a:latin typeface="210 동화책 L" panose="02020603020101020101" pitchFamily="18" charset="-127"/>
                <a:ea typeface="210 동화책 L" panose="02020603020101020101" pitchFamily="18" charset="-127"/>
              </a:rPr>
              <a:t>!</a:t>
            </a:r>
            <a:endParaRPr lang="ko-KR" altLang="en-US" sz="6600" b="1" dirty="0">
              <a:latin typeface="210 동화책 L" panose="02020603020101020101" pitchFamily="18" charset="-127"/>
              <a:ea typeface="210 동화책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43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</TotalTime>
  <Words>195</Words>
  <Application>Microsoft Office PowerPoint</Application>
  <PresentationFormat>화면 슬라이드 쇼(4:3)</PresentationFormat>
  <Paragraphs>38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굴림</vt:lpstr>
      <vt:lpstr>Arial</vt:lpstr>
      <vt:lpstr>타이포_크레파스 M</vt:lpstr>
      <vt:lpstr>210 동화책 L</vt:lpstr>
      <vt:lpstr>맑은 고딕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WJY</dc:creator>
  <cp:lastModifiedBy>WJY</cp:lastModifiedBy>
  <cp:revision>45</cp:revision>
  <dcterms:created xsi:type="dcterms:W3CDTF">2015-09-22T10:36:17Z</dcterms:created>
  <dcterms:modified xsi:type="dcterms:W3CDTF">2015-12-15T10:19:42Z</dcterms:modified>
</cp:coreProperties>
</file>