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72" r:id="rId3"/>
    <p:sldId id="258" r:id="rId4"/>
    <p:sldId id="260" r:id="rId5"/>
    <p:sldId id="271" r:id="rId6"/>
    <p:sldId id="259" r:id="rId7"/>
    <p:sldId id="261" r:id="rId8"/>
    <p:sldId id="262" r:id="rId9"/>
    <p:sldId id="263" r:id="rId10"/>
    <p:sldId id="264" r:id="rId11"/>
    <p:sldId id="265" r:id="rId12"/>
    <p:sldId id="266" r:id="rId13"/>
    <p:sldId id="267" r:id="rId14"/>
    <p:sldId id="268" r:id="rId15"/>
    <p:sldId id="269" r:id="rId16"/>
    <p:sldId id="270"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0A2"/>
    <a:srgbClr val="407070"/>
    <a:srgbClr val="1D9388"/>
    <a:srgbClr val="4B65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94667" autoAdjust="0"/>
  </p:normalViewPr>
  <p:slideViewPr>
    <p:cSldViewPr snapToGrid="0">
      <p:cViewPr varScale="1">
        <p:scale>
          <a:sx n="85" d="100"/>
          <a:sy n="85" d="100"/>
        </p:scale>
        <p:origin x="552" y="96"/>
      </p:cViewPr>
      <p:guideLst/>
    </p:cSldViewPr>
  </p:slideViewPr>
  <p:outlineViewPr>
    <p:cViewPr>
      <p:scale>
        <a:sx n="33" d="100"/>
        <a:sy n="33" d="100"/>
      </p:scale>
      <p:origin x="0" y="-44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9B1D0-AA53-4F91-B555-1C8D5A0E8ACD}"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95D28-7D7B-4507-AD5E-0A8C59B179C3}" type="slidenum">
              <a:rPr lang="en-US" smtClean="0"/>
              <a:t>‹#›</a:t>
            </a:fld>
            <a:endParaRPr lang="en-US"/>
          </a:p>
        </p:txBody>
      </p:sp>
    </p:spTree>
    <p:extLst>
      <p:ext uri="{BB962C8B-B14F-4D97-AF65-F5344CB8AC3E}">
        <p14:creationId xmlns:p14="http://schemas.microsoft.com/office/powerpoint/2010/main" val="269814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CBFA49D-B353-4D66-B5AF-9363B120110C}" type="datetime1">
              <a:rPr lang="en-US" smtClean="0"/>
              <a:t>1/22/2019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2653628464"/>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3C7B09-1353-4D10-B792-AF8608A3F2AD}"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135489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30C13D-E39F-47F1-8928-2B5FAC00D72F}"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330058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9C9767-BF97-4BD3-A091-B899F71AE756}"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D566A-1168-4358-BA5D-EE7401DF22B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5797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E7F103-AD69-4E2C-8DA0-161A199366FE}"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3806110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1D7F756-6835-4900-BC3F-54B5C4107ADF}" type="datetime1">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2837831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D1E50B4-8F0A-437F-81BB-DB09BDB8785D}" type="datetime1">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1012385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5132D-92A6-4CFE-BEF0-A06BFE8B1A6F}"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970416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A257C-0FFE-4347-9F6D-BA1F610E5A25}"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365604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2E232-EF07-4118-8E16-38DC3AD5E424}"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144807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36DDF1-680C-46B5-A651-AA112C24A242}"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142209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C1F2E9-A85D-4157-A7B6-75DFE18AE8C7}"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75529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2DDBC-843A-4A61-9CB5-2EAEEE7763DE}" type="datetime1">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50323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BF1D7-634F-449F-9F35-D7BEA94F6899}" type="datetime1">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63764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9FC0E-FCD6-4D0B-97F4-B10A59D92323}" type="datetime1">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1307801794"/>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D5F9A-C703-4325-8688-1F46CA59F171}"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389437831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0DDCBA-8A9D-4309-AC57-9D5EEBD646F2}"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D566A-1168-4358-BA5D-EE7401DF22B7}" type="slidenum">
              <a:rPr lang="en-US" smtClean="0"/>
              <a:t>‹#›</a:t>
            </a:fld>
            <a:endParaRPr lang="en-US"/>
          </a:p>
        </p:txBody>
      </p:sp>
    </p:spTree>
    <p:extLst>
      <p:ext uri="{BB962C8B-B14F-4D97-AF65-F5344CB8AC3E}">
        <p14:creationId xmlns:p14="http://schemas.microsoft.com/office/powerpoint/2010/main" val="192800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21EE4B-3EF1-4CBB-A9F1-ADD53FCC720D}" type="datetime1">
              <a:rPr lang="en-US" smtClean="0"/>
              <a:t>1/22/2019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2D566A-1168-4358-BA5D-EE7401DF22B7}" type="slidenum">
              <a:rPr lang="en-US" smtClean="0"/>
              <a:t>‹#›</a:t>
            </a:fld>
            <a:endParaRPr lang="en-US"/>
          </a:p>
        </p:txBody>
      </p:sp>
    </p:spTree>
    <p:extLst>
      <p:ext uri="{BB962C8B-B14F-4D97-AF65-F5344CB8AC3E}">
        <p14:creationId xmlns:p14="http://schemas.microsoft.com/office/powerpoint/2010/main" val="59184435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707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BFF44C-35C2-43A2-8FD7-37EF1315C8F8}"/>
              </a:ext>
            </a:extLst>
          </p:cNvPr>
          <p:cNvSpPr>
            <a:spLocks noGrp="1"/>
          </p:cNvSpPr>
          <p:nvPr>
            <p:ph type="sldNum" sz="quarter" idx="12"/>
          </p:nvPr>
        </p:nvSpPr>
        <p:spPr/>
        <p:txBody>
          <a:bodyPr/>
          <a:lstStyle/>
          <a:p>
            <a:fld id="{722D566A-1168-4358-BA5D-EE7401DF22B7}" type="slidenum">
              <a:rPr lang="en-US" sz="2000" b="1" smtClean="0"/>
              <a:t>1</a:t>
            </a:fld>
            <a:endParaRPr lang="en-US" sz="2000" b="1" dirty="0"/>
          </a:p>
        </p:txBody>
      </p:sp>
      <p:sp>
        <p:nvSpPr>
          <p:cNvPr id="2" name="Title 1"/>
          <p:cNvSpPr>
            <a:spLocks noGrp="1"/>
          </p:cNvSpPr>
          <p:nvPr>
            <p:ph type="ctrTitle" idx="4294967295"/>
          </p:nvPr>
        </p:nvSpPr>
        <p:spPr>
          <a:xfrm>
            <a:off x="1562986" y="1889384"/>
            <a:ext cx="9066028" cy="2387600"/>
          </a:xfrm>
        </p:spPr>
        <p:txBody>
          <a:bodyPr>
            <a:normAutofit/>
          </a:bodyPr>
          <a:lstStyle/>
          <a:p>
            <a:pPr algn="ctr"/>
            <a:r>
              <a:rPr lang="en-US" sz="6000" b="1" dirty="0" err="1">
                <a:solidFill>
                  <a:srgbClr val="C00000"/>
                </a:solidFill>
                <a:latin typeface="Cambria Math" panose="02040503050406030204" pitchFamily="18" charset="0"/>
                <a:ea typeface="Cambria Math" panose="02040503050406030204" pitchFamily="18" charset="0"/>
              </a:rPr>
              <a:t>HoTEL</a:t>
            </a:r>
            <a:r>
              <a:rPr lang="en-US" sz="6000" b="1" dirty="0">
                <a:solidFill>
                  <a:srgbClr val="C00000"/>
                </a:solidFill>
                <a:latin typeface="Cambria Math" panose="02040503050406030204" pitchFamily="18" charset="0"/>
                <a:ea typeface="Cambria Math" panose="02040503050406030204" pitchFamily="18" charset="0"/>
              </a:rPr>
              <a:t> MANAGEMENT SYSTEM</a:t>
            </a:r>
          </a:p>
        </p:txBody>
      </p:sp>
    </p:spTree>
    <p:extLst>
      <p:ext uri="{BB962C8B-B14F-4D97-AF65-F5344CB8AC3E}">
        <p14:creationId xmlns:p14="http://schemas.microsoft.com/office/powerpoint/2010/main" val="423339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3217-32EC-4EDD-B32F-2FBA9228CA46}"/>
              </a:ext>
            </a:extLst>
          </p:cNvPr>
          <p:cNvSpPr>
            <a:spLocks noGrp="1"/>
          </p:cNvSpPr>
          <p:nvPr>
            <p:ph type="title"/>
          </p:nvPr>
        </p:nvSpPr>
        <p:spPr>
          <a:xfrm>
            <a:off x="1141413" y="287079"/>
            <a:ext cx="9905998" cy="1810009"/>
          </a:xfrm>
        </p:spPr>
        <p:txBody>
          <a:bodyPr>
            <a:normAutofit/>
          </a:bodyPr>
          <a:lstStyle/>
          <a:p>
            <a:pPr algn="ctr"/>
            <a:r>
              <a:rPr lang="en-US" sz="4800" b="1" u="sng" dirty="0">
                <a:solidFill>
                  <a:srgbClr val="C00000"/>
                </a:solidFill>
              </a:rPr>
              <a:t>Requirements specification</a:t>
            </a:r>
            <a:br>
              <a:rPr lang="en-US" sz="4800" b="1" u="sng" dirty="0">
                <a:solidFill>
                  <a:srgbClr val="C00000"/>
                </a:solidFill>
              </a:rPr>
            </a:br>
            <a:r>
              <a:rPr lang="en-US" b="1" u="sng" dirty="0">
                <a:solidFill>
                  <a:srgbClr val="C00000"/>
                </a:solidFill>
              </a:rPr>
              <a:t>Functional Requirement</a:t>
            </a:r>
          </a:p>
        </p:txBody>
      </p:sp>
      <p:sp>
        <p:nvSpPr>
          <p:cNvPr id="3" name="Content Placeholder 2">
            <a:extLst>
              <a:ext uri="{FF2B5EF4-FFF2-40B4-BE49-F238E27FC236}">
                <a16:creationId xmlns:a16="http://schemas.microsoft.com/office/drawing/2014/main" id="{8E42B1DC-9DE7-4C68-AF30-05FC3D68C625}"/>
              </a:ext>
            </a:extLst>
          </p:cNvPr>
          <p:cNvSpPr>
            <a:spLocks noGrp="1"/>
          </p:cNvSpPr>
          <p:nvPr>
            <p:ph idx="1"/>
          </p:nvPr>
        </p:nvSpPr>
        <p:spPr/>
        <p:txBody>
          <a:bodyPr/>
          <a:lstStyle/>
          <a:p>
            <a:pPr marL="0" indent="0">
              <a:buNone/>
            </a:pPr>
            <a:r>
              <a:rPr lang="en-US" b="1" dirty="0"/>
              <a:t>FR01: Login</a:t>
            </a:r>
          </a:p>
          <a:p>
            <a:pPr lvl="1"/>
            <a:r>
              <a:rPr lang="en-US" dirty="0"/>
              <a:t>The system shall provide two different types of login interface for two different types of users.</a:t>
            </a:r>
          </a:p>
          <a:p>
            <a:pPr lvl="1"/>
            <a:r>
              <a:rPr lang="en-US" dirty="0"/>
              <a:t>The system must not allow users of one category to be logged into another. </a:t>
            </a:r>
          </a:p>
          <a:p>
            <a:pPr marL="0" indent="0">
              <a:buNone/>
            </a:pPr>
            <a:r>
              <a:rPr lang="en-US" b="1" dirty="0"/>
              <a:t>FR02: Registering Users</a:t>
            </a:r>
          </a:p>
          <a:p>
            <a:pPr lvl="1"/>
            <a:r>
              <a:rPr lang="en-US" dirty="0"/>
              <a:t>The system must allow management to register new users</a:t>
            </a:r>
          </a:p>
          <a:p>
            <a:pPr lvl="1"/>
            <a:r>
              <a:rPr lang="en-US" dirty="0"/>
              <a:t>The System must permit management to edit , delete user info.</a:t>
            </a:r>
          </a:p>
        </p:txBody>
      </p:sp>
      <p:sp>
        <p:nvSpPr>
          <p:cNvPr id="4" name="Slide Number Placeholder 3">
            <a:extLst>
              <a:ext uri="{FF2B5EF4-FFF2-40B4-BE49-F238E27FC236}">
                <a16:creationId xmlns:a16="http://schemas.microsoft.com/office/drawing/2014/main" id="{9FC2E7C3-0DDF-4D4C-AF87-40C2C7CB3AE4}"/>
              </a:ext>
            </a:extLst>
          </p:cNvPr>
          <p:cNvSpPr>
            <a:spLocks noGrp="1"/>
          </p:cNvSpPr>
          <p:nvPr>
            <p:ph type="sldNum" sz="quarter" idx="12"/>
          </p:nvPr>
        </p:nvSpPr>
        <p:spPr/>
        <p:txBody>
          <a:bodyPr/>
          <a:lstStyle/>
          <a:p>
            <a:fld id="{722D566A-1168-4358-BA5D-EE7401DF22B7}" type="slidenum">
              <a:rPr lang="en-US" sz="2000" b="1" smtClean="0"/>
              <a:t>10</a:t>
            </a:fld>
            <a:endParaRPr lang="en-US" sz="2000" b="1"/>
          </a:p>
        </p:txBody>
      </p:sp>
    </p:spTree>
    <p:extLst>
      <p:ext uri="{BB962C8B-B14F-4D97-AF65-F5344CB8AC3E}">
        <p14:creationId xmlns:p14="http://schemas.microsoft.com/office/powerpoint/2010/main" val="330212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0FE-5CF1-4106-AACB-EDC8212EE3C9}"/>
              </a:ext>
            </a:extLst>
          </p:cNvPr>
          <p:cNvSpPr>
            <a:spLocks noGrp="1"/>
          </p:cNvSpPr>
          <p:nvPr>
            <p:ph type="title"/>
          </p:nvPr>
        </p:nvSpPr>
        <p:spPr/>
        <p:txBody>
          <a:bodyPr/>
          <a:lstStyle/>
          <a:p>
            <a:pPr algn="ctr"/>
            <a:r>
              <a:rPr lang="en-US" sz="4800" b="1" u="sng" dirty="0">
                <a:solidFill>
                  <a:srgbClr val="C00000"/>
                </a:solidFill>
              </a:rPr>
              <a:t>Requirements specification</a:t>
            </a:r>
            <a:br>
              <a:rPr lang="en-US" sz="4800" b="1" u="sng" dirty="0">
                <a:solidFill>
                  <a:srgbClr val="C00000"/>
                </a:solidFill>
              </a:rPr>
            </a:br>
            <a:r>
              <a:rPr lang="en-US" b="1" u="sng" dirty="0">
                <a:solidFill>
                  <a:srgbClr val="C00000"/>
                </a:solidFill>
              </a:rPr>
              <a:t>Functional Requirement</a:t>
            </a:r>
            <a:endParaRPr lang="en-US" dirty="0"/>
          </a:p>
        </p:txBody>
      </p:sp>
      <p:sp>
        <p:nvSpPr>
          <p:cNvPr id="3" name="Content Placeholder 2">
            <a:extLst>
              <a:ext uri="{FF2B5EF4-FFF2-40B4-BE49-F238E27FC236}">
                <a16:creationId xmlns:a16="http://schemas.microsoft.com/office/drawing/2014/main" id="{3C7392B4-CC45-43D4-A02D-AD382F04AFA0}"/>
              </a:ext>
            </a:extLst>
          </p:cNvPr>
          <p:cNvSpPr>
            <a:spLocks noGrp="1"/>
          </p:cNvSpPr>
          <p:nvPr>
            <p:ph idx="1"/>
          </p:nvPr>
        </p:nvSpPr>
        <p:spPr>
          <a:xfrm>
            <a:off x="1141412" y="2249487"/>
            <a:ext cx="9905999" cy="4098150"/>
          </a:xfrm>
        </p:spPr>
        <p:txBody>
          <a:bodyPr>
            <a:normAutofit fontScale="92500" lnSpcReduction="20000"/>
          </a:bodyPr>
          <a:lstStyle/>
          <a:p>
            <a:r>
              <a:rPr lang="en-US" b="1" dirty="0"/>
              <a:t>FR03: Booking</a:t>
            </a:r>
          </a:p>
          <a:p>
            <a:pPr lvl="1"/>
            <a:r>
              <a:rPr lang="en-US" b="1" dirty="0"/>
              <a:t>FR03-01</a:t>
            </a:r>
            <a:r>
              <a:rPr lang="en-US" dirty="0"/>
              <a:t>: </a:t>
            </a:r>
          </a:p>
          <a:p>
            <a:pPr lvl="2"/>
            <a:r>
              <a:rPr lang="en-US" dirty="0"/>
              <a:t>The system shall allow to book a room by submitting guest information.</a:t>
            </a:r>
          </a:p>
          <a:p>
            <a:pPr lvl="1"/>
            <a:r>
              <a:rPr lang="en-US" b="1" dirty="0"/>
              <a:t>FR03-02:</a:t>
            </a:r>
          </a:p>
          <a:p>
            <a:pPr lvl="2"/>
            <a:r>
              <a:rPr lang="en-US" dirty="0"/>
              <a:t>The system shall allow the receptionist to take payment and related information.</a:t>
            </a:r>
          </a:p>
          <a:p>
            <a:pPr lvl="1"/>
            <a:r>
              <a:rPr lang="en-US" b="1" dirty="0"/>
              <a:t>FR03-03:</a:t>
            </a:r>
          </a:p>
          <a:p>
            <a:pPr lvl="2"/>
            <a:r>
              <a:rPr lang="en-US" dirty="0"/>
              <a:t>The system shall allow the receptionist to see the booking list.</a:t>
            </a:r>
          </a:p>
          <a:p>
            <a:pPr lvl="1"/>
            <a:r>
              <a:rPr lang="en-US" b="1" dirty="0"/>
              <a:t>FR03-04:</a:t>
            </a:r>
          </a:p>
          <a:p>
            <a:pPr lvl="2"/>
            <a:r>
              <a:rPr lang="en-US" dirty="0"/>
              <a:t>The system shall allow the receptionist to check the check-in and checkout list of the hotel.</a:t>
            </a:r>
          </a:p>
          <a:p>
            <a:pPr lvl="1"/>
            <a:r>
              <a:rPr lang="en-US" b="1" dirty="0"/>
              <a:t>FR03-05:</a:t>
            </a:r>
          </a:p>
          <a:p>
            <a:pPr lvl="2"/>
            <a:r>
              <a:rPr lang="en-US" dirty="0"/>
              <a:t>The system must be able to show all the necessary details of guest to the receptionist.</a:t>
            </a:r>
          </a:p>
          <a:p>
            <a:pPr lvl="1"/>
            <a:endParaRPr lang="en-US" dirty="0"/>
          </a:p>
        </p:txBody>
      </p:sp>
      <p:sp>
        <p:nvSpPr>
          <p:cNvPr id="4" name="Slide Number Placeholder 3">
            <a:extLst>
              <a:ext uri="{FF2B5EF4-FFF2-40B4-BE49-F238E27FC236}">
                <a16:creationId xmlns:a16="http://schemas.microsoft.com/office/drawing/2014/main" id="{EBFDFEC9-C1D4-4F33-84DA-1B6E98EF32B3}"/>
              </a:ext>
            </a:extLst>
          </p:cNvPr>
          <p:cNvSpPr>
            <a:spLocks noGrp="1"/>
          </p:cNvSpPr>
          <p:nvPr>
            <p:ph type="sldNum" sz="quarter" idx="12"/>
          </p:nvPr>
        </p:nvSpPr>
        <p:spPr/>
        <p:txBody>
          <a:bodyPr/>
          <a:lstStyle/>
          <a:p>
            <a:fld id="{722D566A-1168-4358-BA5D-EE7401DF22B7}" type="slidenum">
              <a:rPr lang="en-US" sz="2000" b="1" smtClean="0"/>
              <a:t>11</a:t>
            </a:fld>
            <a:endParaRPr lang="en-US" sz="2000" b="1"/>
          </a:p>
        </p:txBody>
      </p:sp>
    </p:spTree>
    <p:extLst>
      <p:ext uri="{BB962C8B-B14F-4D97-AF65-F5344CB8AC3E}">
        <p14:creationId xmlns:p14="http://schemas.microsoft.com/office/powerpoint/2010/main" val="54711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ECF2-1104-4733-8884-FA1EA9226547}"/>
              </a:ext>
            </a:extLst>
          </p:cNvPr>
          <p:cNvSpPr>
            <a:spLocks noGrp="1"/>
          </p:cNvSpPr>
          <p:nvPr>
            <p:ph type="title"/>
          </p:nvPr>
        </p:nvSpPr>
        <p:spPr/>
        <p:txBody>
          <a:bodyPr/>
          <a:lstStyle/>
          <a:p>
            <a:pPr algn="ctr"/>
            <a:r>
              <a:rPr lang="en-US" sz="4800" b="1" u="sng" dirty="0">
                <a:solidFill>
                  <a:srgbClr val="C00000"/>
                </a:solidFill>
              </a:rPr>
              <a:t>Requirements specification</a:t>
            </a:r>
            <a:br>
              <a:rPr lang="en-US" sz="4800" b="1" u="sng" dirty="0">
                <a:solidFill>
                  <a:srgbClr val="C00000"/>
                </a:solidFill>
              </a:rPr>
            </a:br>
            <a:r>
              <a:rPr lang="en-US" b="1" u="sng" dirty="0">
                <a:solidFill>
                  <a:srgbClr val="C00000"/>
                </a:solidFill>
              </a:rPr>
              <a:t>Functional Requirement</a:t>
            </a:r>
            <a:endParaRPr lang="en-US" dirty="0"/>
          </a:p>
        </p:txBody>
      </p:sp>
      <p:sp>
        <p:nvSpPr>
          <p:cNvPr id="3" name="Content Placeholder 2">
            <a:extLst>
              <a:ext uri="{FF2B5EF4-FFF2-40B4-BE49-F238E27FC236}">
                <a16:creationId xmlns:a16="http://schemas.microsoft.com/office/drawing/2014/main" id="{7E8A8CE9-62B8-4C4E-8037-0512456F786A}"/>
              </a:ext>
            </a:extLst>
          </p:cNvPr>
          <p:cNvSpPr>
            <a:spLocks noGrp="1"/>
          </p:cNvSpPr>
          <p:nvPr>
            <p:ph idx="1"/>
          </p:nvPr>
        </p:nvSpPr>
        <p:spPr/>
        <p:txBody>
          <a:bodyPr/>
          <a:lstStyle/>
          <a:p>
            <a:r>
              <a:rPr lang="en-US" b="1" dirty="0"/>
              <a:t>FR04: Room Information</a:t>
            </a:r>
          </a:p>
          <a:p>
            <a:pPr lvl="1"/>
            <a:r>
              <a:rPr lang="en-US" b="1" dirty="0"/>
              <a:t>FR04-01:</a:t>
            </a:r>
          </a:p>
          <a:p>
            <a:pPr lvl="2"/>
            <a:r>
              <a:rPr lang="en-US" dirty="0"/>
              <a:t>The system must show available rooms.</a:t>
            </a:r>
          </a:p>
          <a:p>
            <a:pPr lvl="1"/>
            <a:r>
              <a:rPr lang="en-US" b="1" dirty="0"/>
              <a:t>FR04-02:</a:t>
            </a:r>
          </a:p>
          <a:p>
            <a:pPr lvl="2"/>
            <a:r>
              <a:rPr lang="en-US" dirty="0"/>
              <a:t>The system must show the room which is booked by guest.</a:t>
            </a:r>
          </a:p>
          <a:p>
            <a:pPr lvl="1"/>
            <a:r>
              <a:rPr lang="en-US" b="1" dirty="0"/>
              <a:t>FR04-03:</a:t>
            </a:r>
          </a:p>
          <a:p>
            <a:pPr lvl="2"/>
            <a:r>
              <a:rPr lang="en-US" dirty="0"/>
              <a:t>The system shall enable the receptionist to add a room to the hotel.</a:t>
            </a:r>
          </a:p>
        </p:txBody>
      </p:sp>
      <p:sp>
        <p:nvSpPr>
          <p:cNvPr id="4" name="Slide Number Placeholder 3">
            <a:extLst>
              <a:ext uri="{FF2B5EF4-FFF2-40B4-BE49-F238E27FC236}">
                <a16:creationId xmlns:a16="http://schemas.microsoft.com/office/drawing/2014/main" id="{6257D9B0-CD70-4F16-BD6B-BD6DEB30CD4E}"/>
              </a:ext>
            </a:extLst>
          </p:cNvPr>
          <p:cNvSpPr>
            <a:spLocks noGrp="1"/>
          </p:cNvSpPr>
          <p:nvPr>
            <p:ph type="sldNum" sz="quarter" idx="12"/>
          </p:nvPr>
        </p:nvSpPr>
        <p:spPr/>
        <p:txBody>
          <a:bodyPr/>
          <a:lstStyle/>
          <a:p>
            <a:fld id="{722D566A-1168-4358-BA5D-EE7401DF22B7}" type="slidenum">
              <a:rPr lang="en-US" sz="2000" b="1" smtClean="0"/>
              <a:t>12</a:t>
            </a:fld>
            <a:endParaRPr lang="en-US" sz="2000" b="1"/>
          </a:p>
        </p:txBody>
      </p:sp>
    </p:spTree>
    <p:extLst>
      <p:ext uri="{BB962C8B-B14F-4D97-AF65-F5344CB8AC3E}">
        <p14:creationId xmlns:p14="http://schemas.microsoft.com/office/powerpoint/2010/main" val="283919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557B-17F1-4183-95DB-5CEA29AB6D36}"/>
              </a:ext>
            </a:extLst>
          </p:cNvPr>
          <p:cNvSpPr>
            <a:spLocks noGrp="1"/>
          </p:cNvSpPr>
          <p:nvPr>
            <p:ph type="title"/>
          </p:nvPr>
        </p:nvSpPr>
        <p:spPr/>
        <p:txBody>
          <a:bodyPr/>
          <a:lstStyle/>
          <a:p>
            <a:pPr algn="ctr"/>
            <a:r>
              <a:rPr lang="en-US" sz="4800" b="1" u="sng" dirty="0">
                <a:solidFill>
                  <a:srgbClr val="C00000"/>
                </a:solidFill>
              </a:rPr>
              <a:t>Requirements specification</a:t>
            </a:r>
            <a:br>
              <a:rPr lang="en-US" sz="4800" b="1" u="sng" dirty="0">
                <a:solidFill>
                  <a:srgbClr val="C00000"/>
                </a:solidFill>
              </a:rPr>
            </a:br>
            <a:r>
              <a:rPr lang="en-US" b="1" u="sng" dirty="0">
                <a:solidFill>
                  <a:srgbClr val="C00000"/>
                </a:solidFill>
              </a:rPr>
              <a:t>Functional Requirement</a:t>
            </a:r>
            <a:endParaRPr lang="en-US" dirty="0"/>
          </a:p>
        </p:txBody>
      </p:sp>
      <p:sp>
        <p:nvSpPr>
          <p:cNvPr id="3" name="Content Placeholder 2">
            <a:extLst>
              <a:ext uri="{FF2B5EF4-FFF2-40B4-BE49-F238E27FC236}">
                <a16:creationId xmlns:a16="http://schemas.microsoft.com/office/drawing/2014/main" id="{AC2990A3-E591-45F4-A94C-E44C9B2C790D}"/>
              </a:ext>
            </a:extLst>
          </p:cNvPr>
          <p:cNvSpPr>
            <a:spLocks noGrp="1"/>
          </p:cNvSpPr>
          <p:nvPr>
            <p:ph idx="1"/>
          </p:nvPr>
        </p:nvSpPr>
        <p:spPr>
          <a:xfrm>
            <a:off x="1141413" y="2430240"/>
            <a:ext cx="9905999" cy="3541714"/>
          </a:xfrm>
        </p:spPr>
        <p:txBody>
          <a:bodyPr>
            <a:normAutofit fontScale="92500" lnSpcReduction="20000"/>
          </a:bodyPr>
          <a:lstStyle/>
          <a:p>
            <a:r>
              <a:rPr lang="en-US" b="1" dirty="0"/>
              <a:t>FR05: Warning Message</a:t>
            </a:r>
          </a:p>
          <a:p>
            <a:pPr lvl="1"/>
            <a:r>
              <a:rPr lang="en-US" b="1" dirty="0"/>
              <a:t>FR05-01:</a:t>
            </a:r>
          </a:p>
          <a:p>
            <a:pPr lvl="2"/>
            <a:r>
              <a:rPr lang="en-US" dirty="0"/>
              <a:t>The system shall generate a warning message for the receptionist to provide him/her information about the guest who has a  checkout time of 2 hours.</a:t>
            </a:r>
          </a:p>
          <a:p>
            <a:pPr lvl="1"/>
            <a:r>
              <a:rPr lang="en-US" b="1"/>
              <a:t>FR05-02 :</a:t>
            </a:r>
            <a:endParaRPr lang="en-US" dirty="0"/>
          </a:p>
          <a:p>
            <a:pPr lvl="2"/>
            <a:r>
              <a:rPr lang="en-US" dirty="0"/>
              <a:t>The system shall also give a warning message to the receptionist about the due payment of a guest when he/she is checking out.</a:t>
            </a:r>
          </a:p>
          <a:p>
            <a:r>
              <a:rPr lang="en-US" b="1" dirty="0"/>
              <a:t>FR06: Taking Order</a:t>
            </a:r>
          </a:p>
          <a:p>
            <a:pPr lvl="2"/>
            <a:r>
              <a:rPr lang="en-US" dirty="0"/>
              <a:t>The system shall provide taking orders for food , drinks and other things from the guest by the reception.</a:t>
            </a:r>
          </a:p>
        </p:txBody>
      </p:sp>
      <p:sp>
        <p:nvSpPr>
          <p:cNvPr id="4" name="Slide Number Placeholder 3">
            <a:extLst>
              <a:ext uri="{FF2B5EF4-FFF2-40B4-BE49-F238E27FC236}">
                <a16:creationId xmlns:a16="http://schemas.microsoft.com/office/drawing/2014/main" id="{90E609D5-37C5-4EE5-BF35-DC822130B263}"/>
              </a:ext>
            </a:extLst>
          </p:cNvPr>
          <p:cNvSpPr>
            <a:spLocks noGrp="1"/>
          </p:cNvSpPr>
          <p:nvPr>
            <p:ph type="sldNum" sz="quarter" idx="12"/>
          </p:nvPr>
        </p:nvSpPr>
        <p:spPr/>
        <p:txBody>
          <a:bodyPr/>
          <a:lstStyle/>
          <a:p>
            <a:fld id="{722D566A-1168-4358-BA5D-EE7401DF22B7}" type="slidenum">
              <a:rPr lang="en-US" sz="2000" b="1" smtClean="0"/>
              <a:t>13</a:t>
            </a:fld>
            <a:endParaRPr lang="en-US" sz="2000" b="1"/>
          </a:p>
        </p:txBody>
      </p:sp>
    </p:spTree>
    <p:extLst>
      <p:ext uri="{BB962C8B-B14F-4D97-AF65-F5344CB8AC3E}">
        <p14:creationId xmlns:p14="http://schemas.microsoft.com/office/powerpoint/2010/main" val="2308075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8358-2C02-4FC8-9993-0528A16CD268}"/>
              </a:ext>
            </a:extLst>
          </p:cNvPr>
          <p:cNvSpPr>
            <a:spLocks noGrp="1"/>
          </p:cNvSpPr>
          <p:nvPr>
            <p:ph type="title"/>
          </p:nvPr>
        </p:nvSpPr>
        <p:spPr/>
        <p:txBody>
          <a:bodyPr/>
          <a:lstStyle/>
          <a:p>
            <a:pPr algn="ctr"/>
            <a:r>
              <a:rPr lang="en-US" sz="4800" b="1" u="sng" dirty="0">
                <a:solidFill>
                  <a:srgbClr val="C00000"/>
                </a:solidFill>
              </a:rPr>
              <a:t>Requirements specification</a:t>
            </a:r>
            <a:br>
              <a:rPr lang="en-US" sz="4800" b="1" u="sng" dirty="0">
                <a:solidFill>
                  <a:srgbClr val="C00000"/>
                </a:solidFill>
              </a:rPr>
            </a:br>
            <a:r>
              <a:rPr lang="en-US" b="1" u="sng" dirty="0">
                <a:solidFill>
                  <a:srgbClr val="C00000"/>
                </a:solidFill>
              </a:rPr>
              <a:t>Non-Functional Requirement</a:t>
            </a:r>
            <a:endParaRPr lang="en-US" dirty="0"/>
          </a:p>
        </p:txBody>
      </p:sp>
      <p:sp>
        <p:nvSpPr>
          <p:cNvPr id="3" name="Content Placeholder 2">
            <a:extLst>
              <a:ext uri="{FF2B5EF4-FFF2-40B4-BE49-F238E27FC236}">
                <a16:creationId xmlns:a16="http://schemas.microsoft.com/office/drawing/2014/main" id="{894A2C9E-ADA9-4913-B930-C10D48780801}"/>
              </a:ext>
            </a:extLst>
          </p:cNvPr>
          <p:cNvSpPr>
            <a:spLocks noGrp="1"/>
          </p:cNvSpPr>
          <p:nvPr>
            <p:ph idx="1"/>
          </p:nvPr>
        </p:nvSpPr>
        <p:spPr>
          <a:xfrm>
            <a:off x="1141413" y="2547199"/>
            <a:ext cx="9905999" cy="3541714"/>
          </a:xfrm>
        </p:spPr>
        <p:txBody>
          <a:bodyPr/>
          <a:lstStyle/>
          <a:p>
            <a:r>
              <a:rPr lang="en-US" b="1" dirty="0"/>
              <a:t>Performance</a:t>
            </a:r>
          </a:p>
          <a:p>
            <a:pPr lvl="1"/>
            <a:r>
              <a:rPr lang="en-US" dirty="0"/>
              <a:t>From  the starting of the application , logging in , booking , checking information everything will work very fast.</a:t>
            </a:r>
          </a:p>
          <a:p>
            <a:r>
              <a:rPr lang="en-US" b="1" dirty="0"/>
              <a:t>Security</a:t>
            </a:r>
          </a:p>
          <a:p>
            <a:pPr lvl="1"/>
            <a:r>
              <a:rPr lang="en-US" dirty="0"/>
              <a:t>System must provide access to authorized users only that enter through the login module. 	</a:t>
            </a:r>
          </a:p>
          <a:p>
            <a:pPr lvl="1"/>
            <a:endParaRPr lang="en-US" b="1" dirty="0"/>
          </a:p>
          <a:p>
            <a:pPr lvl="2"/>
            <a:endParaRPr lang="en-US" b="1" dirty="0"/>
          </a:p>
        </p:txBody>
      </p:sp>
      <p:sp>
        <p:nvSpPr>
          <p:cNvPr id="4" name="Slide Number Placeholder 3">
            <a:extLst>
              <a:ext uri="{FF2B5EF4-FFF2-40B4-BE49-F238E27FC236}">
                <a16:creationId xmlns:a16="http://schemas.microsoft.com/office/drawing/2014/main" id="{FF10B390-5FC2-4090-A85C-1222DFCD5648}"/>
              </a:ext>
            </a:extLst>
          </p:cNvPr>
          <p:cNvSpPr>
            <a:spLocks noGrp="1"/>
          </p:cNvSpPr>
          <p:nvPr>
            <p:ph type="sldNum" sz="quarter" idx="12"/>
          </p:nvPr>
        </p:nvSpPr>
        <p:spPr/>
        <p:txBody>
          <a:bodyPr/>
          <a:lstStyle/>
          <a:p>
            <a:fld id="{722D566A-1168-4358-BA5D-EE7401DF22B7}" type="slidenum">
              <a:rPr lang="en-US" sz="2000" b="1" smtClean="0"/>
              <a:t>14</a:t>
            </a:fld>
            <a:endParaRPr lang="en-US" sz="2000" b="1"/>
          </a:p>
        </p:txBody>
      </p:sp>
    </p:spTree>
    <p:extLst>
      <p:ext uri="{BB962C8B-B14F-4D97-AF65-F5344CB8AC3E}">
        <p14:creationId xmlns:p14="http://schemas.microsoft.com/office/powerpoint/2010/main" val="829153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CDED-5939-41EC-97A3-CBFC27EDD7E5}"/>
              </a:ext>
            </a:extLst>
          </p:cNvPr>
          <p:cNvSpPr>
            <a:spLocks noGrp="1"/>
          </p:cNvSpPr>
          <p:nvPr>
            <p:ph type="title"/>
          </p:nvPr>
        </p:nvSpPr>
        <p:spPr/>
        <p:txBody>
          <a:bodyPr/>
          <a:lstStyle/>
          <a:p>
            <a:pPr algn="ctr"/>
            <a:r>
              <a:rPr lang="en-US" sz="4800" b="1" u="sng" dirty="0">
                <a:solidFill>
                  <a:srgbClr val="C00000"/>
                </a:solidFill>
              </a:rPr>
              <a:t>Requirements specification</a:t>
            </a:r>
            <a:br>
              <a:rPr lang="en-US" sz="4800" b="1" u="sng" dirty="0">
                <a:solidFill>
                  <a:srgbClr val="C00000"/>
                </a:solidFill>
              </a:rPr>
            </a:br>
            <a:r>
              <a:rPr lang="en-US" b="1" u="sng" dirty="0">
                <a:solidFill>
                  <a:srgbClr val="C00000"/>
                </a:solidFill>
              </a:rPr>
              <a:t>overall constraints</a:t>
            </a:r>
            <a:endParaRPr lang="en-US" dirty="0"/>
          </a:p>
        </p:txBody>
      </p:sp>
      <p:sp>
        <p:nvSpPr>
          <p:cNvPr id="3" name="Content Placeholder 2">
            <a:extLst>
              <a:ext uri="{FF2B5EF4-FFF2-40B4-BE49-F238E27FC236}">
                <a16:creationId xmlns:a16="http://schemas.microsoft.com/office/drawing/2014/main" id="{4F58D208-4DC7-4852-A0B9-D3938253FF18}"/>
              </a:ext>
            </a:extLst>
          </p:cNvPr>
          <p:cNvSpPr>
            <a:spLocks noGrp="1"/>
          </p:cNvSpPr>
          <p:nvPr>
            <p:ph idx="1"/>
          </p:nvPr>
        </p:nvSpPr>
        <p:spPr>
          <a:xfrm>
            <a:off x="3678865" y="2862465"/>
            <a:ext cx="6273209" cy="3541714"/>
          </a:xfrm>
        </p:spPr>
        <p:txBody>
          <a:bodyPr/>
          <a:lstStyle/>
          <a:p>
            <a:pPr>
              <a:buSzPct val="110000"/>
            </a:pPr>
            <a:r>
              <a:rPr lang="en-US" dirty="0"/>
              <a:t>Warning Message</a:t>
            </a:r>
          </a:p>
          <a:p>
            <a:pPr>
              <a:buSzPct val="110000"/>
            </a:pPr>
            <a:r>
              <a:rPr lang="en-US" dirty="0"/>
              <a:t>Making appropriate database</a:t>
            </a:r>
          </a:p>
          <a:p>
            <a:pPr>
              <a:buSzPct val="110000"/>
            </a:pPr>
            <a:r>
              <a:rPr lang="en-US" dirty="0"/>
              <a:t>Database Errors</a:t>
            </a:r>
          </a:p>
          <a:p>
            <a:pPr>
              <a:buSzPct val="110000"/>
            </a:pPr>
            <a:r>
              <a:rPr lang="en-US" dirty="0"/>
              <a:t>Short time</a:t>
            </a:r>
          </a:p>
          <a:p>
            <a:endParaRPr lang="en-US" b="1" dirty="0"/>
          </a:p>
        </p:txBody>
      </p:sp>
      <p:sp>
        <p:nvSpPr>
          <p:cNvPr id="4" name="Slide Number Placeholder 3">
            <a:extLst>
              <a:ext uri="{FF2B5EF4-FFF2-40B4-BE49-F238E27FC236}">
                <a16:creationId xmlns:a16="http://schemas.microsoft.com/office/drawing/2014/main" id="{0CAAB5F8-6ACF-4AD2-B8CB-0F8AE221F00B}"/>
              </a:ext>
            </a:extLst>
          </p:cNvPr>
          <p:cNvSpPr>
            <a:spLocks noGrp="1"/>
          </p:cNvSpPr>
          <p:nvPr>
            <p:ph type="sldNum" sz="quarter" idx="12"/>
          </p:nvPr>
        </p:nvSpPr>
        <p:spPr/>
        <p:txBody>
          <a:bodyPr/>
          <a:lstStyle/>
          <a:p>
            <a:fld id="{722D566A-1168-4358-BA5D-EE7401DF22B7}" type="slidenum">
              <a:rPr lang="en-US" sz="2000" b="1" smtClean="0"/>
              <a:t>15</a:t>
            </a:fld>
            <a:endParaRPr lang="en-US" sz="2000" b="1"/>
          </a:p>
        </p:txBody>
      </p:sp>
    </p:spTree>
    <p:extLst>
      <p:ext uri="{BB962C8B-B14F-4D97-AF65-F5344CB8AC3E}">
        <p14:creationId xmlns:p14="http://schemas.microsoft.com/office/powerpoint/2010/main" val="298035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DAE8-B079-4326-A62F-A69551A0A45B}"/>
              </a:ext>
            </a:extLst>
          </p:cNvPr>
          <p:cNvSpPr>
            <a:spLocks noGrp="1"/>
          </p:cNvSpPr>
          <p:nvPr>
            <p:ph type="title"/>
          </p:nvPr>
        </p:nvSpPr>
        <p:spPr/>
        <p:txBody>
          <a:bodyPr>
            <a:normAutofit/>
          </a:bodyPr>
          <a:lstStyle/>
          <a:p>
            <a:pPr algn="ctr"/>
            <a:r>
              <a:rPr lang="en-US" sz="4800" b="1" u="sng" dirty="0">
                <a:solidFill>
                  <a:srgbClr val="C00000"/>
                </a:solidFill>
              </a:rPr>
              <a:t>Conclusion</a:t>
            </a:r>
          </a:p>
        </p:txBody>
      </p:sp>
      <p:sp>
        <p:nvSpPr>
          <p:cNvPr id="3" name="Content Placeholder 2">
            <a:extLst>
              <a:ext uri="{FF2B5EF4-FFF2-40B4-BE49-F238E27FC236}">
                <a16:creationId xmlns:a16="http://schemas.microsoft.com/office/drawing/2014/main" id="{780F17D0-D10D-44CC-9B9F-092B7A8BC551}"/>
              </a:ext>
            </a:extLst>
          </p:cNvPr>
          <p:cNvSpPr>
            <a:spLocks noGrp="1"/>
          </p:cNvSpPr>
          <p:nvPr>
            <p:ph idx="1"/>
          </p:nvPr>
        </p:nvSpPr>
        <p:spPr/>
        <p:txBody>
          <a:bodyPr>
            <a:normAutofit/>
          </a:bodyPr>
          <a:lstStyle/>
          <a:p>
            <a:pPr marL="0" indent="0">
              <a:buNone/>
            </a:pPr>
            <a:r>
              <a:rPr lang="en-US" dirty="0"/>
              <a:t>Our goal is to develop a very easy, fast and user friendly hotel management system .Our system will have the capability of booking a room , taking payments and orders , showing available rooms and also giving all useful information to the management about their customer so they can enhance their business and their services .We will develop our system further if needed.</a:t>
            </a:r>
          </a:p>
        </p:txBody>
      </p:sp>
      <p:sp>
        <p:nvSpPr>
          <p:cNvPr id="4" name="Slide Number Placeholder 3">
            <a:extLst>
              <a:ext uri="{FF2B5EF4-FFF2-40B4-BE49-F238E27FC236}">
                <a16:creationId xmlns:a16="http://schemas.microsoft.com/office/drawing/2014/main" id="{880E753A-499B-41BB-991D-C4DF17E05E36}"/>
              </a:ext>
            </a:extLst>
          </p:cNvPr>
          <p:cNvSpPr>
            <a:spLocks noGrp="1"/>
          </p:cNvSpPr>
          <p:nvPr>
            <p:ph type="sldNum" sz="quarter" idx="12"/>
          </p:nvPr>
        </p:nvSpPr>
        <p:spPr/>
        <p:txBody>
          <a:bodyPr/>
          <a:lstStyle/>
          <a:p>
            <a:fld id="{722D566A-1168-4358-BA5D-EE7401DF22B7}" type="slidenum">
              <a:rPr lang="en-US" sz="2000" b="1" smtClean="0"/>
              <a:t>16</a:t>
            </a:fld>
            <a:endParaRPr lang="en-US" sz="2000" b="1"/>
          </a:p>
        </p:txBody>
      </p:sp>
    </p:spTree>
    <p:extLst>
      <p:ext uri="{BB962C8B-B14F-4D97-AF65-F5344CB8AC3E}">
        <p14:creationId xmlns:p14="http://schemas.microsoft.com/office/powerpoint/2010/main" val="123028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71A459-5B35-4464-86D5-AF0DCC985D0F}"/>
              </a:ext>
            </a:extLst>
          </p:cNvPr>
          <p:cNvSpPr>
            <a:spLocks noGrp="1"/>
          </p:cNvSpPr>
          <p:nvPr>
            <p:ph type="title"/>
          </p:nvPr>
        </p:nvSpPr>
        <p:spPr>
          <a:xfrm>
            <a:off x="1141413" y="618518"/>
            <a:ext cx="9905998" cy="1478570"/>
          </a:xfrm>
        </p:spPr>
        <p:txBody>
          <a:bodyPr>
            <a:normAutofit/>
          </a:bodyPr>
          <a:lstStyle/>
          <a:p>
            <a:pPr algn="ctr"/>
            <a:r>
              <a:rPr lang="en-US" sz="8000" dirty="0"/>
              <a:t>THANK YOU</a:t>
            </a:r>
          </a:p>
        </p:txBody>
      </p:sp>
      <p:pic>
        <p:nvPicPr>
          <p:cNvPr id="10" name="Content Placeholder 9">
            <a:extLst>
              <a:ext uri="{FF2B5EF4-FFF2-40B4-BE49-F238E27FC236}">
                <a16:creationId xmlns:a16="http://schemas.microsoft.com/office/drawing/2014/main" id="{0B909080-673C-4FC0-8074-A6FC1C1BA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3557" y="2242160"/>
            <a:ext cx="3191078" cy="3191078"/>
          </a:xfrm>
        </p:spPr>
      </p:pic>
      <p:sp>
        <p:nvSpPr>
          <p:cNvPr id="2" name="Slide Number Placeholder 1">
            <a:extLst>
              <a:ext uri="{FF2B5EF4-FFF2-40B4-BE49-F238E27FC236}">
                <a16:creationId xmlns:a16="http://schemas.microsoft.com/office/drawing/2014/main" id="{73879E79-922E-4993-9F00-24583CB388AF}"/>
              </a:ext>
            </a:extLst>
          </p:cNvPr>
          <p:cNvSpPr>
            <a:spLocks noGrp="1"/>
          </p:cNvSpPr>
          <p:nvPr>
            <p:ph type="sldNum" sz="quarter" idx="12"/>
          </p:nvPr>
        </p:nvSpPr>
        <p:spPr/>
        <p:txBody>
          <a:bodyPr/>
          <a:lstStyle/>
          <a:p>
            <a:fld id="{722D566A-1168-4358-BA5D-EE7401DF22B7}" type="slidenum">
              <a:rPr lang="en-US" sz="2000" b="1" smtClean="0"/>
              <a:t>17</a:t>
            </a:fld>
            <a:endParaRPr lang="en-US" sz="2000" b="1"/>
          </a:p>
        </p:txBody>
      </p:sp>
    </p:spTree>
    <p:extLst>
      <p:ext uri="{BB962C8B-B14F-4D97-AF65-F5344CB8AC3E}">
        <p14:creationId xmlns:p14="http://schemas.microsoft.com/office/powerpoint/2010/main" val="104308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2B0C18-C167-4A5C-AF3F-85E64E1AD5BF}"/>
              </a:ext>
            </a:extLst>
          </p:cNvPr>
          <p:cNvSpPr>
            <a:spLocks noGrp="1"/>
          </p:cNvSpPr>
          <p:nvPr>
            <p:ph type="title"/>
          </p:nvPr>
        </p:nvSpPr>
        <p:spPr/>
        <p:txBody>
          <a:bodyPr>
            <a:normAutofit/>
          </a:bodyPr>
          <a:lstStyle/>
          <a:p>
            <a:pPr algn="ctr"/>
            <a:r>
              <a:rPr lang="en-US" sz="8000" dirty="0"/>
              <a:t>ANY QUERY</a:t>
            </a:r>
          </a:p>
        </p:txBody>
      </p:sp>
      <p:pic>
        <p:nvPicPr>
          <p:cNvPr id="10" name="Content Placeholder 9">
            <a:extLst>
              <a:ext uri="{FF2B5EF4-FFF2-40B4-BE49-F238E27FC236}">
                <a16:creationId xmlns:a16="http://schemas.microsoft.com/office/drawing/2014/main" id="{6028728A-ECE5-4F50-8A1D-53D3CAE46F9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1625" y="2249488"/>
            <a:ext cx="3683711" cy="3428298"/>
          </a:xfrm>
        </p:spPr>
      </p:pic>
      <p:sp>
        <p:nvSpPr>
          <p:cNvPr id="2" name="Slide Number Placeholder 1">
            <a:extLst>
              <a:ext uri="{FF2B5EF4-FFF2-40B4-BE49-F238E27FC236}">
                <a16:creationId xmlns:a16="http://schemas.microsoft.com/office/drawing/2014/main" id="{3AA72862-1333-4248-9630-38A07C5A26A4}"/>
              </a:ext>
            </a:extLst>
          </p:cNvPr>
          <p:cNvSpPr>
            <a:spLocks noGrp="1"/>
          </p:cNvSpPr>
          <p:nvPr>
            <p:ph type="sldNum" sz="quarter" idx="12"/>
          </p:nvPr>
        </p:nvSpPr>
        <p:spPr/>
        <p:txBody>
          <a:bodyPr/>
          <a:lstStyle/>
          <a:p>
            <a:fld id="{722D566A-1168-4358-BA5D-EE7401DF22B7}" type="slidenum">
              <a:rPr lang="en-US" sz="2000" b="1" smtClean="0"/>
              <a:t>18</a:t>
            </a:fld>
            <a:endParaRPr lang="en-US" sz="2000" b="1"/>
          </a:p>
        </p:txBody>
      </p:sp>
    </p:spTree>
    <p:extLst>
      <p:ext uri="{BB962C8B-B14F-4D97-AF65-F5344CB8AC3E}">
        <p14:creationId xmlns:p14="http://schemas.microsoft.com/office/powerpoint/2010/main" val="285763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E956B4-79D8-44FA-A8E5-9C022BB917E0}"/>
              </a:ext>
            </a:extLst>
          </p:cNvPr>
          <p:cNvSpPr/>
          <p:nvPr/>
        </p:nvSpPr>
        <p:spPr>
          <a:xfrm>
            <a:off x="1503125" y="497373"/>
            <a:ext cx="8943582" cy="5592044"/>
          </a:xfrm>
          <a:prstGeom prst="rect">
            <a:avLst/>
          </a:prstGeom>
        </p:spPr>
        <p:txBody>
          <a:bodyPr wrap="square">
            <a:spAutoFit/>
          </a:bodyPr>
          <a:lstStyle/>
          <a:p>
            <a:pPr algn="ctr">
              <a:lnSpc>
                <a:spcPct val="107000"/>
              </a:lnSpc>
            </a:pPr>
            <a:r>
              <a:rPr lang="en-US" sz="4800" u="sng" dirty="0">
                <a:solidFill>
                  <a:srgbClr val="C00000"/>
                </a:solidFill>
                <a:latin typeface="Times New Roman" panose="02020603050405020304" pitchFamily="18" charset="0"/>
                <a:ea typeface="Times New Roman" panose="02020603050405020304" pitchFamily="18" charset="0"/>
                <a:cs typeface="Vrinda" panose="020B0502040204020203" pitchFamily="34" charset="0"/>
              </a:rPr>
              <a:t>HOTEL MANAGEMENT        SYSTEM</a:t>
            </a:r>
          </a:p>
          <a:p>
            <a:pPr algn="ctr">
              <a:lnSpc>
                <a:spcPct val="107000"/>
              </a:lnSpc>
            </a:pPr>
            <a:endParaRPr lang="en-US" sz="4200" dirty="0">
              <a:solidFill>
                <a:srgbClr val="C00000"/>
              </a:solidFill>
              <a:latin typeface="Times New Roman" panose="02020603050405020304" pitchFamily="18" charset="0"/>
              <a:ea typeface="Calibri" panose="020F0502020204030204" pitchFamily="34" charset="0"/>
              <a:cs typeface="Vrinda" panose="020B0502040204020203" pitchFamily="34" charset="0"/>
            </a:endParaRPr>
          </a:p>
          <a:p>
            <a:pPr algn="ctr">
              <a:lnSpc>
                <a:spcPct val="107000"/>
              </a:lnSpc>
            </a:pPr>
            <a:r>
              <a:rPr lang="en-US" sz="3600" dirty="0" err="1">
                <a:latin typeface="Times New Roman" panose="02020603050405020304" pitchFamily="18" charset="0"/>
                <a:ea typeface="Calibri" panose="020F0502020204030204" pitchFamily="34" charset="0"/>
                <a:cs typeface="Vrinda" panose="020B0502040204020203" pitchFamily="34" charset="0"/>
              </a:rPr>
              <a:t>Md.Junaied</a:t>
            </a:r>
            <a:r>
              <a:rPr lang="en-US" sz="3600" dirty="0">
                <a:latin typeface="Times New Roman" panose="02020603050405020304" pitchFamily="18" charset="0"/>
                <a:ea typeface="Calibri" panose="020F0502020204030204" pitchFamily="34" charset="0"/>
                <a:cs typeface="Vrinda" panose="020B0502040204020203" pitchFamily="34" charset="0"/>
              </a:rPr>
              <a:t> Hossain            16.01.04.055</a:t>
            </a:r>
          </a:p>
          <a:p>
            <a:pPr algn="ctr">
              <a:lnSpc>
                <a:spcPct val="107000"/>
              </a:lnSpc>
            </a:pPr>
            <a:r>
              <a:rPr lang="en-US" sz="3600" dirty="0" err="1">
                <a:latin typeface="Times New Roman" panose="02020603050405020304" pitchFamily="18" charset="0"/>
                <a:ea typeface="Calibri" panose="020F0502020204030204" pitchFamily="34" charset="0"/>
                <a:cs typeface="Vrinda" panose="020B0502040204020203" pitchFamily="34" charset="0"/>
              </a:rPr>
              <a:t>Md.Afranul</a:t>
            </a:r>
            <a:r>
              <a:rPr lang="en-US" sz="3600" dirty="0">
                <a:latin typeface="Times New Roman" panose="02020603050405020304" pitchFamily="18" charset="0"/>
                <a:ea typeface="Calibri" panose="020F0502020204030204" pitchFamily="34" charset="0"/>
                <a:cs typeface="Vrinda" panose="020B0502040204020203" pitchFamily="34" charset="0"/>
              </a:rPr>
              <a:t> Haque              16.01.04.059</a:t>
            </a:r>
          </a:p>
          <a:p>
            <a:pPr algn="ctr">
              <a:lnSpc>
                <a:spcPct val="107000"/>
              </a:lnSpc>
            </a:pPr>
            <a:r>
              <a:rPr lang="en-US" sz="3600" dirty="0" err="1">
                <a:latin typeface="Times New Roman" panose="02020603050405020304" pitchFamily="18" charset="0"/>
                <a:ea typeface="Calibri" panose="020F0502020204030204" pitchFamily="34" charset="0"/>
                <a:cs typeface="Vrinda" panose="020B0502040204020203" pitchFamily="34" charset="0"/>
              </a:rPr>
              <a:t>Nazmus</a:t>
            </a:r>
            <a:r>
              <a:rPr lang="en-US" sz="3600" dirty="0">
                <a:latin typeface="Times New Roman" panose="02020603050405020304" pitchFamily="18" charset="0"/>
                <a:ea typeface="Calibri" panose="020F0502020204030204" pitchFamily="34" charset="0"/>
                <a:cs typeface="Vrinda" panose="020B0502040204020203" pitchFamily="34" charset="0"/>
              </a:rPr>
              <a:t> </a:t>
            </a:r>
            <a:r>
              <a:rPr lang="en-US" sz="3600" dirty="0" err="1">
                <a:latin typeface="Times New Roman" panose="02020603050405020304" pitchFamily="18" charset="0"/>
                <a:ea typeface="Calibri" panose="020F0502020204030204" pitchFamily="34" charset="0"/>
                <a:cs typeface="Vrinda" panose="020B0502040204020203" pitchFamily="34" charset="0"/>
              </a:rPr>
              <a:t>Sakib</a:t>
            </a:r>
            <a:r>
              <a:rPr lang="en-US" sz="3600" dirty="0">
                <a:latin typeface="Times New Roman" panose="02020603050405020304" pitchFamily="18" charset="0"/>
                <a:ea typeface="Calibri" panose="020F0502020204030204" pitchFamily="34" charset="0"/>
                <a:cs typeface="Vrinda" panose="020B0502040204020203" pitchFamily="34" charset="0"/>
              </a:rPr>
              <a:t>                     16.01.04.072</a:t>
            </a:r>
          </a:p>
          <a:p>
            <a:pPr algn="ctr">
              <a:lnSpc>
                <a:spcPct val="107000"/>
              </a:lnSpc>
            </a:pPr>
            <a:r>
              <a:rPr lang="en-US" sz="3600" dirty="0" err="1">
                <a:latin typeface="Times New Roman" panose="02020603050405020304" pitchFamily="18" charset="0"/>
                <a:ea typeface="Calibri" panose="020F0502020204030204" pitchFamily="34" charset="0"/>
                <a:cs typeface="Vrinda" panose="020B0502040204020203" pitchFamily="34" charset="0"/>
              </a:rPr>
              <a:t>Md.Ruhul</a:t>
            </a:r>
            <a:r>
              <a:rPr lang="en-US" sz="3600" dirty="0">
                <a:latin typeface="Times New Roman" panose="02020603050405020304" pitchFamily="18" charset="0"/>
                <a:ea typeface="Calibri" panose="020F0502020204030204" pitchFamily="34" charset="0"/>
                <a:cs typeface="Vrinda" panose="020B0502040204020203" pitchFamily="34" charset="0"/>
              </a:rPr>
              <a:t> Amin Rakib       16.01.04.074</a:t>
            </a:r>
          </a:p>
          <a:p>
            <a:pPr algn="ctr">
              <a:lnSpc>
                <a:spcPct val="107000"/>
              </a:lnSpc>
            </a:pPr>
            <a:endParaRPr lang="en-US" sz="1100" dirty="0">
              <a:solidFill>
                <a:srgbClr val="C00000"/>
              </a:solidFill>
              <a:latin typeface="Calibri" panose="020F0502020204030204" pitchFamily="34" charset="0"/>
              <a:ea typeface="Calibri" panose="020F0502020204030204" pitchFamily="34" charset="0"/>
              <a:cs typeface="Vrinda" panose="020B0502040204020203" pitchFamily="34" charset="0"/>
            </a:endParaRPr>
          </a:p>
          <a:p>
            <a:pPr>
              <a:lnSpc>
                <a:spcPct val="107000"/>
              </a:lnSpc>
            </a:pPr>
            <a:r>
              <a:rPr lang="en-US" sz="1200" dirty="0">
                <a:latin typeface="Times New Roman" panose="02020603050405020304" pitchFamily="18" charset="0"/>
                <a:ea typeface="Times New Roman" panose="02020603050405020304" pitchFamily="18" charset="0"/>
                <a:cs typeface="Vrinda" panose="020B0502040204020203" pitchFamily="34" charset="0"/>
              </a:rPr>
              <a:t> </a:t>
            </a:r>
            <a:endParaRPr lang="en-US" sz="110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dirty="0"/>
              <a:t>                                                        </a:t>
            </a:r>
          </a:p>
          <a:p>
            <a:pPr>
              <a:lnSpc>
                <a:spcPct val="107000"/>
              </a:lnSpc>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9" name="Slide Number Placeholder 8">
            <a:extLst>
              <a:ext uri="{FF2B5EF4-FFF2-40B4-BE49-F238E27FC236}">
                <a16:creationId xmlns:a16="http://schemas.microsoft.com/office/drawing/2014/main" id="{23BAEBE2-DB37-4DB3-9AC4-4BD15ED4D86B}"/>
              </a:ext>
            </a:extLst>
          </p:cNvPr>
          <p:cNvSpPr>
            <a:spLocks noGrp="1"/>
          </p:cNvSpPr>
          <p:nvPr>
            <p:ph type="sldNum" sz="quarter" idx="12"/>
          </p:nvPr>
        </p:nvSpPr>
        <p:spPr/>
        <p:txBody>
          <a:bodyPr/>
          <a:lstStyle/>
          <a:p>
            <a:fld id="{722D566A-1168-4358-BA5D-EE7401DF22B7}" type="slidenum">
              <a:rPr lang="en-US" sz="2000" b="1" smtClean="0"/>
              <a:t>2</a:t>
            </a:fld>
            <a:endParaRPr lang="en-US" sz="2000" b="1"/>
          </a:p>
        </p:txBody>
      </p:sp>
    </p:spTree>
    <p:extLst>
      <p:ext uri="{BB962C8B-B14F-4D97-AF65-F5344CB8AC3E}">
        <p14:creationId xmlns:p14="http://schemas.microsoft.com/office/powerpoint/2010/main" val="331181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4740" y="619043"/>
            <a:ext cx="10128068" cy="830997"/>
          </a:xfrm>
          <a:prstGeom prst="rect">
            <a:avLst/>
          </a:prstGeom>
        </p:spPr>
        <p:txBody>
          <a:bodyPr wrap="square">
            <a:spAutoFit/>
          </a:bodyPr>
          <a:lstStyle/>
          <a:p>
            <a:r>
              <a:rPr lang="en-US" sz="4800" b="1" u="sng" dirty="0">
                <a:solidFill>
                  <a:srgbClr val="C00000"/>
                </a:solidFill>
                <a:latin typeface="Calibri" panose="020F0502020204030204" pitchFamily="34" charset="0"/>
                <a:cs typeface="Calibri" panose="020F0502020204030204" pitchFamily="34" charset="0"/>
              </a:rPr>
              <a:t>OBJECTIVES</a:t>
            </a:r>
          </a:p>
        </p:txBody>
      </p:sp>
      <p:sp>
        <p:nvSpPr>
          <p:cNvPr id="3" name="Rectangle 2"/>
          <p:cNvSpPr/>
          <p:nvPr/>
        </p:nvSpPr>
        <p:spPr>
          <a:xfrm>
            <a:off x="1767840" y="2151017"/>
            <a:ext cx="8380712" cy="4401205"/>
          </a:xfrm>
          <a:prstGeom prst="rect">
            <a:avLst/>
          </a:prstGeom>
        </p:spPr>
        <p:txBody>
          <a:bodyPr wrap="square">
            <a:spAutoFit/>
          </a:bodyPr>
          <a:lstStyle/>
          <a:p>
            <a:pPr marL="285750" indent="-285750">
              <a:buFont typeface="Wingdings" panose="05000000000000000000" pitchFamily="2" charset="2"/>
              <a:buChar char="Ø"/>
            </a:pPr>
            <a:r>
              <a:rPr lang="en-US" sz="2800" dirty="0"/>
              <a:t>The main aim of this project gives customer view of hotel.</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Enhanced user/client interaction.</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Our aim is to establish a system which will convenient to the users</a:t>
            </a:r>
          </a:p>
          <a:p>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p:txBody>
      </p:sp>
      <p:sp>
        <p:nvSpPr>
          <p:cNvPr id="4" name="Slide Number Placeholder 3">
            <a:extLst>
              <a:ext uri="{FF2B5EF4-FFF2-40B4-BE49-F238E27FC236}">
                <a16:creationId xmlns:a16="http://schemas.microsoft.com/office/drawing/2014/main" id="{13ED25EC-4AC3-45C0-96DF-74EEA6446B98}"/>
              </a:ext>
            </a:extLst>
          </p:cNvPr>
          <p:cNvSpPr>
            <a:spLocks noGrp="1"/>
          </p:cNvSpPr>
          <p:nvPr>
            <p:ph type="sldNum" sz="quarter" idx="12"/>
          </p:nvPr>
        </p:nvSpPr>
        <p:spPr/>
        <p:txBody>
          <a:bodyPr/>
          <a:lstStyle/>
          <a:p>
            <a:fld id="{722D566A-1168-4358-BA5D-EE7401DF22B7}" type="slidenum">
              <a:rPr lang="en-US" sz="2000" b="1" smtClean="0"/>
              <a:t>3</a:t>
            </a:fld>
            <a:endParaRPr lang="en-US" sz="2000" b="1"/>
          </a:p>
        </p:txBody>
      </p:sp>
    </p:spTree>
    <p:extLst>
      <p:ext uri="{BB962C8B-B14F-4D97-AF65-F5344CB8AC3E}">
        <p14:creationId xmlns:p14="http://schemas.microsoft.com/office/powerpoint/2010/main" val="265436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81051" y="557348"/>
            <a:ext cx="7950925" cy="830997"/>
          </a:xfrm>
          <a:prstGeom prst="rect">
            <a:avLst/>
          </a:prstGeom>
          <a:noFill/>
        </p:spPr>
        <p:txBody>
          <a:bodyPr wrap="square" rtlCol="0">
            <a:spAutoFit/>
          </a:bodyPr>
          <a:lstStyle/>
          <a:p>
            <a:r>
              <a:rPr lang="en-US" sz="4800" dirty="0"/>
              <a:t> </a:t>
            </a:r>
            <a:r>
              <a:rPr lang="en-US" sz="4800" b="1" u="sng" dirty="0">
                <a:solidFill>
                  <a:srgbClr val="C00000"/>
                </a:solidFill>
              </a:rPr>
              <a:t>STUDY OF EXISTING SYSTEM</a:t>
            </a:r>
          </a:p>
        </p:txBody>
      </p:sp>
      <p:sp>
        <p:nvSpPr>
          <p:cNvPr id="6" name="TextBox 5"/>
          <p:cNvSpPr txBox="1"/>
          <p:nvPr/>
        </p:nvSpPr>
        <p:spPr>
          <a:xfrm>
            <a:off x="1881051" y="2118107"/>
            <a:ext cx="8403772" cy="3046988"/>
          </a:xfrm>
          <a:prstGeom prst="rect">
            <a:avLst/>
          </a:prstGeom>
          <a:noFill/>
        </p:spPr>
        <p:txBody>
          <a:bodyPr wrap="square" rtlCol="0">
            <a:spAutoFit/>
          </a:bodyPr>
          <a:lstStyle/>
          <a:p>
            <a:pPr marL="285750" indent="-285750">
              <a:buFont typeface="Arial" panose="020B0604020202020204" pitchFamily="34" charset="0"/>
              <a:buChar char="•"/>
            </a:pPr>
            <a:r>
              <a:rPr lang="en-US" sz="3200" dirty="0"/>
              <a:t>In the exiting system the person who wants to book a room has to visit the hotel to book a room.</a:t>
            </a:r>
          </a:p>
          <a:p>
            <a:pPr marL="285750" indent="-285750">
              <a:buFont typeface="Arial" panose="020B0604020202020204" pitchFamily="34" charset="0"/>
              <a:buChar char="•"/>
            </a:pPr>
            <a:r>
              <a:rPr lang="en-US" sz="3200" dirty="0"/>
              <a:t>This existing system is a manual system.</a:t>
            </a:r>
          </a:p>
          <a:p>
            <a:pPr marL="285750" indent="-285750">
              <a:buFont typeface="Arial" panose="020B0604020202020204" pitchFamily="34" charset="0"/>
              <a:buChar char="•"/>
            </a:pPr>
            <a:r>
              <a:rPr lang="en-US" sz="3200" dirty="0"/>
              <a:t>The hotel management has to keep records of rooms manually.</a:t>
            </a:r>
          </a:p>
        </p:txBody>
      </p:sp>
      <p:sp>
        <p:nvSpPr>
          <p:cNvPr id="2" name="Slide Number Placeholder 1">
            <a:extLst>
              <a:ext uri="{FF2B5EF4-FFF2-40B4-BE49-F238E27FC236}">
                <a16:creationId xmlns:a16="http://schemas.microsoft.com/office/drawing/2014/main" id="{592C6A2F-D1B7-4D4D-AF03-466FB25D2EB6}"/>
              </a:ext>
            </a:extLst>
          </p:cNvPr>
          <p:cNvSpPr>
            <a:spLocks noGrp="1"/>
          </p:cNvSpPr>
          <p:nvPr>
            <p:ph type="sldNum" sz="quarter" idx="12"/>
          </p:nvPr>
        </p:nvSpPr>
        <p:spPr/>
        <p:txBody>
          <a:bodyPr/>
          <a:lstStyle/>
          <a:p>
            <a:fld id="{722D566A-1168-4358-BA5D-EE7401DF22B7}" type="slidenum">
              <a:rPr lang="en-US" sz="2000" b="1" smtClean="0"/>
              <a:t>4</a:t>
            </a:fld>
            <a:endParaRPr lang="en-US" sz="2000" b="1"/>
          </a:p>
        </p:txBody>
      </p:sp>
    </p:spTree>
    <p:extLst>
      <p:ext uri="{BB962C8B-B14F-4D97-AF65-F5344CB8AC3E}">
        <p14:creationId xmlns:p14="http://schemas.microsoft.com/office/powerpoint/2010/main" val="223401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5326" y="670559"/>
            <a:ext cx="10128068" cy="830997"/>
          </a:xfrm>
          <a:prstGeom prst="rect">
            <a:avLst/>
          </a:prstGeom>
        </p:spPr>
        <p:txBody>
          <a:bodyPr wrap="square">
            <a:spAutoFit/>
          </a:bodyPr>
          <a:lstStyle/>
          <a:p>
            <a:r>
              <a:rPr lang="en-US" sz="4800" b="1" u="sng" dirty="0">
                <a:solidFill>
                  <a:srgbClr val="C00000"/>
                </a:solidFill>
                <a:latin typeface="Calibri" panose="020F0502020204030204" pitchFamily="34" charset="0"/>
                <a:cs typeface="Calibri" panose="020F0502020204030204" pitchFamily="34" charset="0"/>
              </a:rPr>
              <a:t>DISADVANTAGES OF EXISTING SYSTEM</a:t>
            </a:r>
          </a:p>
        </p:txBody>
      </p:sp>
      <p:sp>
        <p:nvSpPr>
          <p:cNvPr id="3" name="Rectangle 2"/>
          <p:cNvSpPr/>
          <p:nvPr/>
        </p:nvSpPr>
        <p:spPr>
          <a:xfrm>
            <a:off x="1767840" y="2151017"/>
            <a:ext cx="8421188" cy="2246769"/>
          </a:xfrm>
          <a:prstGeom prst="rect">
            <a:avLst/>
          </a:prstGeom>
        </p:spPr>
        <p:txBody>
          <a:bodyPr wrap="square">
            <a:spAutoFit/>
          </a:bodyPr>
          <a:lstStyle/>
          <a:p>
            <a:pPr marL="285750" indent="-285750">
              <a:buFont typeface="Wingdings" panose="05000000000000000000" pitchFamily="2" charset="2"/>
              <a:buChar char="Ø"/>
            </a:pPr>
            <a:r>
              <a:rPr lang="en-US" sz="2800" dirty="0">
                <a:latin typeface="Calibri" panose="020F0502020204030204" pitchFamily="34" charset="0"/>
                <a:cs typeface="Calibri" panose="020F0502020204030204" pitchFamily="34" charset="0"/>
              </a:rPr>
              <a:t>Administration has to handle the check out time manually .</a:t>
            </a:r>
          </a:p>
          <a:p>
            <a:pPr marL="285750" indent="-285750">
              <a:buFont typeface="Wingdings" panose="05000000000000000000" pitchFamily="2" charset="2"/>
              <a:buChar char="Ø"/>
            </a:pPr>
            <a:r>
              <a:rPr lang="en-US" sz="2800" dirty="0">
                <a:latin typeface="Calibri" panose="020F0502020204030204" pitchFamily="34" charset="0"/>
                <a:cs typeface="Calibri" panose="020F0502020204030204" pitchFamily="34" charset="0"/>
              </a:rPr>
              <a:t>Lack of security.</a:t>
            </a:r>
          </a:p>
          <a:p>
            <a:pPr marL="285750" indent="-285750">
              <a:buFont typeface="Wingdings" panose="05000000000000000000" pitchFamily="2" charset="2"/>
              <a:buChar char="Ø"/>
            </a:pPr>
            <a:r>
              <a:rPr lang="en-US" sz="2800" dirty="0">
                <a:latin typeface="Calibri" panose="020F0502020204030204" pitchFamily="34" charset="0"/>
                <a:cs typeface="Calibri" panose="020F0502020204030204" pitchFamily="34" charset="0"/>
              </a:rPr>
              <a:t>It’s a time consuming process .</a:t>
            </a:r>
          </a:p>
          <a:p>
            <a:pPr marL="285750" indent="-285750">
              <a:buFont typeface="Wingdings" panose="05000000000000000000" pitchFamily="2" charset="2"/>
              <a:buChar char="Ø"/>
            </a:pPr>
            <a:r>
              <a:rPr lang="en-US" sz="2800" dirty="0">
                <a:latin typeface="Calibri" panose="020F0502020204030204" pitchFamily="34" charset="0"/>
                <a:cs typeface="Calibri" panose="020F0502020204030204" pitchFamily="34" charset="0"/>
              </a:rPr>
              <a:t>Chance of human error.</a:t>
            </a:r>
            <a:r>
              <a:rPr lang="en-US" sz="2800" dirty="0"/>
              <a:t> </a:t>
            </a:r>
          </a:p>
        </p:txBody>
      </p:sp>
      <p:sp>
        <p:nvSpPr>
          <p:cNvPr id="4" name="Slide Number Placeholder 3">
            <a:extLst>
              <a:ext uri="{FF2B5EF4-FFF2-40B4-BE49-F238E27FC236}">
                <a16:creationId xmlns:a16="http://schemas.microsoft.com/office/drawing/2014/main" id="{F5753E53-4357-4828-B243-60E4318619B3}"/>
              </a:ext>
            </a:extLst>
          </p:cNvPr>
          <p:cNvSpPr>
            <a:spLocks noGrp="1"/>
          </p:cNvSpPr>
          <p:nvPr>
            <p:ph type="sldNum" sz="quarter" idx="12"/>
          </p:nvPr>
        </p:nvSpPr>
        <p:spPr/>
        <p:txBody>
          <a:bodyPr/>
          <a:lstStyle/>
          <a:p>
            <a:fld id="{722D566A-1168-4358-BA5D-EE7401DF22B7}" type="slidenum">
              <a:rPr lang="en-US" sz="2000" b="1" smtClean="0"/>
              <a:t>5</a:t>
            </a:fld>
            <a:endParaRPr lang="en-US" sz="2000" b="1" dirty="0"/>
          </a:p>
        </p:txBody>
      </p:sp>
    </p:spTree>
    <p:extLst>
      <p:ext uri="{BB962C8B-B14F-4D97-AF65-F5344CB8AC3E}">
        <p14:creationId xmlns:p14="http://schemas.microsoft.com/office/powerpoint/2010/main" val="52453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686" y="627017"/>
            <a:ext cx="11277600" cy="707886"/>
          </a:xfrm>
          <a:prstGeom prst="rect">
            <a:avLst/>
          </a:prstGeom>
          <a:noFill/>
        </p:spPr>
        <p:txBody>
          <a:bodyPr wrap="square" rtlCol="0">
            <a:spAutoFit/>
          </a:bodyPr>
          <a:lstStyle/>
          <a:p>
            <a:r>
              <a:rPr lang="en-US" sz="4000" b="1" u="sng" dirty="0">
                <a:solidFill>
                  <a:srgbClr val="C00000"/>
                </a:solidFill>
              </a:rPr>
              <a:t>ADVANTAGES / GOALS OF THE PROPOSED SYSTEM</a:t>
            </a:r>
          </a:p>
        </p:txBody>
      </p:sp>
      <p:sp>
        <p:nvSpPr>
          <p:cNvPr id="3" name="Rectangle 2"/>
          <p:cNvSpPr/>
          <p:nvPr/>
        </p:nvSpPr>
        <p:spPr>
          <a:xfrm>
            <a:off x="3358712" y="3244334"/>
            <a:ext cx="473206" cy="369332"/>
          </a:xfrm>
          <a:prstGeom prst="rect">
            <a:avLst/>
          </a:prstGeom>
        </p:spPr>
        <p:txBody>
          <a:bodyPr wrap="none" anchor="ctr">
            <a:spAutoFit/>
          </a:bodyPr>
          <a:lstStyle/>
          <a:p>
            <a:pPr marL="285750" indent="-285750">
              <a:buFont typeface="Wingdings" panose="05000000000000000000" pitchFamily="2" charset="2"/>
              <a:buChar char="ü"/>
            </a:pPr>
            <a:endParaRPr lang="en-US" dirty="0"/>
          </a:p>
        </p:txBody>
      </p:sp>
      <p:sp>
        <p:nvSpPr>
          <p:cNvPr id="4" name="Rectangle 3"/>
          <p:cNvSpPr/>
          <p:nvPr/>
        </p:nvSpPr>
        <p:spPr>
          <a:xfrm>
            <a:off x="1391973" y="1472689"/>
            <a:ext cx="9408053" cy="5570756"/>
          </a:xfrm>
          <a:prstGeom prst="rect">
            <a:avLst/>
          </a:prstGeom>
        </p:spPr>
        <p:txBody>
          <a:bodyPr wrap="square">
            <a:spAutoFit/>
          </a:bodyPr>
          <a:lstStyle/>
          <a:p>
            <a:pPr marL="285750" indent="-285750">
              <a:buFont typeface="Wingdings" panose="05000000000000000000" pitchFamily="2" charset="2"/>
              <a:buChar char="ü"/>
            </a:pPr>
            <a:r>
              <a:rPr lang="en-US" sz="3200" dirty="0"/>
              <a:t>Main goal is to digitalize the analog system .</a:t>
            </a:r>
          </a:p>
          <a:p>
            <a:pPr marL="285750" indent="-285750">
              <a:buFont typeface="Wingdings" panose="05000000000000000000" pitchFamily="2" charset="2"/>
              <a:buChar char="ü"/>
            </a:pPr>
            <a:r>
              <a:rPr lang="en-US" sz="3200" dirty="0"/>
              <a:t>Software will store, manage and keep data of the hotel.</a:t>
            </a:r>
          </a:p>
          <a:p>
            <a:pPr marL="285750" indent="-285750">
              <a:buFont typeface="Wingdings" panose="05000000000000000000" pitchFamily="2" charset="2"/>
              <a:buChar char="ü"/>
            </a:pPr>
            <a:r>
              <a:rPr lang="en-US" sz="3200" dirty="0"/>
              <a:t>System will generate details report that will help management to make an appropriate decision .</a:t>
            </a:r>
          </a:p>
          <a:p>
            <a:pPr marL="285750" indent="-285750">
              <a:buFont typeface="Wingdings" panose="05000000000000000000" pitchFamily="2" charset="2"/>
              <a:buChar char="ü"/>
            </a:pPr>
            <a:r>
              <a:rPr lang="en-US" sz="3200" dirty="0"/>
              <a:t>Efficient and Faster.</a:t>
            </a:r>
          </a:p>
          <a:p>
            <a:pPr marL="285750" indent="-285750">
              <a:buFont typeface="Wingdings" panose="05000000000000000000" pitchFamily="2" charset="2"/>
              <a:buChar char="ü"/>
            </a:pPr>
            <a:r>
              <a:rPr lang="en-US" sz="3200" dirty="0"/>
              <a:t>System will generate a warning message to the receptionist according to the checkout procedure of the guest.</a:t>
            </a:r>
          </a:p>
          <a:p>
            <a:pPr marL="285750" indent="-285750">
              <a:buFont typeface="Wingdings" panose="05000000000000000000" pitchFamily="2" charset="2"/>
              <a:buChar char="ü"/>
            </a:pPr>
            <a:r>
              <a:rPr lang="en-US" sz="3200" dirty="0"/>
              <a:t>User friendly dashboard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
        <p:nvSpPr>
          <p:cNvPr id="5" name="Slide Number Placeholder 4">
            <a:extLst>
              <a:ext uri="{FF2B5EF4-FFF2-40B4-BE49-F238E27FC236}">
                <a16:creationId xmlns:a16="http://schemas.microsoft.com/office/drawing/2014/main" id="{26A94B16-F5AF-48EA-B104-8ED4C9012966}"/>
              </a:ext>
            </a:extLst>
          </p:cNvPr>
          <p:cNvSpPr>
            <a:spLocks noGrp="1"/>
          </p:cNvSpPr>
          <p:nvPr>
            <p:ph type="sldNum" sz="quarter" idx="12"/>
          </p:nvPr>
        </p:nvSpPr>
        <p:spPr/>
        <p:txBody>
          <a:bodyPr/>
          <a:lstStyle/>
          <a:p>
            <a:fld id="{722D566A-1168-4358-BA5D-EE7401DF22B7}" type="slidenum">
              <a:rPr lang="en-US" sz="2000" b="1" smtClean="0"/>
              <a:t>6</a:t>
            </a:fld>
            <a:endParaRPr lang="en-US" sz="2000" b="1"/>
          </a:p>
        </p:txBody>
      </p:sp>
    </p:spTree>
    <p:extLst>
      <p:ext uri="{BB962C8B-B14F-4D97-AF65-F5344CB8AC3E}">
        <p14:creationId xmlns:p14="http://schemas.microsoft.com/office/powerpoint/2010/main" val="123862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7A2D-B2C9-4284-9FBF-CFC42D3762AD}"/>
              </a:ext>
            </a:extLst>
          </p:cNvPr>
          <p:cNvSpPr>
            <a:spLocks noGrp="1"/>
          </p:cNvSpPr>
          <p:nvPr>
            <p:ph type="ctrTitle"/>
          </p:nvPr>
        </p:nvSpPr>
        <p:spPr>
          <a:xfrm>
            <a:off x="1876424" y="797443"/>
            <a:ext cx="8791575" cy="1212110"/>
          </a:xfrm>
        </p:spPr>
        <p:txBody>
          <a:bodyPr/>
          <a:lstStyle/>
          <a:p>
            <a:pPr algn="ctr"/>
            <a:r>
              <a:rPr lang="en-US" b="1" u="sng" dirty="0">
                <a:solidFill>
                  <a:srgbClr val="C00000"/>
                </a:solidFill>
              </a:rPr>
              <a:t>Types of stakeholders</a:t>
            </a:r>
          </a:p>
        </p:txBody>
      </p:sp>
      <p:sp>
        <p:nvSpPr>
          <p:cNvPr id="3" name="Subtitle 2">
            <a:extLst>
              <a:ext uri="{FF2B5EF4-FFF2-40B4-BE49-F238E27FC236}">
                <a16:creationId xmlns:a16="http://schemas.microsoft.com/office/drawing/2014/main" id="{50A698D1-B79D-47EB-A39D-76F7A39BEBB7}"/>
              </a:ext>
            </a:extLst>
          </p:cNvPr>
          <p:cNvSpPr>
            <a:spLocks noGrp="1"/>
          </p:cNvSpPr>
          <p:nvPr>
            <p:ph type="subTitle" idx="1"/>
          </p:nvPr>
        </p:nvSpPr>
        <p:spPr>
          <a:xfrm>
            <a:off x="2934586" y="2583712"/>
            <a:ext cx="7733413" cy="2674088"/>
          </a:xfrm>
        </p:spPr>
        <p:txBody>
          <a:bodyPr>
            <a:normAutofit/>
          </a:bodyPr>
          <a:lstStyle/>
          <a:p>
            <a:pPr marL="342900" indent="-342900">
              <a:buFont typeface="Arial" panose="020B0604020202020204" pitchFamily="34" charset="0"/>
              <a:buChar char="•"/>
            </a:pPr>
            <a:r>
              <a:rPr lang="en-US" sz="3200" cap="none" dirty="0">
                <a:solidFill>
                  <a:schemeClr val="tx1"/>
                </a:solidFill>
              </a:rPr>
              <a:t>Management or Owner</a:t>
            </a:r>
          </a:p>
          <a:p>
            <a:pPr marL="342900" indent="-342900">
              <a:buFont typeface="Arial" panose="020B0604020202020204" pitchFamily="34" charset="0"/>
              <a:buChar char="•"/>
            </a:pPr>
            <a:r>
              <a:rPr lang="en-US" sz="3200" cap="none" dirty="0">
                <a:solidFill>
                  <a:schemeClr val="tx1"/>
                </a:solidFill>
              </a:rPr>
              <a:t>Receptionist</a:t>
            </a:r>
          </a:p>
        </p:txBody>
      </p:sp>
      <p:sp>
        <p:nvSpPr>
          <p:cNvPr id="4" name="Slide Number Placeholder 3">
            <a:extLst>
              <a:ext uri="{FF2B5EF4-FFF2-40B4-BE49-F238E27FC236}">
                <a16:creationId xmlns:a16="http://schemas.microsoft.com/office/drawing/2014/main" id="{410815B1-48DF-42FE-A237-F3B48B985ED8}"/>
              </a:ext>
            </a:extLst>
          </p:cNvPr>
          <p:cNvSpPr>
            <a:spLocks noGrp="1"/>
          </p:cNvSpPr>
          <p:nvPr>
            <p:ph type="sldNum" sz="quarter" idx="12"/>
          </p:nvPr>
        </p:nvSpPr>
        <p:spPr/>
        <p:txBody>
          <a:bodyPr/>
          <a:lstStyle/>
          <a:p>
            <a:fld id="{722D566A-1168-4358-BA5D-EE7401DF22B7}" type="slidenum">
              <a:rPr lang="en-US" sz="2000" b="1" smtClean="0"/>
              <a:t>7</a:t>
            </a:fld>
            <a:endParaRPr lang="en-US" sz="2000" b="1" dirty="0"/>
          </a:p>
        </p:txBody>
      </p:sp>
    </p:spTree>
    <p:extLst>
      <p:ext uri="{BB962C8B-B14F-4D97-AF65-F5344CB8AC3E}">
        <p14:creationId xmlns:p14="http://schemas.microsoft.com/office/powerpoint/2010/main" val="402001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D074-0A85-4394-B200-FC6121BDB2E7}"/>
              </a:ext>
            </a:extLst>
          </p:cNvPr>
          <p:cNvSpPr>
            <a:spLocks noGrp="1"/>
          </p:cNvSpPr>
          <p:nvPr>
            <p:ph type="title"/>
          </p:nvPr>
        </p:nvSpPr>
        <p:spPr/>
        <p:txBody>
          <a:bodyPr>
            <a:normAutofit/>
          </a:bodyPr>
          <a:lstStyle/>
          <a:p>
            <a:pPr algn="ctr"/>
            <a:r>
              <a:rPr lang="en-US" sz="4800" b="1" u="sng" dirty="0">
                <a:solidFill>
                  <a:srgbClr val="C00000"/>
                </a:solidFill>
              </a:rPr>
              <a:t>F</a:t>
            </a:r>
            <a:r>
              <a:rPr lang="en-US" sz="4800" b="1" u="sng" cap="none" dirty="0">
                <a:solidFill>
                  <a:srgbClr val="C00000"/>
                </a:solidFill>
              </a:rPr>
              <a:t>unctionality</a:t>
            </a:r>
            <a:r>
              <a:rPr lang="en-US" sz="4800" b="1" u="sng" dirty="0">
                <a:solidFill>
                  <a:srgbClr val="C00000"/>
                </a:solidFill>
              </a:rPr>
              <a:t> g</a:t>
            </a:r>
            <a:r>
              <a:rPr lang="en-US" sz="4800" b="1" u="sng" cap="none" dirty="0">
                <a:solidFill>
                  <a:srgbClr val="C00000"/>
                </a:solidFill>
              </a:rPr>
              <a:t>rouping</a:t>
            </a:r>
            <a:r>
              <a:rPr lang="en-US" sz="4800" b="1" u="sng" dirty="0">
                <a:solidFill>
                  <a:srgbClr val="C00000"/>
                </a:solidFill>
              </a:rPr>
              <a:t> a</a:t>
            </a:r>
            <a:r>
              <a:rPr lang="en-US" sz="4800" b="1" u="sng" cap="none" dirty="0">
                <a:solidFill>
                  <a:srgbClr val="C00000"/>
                </a:solidFill>
              </a:rPr>
              <a:t>ccording</a:t>
            </a:r>
            <a:r>
              <a:rPr lang="en-US" sz="4800" b="1" u="sng" dirty="0">
                <a:solidFill>
                  <a:srgbClr val="C00000"/>
                </a:solidFill>
              </a:rPr>
              <a:t> t</a:t>
            </a:r>
            <a:r>
              <a:rPr lang="en-US" sz="4800" b="1" u="sng" cap="none" dirty="0">
                <a:solidFill>
                  <a:srgbClr val="C00000"/>
                </a:solidFill>
              </a:rPr>
              <a:t>o</a:t>
            </a:r>
            <a:r>
              <a:rPr lang="en-US" sz="4800" b="1" u="sng" dirty="0">
                <a:solidFill>
                  <a:srgbClr val="C00000"/>
                </a:solidFill>
              </a:rPr>
              <a:t> </a:t>
            </a:r>
            <a:r>
              <a:rPr lang="en-US" sz="4800" b="1" u="sng" cap="none" dirty="0">
                <a:solidFill>
                  <a:srgbClr val="C00000"/>
                </a:solidFill>
              </a:rPr>
              <a:t>the</a:t>
            </a:r>
            <a:r>
              <a:rPr lang="en-US" sz="4800" b="1" u="sng" dirty="0">
                <a:solidFill>
                  <a:srgbClr val="C00000"/>
                </a:solidFill>
              </a:rPr>
              <a:t> u</a:t>
            </a:r>
            <a:r>
              <a:rPr lang="en-US" sz="4800" b="1" u="sng" cap="none" dirty="0">
                <a:solidFill>
                  <a:srgbClr val="C00000"/>
                </a:solidFill>
              </a:rPr>
              <a:t>sers</a:t>
            </a:r>
            <a:endParaRPr lang="en-US" sz="4800" b="1" u="sng" dirty="0">
              <a:solidFill>
                <a:srgbClr val="C00000"/>
              </a:solidFill>
            </a:endParaRPr>
          </a:p>
        </p:txBody>
      </p:sp>
      <p:sp>
        <p:nvSpPr>
          <p:cNvPr id="3" name="Content Placeholder 2">
            <a:extLst>
              <a:ext uri="{FF2B5EF4-FFF2-40B4-BE49-F238E27FC236}">
                <a16:creationId xmlns:a16="http://schemas.microsoft.com/office/drawing/2014/main" id="{01E49611-E590-4C81-B406-13EAC3B9EEAB}"/>
              </a:ext>
            </a:extLst>
          </p:cNvPr>
          <p:cNvSpPr>
            <a:spLocks noGrp="1"/>
          </p:cNvSpPr>
          <p:nvPr>
            <p:ph idx="1"/>
          </p:nvPr>
        </p:nvSpPr>
        <p:spPr>
          <a:xfrm>
            <a:off x="1141413" y="2249487"/>
            <a:ext cx="9905998" cy="3906764"/>
          </a:xfrm>
        </p:spPr>
        <p:txBody>
          <a:bodyPr>
            <a:normAutofit/>
          </a:bodyPr>
          <a:lstStyle/>
          <a:p>
            <a:r>
              <a:rPr lang="en-US" sz="3200" u="sng" dirty="0"/>
              <a:t>Management</a:t>
            </a:r>
          </a:p>
          <a:p>
            <a:pPr lvl="1">
              <a:buFont typeface="Wingdings" panose="05000000000000000000" pitchFamily="2" charset="2"/>
              <a:buChar char="ü"/>
            </a:pPr>
            <a:r>
              <a:rPr lang="en-US" sz="2400" dirty="0"/>
              <a:t>Login</a:t>
            </a:r>
          </a:p>
          <a:p>
            <a:pPr lvl="1">
              <a:buFont typeface="Wingdings" panose="05000000000000000000" pitchFamily="2" charset="2"/>
              <a:buChar char="ü"/>
            </a:pPr>
            <a:r>
              <a:rPr lang="en-US" sz="2400" dirty="0"/>
              <a:t>Checking all information</a:t>
            </a:r>
          </a:p>
          <a:p>
            <a:pPr lvl="1">
              <a:buFont typeface="Wingdings" panose="05000000000000000000" pitchFamily="2" charset="2"/>
              <a:buChar char="ü"/>
            </a:pPr>
            <a:r>
              <a:rPr lang="en-US" sz="2400" dirty="0"/>
              <a:t>Adding or deleting receptionist</a:t>
            </a:r>
          </a:p>
          <a:p>
            <a:r>
              <a:rPr lang="en-US" sz="3200" u="sng" dirty="0"/>
              <a:t>Receptionist</a:t>
            </a:r>
          </a:p>
          <a:p>
            <a:pPr lvl="1">
              <a:buFont typeface="Wingdings" panose="05000000000000000000" pitchFamily="2" charset="2"/>
              <a:buChar char="ü"/>
            </a:pPr>
            <a:r>
              <a:rPr lang="en-US" sz="2400" dirty="0"/>
              <a:t>Login</a:t>
            </a:r>
          </a:p>
          <a:p>
            <a:pPr lvl="1">
              <a:buFont typeface="Wingdings" panose="05000000000000000000" pitchFamily="2" charset="2"/>
              <a:buChar char="ü"/>
            </a:pPr>
            <a:r>
              <a:rPr lang="en-US" sz="2400" dirty="0"/>
              <a:t>Booking</a:t>
            </a:r>
          </a:p>
          <a:p>
            <a:pPr lvl="1">
              <a:buFont typeface="Wingdings" panose="05000000000000000000" pitchFamily="2" charset="2"/>
              <a:buChar char="ü"/>
            </a:pPr>
            <a:endParaRPr lang="en-US" sz="2400" dirty="0"/>
          </a:p>
          <a:p>
            <a:pPr lvl="1">
              <a:buFont typeface="Wingdings" panose="05000000000000000000" pitchFamily="2" charset="2"/>
              <a:buChar char="Ø"/>
            </a:pPr>
            <a:endParaRPr lang="en-US" sz="2400" u="sng" dirty="0"/>
          </a:p>
        </p:txBody>
      </p:sp>
      <p:sp>
        <p:nvSpPr>
          <p:cNvPr id="4" name="Slide Number Placeholder 3">
            <a:extLst>
              <a:ext uri="{FF2B5EF4-FFF2-40B4-BE49-F238E27FC236}">
                <a16:creationId xmlns:a16="http://schemas.microsoft.com/office/drawing/2014/main" id="{A3869EB1-4FEB-43BD-878C-7E143CC01985}"/>
              </a:ext>
            </a:extLst>
          </p:cNvPr>
          <p:cNvSpPr>
            <a:spLocks noGrp="1"/>
          </p:cNvSpPr>
          <p:nvPr>
            <p:ph type="sldNum" sz="quarter" idx="12"/>
          </p:nvPr>
        </p:nvSpPr>
        <p:spPr/>
        <p:txBody>
          <a:bodyPr/>
          <a:lstStyle/>
          <a:p>
            <a:fld id="{722D566A-1168-4358-BA5D-EE7401DF22B7}" type="slidenum">
              <a:rPr lang="en-US" sz="2000" b="1" smtClean="0"/>
              <a:t>8</a:t>
            </a:fld>
            <a:endParaRPr lang="en-US" sz="2000" b="1"/>
          </a:p>
        </p:txBody>
      </p:sp>
    </p:spTree>
    <p:extLst>
      <p:ext uri="{BB962C8B-B14F-4D97-AF65-F5344CB8AC3E}">
        <p14:creationId xmlns:p14="http://schemas.microsoft.com/office/powerpoint/2010/main" val="341325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9F22-83FC-4C7F-91E5-74DC9DB17E0B}"/>
              </a:ext>
            </a:extLst>
          </p:cNvPr>
          <p:cNvSpPr>
            <a:spLocks noGrp="1"/>
          </p:cNvSpPr>
          <p:nvPr>
            <p:ph type="title"/>
          </p:nvPr>
        </p:nvSpPr>
        <p:spPr>
          <a:xfrm rot="10800000" flipV="1">
            <a:off x="1141408" y="455841"/>
            <a:ext cx="9905999" cy="1362326"/>
          </a:xfrm>
        </p:spPr>
        <p:txBody>
          <a:bodyPr>
            <a:noAutofit/>
          </a:bodyPr>
          <a:lstStyle/>
          <a:p>
            <a:pPr algn="ctr"/>
            <a:r>
              <a:rPr lang="en-US" sz="4800" b="1" u="sng" dirty="0">
                <a:solidFill>
                  <a:srgbClr val="C00000"/>
                </a:solidFill>
              </a:rPr>
              <a:t>F</a:t>
            </a:r>
            <a:r>
              <a:rPr lang="en-US" sz="4800" b="1" u="sng" cap="none" dirty="0">
                <a:solidFill>
                  <a:srgbClr val="C00000"/>
                </a:solidFill>
              </a:rPr>
              <a:t>unctionality</a:t>
            </a:r>
            <a:r>
              <a:rPr lang="en-US" sz="4800" b="1" u="sng" dirty="0">
                <a:solidFill>
                  <a:srgbClr val="C00000"/>
                </a:solidFill>
              </a:rPr>
              <a:t> g</a:t>
            </a:r>
            <a:r>
              <a:rPr lang="en-US" sz="4800" b="1" u="sng" cap="none" dirty="0">
                <a:solidFill>
                  <a:srgbClr val="C00000"/>
                </a:solidFill>
              </a:rPr>
              <a:t>rouping</a:t>
            </a:r>
            <a:r>
              <a:rPr lang="en-US" sz="4800" b="1" u="sng" dirty="0">
                <a:solidFill>
                  <a:srgbClr val="C00000"/>
                </a:solidFill>
              </a:rPr>
              <a:t> a</a:t>
            </a:r>
            <a:r>
              <a:rPr lang="en-US" sz="4800" b="1" u="sng" cap="none" dirty="0">
                <a:solidFill>
                  <a:srgbClr val="C00000"/>
                </a:solidFill>
              </a:rPr>
              <a:t>ccording</a:t>
            </a:r>
            <a:r>
              <a:rPr lang="en-US" sz="4800" b="1" u="sng" dirty="0">
                <a:solidFill>
                  <a:srgbClr val="C00000"/>
                </a:solidFill>
              </a:rPr>
              <a:t> t</a:t>
            </a:r>
            <a:r>
              <a:rPr lang="en-US" sz="4800" b="1" u="sng" cap="none" dirty="0">
                <a:solidFill>
                  <a:srgbClr val="C00000"/>
                </a:solidFill>
              </a:rPr>
              <a:t>o</a:t>
            </a:r>
            <a:r>
              <a:rPr lang="en-US" sz="4800" b="1" u="sng" dirty="0">
                <a:solidFill>
                  <a:srgbClr val="C00000"/>
                </a:solidFill>
              </a:rPr>
              <a:t> </a:t>
            </a:r>
            <a:r>
              <a:rPr lang="en-US" sz="4800" b="1" u="sng" cap="none" dirty="0">
                <a:solidFill>
                  <a:srgbClr val="C00000"/>
                </a:solidFill>
              </a:rPr>
              <a:t>the</a:t>
            </a:r>
            <a:r>
              <a:rPr lang="en-US" sz="4800" b="1" u="sng" dirty="0">
                <a:solidFill>
                  <a:srgbClr val="C00000"/>
                </a:solidFill>
              </a:rPr>
              <a:t> u</a:t>
            </a:r>
            <a:r>
              <a:rPr lang="en-US" sz="4800" b="1" u="sng" cap="none" dirty="0">
                <a:solidFill>
                  <a:srgbClr val="C00000"/>
                </a:solidFill>
              </a:rPr>
              <a:t>sers</a:t>
            </a:r>
            <a:endParaRPr lang="en-US" sz="4800" dirty="0"/>
          </a:p>
        </p:txBody>
      </p:sp>
      <p:sp>
        <p:nvSpPr>
          <p:cNvPr id="3" name="Content Placeholder 2">
            <a:extLst>
              <a:ext uri="{FF2B5EF4-FFF2-40B4-BE49-F238E27FC236}">
                <a16:creationId xmlns:a16="http://schemas.microsoft.com/office/drawing/2014/main" id="{97FA88A9-5FDD-4E52-AEB8-0EF7C0F85E87}"/>
              </a:ext>
            </a:extLst>
          </p:cNvPr>
          <p:cNvSpPr>
            <a:spLocks noGrp="1"/>
          </p:cNvSpPr>
          <p:nvPr>
            <p:ph idx="1"/>
          </p:nvPr>
        </p:nvSpPr>
        <p:spPr>
          <a:xfrm>
            <a:off x="1141410" y="2243469"/>
            <a:ext cx="9905999" cy="4061637"/>
          </a:xfrm>
        </p:spPr>
        <p:txBody>
          <a:bodyPr>
            <a:normAutofit/>
          </a:bodyPr>
          <a:lstStyle/>
          <a:p>
            <a:pPr lvl="1">
              <a:buFont typeface="Wingdings" panose="05000000000000000000" pitchFamily="2" charset="2"/>
              <a:buChar char="ü"/>
            </a:pPr>
            <a:r>
              <a:rPr lang="en-US" sz="2400" dirty="0"/>
              <a:t>Taking orders for food</a:t>
            </a:r>
          </a:p>
          <a:p>
            <a:pPr lvl="1">
              <a:buFont typeface="Wingdings" panose="05000000000000000000" pitchFamily="2" charset="2"/>
              <a:buChar char="ü"/>
            </a:pPr>
            <a:r>
              <a:rPr lang="en-US" sz="2400" dirty="0"/>
              <a:t>Check guestlist</a:t>
            </a:r>
          </a:p>
          <a:p>
            <a:pPr lvl="1">
              <a:buFont typeface="Wingdings" panose="05000000000000000000" pitchFamily="2" charset="2"/>
              <a:buChar char="ü"/>
            </a:pPr>
            <a:r>
              <a:rPr lang="en-US" sz="2400" dirty="0"/>
              <a:t>Keeping guest information(Such as </a:t>
            </a:r>
            <a:r>
              <a:rPr lang="en-US" sz="2400" dirty="0" err="1"/>
              <a:t>checkin,checkout,order,payment</a:t>
            </a:r>
            <a:r>
              <a:rPr lang="en-US" sz="2400" dirty="0"/>
              <a:t> info </a:t>
            </a:r>
            <a:r>
              <a:rPr lang="en-US" sz="2400" dirty="0" err="1"/>
              <a:t>etc</a:t>
            </a:r>
            <a:r>
              <a:rPr lang="en-US" sz="2400" dirty="0"/>
              <a:t>)</a:t>
            </a:r>
          </a:p>
        </p:txBody>
      </p:sp>
      <p:sp>
        <p:nvSpPr>
          <p:cNvPr id="4" name="Slide Number Placeholder 3">
            <a:extLst>
              <a:ext uri="{FF2B5EF4-FFF2-40B4-BE49-F238E27FC236}">
                <a16:creationId xmlns:a16="http://schemas.microsoft.com/office/drawing/2014/main" id="{B8ED6FC9-95AA-4B8F-8836-73F69F2E360B}"/>
              </a:ext>
            </a:extLst>
          </p:cNvPr>
          <p:cNvSpPr>
            <a:spLocks noGrp="1"/>
          </p:cNvSpPr>
          <p:nvPr>
            <p:ph type="sldNum" sz="quarter" idx="12"/>
          </p:nvPr>
        </p:nvSpPr>
        <p:spPr/>
        <p:txBody>
          <a:bodyPr/>
          <a:lstStyle/>
          <a:p>
            <a:fld id="{722D566A-1168-4358-BA5D-EE7401DF22B7}" type="slidenum">
              <a:rPr lang="en-US" sz="2000" b="1" smtClean="0"/>
              <a:t>9</a:t>
            </a:fld>
            <a:endParaRPr lang="en-US" sz="2000" b="1" dirty="0"/>
          </a:p>
        </p:txBody>
      </p:sp>
    </p:spTree>
    <p:extLst>
      <p:ext uri="{BB962C8B-B14F-4D97-AF65-F5344CB8AC3E}">
        <p14:creationId xmlns:p14="http://schemas.microsoft.com/office/powerpoint/2010/main" val="2236718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509</TotalTime>
  <Words>676</Words>
  <Application>Microsoft Office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Times New Roman</vt:lpstr>
      <vt:lpstr>Tw Cen MT</vt:lpstr>
      <vt:lpstr>Wingdings</vt:lpstr>
      <vt:lpstr>Circuit</vt:lpstr>
      <vt:lpstr>HoTEL MANAGEMENT SYSTEM</vt:lpstr>
      <vt:lpstr>PowerPoint Presentation</vt:lpstr>
      <vt:lpstr>PowerPoint Presentation</vt:lpstr>
      <vt:lpstr>PowerPoint Presentation</vt:lpstr>
      <vt:lpstr>PowerPoint Presentation</vt:lpstr>
      <vt:lpstr>PowerPoint Presentation</vt:lpstr>
      <vt:lpstr>Types of stakeholders</vt:lpstr>
      <vt:lpstr>Functionality grouping according to the users</vt:lpstr>
      <vt:lpstr>Functionality grouping according to the users</vt:lpstr>
      <vt:lpstr>Requirements specification Functional Requirement</vt:lpstr>
      <vt:lpstr>Requirements specification Functional Requirement</vt:lpstr>
      <vt:lpstr>Requirements specification Functional Requirement</vt:lpstr>
      <vt:lpstr>Requirements specification Functional Requirement</vt:lpstr>
      <vt:lpstr>Requirements specification Non-Functional Requirement</vt:lpstr>
      <vt:lpstr>Requirements specification overall constraints</vt:lpstr>
      <vt:lpstr>Conclusion</vt:lpstr>
      <vt:lpstr>THANK YOU</vt:lpstr>
      <vt:lpstr>ANY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AFRAN</dc:creator>
  <cp:lastModifiedBy>JuNaEiD</cp:lastModifiedBy>
  <cp:revision>54</cp:revision>
  <dcterms:created xsi:type="dcterms:W3CDTF">2019-01-17T18:59:15Z</dcterms:created>
  <dcterms:modified xsi:type="dcterms:W3CDTF">2019-01-21T22:33:47Z</dcterms:modified>
</cp:coreProperties>
</file>