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sldIdLst>
    <p:sldId id="257" r:id="rId5"/>
    <p:sldId id="258" r:id="rId6"/>
    <p:sldId id="260" r:id="rId7"/>
    <p:sldId id="266" r:id="rId8"/>
    <p:sldId id="265" r:id="rId9"/>
    <p:sldId id="274" r:id="rId10"/>
    <p:sldId id="267" r:id="rId11"/>
    <p:sldId id="287" r:id="rId12"/>
    <p:sldId id="280" r:id="rId13"/>
    <p:sldId id="281" r:id="rId14"/>
    <p:sldId id="283" r:id="rId15"/>
    <p:sldId id="28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03163"/>
    <a:srgbClr val="AA2C71"/>
    <a:srgbClr val="A62C6F"/>
    <a:srgbClr val="852359"/>
    <a:srgbClr val="2E0C1F"/>
    <a:srgbClr val="E1E1E1"/>
    <a:srgbClr val="F9E7F1"/>
    <a:srgbClr val="969FA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96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82" autoAdjust="0"/>
    <p:restoredTop sz="94291" autoAdjust="0"/>
  </p:normalViewPr>
  <p:slideViewPr>
    <p:cSldViewPr snapToGrid="0">
      <p:cViewPr varScale="1">
        <p:scale>
          <a:sx n="114" d="100"/>
          <a:sy n="114" d="100"/>
        </p:scale>
        <p:origin x="-4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5F94-0189-4A23-9895-35FA752439A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1C88-3939-4832-BAAB-091D6FA96E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9B499A-D897-4B41-A0E8-FC9183A302E8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4DDD45-4499-4FCD-BE66-68638F4343D8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DDD8-3F95-474D-B87F-3E161712D0DA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470B-AE3F-4250-B62F-71EA47539153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73724"/>
            <a:ext cx="5388785" cy="4958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C15E-1BAB-4AAB-A19F-F87F64BA3EA1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399DAB-7D03-49E6-B785-D9AC3C7172D1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F99E-1D10-45E6-AF76-8ADCC99193F4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9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5D627C54-5464-4FD0-9286-192D04D444F1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=""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45430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=""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041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41852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E2328988-0888-4C1A-8F73-17D455B6F8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81892BA-72AB-4029-BF58-4D6F90C436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683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3669CFA3-9588-4794-B616-FB87B0C36D9B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C1D-C0FF-41F5-937D-500972417412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3765470A-AEA1-4B1D-B644-F55B889AE249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C285645-6EDF-456B-A303-0830B0A17452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F94250-8D97-401F-A36C-5B5DB39DD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8911" y="1087814"/>
            <a:ext cx="9554177" cy="104587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Hotel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5659292-49D9-43B6-8D13-2CB1DF189CF2}"/>
              </a:ext>
            </a:extLst>
          </p:cNvPr>
          <p:cNvSpPr txBox="1"/>
          <p:nvPr/>
        </p:nvSpPr>
        <p:spPr>
          <a:xfrm>
            <a:off x="3764478" y="4432964"/>
            <a:ext cx="3847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Md </a:t>
            </a:r>
            <a:r>
              <a:rPr lang="en-US" i="1" dirty="0" err="1">
                <a:solidFill>
                  <a:schemeClr val="bg1"/>
                </a:solidFill>
              </a:rPr>
              <a:t>Junaeid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Bhuyian</a:t>
            </a:r>
            <a:r>
              <a:rPr lang="en-US" i="1" dirty="0">
                <a:solidFill>
                  <a:schemeClr val="bg1"/>
                </a:solidFill>
              </a:rPr>
              <a:t>             160104055</a:t>
            </a:r>
          </a:p>
          <a:p>
            <a:r>
              <a:rPr lang="en-US" i="1" dirty="0" err="1">
                <a:solidFill>
                  <a:schemeClr val="bg1"/>
                </a:solidFill>
              </a:rPr>
              <a:t>Afranul</a:t>
            </a:r>
            <a:r>
              <a:rPr lang="en-US" i="1" dirty="0">
                <a:solidFill>
                  <a:schemeClr val="bg1"/>
                </a:solidFill>
              </a:rPr>
              <a:t> Haque                         160104059</a:t>
            </a:r>
          </a:p>
          <a:p>
            <a:r>
              <a:rPr lang="en-US" i="1" dirty="0" err="1">
                <a:solidFill>
                  <a:schemeClr val="bg1"/>
                </a:solidFill>
              </a:rPr>
              <a:t>Nazmus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Sakib</a:t>
            </a:r>
            <a:r>
              <a:rPr lang="en-US" i="1" dirty="0">
                <a:solidFill>
                  <a:schemeClr val="bg1"/>
                </a:solidFill>
              </a:rPr>
              <a:t>                          160104072</a:t>
            </a:r>
          </a:p>
          <a:p>
            <a:r>
              <a:rPr lang="en-US" i="1" dirty="0">
                <a:solidFill>
                  <a:schemeClr val="bg1"/>
                </a:solidFill>
              </a:rPr>
              <a:t>Md. </a:t>
            </a:r>
            <a:r>
              <a:rPr lang="en-US" i="1" dirty="0" err="1">
                <a:solidFill>
                  <a:schemeClr val="bg1"/>
                </a:solidFill>
              </a:rPr>
              <a:t>Ruhul</a:t>
            </a:r>
            <a:r>
              <a:rPr lang="en-US" i="1" dirty="0">
                <a:solidFill>
                  <a:schemeClr val="bg1"/>
                </a:solidFill>
              </a:rPr>
              <a:t> Amin                      160104074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FF019-51E4-419F-88A3-C8EAD25B03C1}"/>
              </a:ext>
            </a:extLst>
          </p:cNvPr>
          <p:cNvSpPr txBox="1"/>
          <p:nvPr/>
        </p:nvSpPr>
        <p:spPr>
          <a:xfrm>
            <a:off x="3716977" y="3823855"/>
            <a:ext cx="389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Submitted By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E3295E82-8CE3-4EB3-AD37-9001F03E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21089" y="5956136"/>
            <a:ext cx="2844800" cy="365125"/>
          </a:xfrm>
        </p:spPr>
        <p:txBody>
          <a:bodyPr/>
          <a:lstStyle/>
          <a:p>
            <a:fld id="{48069B0E-A5D6-4263-8476-E85BAC6C32E4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9D88CA3-30F4-428E-BC0B-E4BCD9E8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407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470A-AEA1-4B1D-B644-F55B889AE249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120676"/>
            <a:ext cx="93746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ROOM{                      </a:t>
            </a:r>
          </a:p>
          <a:p>
            <a:r>
              <a:rPr lang="en-US" dirty="0" err="1"/>
              <a:t>Room_No</a:t>
            </a:r>
            <a:r>
              <a:rPr lang="en-US" dirty="0"/>
              <a:t>  INT;</a:t>
            </a:r>
          </a:p>
          <a:p>
            <a:r>
              <a:rPr lang="en-US" dirty="0" err="1"/>
              <a:t>Room_type</a:t>
            </a:r>
            <a:r>
              <a:rPr lang="en-US" dirty="0"/>
              <a:t> Varchar;</a:t>
            </a:r>
          </a:p>
          <a:p>
            <a:r>
              <a:rPr lang="en-US" dirty="0"/>
              <a:t>Price  Double;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PRIMARY KEY(</a:t>
            </a:r>
            <a:r>
              <a:rPr lang="en-US" dirty="0" err="1"/>
              <a:t>Room_No</a:t>
            </a:r>
            <a:r>
              <a:rPr lang="en-US" dirty="0"/>
              <a:t>)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CheckIN</a:t>
            </a:r>
            <a:r>
              <a:rPr lang="en-US" dirty="0"/>
              <a:t>{     </a:t>
            </a:r>
            <a:endParaRPr lang="en-US" dirty="0" smtClean="0"/>
          </a:p>
          <a:p>
            <a:r>
              <a:rPr lang="en-US" dirty="0" err="1" smtClean="0"/>
              <a:t>CheckIn_ID</a:t>
            </a:r>
            <a:r>
              <a:rPr lang="en-US" dirty="0" smtClean="0"/>
              <a:t> INT;                 </a:t>
            </a:r>
            <a:endParaRPr lang="en-US" dirty="0"/>
          </a:p>
          <a:p>
            <a:r>
              <a:rPr lang="en-US" dirty="0" err="1"/>
              <a:t>Cus_ID</a:t>
            </a:r>
            <a:r>
              <a:rPr lang="en-US" dirty="0"/>
              <a:t>  INT;</a:t>
            </a:r>
          </a:p>
          <a:p>
            <a:r>
              <a:rPr lang="en-US" dirty="0" err="1"/>
              <a:t>Room_No</a:t>
            </a:r>
            <a:r>
              <a:rPr lang="en-US" dirty="0"/>
              <a:t> INT;</a:t>
            </a:r>
          </a:p>
          <a:p>
            <a:r>
              <a:rPr lang="en-US" dirty="0"/>
              <a:t>date varchar;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PRIMARY </a:t>
            </a:r>
            <a:r>
              <a:rPr lang="en-US" dirty="0" smtClean="0"/>
              <a:t>KEY(</a:t>
            </a:r>
            <a:r>
              <a:rPr lang="en-US" dirty="0" err="1" smtClean="0"/>
              <a:t>CheckIn_ID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922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470A-AEA1-4B1D-B644-F55B889AE249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5832" y="1397675"/>
            <a:ext cx="88914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Food{                      </a:t>
            </a:r>
          </a:p>
          <a:p>
            <a:r>
              <a:rPr lang="en-US" dirty="0" err="1"/>
              <a:t>FooD_ID</a:t>
            </a:r>
            <a:r>
              <a:rPr lang="en-US" dirty="0"/>
              <a:t>  INT;</a:t>
            </a:r>
          </a:p>
          <a:p>
            <a:r>
              <a:rPr lang="en-US" dirty="0" err="1"/>
              <a:t>Food_item</a:t>
            </a:r>
            <a:r>
              <a:rPr lang="en-US" dirty="0"/>
              <a:t> Varchar;</a:t>
            </a:r>
          </a:p>
          <a:p>
            <a:r>
              <a:rPr lang="en-US" dirty="0" err="1"/>
              <a:t>Food_price</a:t>
            </a:r>
            <a:r>
              <a:rPr lang="en-US" dirty="0"/>
              <a:t> double;</a:t>
            </a:r>
          </a:p>
          <a:p>
            <a:r>
              <a:rPr lang="en-US" dirty="0" err="1"/>
              <a:t>Cus_Id</a:t>
            </a:r>
            <a:r>
              <a:rPr lang="en-US" dirty="0"/>
              <a:t> INT;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PRIMARY KEY(</a:t>
            </a:r>
            <a:r>
              <a:rPr lang="en-US" dirty="0" err="1"/>
              <a:t>Food_ID</a:t>
            </a:r>
            <a:r>
              <a:rPr lang="en-US" dirty="0"/>
              <a:t>);</a:t>
            </a:r>
          </a:p>
          <a:p>
            <a:r>
              <a:rPr lang="en-US" dirty="0"/>
              <a:t>FOREIGN KEY(</a:t>
            </a:r>
            <a:r>
              <a:rPr lang="en-US" dirty="0" err="1"/>
              <a:t>Cus_ID</a:t>
            </a:r>
            <a:r>
              <a:rPr lang="en-US" dirty="0"/>
              <a:t>) REFERENCES Customer(</a:t>
            </a:r>
            <a:r>
              <a:rPr lang="en-US" dirty="0" err="1"/>
              <a:t>Cus_ID</a:t>
            </a:r>
            <a:r>
              <a:rPr lang="en-US" dirty="0"/>
              <a:t>); 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2D01716-FCA7-47CF-A14F-51E199A8AC32}"/>
              </a:ext>
            </a:extLst>
          </p:cNvPr>
          <p:cNvSpPr/>
          <p:nvPr/>
        </p:nvSpPr>
        <p:spPr>
          <a:xfrm>
            <a:off x="595832" y="3982998"/>
            <a:ext cx="91262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Payment{                      </a:t>
            </a:r>
          </a:p>
          <a:p>
            <a:r>
              <a:rPr lang="en-US" dirty="0"/>
              <a:t>Date Varchar;</a:t>
            </a:r>
          </a:p>
          <a:p>
            <a:r>
              <a:rPr lang="en-US" dirty="0"/>
              <a:t>Method double;</a:t>
            </a:r>
          </a:p>
          <a:p>
            <a:r>
              <a:rPr lang="en-US" dirty="0" err="1"/>
              <a:t>Cus_ID</a:t>
            </a:r>
            <a:r>
              <a:rPr lang="en-US" dirty="0"/>
              <a:t> INT;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FOREIGN KEY(</a:t>
            </a:r>
            <a:r>
              <a:rPr lang="en-US" dirty="0" err="1"/>
              <a:t>Cus_ID</a:t>
            </a:r>
            <a:r>
              <a:rPr lang="en-US" dirty="0"/>
              <a:t>) REFERENCES Customer(</a:t>
            </a:r>
            <a:r>
              <a:rPr lang="en-US" dirty="0" err="1"/>
              <a:t>Cus_ID</a:t>
            </a:r>
            <a:r>
              <a:rPr lang="en-US" dirty="0"/>
              <a:t>); </a:t>
            </a:r>
          </a:p>
          <a:p>
            <a:endParaRPr lang="en-US" dirty="0"/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="" xmlns:p14="http://schemas.microsoft.com/office/powerpoint/2010/main" val="64208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470A-AEA1-4B1D-B644-F55B889AE249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6827" y="1120676"/>
            <a:ext cx="88914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Manager{                      </a:t>
            </a:r>
          </a:p>
          <a:p>
            <a:r>
              <a:rPr lang="en-US" dirty="0" err="1"/>
              <a:t>Manager_ID</a:t>
            </a:r>
            <a:r>
              <a:rPr lang="en-US" dirty="0"/>
              <a:t>  INT;</a:t>
            </a:r>
          </a:p>
          <a:p>
            <a:r>
              <a:rPr lang="en-US" dirty="0" err="1"/>
              <a:t>Manager_name</a:t>
            </a:r>
            <a:r>
              <a:rPr lang="en-US" dirty="0"/>
              <a:t> Varchar;</a:t>
            </a:r>
          </a:p>
          <a:p>
            <a:r>
              <a:rPr lang="en-US" dirty="0"/>
              <a:t>Password varchar;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PRIMARY KEY(</a:t>
            </a:r>
            <a:r>
              <a:rPr lang="en-US" dirty="0" err="1"/>
              <a:t>Manager_ID</a:t>
            </a:r>
            <a:r>
              <a:rPr lang="en-US" dirty="0"/>
              <a:t>)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1360B4C-7E85-4A63-A657-1B877D4456C3}"/>
              </a:ext>
            </a:extLst>
          </p:cNvPr>
          <p:cNvSpPr txBox="1"/>
          <p:nvPr/>
        </p:nvSpPr>
        <p:spPr>
          <a:xfrm>
            <a:off x="546827" y="3093815"/>
            <a:ext cx="11329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Create table Employee{                      </a:t>
            </a:r>
          </a:p>
          <a:p>
            <a:r>
              <a:rPr lang="en-US" dirty="0" err="1"/>
              <a:t>Emp_ID</a:t>
            </a:r>
            <a:r>
              <a:rPr lang="en-US" dirty="0"/>
              <a:t>  INT;</a:t>
            </a:r>
          </a:p>
          <a:p>
            <a:r>
              <a:rPr lang="en-US" dirty="0" err="1"/>
              <a:t>Employee_name</a:t>
            </a:r>
            <a:r>
              <a:rPr lang="en-US" dirty="0"/>
              <a:t> Varchar;</a:t>
            </a:r>
          </a:p>
          <a:p>
            <a:r>
              <a:rPr lang="en-US" dirty="0"/>
              <a:t>salary Double;</a:t>
            </a:r>
          </a:p>
          <a:p>
            <a:r>
              <a:rPr lang="en-US" dirty="0" err="1"/>
              <a:t>Emp_Address</a:t>
            </a:r>
            <a:r>
              <a:rPr lang="en-US" dirty="0"/>
              <a:t> varchar;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PRIMARY KEY(</a:t>
            </a:r>
            <a:r>
              <a:rPr lang="en-US" dirty="0" err="1"/>
              <a:t>Emp_ID</a:t>
            </a:r>
            <a:r>
              <a:rPr lang="en-US" dirty="0"/>
              <a:t>)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849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="" xmlns:a16="http://schemas.microsoft.com/office/drawing/2014/main" id="{D2F39ECC-FBEA-4218-A171-935CA5E778D8}"/>
              </a:ext>
            </a:extLst>
          </p:cNvPr>
          <p:cNvSpPr/>
          <p:nvPr/>
        </p:nvSpPr>
        <p:spPr>
          <a:xfrm>
            <a:off x="2361210" y="1843644"/>
            <a:ext cx="7469579" cy="31707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94269D-92CA-42DC-8419-80AA06A9F0DF}"/>
              </a:ext>
            </a:extLst>
          </p:cNvPr>
          <p:cNvSpPr/>
          <p:nvPr/>
        </p:nvSpPr>
        <p:spPr>
          <a:xfrm>
            <a:off x="4285923" y="2967335"/>
            <a:ext cx="362015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B5E7DC-DB27-4786-835F-AD7AAB55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422400" y="6138699"/>
            <a:ext cx="2844799" cy="365125"/>
          </a:xfrm>
        </p:spPr>
        <p:txBody>
          <a:bodyPr/>
          <a:lstStyle/>
          <a:p>
            <a:fld id="{5C0AA0D2-1D92-430A-8535-4D403590CC77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EF9F3DF-691F-4BB7-A24C-41B41305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1309" y="6138698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56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eacher">
            <a:extLst>
              <a:ext uri="{FF2B5EF4-FFF2-40B4-BE49-F238E27FC236}">
                <a16:creationId xmlns=""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described the ERD means Entity Relationship Diagram which represents the data modeling tools.</a:t>
            </a:r>
          </a:p>
          <a:p>
            <a:r>
              <a:rPr lang="en-US" dirty="0"/>
              <a:t>By using this ERD model we can easily understand the relationship between the entity of our database. </a:t>
            </a:r>
          </a:p>
          <a:p>
            <a:r>
              <a:rPr lang="en-US" dirty="0"/>
              <a:t>Hotel management system is mainly a desktop based application. This project  will be developed to maintain a hotel in a digitalized way. </a:t>
            </a:r>
          </a:p>
          <a:p>
            <a:r>
              <a:rPr lang="en-US" dirty="0"/>
              <a:t>Our main goal is to digitalize the analog system. Hopefully it will be able to reduce  times and troubles of administrators of a hotel.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7DD77B9-DEF8-4990-AC86-43D832F9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19998" y="5945779"/>
            <a:ext cx="2844799" cy="365125"/>
          </a:xfrm>
        </p:spPr>
        <p:txBody>
          <a:bodyPr/>
          <a:lstStyle/>
          <a:p>
            <a:fld id="{14A31EE7-6E4B-4779-9D94-142C27B90991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DA8019-F2D8-4415-A274-F3FBFF74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803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EBE25F-EA7E-41D8-8362-014D6953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000" b="1" dirty="0"/>
              <a:t>ENTITIES: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R	</a:t>
            </a:r>
            <a:r>
              <a:rPr lang="en-US" sz="2000" b="1" dirty="0" err="1" smtClean="0"/>
              <a:t>eceptionist</a:t>
            </a:r>
            <a:r>
              <a:rPr lang="en-US" sz="2000" b="1" dirty="0" smtClean="0"/>
              <a:t>(Primary Key :</a:t>
            </a:r>
            <a:r>
              <a:rPr lang="en-US" sz="2000" b="1" dirty="0" err="1" smtClean="0"/>
              <a:t>Recep_ID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 smtClean="0"/>
              <a:t>Customer(Primary Key : </a:t>
            </a:r>
            <a:r>
              <a:rPr lang="en-US" sz="2000" b="1" dirty="0" err="1" smtClean="0"/>
              <a:t>Cus_ID</a:t>
            </a:r>
            <a:r>
              <a:rPr lang="en-US" sz="2000" b="1" dirty="0" smtClean="0"/>
              <a:t>)        </a:t>
            </a:r>
            <a:endParaRPr lang="en-US" sz="20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 smtClean="0"/>
              <a:t>Room(Primary Key : </a:t>
            </a:r>
            <a:r>
              <a:rPr lang="en-US" sz="2000" b="1" dirty="0" err="1" smtClean="0"/>
              <a:t>Room_no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 smtClean="0"/>
              <a:t>Food (Primary Key : </a:t>
            </a:r>
            <a:r>
              <a:rPr lang="en-US" sz="2000" b="1" dirty="0" err="1" smtClean="0"/>
              <a:t>Food_ID</a:t>
            </a:r>
            <a:r>
              <a:rPr lang="en-US" sz="2000" b="1" smtClean="0"/>
              <a:t> </a:t>
            </a:r>
            <a:r>
              <a:rPr lang="en-US" sz="2000" b="1" smtClean="0"/>
              <a:t>, Foreign </a:t>
            </a:r>
            <a:r>
              <a:rPr lang="en-US" sz="2000" b="1" dirty="0" smtClean="0"/>
              <a:t>Key :</a:t>
            </a:r>
            <a:r>
              <a:rPr lang="en-US" sz="2000" b="1" dirty="0" err="1" smtClean="0"/>
              <a:t>Cus_ID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 smtClean="0"/>
              <a:t>Manager(Primary </a:t>
            </a:r>
            <a:r>
              <a:rPr lang="en-US" sz="2000" b="1" dirty="0" err="1" smtClean="0"/>
              <a:t>Key:ManagerID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Employee </a:t>
            </a:r>
            <a:r>
              <a:rPr lang="en-US" sz="2000" b="1" dirty="0" smtClean="0"/>
              <a:t>(Primary Key : </a:t>
            </a:r>
            <a:r>
              <a:rPr lang="en-US" sz="2000" b="1" dirty="0" err="1" smtClean="0"/>
              <a:t>Emp_ID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 smtClean="0"/>
              <a:t>Booking(Primary Key : </a:t>
            </a:r>
            <a:r>
              <a:rPr lang="en-US" sz="2000" b="1" dirty="0" err="1" smtClean="0"/>
              <a:t>Book_ID</a:t>
            </a:r>
            <a:r>
              <a:rPr lang="en-US" sz="2000" b="1" dirty="0" smtClean="0"/>
              <a:t>, Foreign </a:t>
            </a:r>
            <a:r>
              <a:rPr lang="en-US" sz="2000" b="1" dirty="0" smtClean="0"/>
              <a:t>Key :</a:t>
            </a:r>
            <a:r>
              <a:rPr lang="en-US" sz="2000" b="1" dirty="0" err="1" smtClean="0"/>
              <a:t>Cus_ID,Room_no</a:t>
            </a:r>
            <a:r>
              <a:rPr lang="en-US" sz="2000" b="1" dirty="0" smtClean="0"/>
              <a:t> )</a:t>
            </a:r>
            <a:endParaRPr lang="en-US" sz="20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 err="1"/>
              <a:t>CheckIn</a:t>
            </a:r>
            <a:r>
              <a:rPr lang="en-US" sz="2000" b="1" dirty="0"/>
              <a:t> </a:t>
            </a:r>
            <a:r>
              <a:rPr lang="en-US" sz="2000" b="1" dirty="0" smtClean="0"/>
              <a:t>(Primary Key : </a:t>
            </a:r>
            <a:r>
              <a:rPr lang="en-US" sz="2000" b="1" dirty="0" err="1" smtClean="0"/>
              <a:t>CheckIN_ID</a:t>
            </a:r>
            <a:r>
              <a:rPr lang="en-US" sz="2000" b="1" dirty="0" smtClean="0"/>
              <a:t>, )</a:t>
            </a:r>
            <a:endParaRPr lang="en-US" sz="2000" b="1" dirty="0"/>
          </a:p>
          <a:p>
            <a:pPr lvl="0">
              <a:buFont typeface="Wingdings" panose="05000000000000000000" pitchFamily="2" charset="2"/>
              <a:buChar char="Ø"/>
            </a:pP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4E7AA8-036D-4F28-96BA-A52B66A3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 of Entities with </a:t>
            </a:r>
            <a:r>
              <a:rPr lang="en-US" dirty="0" err="1"/>
              <a:t>primary,foreign</a:t>
            </a:r>
            <a:r>
              <a:rPr lang="en-US" dirty="0"/>
              <a:t> and composite Keys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F7D827-7BE4-4329-9B9C-3FB2562B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52025" y="6007914"/>
            <a:ext cx="2844799" cy="365125"/>
          </a:xfrm>
        </p:spPr>
        <p:txBody>
          <a:bodyPr/>
          <a:lstStyle/>
          <a:p>
            <a:fld id="{630FA8AC-4CF4-43A9-9E69-D31070B7B390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84F556-1B6D-44BB-93C7-FD784C91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108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="" xmlns:a16="http://schemas.microsoft.com/office/drawing/2014/main" id="{D2F39ECC-FBEA-4218-A171-935CA5E778D8}"/>
              </a:ext>
            </a:extLst>
          </p:cNvPr>
          <p:cNvSpPr/>
          <p:nvPr/>
        </p:nvSpPr>
        <p:spPr>
          <a:xfrm>
            <a:off x="2361208" y="1843644"/>
            <a:ext cx="7469579" cy="317071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94269D-92CA-42DC-8419-80AA06A9F0DF}"/>
              </a:ext>
            </a:extLst>
          </p:cNvPr>
          <p:cNvSpPr/>
          <p:nvPr/>
        </p:nvSpPr>
        <p:spPr>
          <a:xfrm>
            <a:off x="2740874" y="2705725"/>
            <a:ext cx="708991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ENTITY RELATIONSHIP DIAGRAM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3A8EC62-F63A-4107-AD98-188B7732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6502" y="5956136"/>
            <a:ext cx="2844799" cy="365125"/>
          </a:xfrm>
        </p:spPr>
        <p:txBody>
          <a:bodyPr/>
          <a:lstStyle/>
          <a:p>
            <a:fld id="{5BC30EEC-DE12-4E5B-B21A-AF31B7A873DF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70496E-FD40-4FB3-8898-545F9628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346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A29773-3EB3-4F63-ACE4-2CC1A878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7605"/>
            <a:ext cx="11029616" cy="82163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86ACCD-1198-4DF1-9F36-0C427544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86257" y="6321262"/>
            <a:ext cx="2844799" cy="365125"/>
          </a:xfrm>
        </p:spPr>
        <p:txBody>
          <a:bodyPr/>
          <a:lstStyle/>
          <a:p>
            <a:fld id="{A513984C-2F05-49A9-A6C1-4BC16991206E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72E663-F665-443B-84CD-44907916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8" y="6321262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250FE92C-5B77-4940-A6A9-EC3BBC12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041" y="1481183"/>
            <a:ext cx="183246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16" name="Picture 2115">
            <a:extLst>
              <a:ext uri="{FF2B5EF4-FFF2-40B4-BE49-F238E27FC236}">
                <a16:creationId xmlns="" xmlns:a16="http://schemas.microsoft.com/office/drawing/2014/main" id="{4C6FA611-0401-4FCA-93DF-9724F219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80477"/>
            <a:ext cx="11239500" cy="56407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934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="" xmlns:a16="http://schemas.microsoft.com/office/drawing/2014/main" id="{D2F39ECC-FBEA-4218-A171-935CA5E778D8}"/>
              </a:ext>
            </a:extLst>
          </p:cNvPr>
          <p:cNvSpPr/>
          <p:nvPr/>
        </p:nvSpPr>
        <p:spPr>
          <a:xfrm>
            <a:off x="2361210" y="1843644"/>
            <a:ext cx="7469579" cy="31707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RELATIONAL MODEL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657D2D-225C-4132-9D91-79CD7BD9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074223" y="5956136"/>
            <a:ext cx="2844799" cy="365125"/>
          </a:xfrm>
        </p:spPr>
        <p:txBody>
          <a:bodyPr/>
          <a:lstStyle/>
          <a:p>
            <a:fld id="{7D292225-5FBC-46B7-AC7C-BEC4671CA768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0DC7BE7-0E86-4845-BE7B-EDB041E2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804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DBDD79-A0BE-4DA3-BB0E-3BA05101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46" y="555813"/>
            <a:ext cx="10897464" cy="313111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9C00FC-54EC-459C-A752-AD4FB1E4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422400" y="6458089"/>
            <a:ext cx="2844799" cy="365125"/>
          </a:xfrm>
        </p:spPr>
        <p:txBody>
          <a:bodyPr/>
          <a:lstStyle/>
          <a:p>
            <a:fld id="{9B274669-3224-43B6-9874-CD6105ADB792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4626F6-7566-4737-8F8C-27E0E358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7474" y="6492875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0BFB10E1-BD18-43B8-95DF-1619BE71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6014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D63C6BC0-7E32-4015-B2F8-CEE6434E3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99" y="5695950"/>
            <a:ext cx="26014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EBE38BD-8408-434D-8EBC-C56CC032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946721"/>
            <a:ext cx="11112501" cy="53554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01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DBDD79-A0BE-4DA3-BB0E-3BA05101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46" y="555813"/>
            <a:ext cx="10897464" cy="313111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9C00FC-54EC-459C-A752-AD4FB1E4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422400" y="6458089"/>
            <a:ext cx="2844799" cy="365125"/>
          </a:xfrm>
        </p:spPr>
        <p:txBody>
          <a:bodyPr/>
          <a:lstStyle/>
          <a:p>
            <a:fld id="{9B274669-3224-43B6-9874-CD6105ADB792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4626F6-7566-4737-8F8C-27E0E358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7474" y="6492875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0BFB10E1-BD18-43B8-95DF-1619BE71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6014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D63C6BC0-7E32-4015-B2F8-CEE6434E3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99" y="5695950"/>
            <a:ext cx="26014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6141" y="2609994"/>
            <a:ext cx="3210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Receptionist{                      </a:t>
            </a:r>
          </a:p>
          <a:p>
            <a:r>
              <a:rPr lang="en-US" dirty="0" err="1"/>
              <a:t>RecepID</a:t>
            </a:r>
            <a:r>
              <a:rPr lang="en-US" dirty="0"/>
              <a:t>  INT;</a:t>
            </a:r>
          </a:p>
          <a:p>
            <a:r>
              <a:rPr lang="en-US" dirty="0" err="1"/>
              <a:t>Receptionist_Name</a:t>
            </a:r>
            <a:r>
              <a:rPr lang="en-US" dirty="0"/>
              <a:t> Varchar;</a:t>
            </a:r>
          </a:p>
          <a:p>
            <a:r>
              <a:rPr lang="en-US" dirty="0" err="1"/>
              <a:t>Receptionist_Email</a:t>
            </a:r>
            <a:r>
              <a:rPr lang="en-US" dirty="0"/>
              <a:t>  varchar;</a:t>
            </a:r>
          </a:p>
          <a:p>
            <a:r>
              <a:rPr lang="en-US" dirty="0"/>
              <a:t>Password varchar ;</a:t>
            </a:r>
          </a:p>
          <a:p>
            <a:r>
              <a:rPr lang="en-US" dirty="0"/>
              <a:t>PRIMARY KEY(</a:t>
            </a:r>
            <a:r>
              <a:rPr lang="en-US" dirty="0" err="1"/>
              <a:t>RecepID</a:t>
            </a:r>
            <a:r>
              <a:rPr lang="en-US" dirty="0"/>
              <a:t>)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E0E4B3-33E8-4EB0-B0D1-8638021C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1228418"/>
            <a:ext cx="7822454" cy="54263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334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470A-AEA1-4B1D-B644-F55B889AE249}" type="datetime4">
              <a:rPr lang="en-US" smtClean="0"/>
              <a:pPr/>
              <a:t>March 19,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4137" y="853440"/>
            <a:ext cx="115736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Customer{                      </a:t>
            </a:r>
          </a:p>
          <a:p>
            <a:r>
              <a:rPr lang="en-US" dirty="0" err="1"/>
              <a:t>Cus_ID</a:t>
            </a:r>
            <a:r>
              <a:rPr lang="en-US" dirty="0"/>
              <a:t>  INT;</a:t>
            </a:r>
          </a:p>
          <a:p>
            <a:r>
              <a:rPr lang="en-US" dirty="0" err="1"/>
              <a:t>Customer_name</a:t>
            </a:r>
            <a:r>
              <a:rPr lang="en-US" dirty="0"/>
              <a:t> Varchar;</a:t>
            </a:r>
          </a:p>
          <a:p>
            <a:r>
              <a:rPr lang="en-US" dirty="0" err="1"/>
              <a:t>Customer_address</a:t>
            </a:r>
            <a:r>
              <a:rPr lang="en-US" dirty="0"/>
              <a:t>  varchar;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PRIMARY KEY(</a:t>
            </a:r>
            <a:r>
              <a:rPr lang="en-US" dirty="0" err="1"/>
              <a:t>Cus_ID</a:t>
            </a:r>
            <a:r>
              <a:rPr lang="en-US" dirty="0"/>
              <a:t>)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Create table Booking{ </a:t>
            </a:r>
          </a:p>
          <a:p>
            <a:r>
              <a:rPr lang="en-US" dirty="0" err="1"/>
              <a:t>Book_ID</a:t>
            </a:r>
            <a:r>
              <a:rPr lang="en-US" dirty="0"/>
              <a:t> INT;                     </a:t>
            </a:r>
          </a:p>
          <a:p>
            <a:r>
              <a:rPr lang="en-US" dirty="0" err="1"/>
              <a:t>Cus_ID</a:t>
            </a:r>
            <a:r>
              <a:rPr lang="en-US" dirty="0"/>
              <a:t>  INT;</a:t>
            </a:r>
          </a:p>
          <a:p>
            <a:r>
              <a:rPr lang="en-US" dirty="0" err="1"/>
              <a:t>Room_No</a:t>
            </a:r>
            <a:r>
              <a:rPr lang="en-US" dirty="0"/>
              <a:t> INT;</a:t>
            </a:r>
          </a:p>
          <a:p>
            <a:r>
              <a:rPr lang="en-US" dirty="0" err="1"/>
              <a:t>Booking_date</a:t>
            </a:r>
            <a:r>
              <a:rPr lang="en-US" dirty="0"/>
              <a:t> Varchar;</a:t>
            </a:r>
          </a:p>
          <a:p>
            <a:r>
              <a:rPr lang="en-US" dirty="0"/>
              <a:t>deposit  double;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PRIMARY KEY(</a:t>
            </a:r>
            <a:r>
              <a:rPr lang="en-US" dirty="0" err="1"/>
              <a:t>Book_ID</a:t>
            </a:r>
            <a:r>
              <a:rPr lang="en-US" dirty="0"/>
              <a:t>);</a:t>
            </a:r>
          </a:p>
          <a:p>
            <a:r>
              <a:rPr lang="en-US" dirty="0"/>
              <a:t>FOREIGN KEY (</a:t>
            </a:r>
            <a:r>
              <a:rPr lang="en-US" dirty="0" err="1"/>
              <a:t>Cus_ID</a:t>
            </a:r>
            <a:r>
              <a:rPr lang="en-US" dirty="0"/>
              <a:t>) REFERENCES Customer(</a:t>
            </a:r>
            <a:r>
              <a:rPr lang="en-US" dirty="0" err="1"/>
              <a:t>Cus_ID</a:t>
            </a:r>
            <a:r>
              <a:rPr lang="en-US" dirty="0"/>
              <a:t>);</a:t>
            </a:r>
          </a:p>
          <a:p>
            <a:r>
              <a:rPr lang="en-US" dirty="0"/>
              <a:t>FOREIGN KEY (</a:t>
            </a:r>
            <a:r>
              <a:rPr lang="en-US" dirty="0" err="1"/>
              <a:t>Room_no</a:t>
            </a:r>
            <a:r>
              <a:rPr lang="en-US" dirty="0"/>
              <a:t>) REFERENCES Room(</a:t>
            </a:r>
            <a:r>
              <a:rPr lang="en-US" dirty="0" err="1"/>
              <a:t>Room_no</a:t>
            </a:r>
            <a:r>
              <a:rPr lang="en-US" dirty="0"/>
              <a:t>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21142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Looks Like Sounds Like_SL - v4" id="{49340C27-6B59-423E-9A21-D8403F920761}" vid="{33BFA150-A101-4C57-BCA6-BEC943E5B3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53253B1-1887-43EF-BBA6-7E1941C427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58AF07-9E42-47AF-83DF-C9E8FADF71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C4EF74-2977-4065-95FE-55F8E4B639D4}">
  <ds:schemaRefs>
    <ds:schemaRef ds:uri="http://purl.org/dc/terms/"/>
    <ds:schemaRef ds:uri="fb0879af-3eba-417a-a55a-ffe6dcd6ca77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dc4bcd6-49db-4c07-9060-8acfc67cef9f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TF00315753</Template>
  <TotalTime>0</TotalTime>
  <Words>354</Words>
  <Application>Microsoft Office PowerPoint</Application>
  <PresentationFormat>Custom</PresentationFormat>
  <Paragraphs>132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</vt:lpstr>
      <vt:lpstr>Hotel Management system</vt:lpstr>
      <vt:lpstr>Project Introduction</vt:lpstr>
      <vt:lpstr>Name of Entities with primary,foreign and composite Keys</vt:lpstr>
      <vt:lpstr>Slide 4</vt:lpstr>
      <vt:lpstr>             </vt:lpstr>
      <vt:lpstr>Slide 6</vt:lpstr>
      <vt:lpstr> </vt:lpstr>
      <vt:lpstr> 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2019-02-17T18:59:57Z</dcterms:created>
  <dcterms:modified xsi:type="dcterms:W3CDTF">2019-03-19T05:00:06Z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