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4"/>
  </p:notesMasterIdLst>
  <p:sldIdLst>
    <p:sldId id="256" r:id="rId2"/>
    <p:sldId id="754" r:id="rId3"/>
    <p:sldId id="516" r:id="rId4"/>
    <p:sldId id="635" r:id="rId5"/>
    <p:sldId id="518" r:id="rId6"/>
    <p:sldId id="638" r:id="rId7"/>
    <p:sldId id="517" r:id="rId8"/>
    <p:sldId id="636" r:id="rId9"/>
    <p:sldId id="639" r:id="rId10"/>
    <p:sldId id="640" r:id="rId11"/>
    <p:sldId id="732" r:id="rId12"/>
    <p:sldId id="733" r:id="rId13"/>
    <p:sldId id="747" r:id="rId14"/>
    <p:sldId id="748" r:id="rId15"/>
    <p:sldId id="749" r:id="rId16"/>
    <p:sldId id="750" r:id="rId17"/>
    <p:sldId id="742" r:id="rId18"/>
    <p:sldId id="743" r:id="rId19"/>
    <p:sldId id="745" r:id="rId20"/>
    <p:sldId id="746" r:id="rId21"/>
    <p:sldId id="752" r:id="rId22"/>
    <p:sldId id="75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F2416A-0695-4964-9F00-9FB458EE13D3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30E1A-C0C3-4BD3-B37F-796C48CA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1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961AE38-13E8-4843-B23F-85C67EB5CDA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690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2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266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5908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13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816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833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42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76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67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40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81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6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158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8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54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1AE38-13E8-4843-B23F-85C67EB5CDA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61AE38-13E8-4843-B23F-85C67EB5CDAC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4A8A420-5B0E-4348-9CDB-495CECDEA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7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lg-ulb/creditcardfraud?resource=download" TargetMode="Externa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avoneel/brain-mri-images-for-brain-tumor-detectio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A5DA81-4C36-4310-92B7-8BB8D53BB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281AB9D-6B26-485B-BA16-968D6DD03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619" y="4404852"/>
            <a:ext cx="9989677" cy="1054745"/>
          </a:xfr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txBody>
          <a:bodyPr>
            <a:normAutofit/>
          </a:bodyPr>
          <a:lstStyle/>
          <a:p>
            <a:r>
              <a:rPr lang="en-US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Machine Learning LAB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C7AF8-0A58-439A-9E8E-47E5051AEC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448" y="5447793"/>
            <a:ext cx="9603727" cy="89673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dirty="0"/>
              <a:t>Week 04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87C957-7FC7-4EA7-BDD6-7D6B357C9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9999652" cy="3128346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B3FD0533-6B9B-4D7B-940B-B0A1A7AA0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1244" y="1410207"/>
            <a:ext cx="2455875" cy="2455875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1B9DA3-CEAD-441F-B353-6446DF8FB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8448" y="5501254"/>
            <a:ext cx="96037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077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4732" y="0"/>
            <a:ext cx="5927268" cy="9144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sz="4000" b="1" dirty="0">
                <a:solidFill>
                  <a:srgbClr val="2929FF"/>
                </a:solidFill>
              </a:rPr>
              <a:t>Change p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1563" y="1012600"/>
            <a:ext cx="9601196" cy="3318936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# Print the accuracy scores for each p value</a:t>
            </a:r>
          </a:p>
          <a:p>
            <a:r>
              <a:rPr lang="en-US" dirty="0"/>
              <a:t>print("Accuracy scores for each p value:")</a:t>
            </a:r>
          </a:p>
          <a:p>
            <a:r>
              <a:rPr lang="en-US" dirty="0"/>
              <a:t>for p, accuracy in zip(</a:t>
            </a:r>
            <a:r>
              <a:rPr lang="en-US" dirty="0" err="1"/>
              <a:t>p_values</a:t>
            </a:r>
            <a:r>
              <a:rPr lang="en-US" dirty="0"/>
              <a:t>, </a:t>
            </a:r>
            <a:r>
              <a:rPr lang="en-US" dirty="0" err="1"/>
              <a:t>accuracy_scores</a:t>
            </a:r>
            <a:r>
              <a:rPr lang="en-US" dirty="0"/>
              <a:t>):</a:t>
            </a:r>
          </a:p>
          <a:p>
            <a:r>
              <a:rPr lang="en-US" dirty="0"/>
              <a:t>    print(</a:t>
            </a:r>
            <a:r>
              <a:rPr lang="en-US" dirty="0" err="1"/>
              <a:t>f"p</a:t>
            </a:r>
            <a:r>
              <a:rPr lang="en-US" dirty="0"/>
              <a:t>={p}: {accuracy}")</a:t>
            </a:r>
          </a:p>
          <a:p>
            <a:r>
              <a:rPr lang="en-US" dirty="0"/>
              <a:t>print()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6F4449-933B-4369-9D9E-6924927F3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734629"/>
            <a:ext cx="3619545" cy="178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8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EDEC94-7245-4BA6-B602-6B4E8321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79" y="0"/>
            <a:ext cx="2960922" cy="71405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80D4DE-ADB6-4B9B-B5C2-38F15C7E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74" y="1024796"/>
            <a:ext cx="10873251" cy="350897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Support Vector Machine </a:t>
            </a:r>
            <a:r>
              <a:rPr lang="en-US" dirty="0"/>
              <a:t>(SVM) is a very powerful and versatile Machine Learning model, capable of performing linear or nonlinear classification, regression, and even outlier detection</a:t>
            </a:r>
          </a:p>
          <a:p>
            <a:r>
              <a:rPr lang="en-US" dirty="0"/>
              <a:t>You can think of an SVM classifier as fitting the widest possible street (represented by the parallel dashed lines) between the classes.</a:t>
            </a:r>
          </a:p>
          <a:p>
            <a:r>
              <a:rPr lang="en-US" dirty="0"/>
              <a:t>This is called </a:t>
            </a:r>
            <a:r>
              <a:rPr lang="en-US" i="1" dirty="0"/>
              <a:t>large margin classification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3D043-910E-4608-B889-ECCE4AEFD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521" y="3763970"/>
            <a:ext cx="5581395" cy="29523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CC7933-E6B4-4AA4-8C2B-C08187B00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426" y="3742689"/>
            <a:ext cx="5403574" cy="297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3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EDEC94-7245-4BA6-B602-6B4E8321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279" y="0"/>
            <a:ext cx="2960922" cy="71405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SVM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80D4DE-ADB6-4B9B-B5C2-38F15C7E8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74" y="1024796"/>
            <a:ext cx="10873251" cy="3508977"/>
          </a:xfrm>
        </p:spPr>
        <p:txBody>
          <a:bodyPr/>
          <a:lstStyle/>
          <a:p>
            <a:r>
              <a:rPr lang="en-US" dirty="0"/>
              <a:t>Notice that adding more training instances “off the street” will not affect the decision boundary at all: it is fully determined (or “supported”) by the instances located on the</a:t>
            </a:r>
          </a:p>
          <a:p>
            <a:r>
              <a:rPr lang="en-US" dirty="0"/>
              <a:t>edge of the street. These instances are called the </a:t>
            </a:r>
            <a:r>
              <a:rPr lang="en-US" i="1" dirty="0"/>
              <a:t>support vectors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D3D043-910E-4608-B889-ECCE4AEFD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3429000"/>
            <a:ext cx="6214660" cy="32872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CC7933-E6B4-4AA4-8C2B-C08187B00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917" y="3570715"/>
            <a:ext cx="5716083" cy="314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2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E94830-E566-6718-AEF6-23870C062E95}"/>
              </a:ext>
            </a:extLst>
          </p:cNvPr>
          <p:cNvSpPr txBox="1"/>
          <p:nvPr/>
        </p:nvSpPr>
        <p:spPr>
          <a:xfrm>
            <a:off x="914400" y="857142"/>
            <a:ext cx="11976652" cy="5143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Import all relevant libraries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sklearn.svm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SVC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sklearn.preprocessing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StandardScaler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confusion_matrix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preprocessing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sklearn.model_selection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cross_val_score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warnings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warnings.filterwarnings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"ignore"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226356-D81D-EE6A-D3BC-82AD42AA6052}"/>
              </a:ext>
            </a:extLst>
          </p:cNvPr>
          <p:cNvSpPr txBox="1">
            <a:spLocks/>
          </p:cNvSpPr>
          <p:nvPr/>
        </p:nvSpPr>
        <p:spPr>
          <a:xfrm>
            <a:off x="6386279" y="0"/>
            <a:ext cx="2960922" cy="714050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12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14ADCA-14A9-602E-3460-3B966020BBB3}"/>
              </a:ext>
            </a:extLst>
          </p:cNvPr>
          <p:cNvSpPr txBox="1"/>
          <p:nvPr/>
        </p:nvSpPr>
        <p:spPr>
          <a:xfrm>
            <a:off x="673375" y="1172208"/>
            <a:ext cx="7267989" cy="834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'/content/income_evaluation.csv'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6E828-60DB-E7B6-BA92-4D636CA91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02" y="2404618"/>
            <a:ext cx="10830503" cy="2604704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600A550-11ED-F85F-F414-1514CC29C166}"/>
              </a:ext>
            </a:extLst>
          </p:cNvPr>
          <p:cNvSpPr txBox="1">
            <a:spLocks/>
          </p:cNvSpPr>
          <p:nvPr/>
        </p:nvSpPr>
        <p:spPr>
          <a:xfrm>
            <a:off x="6386279" y="0"/>
            <a:ext cx="2960922" cy="714050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166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260313-8955-CAC4-10CE-66480E24E1D1}"/>
              </a:ext>
            </a:extLst>
          </p:cNvPr>
          <p:cNvSpPr txBox="1"/>
          <p:nvPr/>
        </p:nvSpPr>
        <p:spPr>
          <a:xfrm>
            <a:off x="809487" y="549022"/>
            <a:ext cx="11223762" cy="49641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Identify categorical and numerical features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categorical_features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df.select_dtypes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(include=[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'object'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]).columns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numerical_features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df.select_dtypes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(exclude=[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'object'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]).columns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Apply one-hot encoding to categorical features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pd.get_dummies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columns=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categorical_features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drop_first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Separate features and target variable again after one-hot encoding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df.drop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"income_ &gt;50K"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axis=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Adjust target column name based on </a:t>
            </a:r>
            <a:r>
              <a:rPr lang="en-US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get_dummies</a:t>
            </a: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output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"income_ &gt;50K"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Split data into training and testing sets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(X, y,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test_size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0.2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Scale numerical features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scaler = StandardScaler()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numerical_features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scaler.fit_transform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numerical_features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numerical_features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scaler.transform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numerical_features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display(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X_train.head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BFE95-6077-3844-3930-922E1B6FE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06" y="5729039"/>
            <a:ext cx="5686624" cy="1159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738CB1-2E45-9892-B15E-1DF7661E0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694" y="5729039"/>
            <a:ext cx="3272735" cy="1159878"/>
          </a:xfrm>
          <a:prstGeom prst="rect">
            <a:avLst/>
          </a:prstGeom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6E9FD6B0-876C-A302-ABB9-A4642D0D246B}"/>
              </a:ext>
            </a:extLst>
          </p:cNvPr>
          <p:cNvSpPr txBox="1">
            <a:spLocks/>
          </p:cNvSpPr>
          <p:nvPr/>
        </p:nvSpPr>
        <p:spPr>
          <a:xfrm>
            <a:off x="9727660" y="0"/>
            <a:ext cx="2464340" cy="549022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255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C23539-14A9-B9DF-0E68-7D7993E10A6A}"/>
              </a:ext>
            </a:extLst>
          </p:cNvPr>
          <p:cNvSpPr txBox="1"/>
          <p:nvPr/>
        </p:nvSpPr>
        <p:spPr>
          <a:xfrm>
            <a:off x="1342417" y="1575881"/>
            <a:ext cx="8798667" cy="2091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svc = SVC(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svc.fit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X_train,y_train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accuracies =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cross_val_score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svc,X_train,y_train,cv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"Train Score:"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np.mean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(accuracies))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A5221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"Test Score:"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svc.score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X_test,y_test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35D2B1-BECA-F66F-1D22-FDB68E829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099" y="4470525"/>
            <a:ext cx="7077126" cy="1328393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A06BC75B-27E0-7016-3343-95087E747371}"/>
              </a:ext>
            </a:extLst>
          </p:cNvPr>
          <p:cNvSpPr txBox="1">
            <a:spLocks/>
          </p:cNvSpPr>
          <p:nvPr/>
        </p:nvSpPr>
        <p:spPr>
          <a:xfrm>
            <a:off x="6386279" y="0"/>
            <a:ext cx="2960922" cy="714050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40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A300-2399-4B6F-8ECA-312E0B134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23" y="1378858"/>
            <a:ext cx="9741134" cy="4453772"/>
          </a:xfrm>
        </p:spPr>
        <p:txBody>
          <a:bodyPr>
            <a:noAutofit/>
          </a:bodyPr>
          <a:lstStyle/>
          <a:p>
            <a:r>
              <a:rPr lang="en-US" dirty="0"/>
              <a:t>Suppose you have trained a few classifiers, each one achieving about 80% accuracy. You may have a Logistic Regression classifier, an SVM classifier, a Random Forest classifier, a K-Nearest Neighbors classifier, and perhaps a few more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117C42-7EB4-45E3-9B7B-B06B8020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3" y="389035"/>
            <a:ext cx="9366325" cy="844679"/>
          </a:xfrm>
        </p:spPr>
        <p:txBody>
          <a:bodyPr>
            <a:normAutofit/>
          </a:bodyPr>
          <a:lstStyle/>
          <a:p>
            <a:r>
              <a:rPr lang="en-US" sz="4400" dirty="0"/>
              <a:t>Voting Classifiers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C583C-3BC9-4280-A880-3DCAD7F70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374" y="3313407"/>
            <a:ext cx="5681869" cy="304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55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A300-2399-4B6F-8ECA-312E0B134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23" y="1378858"/>
            <a:ext cx="9741134" cy="4453772"/>
          </a:xfrm>
        </p:spPr>
        <p:txBody>
          <a:bodyPr>
            <a:noAutofit/>
          </a:bodyPr>
          <a:lstStyle/>
          <a:p>
            <a:r>
              <a:rPr lang="en-US" dirty="0"/>
              <a:t>A very simple way to create an even better classifier is to aggregate the predictions of each classifier and predict the class that gets the most votes. This majority-vote classifier is called a </a:t>
            </a:r>
            <a:r>
              <a:rPr lang="en-US" i="1" dirty="0"/>
              <a:t>hard voting </a:t>
            </a:r>
            <a:r>
              <a:rPr lang="en-US" dirty="0"/>
              <a:t>classifier</a:t>
            </a:r>
            <a:endParaRPr lang="en-US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117C42-7EB4-45E3-9B7B-B06B8020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3" y="389035"/>
            <a:ext cx="9366325" cy="844679"/>
          </a:xfrm>
        </p:spPr>
        <p:txBody>
          <a:bodyPr>
            <a:normAutofit/>
          </a:bodyPr>
          <a:lstStyle/>
          <a:p>
            <a:r>
              <a:rPr lang="en-US" sz="4400" dirty="0"/>
              <a:t>Voting Classifiers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9A7B24-B19D-46CE-83D2-DB9AA5987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555" y="2981739"/>
            <a:ext cx="6147311" cy="331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088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A300-2399-4B6F-8ECA-312E0B134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233" y="1202114"/>
            <a:ext cx="9741134" cy="4453772"/>
          </a:xfrm>
        </p:spPr>
        <p:txBody>
          <a:bodyPr>
            <a:noAutofit/>
          </a:bodyPr>
          <a:lstStyle/>
          <a:p>
            <a:r>
              <a:rPr lang="en-US" sz="2000" dirty="0"/>
              <a:t>from </a:t>
            </a:r>
            <a:r>
              <a:rPr lang="en-US" sz="2000" dirty="0" err="1"/>
              <a:t>sklearn.ensemble</a:t>
            </a:r>
            <a:r>
              <a:rPr lang="en-US" sz="2000" dirty="0"/>
              <a:t> import </a:t>
            </a:r>
            <a:r>
              <a:rPr lang="en-US" sz="2000" dirty="0" err="1"/>
              <a:t>RandomForestClassifier</a:t>
            </a:r>
            <a:endParaRPr lang="en-US" sz="2000" dirty="0"/>
          </a:p>
          <a:p>
            <a:r>
              <a:rPr lang="en-US" sz="2000" dirty="0"/>
              <a:t>from </a:t>
            </a:r>
            <a:r>
              <a:rPr lang="en-US" sz="2000" dirty="0" err="1"/>
              <a:t>sklearn.ensemble</a:t>
            </a:r>
            <a:r>
              <a:rPr lang="en-US" sz="2000" dirty="0"/>
              <a:t> import </a:t>
            </a:r>
            <a:r>
              <a:rPr lang="en-US" sz="2000" dirty="0" err="1"/>
              <a:t>VotingClassifier</a:t>
            </a:r>
            <a:endParaRPr lang="en-US" sz="2000" dirty="0"/>
          </a:p>
          <a:p>
            <a:r>
              <a:rPr lang="en-US" sz="2000" dirty="0"/>
              <a:t>from </a:t>
            </a:r>
            <a:r>
              <a:rPr lang="en-US" sz="2000" dirty="0" err="1"/>
              <a:t>sklearn.linear_model</a:t>
            </a:r>
            <a:r>
              <a:rPr lang="en-US" sz="2000" dirty="0"/>
              <a:t> import </a:t>
            </a:r>
            <a:r>
              <a:rPr lang="en-US" sz="2000" dirty="0" err="1"/>
              <a:t>LogisticRegression</a:t>
            </a:r>
            <a:endParaRPr lang="en-US" sz="2000" dirty="0"/>
          </a:p>
          <a:p>
            <a:r>
              <a:rPr lang="en-US" sz="2000" dirty="0"/>
              <a:t>from </a:t>
            </a:r>
            <a:r>
              <a:rPr lang="en-US" sz="2000" dirty="0" err="1"/>
              <a:t>sklearn.svm</a:t>
            </a:r>
            <a:r>
              <a:rPr lang="en-US" sz="2000" dirty="0"/>
              <a:t> import SVC</a:t>
            </a:r>
          </a:p>
          <a:p>
            <a:r>
              <a:rPr lang="en-US" sz="2000" dirty="0" err="1"/>
              <a:t>log_clf</a:t>
            </a:r>
            <a:r>
              <a:rPr lang="en-US" sz="2000" dirty="0"/>
              <a:t> = </a:t>
            </a:r>
            <a:r>
              <a:rPr lang="en-US" sz="2000" dirty="0" err="1"/>
              <a:t>LogisticRegression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rnd_clf</a:t>
            </a:r>
            <a:r>
              <a:rPr lang="en-US" sz="2000" dirty="0"/>
              <a:t> = </a:t>
            </a:r>
            <a:r>
              <a:rPr lang="en-US" sz="2000" dirty="0" err="1"/>
              <a:t>RandomForestClassifier</a:t>
            </a:r>
            <a:r>
              <a:rPr lang="en-US" sz="2000" dirty="0"/>
              <a:t>()</a:t>
            </a:r>
          </a:p>
          <a:p>
            <a:r>
              <a:rPr lang="en-US" sz="2000" dirty="0" err="1"/>
              <a:t>svm_clf</a:t>
            </a:r>
            <a:r>
              <a:rPr lang="en-US" sz="2000" dirty="0"/>
              <a:t> = SVC()</a:t>
            </a:r>
          </a:p>
          <a:p>
            <a:r>
              <a:rPr lang="en-US" sz="2000" dirty="0" err="1"/>
              <a:t>voting_clf</a:t>
            </a:r>
            <a:r>
              <a:rPr lang="en-US" sz="2000" dirty="0"/>
              <a:t> = </a:t>
            </a:r>
            <a:r>
              <a:rPr lang="en-US" sz="2000" dirty="0" err="1"/>
              <a:t>VotingClassifier</a:t>
            </a:r>
            <a:r>
              <a:rPr lang="en-US" sz="2000" dirty="0"/>
              <a:t>(</a:t>
            </a:r>
          </a:p>
          <a:p>
            <a:r>
              <a:rPr lang="en-US" sz="2000" dirty="0"/>
              <a:t>estimators=[('</a:t>
            </a:r>
            <a:r>
              <a:rPr lang="en-US" sz="2000" dirty="0" err="1"/>
              <a:t>lr</a:t>
            </a:r>
            <a:r>
              <a:rPr lang="en-US" sz="2000" dirty="0"/>
              <a:t>', </a:t>
            </a:r>
            <a:r>
              <a:rPr lang="en-US" sz="2000" dirty="0" err="1"/>
              <a:t>log_clf</a:t>
            </a:r>
            <a:r>
              <a:rPr lang="en-US" sz="2000" dirty="0"/>
              <a:t>), ('rf', </a:t>
            </a:r>
            <a:r>
              <a:rPr lang="en-US" sz="2000" dirty="0" err="1"/>
              <a:t>rnd_clf</a:t>
            </a:r>
            <a:r>
              <a:rPr lang="en-US" sz="2000" dirty="0"/>
              <a:t>), ('svc', </a:t>
            </a:r>
            <a:r>
              <a:rPr lang="en-US" sz="2000" dirty="0" err="1"/>
              <a:t>svm_clf</a:t>
            </a:r>
            <a:r>
              <a:rPr lang="en-US" sz="2000" dirty="0"/>
              <a:t>)], voting='hard’ )</a:t>
            </a:r>
          </a:p>
          <a:p>
            <a:r>
              <a:rPr lang="en-US" sz="2000" dirty="0" err="1"/>
              <a:t>voting_clf.fit</a:t>
            </a:r>
            <a:r>
              <a:rPr lang="en-US" sz="2000" dirty="0"/>
              <a:t>(</a:t>
            </a:r>
            <a:r>
              <a:rPr lang="en-US" sz="2000" dirty="0" err="1"/>
              <a:t>X_train</a:t>
            </a:r>
            <a:r>
              <a:rPr lang="en-US" sz="2000" dirty="0"/>
              <a:t>, </a:t>
            </a:r>
            <a:r>
              <a:rPr lang="en-US" sz="2000" dirty="0" err="1"/>
              <a:t>y_train</a:t>
            </a:r>
            <a:r>
              <a:rPr lang="en-US" sz="2000" dirty="0"/>
              <a:t>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voting_clf.predict</a:t>
            </a:r>
            <a:r>
              <a:rPr lang="en-US" sz="2000" dirty="0"/>
              <a:t>([</a:t>
            </a:r>
            <a:r>
              <a:rPr lang="en-US" sz="2000" dirty="0" err="1"/>
              <a:t>some_digit</a:t>
            </a:r>
            <a:r>
              <a:rPr lang="en-US" sz="2000" dirty="0"/>
              <a:t>]))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117C42-7EB4-45E3-9B7B-B06B8020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3" y="389035"/>
            <a:ext cx="9366325" cy="844679"/>
          </a:xfrm>
        </p:spPr>
        <p:txBody>
          <a:bodyPr>
            <a:normAutofit/>
          </a:bodyPr>
          <a:lstStyle/>
          <a:p>
            <a:r>
              <a:rPr lang="en-US" sz="4400" dirty="0"/>
              <a:t>Voting Classifiers</a:t>
            </a:r>
          </a:p>
        </p:txBody>
      </p:sp>
    </p:spTree>
    <p:extLst>
      <p:ext uri="{BB962C8B-B14F-4D97-AF65-F5344CB8AC3E}">
        <p14:creationId xmlns:p14="http://schemas.microsoft.com/office/powerpoint/2010/main" val="216008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E2329-7F44-3D4E-8659-D69072BEB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BB22D-516D-8E31-7B7D-5AB3AA78822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Topics to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DCEB-BA5F-E099-15FB-513000AB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KNN</a:t>
            </a:r>
          </a:p>
          <a:p>
            <a:r>
              <a:rPr lang="en-US" sz="3200" dirty="0"/>
              <a:t>SVM</a:t>
            </a:r>
          </a:p>
          <a:p>
            <a:r>
              <a:rPr lang="en-US" sz="3200" dirty="0"/>
              <a:t>Voting Classifier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24015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6A300-2399-4B6F-8ECA-312E0B134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323" y="1378858"/>
            <a:ext cx="9741134" cy="4453772"/>
          </a:xfrm>
        </p:spPr>
        <p:txBody>
          <a:bodyPr>
            <a:noAutofit/>
          </a:bodyPr>
          <a:lstStyle/>
          <a:p>
            <a:r>
              <a:rPr lang="en-US" sz="2800" dirty="0"/>
              <a:t>from </a:t>
            </a:r>
            <a:r>
              <a:rPr lang="en-US" sz="2800" dirty="0" err="1"/>
              <a:t>sklearn.metrics</a:t>
            </a:r>
            <a:r>
              <a:rPr lang="en-US" sz="2800" dirty="0"/>
              <a:t> import </a:t>
            </a:r>
            <a:r>
              <a:rPr lang="en-US" sz="2800" dirty="0" err="1"/>
              <a:t>accuracy_score</a:t>
            </a:r>
            <a:endParaRPr lang="en-US" sz="2800" dirty="0"/>
          </a:p>
          <a:p>
            <a:r>
              <a:rPr lang="en-US" sz="2800" dirty="0"/>
              <a:t>for </a:t>
            </a:r>
            <a:r>
              <a:rPr lang="en-US" sz="2800" dirty="0" err="1"/>
              <a:t>clf</a:t>
            </a:r>
            <a:r>
              <a:rPr lang="en-US" sz="2800" dirty="0"/>
              <a:t> in (</a:t>
            </a:r>
            <a:r>
              <a:rPr lang="en-US" sz="2800" dirty="0" err="1"/>
              <a:t>log_clf</a:t>
            </a:r>
            <a:r>
              <a:rPr lang="en-US" sz="2800" dirty="0"/>
              <a:t>, </a:t>
            </a:r>
            <a:r>
              <a:rPr lang="en-US" sz="2800" dirty="0" err="1"/>
              <a:t>rnd_clf</a:t>
            </a:r>
            <a:r>
              <a:rPr lang="en-US" sz="2800" dirty="0"/>
              <a:t>, </a:t>
            </a:r>
            <a:r>
              <a:rPr lang="en-US" sz="2800" dirty="0" err="1"/>
              <a:t>svm_clf</a:t>
            </a:r>
            <a:r>
              <a:rPr lang="en-US" sz="2800" dirty="0"/>
              <a:t>, </a:t>
            </a:r>
            <a:r>
              <a:rPr lang="en-US" sz="2800" dirty="0" err="1"/>
              <a:t>voting_clf</a:t>
            </a:r>
            <a:r>
              <a:rPr lang="en-US" sz="2800" dirty="0"/>
              <a:t>):</a:t>
            </a:r>
          </a:p>
          <a:p>
            <a:r>
              <a:rPr lang="en-US" sz="2800" dirty="0"/>
              <a:t>  </a:t>
            </a:r>
            <a:r>
              <a:rPr lang="en-US" sz="2800" dirty="0" err="1"/>
              <a:t>clf.fit</a:t>
            </a:r>
            <a:r>
              <a:rPr lang="en-US" sz="2800" dirty="0"/>
              <a:t>(</a:t>
            </a:r>
            <a:r>
              <a:rPr lang="en-US" sz="2800" dirty="0" err="1"/>
              <a:t>X_train</a:t>
            </a:r>
            <a:r>
              <a:rPr lang="en-US" sz="2800" dirty="0"/>
              <a:t>, </a:t>
            </a:r>
            <a:r>
              <a:rPr lang="en-US" sz="2800" dirty="0" err="1"/>
              <a:t>y_train</a:t>
            </a:r>
            <a:r>
              <a:rPr lang="en-US" sz="2800" dirty="0"/>
              <a:t>)</a:t>
            </a:r>
          </a:p>
          <a:p>
            <a:r>
              <a:rPr lang="en-US" sz="2800" dirty="0"/>
              <a:t>  </a:t>
            </a:r>
            <a:r>
              <a:rPr lang="en-US" sz="2800" dirty="0" err="1"/>
              <a:t>y_pred</a:t>
            </a:r>
            <a:r>
              <a:rPr lang="en-US" sz="2800" dirty="0"/>
              <a:t> = </a:t>
            </a:r>
            <a:r>
              <a:rPr lang="en-US" sz="2800" dirty="0" err="1"/>
              <a:t>clf.predict</a:t>
            </a:r>
            <a:r>
              <a:rPr lang="en-US" sz="2800" dirty="0"/>
              <a:t>(</a:t>
            </a:r>
            <a:r>
              <a:rPr lang="en-US" sz="2800" dirty="0" err="1"/>
              <a:t>X_test</a:t>
            </a:r>
            <a:r>
              <a:rPr lang="en-US" sz="2800" dirty="0"/>
              <a:t>)</a:t>
            </a:r>
          </a:p>
          <a:p>
            <a:r>
              <a:rPr lang="en-US" sz="2800" dirty="0"/>
              <a:t>  print(</a:t>
            </a:r>
            <a:r>
              <a:rPr lang="en-US" sz="2800" dirty="0" err="1"/>
              <a:t>clf</a:t>
            </a:r>
            <a:r>
              <a:rPr lang="en-US" sz="2800" dirty="0"/>
              <a:t>.__</a:t>
            </a:r>
            <a:r>
              <a:rPr lang="en-US" sz="2800" dirty="0" err="1"/>
              <a:t>class__.__name</a:t>
            </a:r>
            <a:r>
              <a:rPr lang="en-US" sz="2800" dirty="0"/>
              <a:t>__, </a:t>
            </a:r>
            <a:r>
              <a:rPr lang="en-US" sz="2800" dirty="0" err="1"/>
              <a:t>accuracy_score</a:t>
            </a:r>
            <a:r>
              <a:rPr lang="en-US" sz="2800" dirty="0"/>
              <a:t>(</a:t>
            </a:r>
            <a:r>
              <a:rPr lang="en-US" sz="2800" dirty="0" err="1"/>
              <a:t>y_test</a:t>
            </a:r>
            <a:r>
              <a:rPr lang="en-US" sz="2800" dirty="0"/>
              <a:t>, </a:t>
            </a:r>
            <a:r>
              <a:rPr lang="en-US" sz="2800" dirty="0" err="1"/>
              <a:t>y_pred</a:t>
            </a:r>
            <a:r>
              <a:rPr lang="en-US" sz="2800" dirty="0"/>
              <a:t>))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117C42-7EB4-45E3-9B7B-B06B8020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63" y="389035"/>
            <a:ext cx="9366325" cy="844679"/>
          </a:xfrm>
        </p:spPr>
        <p:txBody>
          <a:bodyPr>
            <a:normAutofit/>
          </a:bodyPr>
          <a:lstStyle/>
          <a:p>
            <a:r>
              <a:rPr lang="en-US" sz="4400" dirty="0"/>
              <a:t>Voting Classifiers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4B2EB-4F4F-453F-8A72-AE860448E7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8" b="9653"/>
          <a:stretch/>
        </p:blipFill>
        <p:spPr>
          <a:xfrm>
            <a:off x="4105071" y="4564404"/>
            <a:ext cx="6591957" cy="1268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7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E2E14D-DBC0-B861-10D2-711F8BB3B565}"/>
              </a:ext>
            </a:extLst>
          </p:cNvPr>
          <p:cNvSpPr txBox="1"/>
          <p:nvPr/>
        </p:nvSpPr>
        <p:spPr>
          <a:xfrm>
            <a:off x="806934" y="2019663"/>
            <a:ext cx="1041910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KNN for Credit Card Fraud Detection</a:t>
            </a:r>
          </a:p>
          <a:p>
            <a:pPr algn="ctr">
              <a:buNone/>
            </a:pPr>
            <a:endParaRPr lang="en-US" sz="2400" b="1" dirty="0"/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Set: </a:t>
            </a:r>
            <a:r>
              <a:rPr lang="en-US" dirty="0">
                <a:hlinkClick r:id="rId2"/>
              </a:rPr>
              <a:t>https://www.kaggle.com/datasets/mlg-ulb/creditcardfraud?resource=download</a:t>
            </a:r>
            <a:endParaRPr lang="en-US" dirty="0"/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KNN to detect fraudulent transactions in a highly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imbalanced dataset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where frauds make up less than 0.2% of all samples.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Load the dataset and split it into features X and target y.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SMOTE (Synthetic Minority Oversampling Technique)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ADASYN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handle class imbalance.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Scale features using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Train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KNN classifier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k=5, then tune k using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best results.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model performance using: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F1-Score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92840D-36F4-2009-C1F7-B11BD7700009}"/>
              </a:ext>
            </a:extLst>
          </p:cNvPr>
          <p:cNvSpPr txBox="1">
            <a:spLocks/>
          </p:cNvSpPr>
          <p:nvPr/>
        </p:nvSpPr>
        <p:spPr>
          <a:xfrm>
            <a:off x="4536026" y="785400"/>
            <a:ext cx="2960922" cy="714050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Activity 1</a:t>
            </a:r>
          </a:p>
        </p:txBody>
      </p:sp>
    </p:spTree>
    <p:extLst>
      <p:ext uri="{BB962C8B-B14F-4D97-AF65-F5344CB8AC3E}">
        <p14:creationId xmlns:p14="http://schemas.microsoft.com/office/powerpoint/2010/main" val="19916107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2B5460-C8E1-A981-6BB4-B1D7E23F6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858" y="3170657"/>
            <a:ext cx="998228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Data Set: </a:t>
            </a:r>
            <a:r>
              <a:rPr lang="en-US" altLang="en-US" dirty="0">
                <a:latin typeface="Arial" panose="020B0604020202020204" pitchFamily="34" charset="0"/>
                <a:hlinkClick r:id="rId2"/>
              </a:rPr>
              <a:t>https://www.kaggle.com/datasets/navoneel/brain-mri-images-for-brain-tumor-detection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the dataset and preprocess all MRI images: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to grayscale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Resize to 64×64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Flatten each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data into training and testing sets (80:20).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 features 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StandardScaler()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performance using accuracy, classification report, and confusion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few test images with predicted and actual labels.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E76B8-0A7F-7659-3716-28DF100E32DE}"/>
              </a:ext>
            </a:extLst>
          </p:cNvPr>
          <p:cNvSpPr txBox="1"/>
          <p:nvPr/>
        </p:nvSpPr>
        <p:spPr>
          <a:xfrm>
            <a:off x="2931686" y="2180846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SVM for Brain Tumor Detection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266348D-3B6D-C497-6437-B2A19CAD1E30}"/>
              </a:ext>
            </a:extLst>
          </p:cNvPr>
          <p:cNvSpPr txBox="1">
            <a:spLocks/>
          </p:cNvSpPr>
          <p:nvPr/>
        </p:nvSpPr>
        <p:spPr>
          <a:xfrm>
            <a:off x="4688896" y="1043041"/>
            <a:ext cx="2960922" cy="714050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Activity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33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199" y="300443"/>
            <a:ext cx="4822369" cy="9144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2929FF"/>
                </a:solidFill>
              </a:rPr>
              <a:t>KNN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2485451"/>
            <a:ext cx="9601196" cy="3318936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dirty="0"/>
            </a:br>
            <a:r>
              <a:rPr lang="en-US" dirty="0"/>
              <a:t>      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sklearn.datasets</a:t>
            </a:r>
            <a:r>
              <a:rPr lang="en-US" dirty="0"/>
              <a:t> import </a:t>
            </a:r>
            <a:r>
              <a:rPr lang="en-US" dirty="0" err="1"/>
              <a:t>load_wine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sklearn.neighbors</a:t>
            </a:r>
            <a:r>
              <a:rPr lang="en-US" dirty="0"/>
              <a:t> import </a:t>
            </a:r>
            <a:r>
              <a:rPr lang="en-US" dirty="0" err="1"/>
              <a:t>KNeighborsClassifier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accuracy_score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23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199" y="300443"/>
            <a:ext cx="4822369" cy="914400"/>
          </a:xfrm>
          <a:solidFill>
            <a:schemeClr val="accent3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rgbClr val="2929FF"/>
                </a:solidFill>
              </a:rPr>
              <a:t>KNN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475" y="1523426"/>
            <a:ext cx="9925321" cy="3734374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dirty="0">
                <a:highlight>
                  <a:srgbClr val="FFFF00"/>
                </a:highlight>
              </a:rPr>
            </a:br>
            <a:r>
              <a:rPr lang="en-US" dirty="0">
                <a:highlight>
                  <a:srgbClr val="FFFF00"/>
                </a:highlight>
              </a:rPr>
              <a:t># Load the Wine dataset</a:t>
            </a:r>
          </a:p>
          <a:p>
            <a:r>
              <a:rPr lang="en-US" dirty="0"/>
              <a:t>wine = </a:t>
            </a:r>
            <a:r>
              <a:rPr lang="en-US" dirty="0" err="1"/>
              <a:t>load_wine</a:t>
            </a:r>
            <a:r>
              <a:rPr lang="en-US" dirty="0"/>
              <a:t>()</a:t>
            </a:r>
          </a:p>
          <a:p>
            <a:r>
              <a:rPr lang="en-US" dirty="0"/>
              <a:t>X, y = </a:t>
            </a:r>
            <a:r>
              <a:rPr lang="en-US" dirty="0" err="1"/>
              <a:t>wine.data</a:t>
            </a:r>
            <a:r>
              <a:rPr lang="en-US" dirty="0"/>
              <a:t>, </a:t>
            </a:r>
            <a:r>
              <a:rPr lang="en-US" dirty="0" err="1"/>
              <a:t>wine.target</a:t>
            </a:r>
            <a:endParaRPr lang="en-US" dirty="0"/>
          </a:p>
          <a:p>
            <a:br>
              <a:rPr lang="en-US" dirty="0"/>
            </a:br>
            <a:r>
              <a:rPr lang="en-US" dirty="0">
                <a:highlight>
                  <a:srgbClr val="FFFF00"/>
                </a:highlight>
              </a:rPr>
              <a:t># Split the data into training and test sets</a:t>
            </a:r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=0.2)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00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0" y="1121832"/>
            <a:ext cx="11048997" cy="3318936"/>
          </a:xfrm>
        </p:spPr>
        <p:txBody>
          <a:bodyPr>
            <a:no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# Define the k values to test</a:t>
            </a:r>
          </a:p>
          <a:p>
            <a:r>
              <a:rPr lang="en-US" sz="2800" dirty="0" err="1">
                <a:highlight>
                  <a:srgbClr val="FFFF00"/>
                </a:highlight>
              </a:rPr>
              <a:t>k_values</a:t>
            </a:r>
            <a:r>
              <a:rPr lang="en-US" sz="2800" dirty="0">
                <a:highlight>
                  <a:srgbClr val="FFFF00"/>
                </a:highlight>
              </a:rPr>
              <a:t> = [1, 3, 5, 7, 9]</a:t>
            </a:r>
          </a:p>
          <a:p>
            <a:r>
              <a:rPr lang="en-US" sz="2800" dirty="0">
                <a:highlight>
                  <a:srgbClr val="FFFF00"/>
                </a:highlight>
              </a:rPr>
              <a:t># Train a KNN classifier for each value of k and record the accuracy scores</a:t>
            </a:r>
          </a:p>
          <a:p>
            <a:r>
              <a:rPr lang="en-US" sz="2800" dirty="0" err="1"/>
              <a:t>accuracy_scores</a:t>
            </a:r>
            <a:r>
              <a:rPr lang="en-US" sz="2800" dirty="0"/>
              <a:t> = []</a:t>
            </a:r>
          </a:p>
          <a:p>
            <a:r>
              <a:rPr lang="en-US" sz="2800" dirty="0"/>
              <a:t>for k in </a:t>
            </a:r>
            <a:r>
              <a:rPr lang="en-US" sz="2800" dirty="0" err="1"/>
              <a:t>k_values</a:t>
            </a:r>
            <a:r>
              <a:rPr lang="en-US" sz="2800" dirty="0"/>
              <a:t>: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knn</a:t>
            </a:r>
            <a:r>
              <a:rPr lang="en-US" sz="2800" dirty="0"/>
              <a:t> = </a:t>
            </a:r>
            <a:r>
              <a:rPr lang="en-US" sz="2800" dirty="0" err="1"/>
              <a:t>KNeighborsClassifier</a:t>
            </a:r>
            <a:r>
              <a:rPr lang="en-US" sz="2800" dirty="0"/>
              <a:t>(</a:t>
            </a:r>
            <a:r>
              <a:rPr lang="en-US" sz="2800" dirty="0" err="1"/>
              <a:t>n_neighbors</a:t>
            </a:r>
            <a:r>
              <a:rPr lang="en-US" sz="2800" dirty="0"/>
              <a:t>=k)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knn.fit</a:t>
            </a:r>
            <a:r>
              <a:rPr lang="en-US" sz="2800" dirty="0"/>
              <a:t>(</a:t>
            </a:r>
            <a:r>
              <a:rPr lang="en-US" sz="2800" dirty="0" err="1"/>
              <a:t>X_train</a:t>
            </a:r>
            <a:r>
              <a:rPr lang="en-US" sz="2800" dirty="0"/>
              <a:t>, </a:t>
            </a:r>
            <a:r>
              <a:rPr lang="en-US" sz="2800" dirty="0" err="1"/>
              <a:t>y_train</a:t>
            </a:r>
            <a:r>
              <a:rPr lang="en-US" sz="2800" dirty="0"/>
              <a:t>)</a:t>
            </a:r>
          </a:p>
          <a:p>
            <a:r>
              <a:rPr lang="en-US" sz="2800" dirty="0"/>
              <a:t>    accuracy = </a:t>
            </a:r>
            <a:r>
              <a:rPr lang="en-US" sz="2800" dirty="0" err="1"/>
              <a:t>knn.score</a:t>
            </a:r>
            <a:r>
              <a:rPr lang="en-US" sz="2800" dirty="0"/>
              <a:t>(</a:t>
            </a:r>
            <a:r>
              <a:rPr lang="en-US" sz="2800" dirty="0" err="1"/>
              <a:t>X_test</a:t>
            </a:r>
            <a:r>
              <a:rPr lang="en-US" sz="2800" dirty="0"/>
              <a:t>, </a:t>
            </a:r>
            <a:r>
              <a:rPr lang="en-US" sz="2800" dirty="0" err="1"/>
              <a:t>y_test</a:t>
            </a:r>
            <a:r>
              <a:rPr lang="en-US" sz="2800" dirty="0"/>
              <a:t>)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accuracy_scores.append</a:t>
            </a:r>
            <a:r>
              <a:rPr lang="en-US" sz="2800" dirty="0"/>
              <a:t>(accuracy)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F629F8-4E75-4F6D-9976-5C4E7F3F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282" y="447805"/>
            <a:ext cx="5927268" cy="9144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KNN for different values</a:t>
            </a:r>
          </a:p>
        </p:txBody>
      </p:sp>
    </p:spTree>
    <p:extLst>
      <p:ext uri="{BB962C8B-B14F-4D97-AF65-F5344CB8AC3E}">
        <p14:creationId xmlns:p14="http://schemas.microsoft.com/office/powerpoint/2010/main" val="418033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575" y="1769532"/>
            <a:ext cx="11048997" cy="3318936"/>
          </a:xfrm>
        </p:spPr>
        <p:txBody>
          <a:bodyPr>
            <a:no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# Plot accuracy against k values</a:t>
            </a:r>
          </a:p>
          <a:p>
            <a:r>
              <a:rPr lang="en-US" sz="2800" dirty="0" err="1"/>
              <a:t>plt.scatter</a:t>
            </a:r>
            <a:r>
              <a:rPr lang="en-US" sz="2800" dirty="0"/>
              <a:t>(</a:t>
            </a:r>
            <a:r>
              <a:rPr lang="en-US" sz="2800" dirty="0" err="1"/>
              <a:t>k_values</a:t>
            </a:r>
            <a:r>
              <a:rPr lang="en-US" sz="2800" dirty="0"/>
              <a:t>, </a:t>
            </a:r>
            <a:r>
              <a:rPr lang="en-US" sz="2800" dirty="0" err="1"/>
              <a:t>accuracy_scores</a:t>
            </a:r>
            <a:r>
              <a:rPr lang="en-US" sz="2800" dirty="0"/>
              <a:t>)</a:t>
            </a:r>
          </a:p>
          <a:p>
            <a:r>
              <a:rPr lang="en-US" sz="2800" dirty="0" err="1"/>
              <a:t>plt.xlabel</a:t>
            </a:r>
            <a:r>
              <a:rPr lang="en-US" sz="2800" dirty="0"/>
              <a:t>("k")</a:t>
            </a:r>
          </a:p>
          <a:p>
            <a:r>
              <a:rPr lang="en-US" sz="2800" dirty="0" err="1"/>
              <a:t>plt.ylabel</a:t>
            </a:r>
            <a:r>
              <a:rPr lang="en-US" sz="2800" dirty="0"/>
              <a:t>("Accuracy")</a:t>
            </a:r>
          </a:p>
          <a:p>
            <a:r>
              <a:rPr lang="en-US" sz="2800" dirty="0" err="1"/>
              <a:t>plt.title</a:t>
            </a:r>
            <a:r>
              <a:rPr lang="en-US" sz="2800" dirty="0"/>
              <a:t>("Accuracy vs. k values")</a:t>
            </a:r>
          </a:p>
          <a:p>
            <a:r>
              <a:rPr lang="en-US" sz="2800" dirty="0" err="1"/>
              <a:t>plt.show</a:t>
            </a:r>
            <a:r>
              <a:rPr lang="en-US" sz="2800" dirty="0"/>
              <a:t>()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F629F8-4E75-4F6D-9976-5C4E7F3F6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282" y="447805"/>
            <a:ext cx="5927268" cy="9144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KNN for different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15249-2931-4289-8846-1899F93B9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649" y="1769532"/>
            <a:ext cx="4852151" cy="383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0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4732" y="0"/>
            <a:ext cx="5927268" cy="9144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9FF"/>
                </a:solidFill>
              </a:rPr>
              <a:t>KNN for different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238" y="825097"/>
            <a:ext cx="9601196" cy="3318936"/>
          </a:xfrm>
        </p:spPr>
        <p:txBody>
          <a:bodyPr>
            <a:noAutofit/>
          </a:bodyPr>
          <a:lstStyle/>
          <a:p>
            <a:r>
              <a:rPr lang="en-US" sz="1800" dirty="0" err="1"/>
              <a:t>k_values</a:t>
            </a:r>
            <a:r>
              <a:rPr lang="en-US" sz="1800" dirty="0"/>
              <a:t> = range(1, 30)</a:t>
            </a:r>
          </a:p>
          <a:p>
            <a:r>
              <a:rPr lang="en-US" sz="1800" dirty="0" err="1"/>
              <a:t>accuracy_scores</a:t>
            </a:r>
            <a:r>
              <a:rPr lang="en-US" sz="1800" dirty="0"/>
              <a:t> = []</a:t>
            </a:r>
          </a:p>
          <a:p>
            <a:pPr marL="0" indent="0">
              <a:buNone/>
            </a:pPr>
            <a:br>
              <a:rPr lang="en-US" sz="1800" dirty="0">
                <a:highlight>
                  <a:srgbClr val="FFFF00"/>
                </a:highlight>
              </a:rPr>
            </a:br>
            <a:r>
              <a:rPr lang="en-US" sz="1800" dirty="0">
                <a:highlight>
                  <a:srgbClr val="FFFF00"/>
                </a:highlight>
              </a:rPr>
              <a:t># Apply KNN for different values of k</a:t>
            </a:r>
          </a:p>
          <a:p>
            <a:r>
              <a:rPr lang="en-US" sz="1800" dirty="0"/>
              <a:t>for k in </a:t>
            </a:r>
            <a:r>
              <a:rPr lang="en-US" sz="1800" dirty="0" err="1"/>
              <a:t>k_values</a:t>
            </a:r>
            <a:r>
              <a:rPr lang="en-US" sz="1800" dirty="0"/>
              <a:t>:</a:t>
            </a:r>
          </a:p>
          <a:p>
            <a:r>
              <a:rPr lang="en-US" sz="1800" dirty="0"/>
              <a:t>    </a:t>
            </a:r>
            <a:r>
              <a:rPr lang="en-US" sz="1800" dirty="0" err="1"/>
              <a:t>knn</a:t>
            </a:r>
            <a:r>
              <a:rPr lang="en-US" sz="1800" dirty="0"/>
              <a:t> = </a:t>
            </a:r>
            <a:r>
              <a:rPr lang="en-US" sz="1800" dirty="0" err="1"/>
              <a:t>KNeighborsClassifier</a:t>
            </a:r>
            <a:r>
              <a:rPr lang="en-US" sz="1800" dirty="0"/>
              <a:t>(</a:t>
            </a:r>
            <a:r>
              <a:rPr lang="en-US" sz="1800" dirty="0" err="1"/>
              <a:t>n_neighbors</a:t>
            </a:r>
            <a:r>
              <a:rPr lang="en-US" sz="1800" dirty="0"/>
              <a:t>=k)</a:t>
            </a:r>
          </a:p>
          <a:p>
            <a:r>
              <a:rPr lang="en-US" sz="1800" dirty="0"/>
              <a:t>    </a:t>
            </a:r>
            <a:r>
              <a:rPr lang="en-US" sz="1800" dirty="0" err="1"/>
              <a:t>knn.fit</a:t>
            </a:r>
            <a:r>
              <a:rPr lang="en-US" sz="1800" dirty="0"/>
              <a:t>(</a:t>
            </a:r>
            <a:r>
              <a:rPr lang="en-US" sz="1800" dirty="0" err="1"/>
              <a:t>X_train</a:t>
            </a:r>
            <a:r>
              <a:rPr lang="en-US" sz="1800" dirty="0"/>
              <a:t>, </a:t>
            </a:r>
            <a:r>
              <a:rPr lang="en-US" sz="1800" dirty="0" err="1"/>
              <a:t>y_train</a:t>
            </a:r>
            <a:r>
              <a:rPr lang="en-US" sz="1800" dirty="0"/>
              <a:t>)</a:t>
            </a:r>
          </a:p>
          <a:p>
            <a:r>
              <a:rPr lang="en-US" sz="1800" dirty="0"/>
              <a:t>    </a:t>
            </a:r>
            <a:r>
              <a:rPr lang="en-US" sz="1800" dirty="0" err="1"/>
              <a:t>y_pred</a:t>
            </a:r>
            <a:r>
              <a:rPr lang="en-US" sz="1800" dirty="0"/>
              <a:t> = </a:t>
            </a:r>
            <a:r>
              <a:rPr lang="en-US" sz="1800" dirty="0" err="1"/>
              <a:t>knn.predict</a:t>
            </a:r>
            <a:r>
              <a:rPr lang="en-US" sz="1800" dirty="0"/>
              <a:t>(</a:t>
            </a:r>
            <a:r>
              <a:rPr lang="en-US" sz="1800" dirty="0" err="1"/>
              <a:t>X_test</a:t>
            </a:r>
            <a:r>
              <a:rPr lang="en-US" sz="1800" dirty="0"/>
              <a:t>)</a:t>
            </a:r>
          </a:p>
          <a:p>
            <a:r>
              <a:rPr lang="en-US" sz="1800" dirty="0"/>
              <a:t>    accuracy = </a:t>
            </a:r>
            <a:r>
              <a:rPr lang="en-US" sz="1800" dirty="0" err="1"/>
              <a:t>accuracy_score</a:t>
            </a:r>
            <a:r>
              <a:rPr lang="en-US" sz="1800" dirty="0"/>
              <a:t>(</a:t>
            </a:r>
            <a:r>
              <a:rPr lang="en-US" sz="1800" dirty="0" err="1"/>
              <a:t>y_test</a:t>
            </a:r>
            <a:r>
              <a:rPr lang="en-US" sz="1800" dirty="0"/>
              <a:t>, </a:t>
            </a:r>
            <a:r>
              <a:rPr lang="en-US" sz="1800" dirty="0" err="1"/>
              <a:t>y_pred</a:t>
            </a:r>
            <a:r>
              <a:rPr lang="en-US" sz="1800" dirty="0"/>
              <a:t>)</a:t>
            </a:r>
          </a:p>
          <a:p>
            <a:r>
              <a:rPr lang="en-US" sz="1800" dirty="0"/>
              <a:t>    </a:t>
            </a:r>
            <a:r>
              <a:rPr lang="en-US" sz="1800" dirty="0" err="1"/>
              <a:t>accuracy_scores.append</a:t>
            </a:r>
            <a:r>
              <a:rPr lang="en-US" sz="1800" dirty="0"/>
              <a:t>(accuracy)</a:t>
            </a:r>
            <a:br>
              <a:rPr lang="en-US" sz="1800" dirty="0">
                <a:highlight>
                  <a:srgbClr val="FFFF00"/>
                </a:highlight>
              </a:rPr>
            </a:br>
            <a:r>
              <a:rPr lang="en-US" sz="1800" dirty="0">
                <a:highlight>
                  <a:srgbClr val="FFFF00"/>
                </a:highlight>
              </a:rPr>
              <a:t># Print the best value of k</a:t>
            </a:r>
          </a:p>
          <a:p>
            <a:r>
              <a:rPr lang="en-US" sz="1800" dirty="0" err="1"/>
              <a:t>best_k</a:t>
            </a:r>
            <a:r>
              <a:rPr lang="en-US" sz="1800" dirty="0"/>
              <a:t> = </a:t>
            </a:r>
            <a:r>
              <a:rPr lang="en-US" sz="1800" dirty="0" err="1"/>
              <a:t>k_values</a:t>
            </a:r>
            <a:r>
              <a:rPr lang="en-US" sz="1800" dirty="0"/>
              <a:t>[</a:t>
            </a:r>
            <a:r>
              <a:rPr lang="en-US" sz="1800" dirty="0" err="1"/>
              <a:t>accuracy_scores.index</a:t>
            </a:r>
            <a:r>
              <a:rPr lang="en-US" sz="1800" dirty="0"/>
              <a:t>(max(</a:t>
            </a:r>
            <a:r>
              <a:rPr lang="en-US" sz="1800" dirty="0" err="1"/>
              <a:t>accuracy_scores</a:t>
            </a:r>
            <a:r>
              <a:rPr lang="en-US" sz="1800" dirty="0"/>
              <a:t>))]</a:t>
            </a:r>
          </a:p>
          <a:p>
            <a:r>
              <a:rPr lang="en-US" sz="1800" dirty="0"/>
              <a:t>print("Best value of k:", </a:t>
            </a:r>
            <a:r>
              <a:rPr lang="en-US" sz="1800" dirty="0" err="1"/>
              <a:t>best_k</a:t>
            </a:r>
            <a:r>
              <a:rPr lang="en-US" sz="18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17876-D904-4858-AA71-FB97CF653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582" y="3184518"/>
            <a:ext cx="6243180" cy="113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4732" y="0"/>
            <a:ext cx="5927268" cy="9144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sz="4000" b="1" dirty="0">
                <a:solidFill>
                  <a:srgbClr val="2929FF"/>
                </a:solidFill>
              </a:rPr>
              <a:t>Change p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13" y="526825"/>
            <a:ext cx="9601196" cy="3318936"/>
          </a:xfrm>
        </p:spPr>
        <p:txBody>
          <a:bodyPr>
            <a:noAutofit/>
          </a:bodyPr>
          <a:lstStyle/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sklearn.datasets</a:t>
            </a:r>
            <a:r>
              <a:rPr lang="en-US" dirty="0"/>
              <a:t> import </a:t>
            </a:r>
            <a:r>
              <a:rPr lang="en-US" dirty="0" err="1"/>
              <a:t>load_wine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sklearn.neighbors</a:t>
            </a:r>
            <a:r>
              <a:rPr lang="en-US" dirty="0"/>
              <a:t> import </a:t>
            </a:r>
            <a:r>
              <a:rPr lang="en-US" dirty="0" err="1"/>
              <a:t>KNeighborsClassifier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accuracy_score</a:t>
            </a:r>
            <a:br>
              <a:rPr lang="en-US" dirty="0"/>
            </a:br>
            <a:r>
              <a:rPr lang="en-US" dirty="0"/>
              <a:t># Load the Wine dataset</a:t>
            </a:r>
          </a:p>
          <a:p>
            <a:r>
              <a:rPr lang="en-US" dirty="0"/>
              <a:t>wine = </a:t>
            </a:r>
            <a:r>
              <a:rPr lang="en-US" dirty="0" err="1"/>
              <a:t>load_wine</a:t>
            </a:r>
            <a:r>
              <a:rPr lang="en-US" dirty="0"/>
              <a:t>()</a:t>
            </a:r>
          </a:p>
          <a:p>
            <a:r>
              <a:rPr lang="en-US" dirty="0"/>
              <a:t>X, y = </a:t>
            </a:r>
            <a:r>
              <a:rPr lang="en-US" dirty="0" err="1"/>
              <a:t>wine.data</a:t>
            </a:r>
            <a:r>
              <a:rPr lang="en-US" dirty="0"/>
              <a:t>, </a:t>
            </a:r>
            <a:r>
              <a:rPr lang="en-US" dirty="0" err="1"/>
              <a:t>wine.target</a:t>
            </a:r>
            <a:br>
              <a:rPr lang="en-US" dirty="0"/>
            </a:br>
            <a:r>
              <a:rPr lang="en-US" dirty="0"/>
              <a:t># Split the data into training and test sets</a:t>
            </a:r>
          </a:p>
          <a:p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(X, y, </a:t>
            </a:r>
            <a:r>
              <a:rPr lang="en-US" dirty="0" err="1"/>
              <a:t>test_size</a:t>
            </a:r>
            <a:r>
              <a:rPr lang="en-US" dirty="0"/>
              <a:t>=0.2, </a:t>
            </a:r>
            <a:r>
              <a:rPr lang="en-US" dirty="0" err="1"/>
              <a:t>random_state</a:t>
            </a:r>
            <a:r>
              <a:rPr lang="en-US" dirty="0"/>
              <a:t>=42)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A8D7D9-21C4-48B4-0A69-F8A0C0DA5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35" y="1441225"/>
            <a:ext cx="3295070" cy="341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6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64732" y="0"/>
            <a:ext cx="5927268" cy="914400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/>
              <a:t> </a:t>
            </a:r>
            <a:r>
              <a:rPr lang="en-US" sz="4000" b="1" dirty="0">
                <a:solidFill>
                  <a:srgbClr val="2929FF"/>
                </a:solidFill>
              </a:rPr>
              <a:t>Change p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671" y="612550"/>
            <a:ext cx="9601196" cy="3318936"/>
          </a:xfrm>
        </p:spPr>
        <p:txBody>
          <a:bodyPr>
            <a:noAutofit/>
          </a:bodyPr>
          <a:lstStyle/>
          <a:p>
            <a:br>
              <a:rPr lang="en-US" dirty="0"/>
            </a:br>
            <a:r>
              <a:rPr lang="en-US" dirty="0"/>
              <a:t># Define the p values to test</a:t>
            </a:r>
          </a:p>
          <a:p>
            <a:r>
              <a:rPr lang="en-US" dirty="0" err="1"/>
              <a:t>p_values</a:t>
            </a:r>
            <a:r>
              <a:rPr lang="en-US" dirty="0"/>
              <a:t> = [1, 2, 3, 4, 5]</a:t>
            </a:r>
            <a:br>
              <a:rPr lang="en-US" dirty="0"/>
            </a:br>
            <a:r>
              <a:rPr lang="en-US" dirty="0"/>
              <a:t># Train a KNN classifier for each value of p and record the accuracy scores</a:t>
            </a:r>
          </a:p>
          <a:p>
            <a:r>
              <a:rPr lang="en-US" dirty="0" err="1"/>
              <a:t>accuracy_scores</a:t>
            </a:r>
            <a:r>
              <a:rPr lang="en-US" dirty="0"/>
              <a:t> = []</a:t>
            </a:r>
          </a:p>
          <a:p>
            <a:r>
              <a:rPr lang="en-US" dirty="0"/>
              <a:t>for p in </a:t>
            </a:r>
            <a:r>
              <a:rPr lang="en-US" dirty="0" err="1"/>
              <a:t>p_values</a:t>
            </a:r>
            <a:r>
              <a:rPr lang="en-US" dirty="0"/>
              <a:t>:</a:t>
            </a:r>
          </a:p>
          <a:p>
            <a:r>
              <a:rPr lang="en-US" dirty="0"/>
              <a:t>    </a:t>
            </a:r>
            <a:r>
              <a:rPr lang="en-US" dirty="0" err="1"/>
              <a:t>knn</a:t>
            </a:r>
            <a:r>
              <a:rPr lang="en-US" dirty="0"/>
              <a:t> = </a:t>
            </a:r>
            <a:r>
              <a:rPr lang="en-US" dirty="0" err="1"/>
              <a:t>KNeighborsClassifier</a:t>
            </a:r>
            <a:r>
              <a:rPr lang="en-US" dirty="0"/>
              <a:t>(</a:t>
            </a:r>
            <a:r>
              <a:rPr lang="en-US" dirty="0" err="1"/>
              <a:t>n_neighbors</a:t>
            </a:r>
            <a:r>
              <a:rPr lang="en-US" dirty="0"/>
              <a:t>=5, p=p)  # Adjust </a:t>
            </a:r>
            <a:r>
              <a:rPr lang="en-US" dirty="0" err="1"/>
              <a:t>n_neighbors</a:t>
            </a:r>
            <a:r>
              <a:rPr lang="en-US" dirty="0"/>
              <a:t> as needed</a:t>
            </a:r>
          </a:p>
          <a:p>
            <a:r>
              <a:rPr lang="en-US" dirty="0"/>
              <a:t>    </a:t>
            </a:r>
            <a:r>
              <a:rPr lang="en-US" dirty="0" err="1"/>
              <a:t>knn.fit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r>
              <a:rPr lang="en-US" dirty="0"/>
              <a:t>    </a:t>
            </a:r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knn.predict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/>
              <a:t>    accuracy = 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  <a:p>
            <a:r>
              <a:rPr lang="en-US" dirty="0"/>
              <a:t>    </a:t>
            </a:r>
            <a:r>
              <a:rPr lang="en-US" dirty="0" err="1"/>
              <a:t>accuracy_scores.append</a:t>
            </a:r>
            <a:r>
              <a:rPr lang="en-US" dirty="0"/>
              <a:t>(accuracy)</a:t>
            </a:r>
          </a:p>
        </p:txBody>
      </p:sp>
    </p:spTree>
    <p:extLst>
      <p:ext uri="{BB962C8B-B14F-4D97-AF65-F5344CB8AC3E}">
        <p14:creationId xmlns:p14="http://schemas.microsoft.com/office/powerpoint/2010/main" val="353292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18318</TotalTime>
  <Words>1679</Words>
  <Application>Microsoft Office PowerPoint</Application>
  <PresentationFormat>Widescreen</PresentationFormat>
  <Paragraphs>180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Unicode MS</vt:lpstr>
      <vt:lpstr>Calibri</vt:lpstr>
      <vt:lpstr>Courier New</vt:lpstr>
      <vt:lpstr>Garamond</vt:lpstr>
      <vt:lpstr>Organic</vt:lpstr>
      <vt:lpstr>Machine Learning LAB </vt:lpstr>
      <vt:lpstr>Topics to cover</vt:lpstr>
      <vt:lpstr>KNN</vt:lpstr>
      <vt:lpstr>KNN</vt:lpstr>
      <vt:lpstr>KNN for different values</vt:lpstr>
      <vt:lpstr>KNN for different values</vt:lpstr>
      <vt:lpstr>KNN for different values</vt:lpstr>
      <vt:lpstr> Change p values</vt:lpstr>
      <vt:lpstr> Change p values</vt:lpstr>
      <vt:lpstr> Change p values</vt:lpstr>
      <vt:lpstr>SVM</vt:lpstr>
      <vt:lpstr>SVM</vt:lpstr>
      <vt:lpstr>PowerPoint Presentation</vt:lpstr>
      <vt:lpstr>PowerPoint Presentation</vt:lpstr>
      <vt:lpstr>PowerPoint Presentation</vt:lpstr>
      <vt:lpstr>PowerPoint Presentation</vt:lpstr>
      <vt:lpstr>Voting Classifiers</vt:lpstr>
      <vt:lpstr>Voting Classifiers</vt:lpstr>
      <vt:lpstr>Voting Classifiers</vt:lpstr>
      <vt:lpstr>Voting Classifiers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LAB</dc:title>
  <dc:creator>Waqar Ahmad</dc:creator>
  <cp:lastModifiedBy>Kainat Abdullah</cp:lastModifiedBy>
  <cp:revision>299</cp:revision>
  <dcterms:created xsi:type="dcterms:W3CDTF">2020-04-16T04:39:44Z</dcterms:created>
  <dcterms:modified xsi:type="dcterms:W3CDTF">2025-10-07T06:04:26Z</dcterms:modified>
</cp:coreProperties>
</file>