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4F5"/>
    <a:srgbClr val="6666FF"/>
    <a:srgbClr val="FF98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1656" autoAdjust="0"/>
  </p:normalViewPr>
  <p:slideViewPr>
    <p:cSldViewPr snapToGrid="0">
      <p:cViewPr>
        <p:scale>
          <a:sx n="60" d="100"/>
          <a:sy n="60" d="100"/>
        </p:scale>
        <p:origin x="90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78327-FA1D-439B-B205-09FA303EF29D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BBECC46-1A14-4D3C-AFB7-DFA837F776E8}">
      <dgm:prSet custT="1"/>
      <dgm:spPr/>
      <dgm:t>
        <a:bodyPr/>
        <a:lstStyle/>
        <a:p>
          <a:r>
            <a:rPr lang="en-US" sz="4300" b="1" dirty="0"/>
            <a:t>PROJECT CONTENT</a:t>
          </a:r>
          <a:endParaRPr lang="en-IN" sz="4300" b="1" dirty="0"/>
        </a:p>
      </dgm:t>
    </dgm:pt>
    <dgm:pt modelId="{902F3C9D-CB6A-41C9-90ED-83DFE159C89E}" type="parTrans" cxnId="{AB9052C8-3F6D-4158-B791-AAE6509477AB}">
      <dgm:prSet/>
      <dgm:spPr/>
      <dgm:t>
        <a:bodyPr/>
        <a:lstStyle/>
        <a:p>
          <a:endParaRPr lang="en-IN"/>
        </a:p>
      </dgm:t>
    </dgm:pt>
    <dgm:pt modelId="{12D28815-D245-4EEE-9532-AA0DC5EF7151}" type="sibTrans" cxnId="{AB9052C8-3F6D-4158-B791-AAE6509477AB}">
      <dgm:prSet/>
      <dgm:spPr/>
      <dgm:t>
        <a:bodyPr/>
        <a:lstStyle/>
        <a:p>
          <a:endParaRPr lang="en-IN"/>
        </a:p>
      </dgm:t>
    </dgm:pt>
    <dgm:pt modelId="{3AC2CD6A-0E62-4051-9129-79AF6981F690}" type="pres">
      <dgm:prSet presAssocID="{99878327-FA1D-439B-B205-09FA303EF29D}" presName="linear" presStyleCnt="0">
        <dgm:presLayoutVars>
          <dgm:animLvl val="lvl"/>
          <dgm:resizeHandles val="exact"/>
        </dgm:presLayoutVars>
      </dgm:prSet>
      <dgm:spPr/>
    </dgm:pt>
    <dgm:pt modelId="{CA734AE9-58BB-47B3-AA09-F4A34F6802A0}" type="pres">
      <dgm:prSet presAssocID="{9BBECC46-1A14-4D3C-AFB7-DFA837F776E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D3327BB-56CF-4A44-B939-811846DA2EDB}" type="presOf" srcId="{9BBECC46-1A14-4D3C-AFB7-DFA837F776E8}" destId="{CA734AE9-58BB-47B3-AA09-F4A34F6802A0}" srcOrd="0" destOrd="0" presId="urn:microsoft.com/office/officeart/2005/8/layout/vList2"/>
    <dgm:cxn modelId="{AB9052C8-3F6D-4158-B791-AAE6509477AB}" srcId="{99878327-FA1D-439B-B205-09FA303EF29D}" destId="{9BBECC46-1A14-4D3C-AFB7-DFA837F776E8}" srcOrd="0" destOrd="0" parTransId="{902F3C9D-CB6A-41C9-90ED-83DFE159C89E}" sibTransId="{12D28815-D245-4EEE-9532-AA0DC5EF7151}"/>
    <dgm:cxn modelId="{6FAD27DC-9252-4851-A698-498A131DF614}" type="presOf" srcId="{99878327-FA1D-439B-B205-09FA303EF29D}" destId="{3AC2CD6A-0E62-4051-9129-79AF6981F690}" srcOrd="0" destOrd="0" presId="urn:microsoft.com/office/officeart/2005/8/layout/vList2"/>
    <dgm:cxn modelId="{8C039FA9-8CB5-49EA-89FD-A27D428C87D0}" type="presParOf" srcId="{3AC2CD6A-0E62-4051-9129-79AF6981F690}" destId="{CA734AE9-58BB-47B3-AA09-F4A34F6802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E78194-4F28-4C8D-8D4F-AE153BA125CE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/>
      <dgm:spPr/>
      <dgm:t>
        <a:bodyPr/>
        <a:lstStyle/>
        <a:p>
          <a:endParaRPr lang="en-IN"/>
        </a:p>
      </dgm:t>
    </dgm:pt>
    <dgm:pt modelId="{E3C600A1-0571-462C-93F0-35E9663C8DA7}">
      <dgm:prSet/>
      <dgm:spPr/>
      <dgm:t>
        <a:bodyPr/>
        <a:lstStyle/>
        <a:p>
          <a:r>
            <a:rPr lang="en-US" b="1" dirty="0"/>
            <a:t>INTRODUCTION</a:t>
          </a:r>
          <a:endParaRPr lang="en-IN" b="1" dirty="0"/>
        </a:p>
      </dgm:t>
    </dgm:pt>
    <dgm:pt modelId="{82A71C5D-FE16-45C7-A89E-59EBFE597E6F}" type="parTrans" cxnId="{F5993373-D6DD-4F5C-B751-9751C477356D}">
      <dgm:prSet/>
      <dgm:spPr/>
      <dgm:t>
        <a:bodyPr/>
        <a:lstStyle/>
        <a:p>
          <a:endParaRPr lang="en-IN"/>
        </a:p>
      </dgm:t>
    </dgm:pt>
    <dgm:pt modelId="{A73BBE4E-8A7E-4645-9CF8-37F7E635BB36}" type="sibTrans" cxnId="{F5993373-D6DD-4F5C-B751-9751C477356D}">
      <dgm:prSet/>
      <dgm:spPr/>
      <dgm:t>
        <a:bodyPr/>
        <a:lstStyle/>
        <a:p>
          <a:endParaRPr lang="en-IN"/>
        </a:p>
      </dgm:t>
    </dgm:pt>
    <dgm:pt modelId="{37603D4B-655B-49D0-BA92-70FEC452793C}" type="pres">
      <dgm:prSet presAssocID="{40E78194-4F28-4C8D-8D4F-AE153BA125CE}" presName="linear" presStyleCnt="0">
        <dgm:presLayoutVars>
          <dgm:animLvl val="lvl"/>
          <dgm:resizeHandles val="exact"/>
        </dgm:presLayoutVars>
      </dgm:prSet>
      <dgm:spPr/>
    </dgm:pt>
    <dgm:pt modelId="{136B9682-6E29-471C-AF17-16FBBCF6C848}" type="pres">
      <dgm:prSet presAssocID="{E3C600A1-0571-462C-93F0-35E9663C8DA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4BDE15B-779F-4B72-B744-7B1FC2E7EF10}" type="presOf" srcId="{E3C600A1-0571-462C-93F0-35E9663C8DA7}" destId="{136B9682-6E29-471C-AF17-16FBBCF6C848}" srcOrd="0" destOrd="0" presId="urn:microsoft.com/office/officeart/2005/8/layout/vList2"/>
    <dgm:cxn modelId="{F5993373-D6DD-4F5C-B751-9751C477356D}" srcId="{40E78194-4F28-4C8D-8D4F-AE153BA125CE}" destId="{E3C600A1-0571-462C-93F0-35E9663C8DA7}" srcOrd="0" destOrd="0" parTransId="{82A71C5D-FE16-45C7-A89E-59EBFE597E6F}" sibTransId="{A73BBE4E-8A7E-4645-9CF8-37F7E635BB36}"/>
    <dgm:cxn modelId="{42A167F0-7FE1-4863-9F5E-757831CD0AF0}" type="presOf" srcId="{40E78194-4F28-4C8D-8D4F-AE153BA125CE}" destId="{37603D4B-655B-49D0-BA92-70FEC452793C}" srcOrd="0" destOrd="0" presId="urn:microsoft.com/office/officeart/2005/8/layout/vList2"/>
    <dgm:cxn modelId="{0E56CCC7-907A-4004-8288-07491AEC8DC9}" type="presParOf" srcId="{37603D4B-655B-49D0-BA92-70FEC452793C}" destId="{136B9682-6E29-471C-AF17-16FBBCF6C8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63DCD2-C984-421F-9337-55139A61FBE5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9856EF20-D9E3-428B-ACEC-5C5FF1795D33}">
      <dgm:prSet/>
      <dgm:spPr/>
      <dgm:t>
        <a:bodyPr/>
        <a:lstStyle/>
        <a:p>
          <a:r>
            <a:rPr lang="en-US" b="1" dirty="0"/>
            <a:t>Exploratory Data Analysis (EDA)</a:t>
          </a:r>
          <a:endParaRPr lang="en-IN" b="1" dirty="0"/>
        </a:p>
      </dgm:t>
    </dgm:pt>
    <dgm:pt modelId="{36D83AB5-5D1B-4F34-AB99-B2F644E954F2}" type="parTrans" cxnId="{553EC7A4-F3CC-428F-B167-7D35853994C5}">
      <dgm:prSet/>
      <dgm:spPr/>
      <dgm:t>
        <a:bodyPr/>
        <a:lstStyle/>
        <a:p>
          <a:endParaRPr lang="en-IN"/>
        </a:p>
      </dgm:t>
    </dgm:pt>
    <dgm:pt modelId="{1193F19F-28A6-4AFD-B069-36AAE71ED10E}" type="sibTrans" cxnId="{553EC7A4-F3CC-428F-B167-7D35853994C5}">
      <dgm:prSet/>
      <dgm:spPr/>
      <dgm:t>
        <a:bodyPr/>
        <a:lstStyle/>
        <a:p>
          <a:endParaRPr lang="en-IN"/>
        </a:p>
      </dgm:t>
    </dgm:pt>
    <dgm:pt modelId="{7A623221-048F-47AB-9E7A-3DA124D12E2E}" type="pres">
      <dgm:prSet presAssocID="{5A63DCD2-C984-421F-9337-55139A61FBE5}" presName="linear" presStyleCnt="0">
        <dgm:presLayoutVars>
          <dgm:animLvl val="lvl"/>
          <dgm:resizeHandles val="exact"/>
        </dgm:presLayoutVars>
      </dgm:prSet>
      <dgm:spPr/>
    </dgm:pt>
    <dgm:pt modelId="{27C1D768-24D5-4CF2-8D57-8520E6DC28DC}" type="pres">
      <dgm:prSet presAssocID="{9856EF20-D9E3-428B-ACEC-5C5FF1795D33}" presName="parentText" presStyleLbl="node1" presStyleIdx="0" presStyleCnt="1" custScaleY="103395" custLinFactNeighborY="-37150">
        <dgm:presLayoutVars>
          <dgm:chMax val="0"/>
          <dgm:bulletEnabled val="1"/>
        </dgm:presLayoutVars>
      </dgm:prSet>
      <dgm:spPr/>
    </dgm:pt>
  </dgm:ptLst>
  <dgm:cxnLst>
    <dgm:cxn modelId="{3BEEDC1F-A0B7-490B-A6E5-F7F833E37DA6}" type="presOf" srcId="{9856EF20-D9E3-428B-ACEC-5C5FF1795D33}" destId="{27C1D768-24D5-4CF2-8D57-8520E6DC28DC}" srcOrd="0" destOrd="0" presId="urn:microsoft.com/office/officeart/2005/8/layout/vList2"/>
    <dgm:cxn modelId="{BD697060-3246-4A40-8A79-8463AE188554}" type="presOf" srcId="{5A63DCD2-C984-421F-9337-55139A61FBE5}" destId="{7A623221-048F-47AB-9E7A-3DA124D12E2E}" srcOrd="0" destOrd="0" presId="urn:microsoft.com/office/officeart/2005/8/layout/vList2"/>
    <dgm:cxn modelId="{553EC7A4-F3CC-428F-B167-7D35853994C5}" srcId="{5A63DCD2-C984-421F-9337-55139A61FBE5}" destId="{9856EF20-D9E3-428B-ACEC-5C5FF1795D33}" srcOrd="0" destOrd="0" parTransId="{36D83AB5-5D1B-4F34-AB99-B2F644E954F2}" sibTransId="{1193F19F-28A6-4AFD-B069-36AAE71ED10E}"/>
    <dgm:cxn modelId="{633AD52D-D610-485C-AEEC-7D2C7D35924D}" type="presParOf" srcId="{7A623221-048F-47AB-9E7A-3DA124D12E2E}" destId="{27C1D768-24D5-4CF2-8D57-8520E6DC28D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67CB31-4A91-4CDB-8B15-A11D57E4B3F9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C7CB8CC4-5FEB-48CD-A59E-CB2CF9C4376F}">
      <dgm:prSet/>
      <dgm:spPr/>
      <dgm:t>
        <a:bodyPr/>
        <a:lstStyle/>
        <a:p>
          <a:pPr algn="ctr"/>
          <a:r>
            <a:rPr lang="en-US" b="1" dirty="0"/>
            <a:t>EDA</a:t>
          </a:r>
          <a:endParaRPr lang="en-IN" b="1" dirty="0"/>
        </a:p>
      </dgm:t>
    </dgm:pt>
    <dgm:pt modelId="{B9B51277-8913-4772-8F24-3157B8F6B9E2}" type="parTrans" cxnId="{21C55FF1-1A1A-4E5E-AC07-EA68DEB98D26}">
      <dgm:prSet/>
      <dgm:spPr/>
      <dgm:t>
        <a:bodyPr/>
        <a:lstStyle/>
        <a:p>
          <a:endParaRPr lang="en-IN"/>
        </a:p>
      </dgm:t>
    </dgm:pt>
    <dgm:pt modelId="{BEB87E94-AB50-4E09-8FD0-1240ED3B0E88}" type="sibTrans" cxnId="{21C55FF1-1A1A-4E5E-AC07-EA68DEB98D26}">
      <dgm:prSet/>
      <dgm:spPr/>
      <dgm:t>
        <a:bodyPr/>
        <a:lstStyle/>
        <a:p>
          <a:endParaRPr lang="en-IN"/>
        </a:p>
      </dgm:t>
    </dgm:pt>
    <dgm:pt modelId="{A6656F02-DF8F-4B31-B6C2-B41E2E559CE5}" type="pres">
      <dgm:prSet presAssocID="{4D67CB31-4A91-4CDB-8B15-A11D57E4B3F9}" presName="linear" presStyleCnt="0">
        <dgm:presLayoutVars>
          <dgm:animLvl val="lvl"/>
          <dgm:resizeHandles val="exact"/>
        </dgm:presLayoutVars>
      </dgm:prSet>
      <dgm:spPr/>
    </dgm:pt>
    <dgm:pt modelId="{6B853333-890A-4031-92FA-ADDEBB75EB09}" type="pres">
      <dgm:prSet presAssocID="{C7CB8CC4-5FEB-48CD-A59E-CB2CF9C4376F}" presName="parentText" presStyleLbl="node1" presStyleIdx="0" presStyleCnt="1" custScaleX="96079" custScaleY="55135" custLinFactNeighborY="-34904">
        <dgm:presLayoutVars>
          <dgm:chMax val="0"/>
          <dgm:bulletEnabled val="1"/>
        </dgm:presLayoutVars>
      </dgm:prSet>
      <dgm:spPr/>
    </dgm:pt>
  </dgm:ptLst>
  <dgm:cxnLst>
    <dgm:cxn modelId="{81E92A04-1F0F-4C3F-89D7-9CAC627B9C40}" type="presOf" srcId="{4D67CB31-4A91-4CDB-8B15-A11D57E4B3F9}" destId="{A6656F02-DF8F-4B31-B6C2-B41E2E559CE5}" srcOrd="0" destOrd="0" presId="urn:microsoft.com/office/officeart/2005/8/layout/vList2"/>
    <dgm:cxn modelId="{C2471D50-16E3-431C-8F34-7B8F6A934C88}" type="presOf" srcId="{C7CB8CC4-5FEB-48CD-A59E-CB2CF9C4376F}" destId="{6B853333-890A-4031-92FA-ADDEBB75EB09}" srcOrd="0" destOrd="0" presId="urn:microsoft.com/office/officeart/2005/8/layout/vList2"/>
    <dgm:cxn modelId="{21C55FF1-1A1A-4E5E-AC07-EA68DEB98D26}" srcId="{4D67CB31-4A91-4CDB-8B15-A11D57E4B3F9}" destId="{C7CB8CC4-5FEB-48CD-A59E-CB2CF9C4376F}" srcOrd="0" destOrd="0" parTransId="{B9B51277-8913-4772-8F24-3157B8F6B9E2}" sibTransId="{BEB87E94-AB50-4E09-8FD0-1240ED3B0E88}"/>
    <dgm:cxn modelId="{D13AF1A1-8FC3-4ABB-A616-D09EA63C7C71}" type="presParOf" srcId="{A6656F02-DF8F-4B31-B6C2-B41E2E559CE5}" destId="{6B853333-890A-4031-92FA-ADDEBB75EB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67CB31-4A91-4CDB-8B15-A11D57E4B3F9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C7CB8CC4-5FEB-48CD-A59E-CB2CF9C4376F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b="1" dirty="0"/>
            <a:t>Feature</a:t>
          </a:r>
          <a:r>
            <a:rPr lang="en-US" dirty="0"/>
            <a:t> </a:t>
          </a:r>
          <a:r>
            <a:rPr lang="en-US" b="1" dirty="0">
              <a:cs typeface="Times New Roman" panose="02020603050405020304" pitchFamily="18" charset="0"/>
            </a:rPr>
            <a:t>Engineering</a:t>
          </a:r>
          <a:endParaRPr lang="en-IN" dirty="0"/>
        </a:p>
      </dgm:t>
    </dgm:pt>
    <dgm:pt modelId="{B9B51277-8913-4772-8F24-3157B8F6B9E2}" type="parTrans" cxnId="{21C55FF1-1A1A-4E5E-AC07-EA68DEB98D26}">
      <dgm:prSet/>
      <dgm:spPr/>
      <dgm:t>
        <a:bodyPr/>
        <a:lstStyle/>
        <a:p>
          <a:endParaRPr lang="en-IN"/>
        </a:p>
      </dgm:t>
    </dgm:pt>
    <dgm:pt modelId="{BEB87E94-AB50-4E09-8FD0-1240ED3B0E88}" type="sibTrans" cxnId="{21C55FF1-1A1A-4E5E-AC07-EA68DEB98D26}">
      <dgm:prSet/>
      <dgm:spPr/>
      <dgm:t>
        <a:bodyPr/>
        <a:lstStyle/>
        <a:p>
          <a:endParaRPr lang="en-IN"/>
        </a:p>
      </dgm:t>
    </dgm:pt>
    <dgm:pt modelId="{A6656F02-DF8F-4B31-B6C2-B41E2E559CE5}" type="pres">
      <dgm:prSet presAssocID="{4D67CB31-4A91-4CDB-8B15-A11D57E4B3F9}" presName="linear" presStyleCnt="0">
        <dgm:presLayoutVars>
          <dgm:animLvl val="lvl"/>
          <dgm:resizeHandles val="exact"/>
        </dgm:presLayoutVars>
      </dgm:prSet>
      <dgm:spPr/>
    </dgm:pt>
    <dgm:pt modelId="{6B853333-890A-4031-92FA-ADDEBB75EB09}" type="pres">
      <dgm:prSet presAssocID="{C7CB8CC4-5FEB-48CD-A59E-CB2CF9C4376F}" presName="parentText" presStyleLbl="node1" presStyleIdx="0" presStyleCnt="1" custScaleY="37706" custLinFactNeighborX="-1274" custLinFactNeighborY="-18698">
        <dgm:presLayoutVars>
          <dgm:chMax val="0"/>
          <dgm:bulletEnabled val="1"/>
        </dgm:presLayoutVars>
      </dgm:prSet>
      <dgm:spPr/>
    </dgm:pt>
  </dgm:ptLst>
  <dgm:cxnLst>
    <dgm:cxn modelId="{81E92A04-1F0F-4C3F-89D7-9CAC627B9C40}" type="presOf" srcId="{4D67CB31-4A91-4CDB-8B15-A11D57E4B3F9}" destId="{A6656F02-DF8F-4B31-B6C2-B41E2E559CE5}" srcOrd="0" destOrd="0" presId="urn:microsoft.com/office/officeart/2005/8/layout/vList2"/>
    <dgm:cxn modelId="{C2471D50-16E3-431C-8F34-7B8F6A934C88}" type="presOf" srcId="{C7CB8CC4-5FEB-48CD-A59E-CB2CF9C4376F}" destId="{6B853333-890A-4031-92FA-ADDEBB75EB09}" srcOrd="0" destOrd="0" presId="urn:microsoft.com/office/officeart/2005/8/layout/vList2"/>
    <dgm:cxn modelId="{21C55FF1-1A1A-4E5E-AC07-EA68DEB98D26}" srcId="{4D67CB31-4A91-4CDB-8B15-A11D57E4B3F9}" destId="{C7CB8CC4-5FEB-48CD-A59E-CB2CF9C4376F}" srcOrd="0" destOrd="0" parTransId="{B9B51277-8913-4772-8F24-3157B8F6B9E2}" sibTransId="{BEB87E94-AB50-4E09-8FD0-1240ED3B0E88}"/>
    <dgm:cxn modelId="{D13AF1A1-8FC3-4ABB-A616-D09EA63C7C71}" type="presParOf" srcId="{A6656F02-DF8F-4B31-B6C2-B41E2E559CE5}" destId="{6B853333-890A-4031-92FA-ADDEBB75EB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67CB31-4A91-4CDB-8B15-A11D57E4B3F9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C7CB8CC4-5FEB-48CD-A59E-CB2CF9C4376F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dirty="0"/>
            <a:t>Model</a:t>
          </a:r>
          <a:r>
            <a:rPr lang="en-US" baseline="0" dirty="0"/>
            <a:t> Selection</a:t>
          </a:r>
          <a:endParaRPr lang="en-IN" dirty="0"/>
        </a:p>
      </dgm:t>
    </dgm:pt>
    <dgm:pt modelId="{B9B51277-8913-4772-8F24-3157B8F6B9E2}" type="parTrans" cxnId="{21C55FF1-1A1A-4E5E-AC07-EA68DEB98D26}">
      <dgm:prSet/>
      <dgm:spPr/>
      <dgm:t>
        <a:bodyPr/>
        <a:lstStyle/>
        <a:p>
          <a:endParaRPr lang="en-IN"/>
        </a:p>
      </dgm:t>
    </dgm:pt>
    <dgm:pt modelId="{BEB87E94-AB50-4E09-8FD0-1240ED3B0E88}" type="sibTrans" cxnId="{21C55FF1-1A1A-4E5E-AC07-EA68DEB98D26}">
      <dgm:prSet/>
      <dgm:spPr/>
      <dgm:t>
        <a:bodyPr/>
        <a:lstStyle/>
        <a:p>
          <a:endParaRPr lang="en-IN"/>
        </a:p>
      </dgm:t>
    </dgm:pt>
    <dgm:pt modelId="{A6656F02-DF8F-4B31-B6C2-B41E2E559CE5}" type="pres">
      <dgm:prSet presAssocID="{4D67CB31-4A91-4CDB-8B15-A11D57E4B3F9}" presName="linear" presStyleCnt="0">
        <dgm:presLayoutVars>
          <dgm:animLvl val="lvl"/>
          <dgm:resizeHandles val="exact"/>
        </dgm:presLayoutVars>
      </dgm:prSet>
      <dgm:spPr/>
    </dgm:pt>
    <dgm:pt modelId="{6B853333-890A-4031-92FA-ADDEBB75EB09}" type="pres">
      <dgm:prSet presAssocID="{C7CB8CC4-5FEB-48CD-A59E-CB2CF9C4376F}" presName="parentText" presStyleLbl="node1" presStyleIdx="0" presStyleCnt="1" custLinFactNeighborY="-47672">
        <dgm:presLayoutVars>
          <dgm:chMax val="0"/>
          <dgm:bulletEnabled val="1"/>
        </dgm:presLayoutVars>
      </dgm:prSet>
      <dgm:spPr/>
    </dgm:pt>
  </dgm:ptLst>
  <dgm:cxnLst>
    <dgm:cxn modelId="{81E92A04-1F0F-4C3F-89D7-9CAC627B9C40}" type="presOf" srcId="{4D67CB31-4A91-4CDB-8B15-A11D57E4B3F9}" destId="{A6656F02-DF8F-4B31-B6C2-B41E2E559CE5}" srcOrd="0" destOrd="0" presId="urn:microsoft.com/office/officeart/2005/8/layout/vList2"/>
    <dgm:cxn modelId="{C2471D50-16E3-431C-8F34-7B8F6A934C88}" type="presOf" srcId="{C7CB8CC4-5FEB-48CD-A59E-CB2CF9C4376F}" destId="{6B853333-890A-4031-92FA-ADDEBB75EB09}" srcOrd="0" destOrd="0" presId="urn:microsoft.com/office/officeart/2005/8/layout/vList2"/>
    <dgm:cxn modelId="{21C55FF1-1A1A-4E5E-AC07-EA68DEB98D26}" srcId="{4D67CB31-4A91-4CDB-8B15-A11D57E4B3F9}" destId="{C7CB8CC4-5FEB-48CD-A59E-CB2CF9C4376F}" srcOrd="0" destOrd="0" parTransId="{B9B51277-8913-4772-8F24-3157B8F6B9E2}" sibTransId="{BEB87E94-AB50-4E09-8FD0-1240ED3B0E88}"/>
    <dgm:cxn modelId="{D13AF1A1-8FC3-4ABB-A616-D09EA63C7C71}" type="presParOf" srcId="{A6656F02-DF8F-4B31-B6C2-B41E2E559CE5}" destId="{6B853333-890A-4031-92FA-ADDEBB75EB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67CB31-4A91-4CDB-8B15-A11D57E4B3F9}" type="doc">
      <dgm:prSet loTypeId="urn:microsoft.com/office/officeart/2005/8/layout/vList2" loCatId="list" qsTypeId="urn:microsoft.com/office/officeart/2005/8/quickstyle/simple4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C7CB8CC4-5FEB-48CD-A59E-CB2CF9C4376F}">
      <dgm:prSet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ctr"/>
          <a:r>
            <a:rPr lang="en-US" dirty="0"/>
            <a:t>Model</a:t>
          </a:r>
          <a:r>
            <a:rPr lang="en-US" baseline="0" dirty="0"/>
            <a:t> Evaluation</a:t>
          </a:r>
          <a:endParaRPr lang="en-IN" dirty="0"/>
        </a:p>
      </dgm:t>
    </dgm:pt>
    <dgm:pt modelId="{BEB87E94-AB50-4E09-8FD0-1240ED3B0E88}" type="sibTrans" cxnId="{21C55FF1-1A1A-4E5E-AC07-EA68DEB98D26}">
      <dgm:prSet/>
      <dgm:spPr/>
      <dgm:t>
        <a:bodyPr/>
        <a:lstStyle/>
        <a:p>
          <a:endParaRPr lang="en-IN"/>
        </a:p>
      </dgm:t>
    </dgm:pt>
    <dgm:pt modelId="{B9B51277-8913-4772-8F24-3157B8F6B9E2}" type="parTrans" cxnId="{21C55FF1-1A1A-4E5E-AC07-EA68DEB98D26}">
      <dgm:prSet/>
      <dgm:spPr/>
      <dgm:t>
        <a:bodyPr/>
        <a:lstStyle/>
        <a:p>
          <a:endParaRPr lang="en-IN"/>
        </a:p>
      </dgm:t>
    </dgm:pt>
    <dgm:pt modelId="{A6656F02-DF8F-4B31-B6C2-B41E2E559CE5}" type="pres">
      <dgm:prSet presAssocID="{4D67CB31-4A91-4CDB-8B15-A11D57E4B3F9}" presName="linear" presStyleCnt="0">
        <dgm:presLayoutVars>
          <dgm:animLvl val="lvl"/>
          <dgm:resizeHandles val="exact"/>
        </dgm:presLayoutVars>
      </dgm:prSet>
      <dgm:spPr/>
    </dgm:pt>
    <dgm:pt modelId="{6B853333-890A-4031-92FA-ADDEBB75EB09}" type="pres">
      <dgm:prSet presAssocID="{C7CB8CC4-5FEB-48CD-A59E-CB2CF9C4376F}" presName="parentText" presStyleLbl="node1" presStyleIdx="0" presStyleCnt="1" custLinFactNeighborX="-8855" custLinFactNeighborY="100">
        <dgm:presLayoutVars>
          <dgm:chMax val="0"/>
          <dgm:bulletEnabled val="1"/>
        </dgm:presLayoutVars>
      </dgm:prSet>
      <dgm:spPr/>
    </dgm:pt>
  </dgm:ptLst>
  <dgm:cxnLst>
    <dgm:cxn modelId="{81E92A04-1F0F-4C3F-89D7-9CAC627B9C40}" type="presOf" srcId="{4D67CB31-4A91-4CDB-8B15-A11D57E4B3F9}" destId="{A6656F02-DF8F-4B31-B6C2-B41E2E559CE5}" srcOrd="0" destOrd="0" presId="urn:microsoft.com/office/officeart/2005/8/layout/vList2"/>
    <dgm:cxn modelId="{C2471D50-16E3-431C-8F34-7B8F6A934C88}" type="presOf" srcId="{C7CB8CC4-5FEB-48CD-A59E-CB2CF9C4376F}" destId="{6B853333-890A-4031-92FA-ADDEBB75EB09}" srcOrd="0" destOrd="0" presId="urn:microsoft.com/office/officeart/2005/8/layout/vList2"/>
    <dgm:cxn modelId="{21C55FF1-1A1A-4E5E-AC07-EA68DEB98D26}" srcId="{4D67CB31-4A91-4CDB-8B15-A11D57E4B3F9}" destId="{C7CB8CC4-5FEB-48CD-A59E-CB2CF9C4376F}" srcOrd="0" destOrd="0" parTransId="{B9B51277-8913-4772-8F24-3157B8F6B9E2}" sibTransId="{BEB87E94-AB50-4E09-8FD0-1240ED3B0E88}"/>
    <dgm:cxn modelId="{D13AF1A1-8FC3-4ABB-A616-D09EA63C7C71}" type="presParOf" srcId="{A6656F02-DF8F-4B31-B6C2-B41E2E559CE5}" destId="{6B853333-890A-4031-92FA-ADDEBB75EB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34AE9-58BB-47B3-AA09-F4A34F6802A0}">
      <dsp:nvSpPr>
        <dsp:cNvPr id="0" name=""/>
        <dsp:cNvSpPr/>
      </dsp:nvSpPr>
      <dsp:spPr>
        <a:xfrm>
          <a:off x="0" y="406"/>
          <a:ext cx="10424057" cy="659587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PROJECT CONTENT</a:t>
          </a:r>
          <a:endParaRPr lang="en-IN" sz="4300" b="1" kern="1200" dirty="0"/>
        </a:p>
      </dsp:txBody>
      <dsp:txXfrm>
        <a:off x="32198" y="32604"/>
        <a:ext cx="10359661" cy="595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B9682-6E29-471C-AF17-16FBBCF6C848}">
      <dsp:nvSpPr>
        <dsp:cNvPr id="0" name=""/>
        <dsp:cNvSpPr/>
      </dsp:nvSpPr>
      <dsp:spPr>
        <a:xfrm>
          <a:off x="0" y="3773"/>
          <a:ext cx="10964333" cy="86346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INTRODUCTION</a:t>
          </a:r>
          <a:endParaRPr lang="en-IN" sz="3600" b="1" kern="1200" dirty="0"/>
        </a:p>
      </dsp:txBody>
      <dsp:txXfrm>
        <a:off x="42151" y="45924"/>
        <a:ext cx="10880031" cy="779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1D768-24D5-4CF2-8D57-8520E6DC28DC}">
      <dsp:nvSpPr>
        <dsp:cNvPr id="0" name=""/>
        <dsp:cNvSpPr/>
      </dsp:nvSpPr>
      <dsp:spPr>
        <a:xfrm>
          <a:off x="0" y="0"/>
          <a:ext cx="10710333" cy="570383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IN" sz="2300" b="1" kern="1200" dirty="0"/>
        </a:p>
      </dsp:txBody>
      <dsp:txXfrm>
        <a:off x="27844" y="27844"/>
        <a:ext cx="10654645" cy="5146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53333-890A-4031-92FA-ADDEBB75EB09}">
      <dsp:nvSpPr>
        <dsp:cNvPr id="0" name=""/>
        <dsp:cNvSpPr/>
      </dsp:nvSpPr>
      <dsp:spPr>
        <a:xfrm>
          <a:off x="211028" y="0"/>
          <a:ext cx="10341960" cy="581861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EDA</a:t>
          </a:r>
          <a:endParaRPr lang="en-IN" sz="2400" b="1" kern="1200" dirty="0"/>
        </a:p>
      </dsp:txBody>
      <dsp:txXfrm>
        <a:off x="239432" y="28404"/>
        <a:ext cx="10285152" cy="5250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53333-890A-4031-92FA-ADDEBB75EB09}">
      <dsp:nvSpPr>
        <dsp:cNvPr id="0" name=""/>
        <dsp:cNvSpPr/>
      </dsp:nvSpPr>
      <dsp:spPr>
        <a:xfrm>
          <a:off x="0" y="0"/>
          <a:ext cx="10134600" cy="57880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Feature</a:t>
          </a:r>
          <a:r>
            <a:rPr lang="en-US" sz="2400" kern="1200" dirty="0"/>
            <a:t> </a:t>
          </a:r>
          <a:r>
            <a:rPr lang="en-US" sz="2400" b="1" kern="1200" dirty="0">
              <a:cs typeface="Times New Roman" panose="02020603050405020304" pitchFamily="18" charset="0"/>
            </a:rPr>
            <a:t>Engineering</a:t>
          </a:r>
          <a:endParaRPr lang="en-IN" sz="2400" kern="1200" dirty="0"/>
        </a:p>
      </dsp:txBody>
      <dsp:txXfrm>
        <a:off x="28255" y="28255"/>
        <a:ext cx="10078090" cy="522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53333-890A-4031-92FA-ADDEBB75EB09}">
      <dsp:nvSpPr>
        <dsp:cNvPr id="0" name=""/>
        <dsp:cNvSpPr/>
      </dsp:nvSpPr>
      <dsp:spPr>
        <a:xfrm>
          <a:off x="0" y="0"/>
          <a:ext cx="10134600" cy="743535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Model</a:t>
          </a:r>
          <a:r>
            <a:rPr lang="en-US" sz="3100" kern="1200" baseline="0" dirty="0"/>
            <a:t> Selection</a:t>
          </a:r>
          <a:endParaRPr lang="en-IN" sz="3100" kern="1200" dirty="0"/>
        </a:p>
      </dsp:txBody>
      <dsp:txXfrm>
        <a:off x="36296" y="36296"/>
        <a:ext cx="10062008" cy="670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53333-890A-4031-92FA-ADDEBB75EB09}">
      <dsp:nvSpPr>
        <dsp:cNvPr id="0" name=""/>
        <dsp:cNvSpPr/>
      </dsp:nvSpPr>
      <dsp:spPr>
        <a:xfrm>
          <a:off x="0" y="12454"/>
          <a:ext cx="10134600" cy="62361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</a:t>
          </a:r>
          <a:r>
            <a:rPr lang="en-US" sz="2600" kern="1200" baseline="0" dirty="0"/>
            <a:t> Evaluation</a:t>
          </a:r>
          <a:endParaRPr lang="en-IN" sz="2600" kern="1200" dirty="0"/>
        </a:p>
      </dsp:txBody>
      <dsp:txXfrm>
        <a:off x="30442" y="42896"/>
        <a:ext cx="10073716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50D47-0BCD-4986-9B78-12BBF02819BE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31B83-CEFF-4F59-A186-C07DF70BD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2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31B83-CEFF-4F59-A186-C07DF70BD57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3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6960-36AB-2B02-1783-F40A21EA0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6CA74-F2D4-78F1-212B-B64F2E0CF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8FAEA-3FCA-2F12-BC35-B0D9F208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D8C7-A423-4F1E-BE6A-2076D2A3FFE9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819E8-B636-A5A8-23CF-0F61F313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365C-6BA8-7E57-1305-39F7F54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835F-C537-A3F9-3231-3913B7B7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C933E-20A1-9F06-7164-F530B3818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CE04-B9BE-A942-328A-583E36EF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851C3-486E-4BAC-B6AE-2017D89A0D50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92543-D822-72B4-BA42-83C3A887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E049-52AD-4AD5-92C3-7661F71C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11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DC2AF-59F3-99DD-EB6B-A9FA2CCE3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5F06-7726-7F0D-6441-E118610C6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EFFB-9D2B-B5BC-B446-444AC4FE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C59B-A16D-458F-83B6-38C73591580F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89E2-09A8-F6B6-2E28-BCF4C39F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BF80-3AE3-EF39-44C8-287957CC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1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A5C5-F2EE-42B5-9CF0-3781597A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F31E-AA1A-B87A-3B39-142C82B3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430A-91CF-8566-C951-342DEA14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5156-FB3A-46B0-B1A7-1886FD1FF1A0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B4E4-072E-8438-DE68-68FD21132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CF6B-CDBF-75BC-3B91-4901AC9A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F20C-A7E9-7749-E543-8A41E565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1CB6-323C-3B05-40F6-E45F17CF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EB83-9E86-E93D-08AA-800BCD86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A3A74-996B-4B9D-898E-925B76EF1AB8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AFB1-0DAD-CD3D-4FB2-381C35F8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36A3-9484-7063-0F13-1AB49174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1939-AE82-4232-492E-0D0712C3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93DEF-50C5-7D05-917D-4A2E578F1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D32D-D4FD-2899-7647-E20E8E55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36DB-71F3-024A-F275-8C7EF470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8AFF-7F95-4A20-A3E3-36112AF05077}" type="datetime1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19EC6-4C34-FA0D-3AD5-698D8D4E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8327-5D29-0634-AE31-DFCF6319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92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580C-8FFE-FED1-7D8E-56C5DB77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29C41-0920-7990-F260-47FD980DF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7F6C7-5B5F-A752-D9C8-81C07AE8A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64110-C320-13CE-CA41-A01A42E5E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2CD90-CE64-A82E-EB2D-6ED6FF714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8D013-08B3-C224-5D70-0139AE65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B55C-3436-4C02-90E1-99549D028087}" type="datetime1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88F00-D29C-8EF4-F8F0-264F7E39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4BE0A-5524-3729-DB81-3FA9B29A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8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BEEC-3DF1-EF2F-8D37-77B37758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61815-8002-3B0A-AB23-14F3DD8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F9866-4334-4FD5-A081-2EF2CEC874AB}" type="datetime1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92983-587C-2862-4837-9095E9F7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2D122-804C-6570-1895-9A2522C6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8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4E10B-6BCC-BC50-8111-A6E94C90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9194-A8D4-4E70-B78B-B01A7E387E36}" type="datetime1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14C73-B018-360E-C81E-341CFB63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E610-3895-1C8E-D894-53417CAB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025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6E63-69E5-6A1A-9B18-CD8C59F7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9C388-E647-0FBB-0757-BC0484B1A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795E9-F669-AC0B-1D4B-DB72B0CD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340D6-36BB-BAF7-F64B-953481B1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2BD4-C6B2-441F-B394-36B332B8AAC5}" type="datetime1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CA905-E7E9-4609-BE90-459B50F8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55054-6084-74A2-2894-DE4FB6DA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F96F-C3EA-FDFE-0EAB-BEA7494C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723CB-BEB6-27BA-780B-17849F16DD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7125C-B3CE-65BA-99F1-5A0FCE7A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C9DE-DD53-2DD9-2074-4E9CE83F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36CA-6D53-4D8C-8E9F-A47424579EAF}" type="datetime1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51C7-8CFA-0D85-A107-EC4391DC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BFBC-8006-4BC7-3531-F976B528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B6187-9682-674C-E9FE-A7F43726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046B-12F6-71AF-35A1-9417931C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11E5-0712-2BE7-DA71-9C5DDDFD8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C99B-0713-48BD-A487-406D326D0741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F5D4-A455-7CAA-989F-E220358DE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4BFB-C579-1796-5561-4A3EBCB4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4F78-35FB-4D56-8AD0-CB24A8087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39D1-13E1-6B45-D43A-691F616D4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14" y="4098472"/>
            <a:ext cx="8327572" cy="143623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Figtree"/>
              </a:rPr>
              <a:t>Digital Marketing Campaign Conversion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E6766-C9E4-E069-D585-6212FED48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5637" y="6118409"/>
            <a:ext cx="4482193" cy="555852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- Boston  Institute Of Analytics </a:t>
            </a:r>
            <a:r>
              <a:rPr lang="en-US" b="1" dirty="0">
                <a:solidFill>
                  <a:srgbClr val="0070C0"/>
                </a:solidFill>
              </a:rPr>
              <a:t>BIA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7ACC3-A3BF-E85C-AE05-C4B753C39A64}"/>
              </a:ext>
            </a:extLst>
          </p:cNvPr>
          <p:cNvSpPr txBox="1"/>
          <p:nvPr/>
        </p:nvSpPr>
        <p:spPr>
          <a:xfrm>
            <a:off x="355599" y="6118409"/>
            <a:ext cx="4689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Submit By </a:t>
            </a:r>
            <a:r>
              <a:rPr lang="en-IN" sz="2400" dirty="0">
                <a:solidFill>
                  <a:srgbClr val="002060"/>
                </a:solidFill>
              </a:rPr>
              <a:t>: </a:t>
            </a:r>
            <a:r>
              <a:rPr lang="en-IN" sz="2400" b="1" dirty="0">
                <a:solidFill>
                  <a:srgbClr val="002060"/>
                </a:solidFill>
              </a:rPr>
              <a:t>Juned Ansari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3C9167-04CE-746A-C062-81FE26DF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2678"/>
            <a:ext cx="12192000" cy="38446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53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5515-84E0-65C8-F44B-68F62CDD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12" y="102744"/>
            <a:ext cx="9723535" cy="673434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Power BI Dashboard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6C1A-B3E1-AFAC-AFC6-DEFFB6CFD16F}"/>
              </a:ext>
            </a:extLst>
          </p:cNvPr>
          <p:cNvSpPr txBox="1"/>
          <p:nvPr/>
        </p:nvSpPr>
        <p:spPr>
          <a:xfrm>
            <a:off x="199808" y="1236900"/>
            <a:ext cx="55524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Dashboard Components: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Key Metrics (Accuracy, Precision, Recall)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Conversion Rate by Campaign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 Spend vs. Conversion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Count of Conversion Rate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Conversion Rate by Campaign Channel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Purpose:</a:t>
            </a:r>
            <a:r>
              <a:rPr lang="en-US" sz="2000" dirty="0"/>
              <a:t> Provides actionable insights for marketing teams.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732ED-10F3-DD29-EEF4-0AB722BC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256" y="2200940"/>
            <a:ext cx="6666330" cy="455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9449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86F2-F132-96A3-46CB-F802C5BA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498" y="365126"/>
            <a:ext cx="8899451" cy="730027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Conclusion &amp; Next Steps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C5A23E-BD78-5BBC-435E-CE7295C4D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497" y="1519320"/>
            <a:ext cx="898451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 Spend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On 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significantly impact conversions.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outperformed other models.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dashboard helps in decision-making.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 for better model performance.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more customer behavioral data.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A/B testing to refine marketing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2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7B47FB-E231-6A84-12CC-8D84B9B845BC}"/>
              </a:ext>
            </a:extLst>
          </p:cNvPr>
          <p:cNvSpPr txBox="1"/>
          <p:nvPr/>
        </p:nvSpPr>
        <p:spPr>
          <a:xfrm>
            <a:off x="3867505" y="2573867"/>
            <a:ext cx="44569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720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030BFBBB-7B71-820E-D6ED-D2A880969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151098"/>
              </p:ext>
            </p:extLst>
          </p:nvPr>
        </p:nvGraphicFramePr>
        <p:xfrm>
          <a:off x="836610" y="372534"/>
          <a:ext cx="10424057" cy="66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648D0-053D-4921-7F5C-9C0FE0561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3707" y="1676003"/>
            <a:ext cx="4103763" cy="35059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Exploratory Data Analysis (EDA)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Model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  <a:cs typeface="Times New Roman" panose="02020603050405020304" pitchFamily="18" charset="0"/>
              </a:rPr>
              <a:t>Model Evaluation</a:t>
            </a:r>
            <a:endParaRPr lang="en-IN" sz="2800" b="1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D575B8C-6C22-EB23-1473-ADA074DA60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142" r="12142"/>
          <a:stretch>
            <a:fillRect/>
          </a:stretch>
        </p:blipFill>
        <p:spPr>
          <a:xfrm>
            <a:off x="4944534" y="1151467"/>
            <a:ext cx="7095066" cy="55541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5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5E9D08C-DDEB-3BAF-C88C-DA1A41147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533170"/>
              </p:ext>
            </p:extLst>
          </p:nvPr>
        </p:nvGraphicFramePr>
        <p:xfrm>
          <a:off x="838200" y="365126"/>
          <a:ext cx="10964333" cy="871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4F7727-EF97-5672-4532-DE9422317940}"/>
              </a:ext>
            </a:extLst>
          </p:cNvPr>
          <p:cNvSpPr txBox="1"/>
          <p:nvPr/>
        </p:nvSpPr>
        <p:spPr>
          <a:xfrm>
            <a:off x="838200" y="1905506"/>
            <a:ext cx="109643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937"/>
                </a:solidFill>
                <a:effectLst/>
              </a:rPr>
              <a:t>This project aims to enhance campaign effectiveness in the digital marketing sector by accurately predicting customer conversions.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937"/>
                </a:solidFill>
                <a:effectLst/>
              </a:rPr>
              <a:t>By leveraging machine learning, the project seeks to identify potential converters and optimize marketing strategies.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2937"/>
                </a:solidFill>
                <a:effectLst/>
              </a:rPr>
              <a:t>The objective is to develop a robust machine learning model that predicts customer conversions based on various demographic and engagement factors, enabling improved campaign targeting, increased conversion rates, and maximized return on advertising spend (ROAS).</a:t>
            </a:r>
          </a:p>
        </p:txBody>
      </p:sp>
    </p:spTree>
    <p:extLst>
      <p:ext uri="{BB962C8B-B14F-4D97-AF65-F5344CB8AC3E}">
        <p14:creationId xmlns:p14="http://schemas.microsoft.com/office/powerpoint/2010/main" val="270635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E160451-D2D0-F512-A2D2-31A6BCB9C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87613"/>
              </p:ext>
            </p:extLst>
          </p:nvPr>
        </p:nvGraphicFramePr>
        <p:xfrm>
          <a:off x="740833" y="246594"/>
          <a:ext cx="10710333" cy="57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5ABEAFB-996B-5E44-DAE6-3D1E767D9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14" y="1307284"/>
            <a:ext cx="8875967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Checked for missing values (None found).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Distribution of Conversion(Target variable is imbalanced)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0D57B762-FE5D-8D68-63A9-085CFCF7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14" y="3087992"/>
            <a:ext cx="916454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plot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plots of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 Spend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 On 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Conversion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6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DE11B4F-6AA6-B244-EBA2-779F01701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807026"/>
              </p:ext>
            </p:extLst>
          </p:nvPr>
        </p:nvGraphicFramePr>
        <p:xfrm>
          <a:off x="399282" y="82195"/>
          <a:ext cx="10764018" cy="585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8194BEC-C8DC-7F28-3B60-98DADE6CA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79" y="3877122"/>
            <a:ext cx="3746641" cy="27786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377B79-B30D-7A0B-8D1F-5AAE4DA524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7034" y="3877122"/>
            <a:ext cx="3597787" cy="27786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904FD-7337-29C9-5EF9-FE54EC61A2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2530" y="1063943"/>
            <a:ext cx="4486940" cy="2725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373D2-AA5C-492F-B92A-29315480F9EA}"/>
              </a:ext>
            </a:extLst>
          </p:cNvPr>
          <p:cNvSpPr txBox="1"/>
          <p:nvPr/>
        </p:nvSpPr>
        <p:spPr>
          <a:xfrm>
            <a:off x="4469258" y="3877121"/>
            <a:ext cx="3215812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Count 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315D1-FE3E-6C94-D16C-33ABDBF2286C}"/>
              </a:ext>
            </a:extLst>
          </p:cNvPr>
          <p:cNvSpPr txBox="1"/>
          <p:nvPr/>
        </p:nvSpPr>
        <p:spPr>
          <a:xfrm>
            <a:off x="616449" y="3419891"/>
            <a:ext cx="255484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Box 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2E9A7-0540-62F9-9476-D067BCD0B3F1}"/>
              </a:ext>
            </a:extLst>
          </p:cNvPr>
          <p:cNvSpPr txBox="1"/>
          <p:nvPr/>
        </p:nvSpPr>
        <p:spPr>
          <a:xfrm>
            <a:off x="9020710" y="3419891"/>
            <a:ext cx="2794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Box Plot </a:t>
            </a:r>
          </a:p>
        </p:txBody>
      </p:sp>
    </p:spTree>
    <p:extLst>
      <p:ext uri="{BB962C8B-B14F-4D97-AF65-F5344CB8AC3E}">
        <p14:creationId xmlns:p14="http://schemas.microsoft.com/office/powerpoint/2010/main" val="20291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DE11B4F-6AA6-B244-EBA2-779F01701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368096"/>
              </p:ext>
            </p:extLst>
          </p:nvPr>
        </p:nvGraphicFramePr>
        <p:xfrm>
          <a:off x="1028700" y="173226"/>
          <a:ext cx="10134600" cy="960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F5E35-9723-A010-5375-F897BC00EBE0}"/>
              </a:ext>
            </a:extLst>
          </p:cNvPr>
          <p:cNvSpPr txBox="1"/>
          <p:nvPr/>
        </p:nvSpPr>
        <p:spPr>
          <a:xfrm>
            <a:off x="455488" y="906031"/>
            <a:ext cx="1128102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process we convert or drop different feature that have significant or not have significant impact on the Dependent feature.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Like we convert categorical Data type into numerical so that Algorithm can understand the data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project we have Campaign Channel, Campaign Type and Gender as categorical Data type so we have to convert this to numerical using different  encoding technique like One Hot Encoding.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Here is the code that convert this to numerical and drop the feature that not have significant impact on target variable.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Standardized numerical features using </a:t>
            </a:r>
            <a:r>
              <a:rPr lang="en-IN" sz="2400" dirty="0" err="1"/>
              <a:t>StandardScaler</a:t>
            </a:r>
            <a:r>
              <a:rPr lang="en-IN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Outcome : Data is ready for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4D9F9-7484-DC8E-0910-3A540868AB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" y="5530135"/>
            <a:ext cx="10134600" cy="533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5DEEFD-863A-EC8E-E599-E72EB8674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700" y="6151172"/>
            <a:ext cx="9317376" cy="5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6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DE11B4F-6AA6-B244-EBA2-779F01701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199456"/>
              </p:ext>
            </p:extLst>
          </p:nvPr>
        </p:nvGraphicFramePr>
        <p:xfrm>
          <a:off x="1028700" y="113016"/>
          <a:ext cx="10134600" cy="750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F5E35-9723-A010-5375-F897BC00EBE0}"/>
              </a:ext>
            </a:extLst>
          </p:cNvPr>
          <p:cNvSpPr txBox="1"/>
          <p:nvPr/>
        </p:nvSpPr>
        <p:spPr>
          <a:xfrm>
            <a:off x="886931" y="982176"/>
            <a:ext cx="10134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process we try different type of model or algorithm that give better result on the data and give good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different type of algorithm, that perform better on categorical problem in this project I use Logistic Regression, Random Forest, Gradient Boosting and Decision Tree.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Performance Summary: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 performed the best in terms of accuracy &amp; recall.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Gradient Boosting had competitive results</a:t>
            </a:r>
            <a:r>
              <a:rPr lang="en-US" sz="2400" b="1" dirty="0"/>
              <a:t>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27385-280B-5804-9B51-43E8842A0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10" y="4428162"/>
            <a:ext cx="5460809" cy="231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9A8E9-96DA-A774-EE9E-278D49C4A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428162"/>
            <a:ext cx="5998490" cy="2316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35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DE11B4F-6AA6-B244-EBA2-779F01701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271368"/>
              </p:ext>
            </p:extLst>
          </p:nvPr>
        </p:nvGraphicFramePr>
        <p:xfrm>
          <a:off x="1028700" y="113017"/>
          <a:ext cx="10134600" cy="647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8F5E35-9723-A010-5375-F897BC00EBE0}"/>
              </a:ext>
            </a:extLst>
          </p:cNvPr>
          <p:cNvSpPr txBox="1"/>
          <p:nvPr/>
        </p:nvSpPr>
        <p:spPr>
          <a:xfrm>
            <a:off x="1225979" y="915227"/>
            <a:ext cx="1013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Metrics Used: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Accuracy, Precision, Recall, 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Precision-Recall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Cross-validation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Confusion Matrix Analysis: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Model effectively predicts conversions but needs fine-tuning.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B5128-84D7-3C9A-96A9-AC633CA1E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660" y="3772412"/>
            <a:ext cx="4098187" cy="2972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ED645-B812-3131-ED0B-92F4199AB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9155" y="3764345"/>
            <a:ext cx="4098186" cy="298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27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9EAF-B60C-0936-94D8-FFB4E7C7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26" y="164117"/>
            <a:ext cx="10078948" cy="61092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dirty="0"/>
              <a:t>Feature Importance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36A35C-0AB1-22FE-CE6E-3D30B6078AA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6526" y="632887"/>
            <a:ext cx="895050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Driving Conversion: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Ad Spend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Time On Site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Email Clicks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 chart of feature importance from Random Forest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4FE52D-1A36-59C4-71CB-24F6D2EB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87" y="3051425"/>
            <a:ext cx="7899103" cy="3642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236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508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Figtree</vt:lpstr>
      <vt:lpstr>Times New Roman</vt:lpstr>
      <vt:lpstr>Office Theme</vt:lpstr>
      <vt:lpstr>Digital Marketing Campaign Conversion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Importance</vt:lpstr>
      <vt:lpstr>Power BI Dashboard Overview</vt:lpstr>
      <vt:lpstr>Conclusion &amp;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Singh</dc:creator>
  <cp:lastModifiedBy>Juned Ansari</cp:lastModifiedBy>
  <cp:revision>2</cp:revision>
  <dcterms:created xsi:type="dcterms:W3CDTF">2024-07-26T13:26:00Z</dcterms:created>
  <dcterms:modified xsi:type="dcterms:W3CDTF">2025-01-30T17:34:10Z</dcterms:modified>
</cp:coreProperties>
</file>