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Arimo"/>
      <p:regular r:id="rId25"/>
      <p:bold r:id="rId26"/>
      <p:italic r:id="rId27"/>
      <p:boldItalic r:id="rId28"/>
    </p:embeddedFont>
    <p:embeddedFont>
      <p:font typeface="Bebas Neue"/>
      <p:regular r:id="rId29"/>
    </p:embeddedFont>
    <p:embeddedFont>
      <p:font typeface="Source Code Pro"/>
      <p:regular r:id="rId30"/>
      <p:bold r:id="rId31"/>
      <p:italic r:id="rId32"/>
      <p:boldItalic r:id="rId33"/>
    </p:embeddedFont>
    <p:embeddedFont>
      <p:font typeface="Barlow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rimo-bold.fntdata"/><Relationship Id="rId25" Type="http://schemas.openxmlformats.org/officeDocument/2006/relationships/font" Target="fonts/Arimo-regular.fntdata"/><Relationship Id="rId28" Type="http://schemas.openxmlformats.org/officeDocument/2006/relationships/font" Target="fonts/Arimo-boldItalic.fntdata"/><Relationship Id="rId27" Type="http://schemas.openxmlformats.org/officeDocument/2006/relationships/font" Target="fonts/Arim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ebasNeu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CodePro-bold.fntdata"/><Relationship Id="rId30" Type="http://schemas.openxmlformats.org/officeDocument/2006/relationships/font" Target="fonts/SourceCodePro-regular.fntdata"/><Relationship Id="rId11" Type="http://schemas.openxmlformats.org/officeDocument/2006/relationships/slide" Target="slides/slide7.xml"/><Relationship Id="rId33" Type="http://schemas.openxmlformats.org/officeDocument/2006/relationships/font" Target="fonts/SourceCodePro-boldItalic.fntdata"/><Relationship Id="rId10" Type="http://schemas.openxmlformats.org/officeDocument/2006/relationships/slide" Target="slides/slide6.xml"/><Relationship Id="rId32" Type="http://schemas.openxmlformats.org/officeDocument/2006/relationships/font" Target="fonts/SourceCodePro-italic.fntdata"/><Relationship Id="rId13" Type="http://schemas.openxmlformats.org/officeDocument/2006/relationships/slide" Target="slides/slide9.xml"/><Relationship Id="rId35" Type="http://schemas.openxmlformats.org/officeDocument/2006/relationships/font" Target="fonts/Barlow-bold.fntdata"/><Relationship Id="rId12" Type="http://schemas.openxmlformats.org/officeDocument/2006/relationships/slide" Target="slides/slide8.xml"/><Relationship Id="rId34" Type="http://schemas.openxmlformats.org/officeDocument/2006/relationships/font" Target="fonts/Barlow-regular.fntdata"/><Relationship Id="rId15" Type="http://schemas.openxmlformats.org/officeDocument/2006/relationships/slide" Target="slides/slide11.xml"/><Relationship Id="rId37" Type="http://schemas.openxmlformats.org/officeDocument/2006/relationships/font" Target="fonts/Barlow-boldItalic.fntdata"/><Relationship Id="rId14" Type="http://schemas.openxmlformats.org/officeDocument/2006/relationships/slide" Target="slides/slide10.xml"/><Relationship Id="rId36" Type="http://schemas.openxmlformats.org/officeDocument/2006/relationships/font" Target="fonts/Barlow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5e77e62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5e77e62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a3834986dd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2a3834986dd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a3834986dd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a3834986dd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a3834986dd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a3834986dd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2a3834986dd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2a3834986dd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a3834986dd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2a3834986dd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2a3834986dd_7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2a3834986dd_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2a3834986dd_7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2a3834986dd_7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f5e6061853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f5e6061853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2a3834986dd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2a3834986dd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2a3834986dd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2a3834986dd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5e6061853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f5e6061853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2a3834986dd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2a3834986dd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f5e6061853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f5e6061853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f5e77e6543_0_1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f5e77e6543_0_1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a3834986d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a3834986d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61a32cbe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f61a32cbe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f61a32cbe2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f61a32cbe2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f5e77e6543_0_1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f5e77e6543_0_1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f5e77e6543_0_1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f5e77e6543_0_1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293750" y="1495425"/>
            <a:ext cx="3764400" cy="10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1933650" y="3189775"/>
            <a:ext cx="5153100" cy="2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57" name="Google Shape;57;p1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hasCustomPrompt="1" idx="2" type="title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3" type="title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" name="Google Shape;65;p13"/>
          <p:cNvSpPr txBox="1"/>
          <p:nvPr>
            <p:ph idx="4" type="subTitle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5" type="title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6" type="title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" name="Google Shape;68;p13"/>
          <p:cNvSpPr txBox="1"/>
          <p:nvPr>
            <p:ph idx="7" type="subTitle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8" type="title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9" type="title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1" name="Google Shape;71;p13"/>
          <p:cNvSpPr txBox="1"/>
          <p:nvPr>
            <p:ph idx="13" type="subTitle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14" type="title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15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74" name="Google Shape;74;p1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1914075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1914075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2" type="title"/>
          </p:nvPr>
        </p:nvSpPr>
        <p:spPr>
          <a:xfrm>
            <a:off x="4999425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14"/>
          <p:cNvSpPr txBox="1"/>
          <p:nvPr>
            <p:ph idx="3" type="subTitle"/>
          </p:nvPr>
        </p:nvSpPr>
        <p:spPr>
          <a:xfrm>
            <a:off x="4999425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82" name="Google Shape;82;p1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4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1773725" y="14482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6" name="Google Shape;86;p15"/>
          <p:cNvSpPr txBox="1"/>
          <p:nvPr>
            <p:ph idx="1" type="subTitle"/>
          </p:nvPr>
        </p:nvSpPr>
        <p:spPr>
          <a:xfrm>
            <a:off x="1773725" y="20951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2" type="title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8" name="Google Shape;88;p15"/>
          <p:cNvSpPr txBox="1"/>
          <p:nvPr>
            <p:ph idx="3" type="subTitle"/>
          </p:nvPr>
        </p:nvSpPr>
        <p:spPr>
          <a:xfrm>
            <a:off x="5144188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90" name="Google Shape;90;p1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714300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714300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2" type="title"/>
          </p:nvPr>
        </p:nvSpPr>
        <p:spPr>
          <a:xfrm>
            <a:off x="3456750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6" name="Google Shape;96;p16"/>
          <p:cNvSpPr txBox="1"/>
          <p:nvPr>
            <p:ph idx="3" type="subTitle"/>
          </p:nvPr>
        </p:nvSpPr>
        <p:spPr>
          <a:xfrm>
            <a:off x="3456750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4" type="title"/>
          </p:nvPr>
        </p:nvSpPr>
        <p:spPr>
          <a:xfrm>
            <a:off x="6199188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8" name="Google Shape;98;p16"/>
          <p:cNvSpPr txBox="1"/>
          <p:nvPr>
            <p:ph idx="5" type="subTitle"/>
          </p:nvPr>
        </p:nvSpPr>
        <p:spPr>
          <a:xfrm>
            <a:off x="6199188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736350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736350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2" type="title"/>
          </p:nvPr>
        </p:nvSpPr>
        <p:spPr>
          <a:xfrm>
            <a:off x="736350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4" name="Google Shape;104;p17"/>
          <p:cNvSpPr txBox="1"/>
          <p:nvPr>
            <p:ph idx="3" type="subTitle"/>
          </p:nvPr>
        </p:nvSpPr>
        <p:spPr>
          <a:xfrm>
            <a:off x="736350" y="2122313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4" type="title"/>
          </p:nvPr>
        </p:nvSpPr>
        <p:spPr>
          <a:xfrm>
            <a:off x="6199188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" name="Google Shape;106;p17"/>
          <p:cNvSpPr txBox="1"/>
          <p:nvPr>
            <p:ph idx="5" type="subTitle"/>
          </p:nvPr>
        </p:nvSpPr>
        <p:spPr>
          <a:xfrm>
            <a:off x="6199200" y="2122312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7" type="title"/>
          </p:nvPr>
        </p:nvSpPr>
        <p:spPr>
          <a:xfrm>
            <a:off x="6199200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9" name="Google Shape;109;p17"/>
          <p:cNvSpPr txBox="1"/>
          <p:nvPr>
            <p:ph idx="8" type="subTitle"/>
          </p:nvPr>
        </p:nvSpPr>
        <p:spPr>
          <a:xfrm>
            <a:off x="6199200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9" type="title"/>
          </p:nvPr>
        </p:nvSpPr>
        <p:spPr>
          <a:xfrm>
            <a:off x="3459563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1" name="Google Shape;111;p17"/>
          <p:cNvSpPr txBox="1"/>
          <p:nvPr>
            <p:ph idx="13" type="subTitle"/>
          </p:nvPr>
        </p:nvSpPr>
        <p:spPr>
          <a:xfrm>
            <a:off x="3459563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4" type="title"/>
          </p:nvPr>
        </p:nvSpPr>
        <p:spPr>
          <a:xfrm>
            <a:off x="3459563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3" name="Google Shape;113;p17"/>
          <p:cNvSpPr txBox="1"/>
          <p:nvPr>
            <p:ph idx="15" type="subTitle"/>
          </p:nvPr>
        </p:nvSpPr>
        <p:spPr>
          <a:xfrm>
            <a:off x="3459563" y="2122313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4" name="Google Shape;114;p1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1200" y="306432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8" name="Google Shape;118;p18"/>
          <p:cNvSpPr txBox="1"/>
          <p:nvPr>
            <p:ph idx="1" type="subTitle"/>
          </p:nvPr>
        </p:nvSpPr>
        <p:spPr>
          <a:xfrm>
            <a:off x="721200" y="371113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2" type="title"/>
          </p:nvPr>
        </p:nvSpPr>
        <p:spPr>
          <a:xfrm>
            <a:off x="725325" y="15204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8"/>
          <p:cNvSpPr txBox="1"/>
          <p:nvPr>
            <p:ph idx="3" type="subTitle"/>
          </p:nvPr>
        </p:nvSpPr>
        <p:spPr>
          <a:xfrm>
            <a:off x="725325" y="21673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4" type="title"/>
          </p:nvPr>
        </p:nvSpPr>
        <p:spPr>
          <a:xfrm>
            <a:off x="6188163" y="15204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18"/>
          <p:cNvSpPr txBox="1"/>
          <p:nvPr>
            <p:ph idx="5" type="subTitle"/>
          </p:nvPr>
        </p:nvSpPr>
        <p:spPr>
          <a:xfrm>
            <a:off x="6188175" y="2167300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7" type="title"/>
          </p:nvPr>
        </p:nvSpPr>
        <p:spPr>
          <a:xfrm>
            <a:off x="6184050" y="306432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5" name="Google Shape;125;p18"/>
          <p:cNvSpPr txBox="1"/>
          <p:nvPr>
            <p:ph idx="8" type="subTitle"/>
          </p:nvPr>
        </p:nvSpPr>
        <p:spPr>
          <a:xfrm>
            <a:off x="6184050" y="371113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6" name="Google Shape;126;p1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_1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5194325" y="34435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0" name="Google Shape;130;p19"/>
          <p:cNvSpPr txBox="1"/>
          <p:nvPr>
            <p:ph idx="1" type="subTitle"/>
          </p:nvPr>
        </p:nvSpPr>
        <p:spPr>
          <a:xfrm>
            <a:off x="5194325" y="4090330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2" type="title"/>
          </p:nvPr>
        </p:nvSpPr>
        <p:spPr>
          <a:xfrm>
            <a:off x="5194313" y="11581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19"/>
          <p:cNvSpPr txBox="1"/>
          <p:nvPr>
            <p:ph idx="3" type="subTitle"/>
          </p:nvPr>
        </p:nvSpPr>
        <p:spPr>
          <a:xfrm>
            <a:off x="5194325" y="1804929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idx="5" type="title"/>
          </p:nvPr>
        </p:nvSpPr>
        <p:spPr>
          <a:xfrm>
            <a:off x="5194325" y="23008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5" name="Google Shape;135;p19"/>
          <p:cNvSpPr txBox="1"/>
          <p:nvPr>
            <p:ph idx="6" type="subTitle"/>
          </p:nvPr>
        </p:nvSpPr>
        <p:spPr>
          <a:xfrm>
            <a:off x="5194325" y="2947643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6" name="Google Shape;136;p1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5562600" y="2988175"/>
            <a:ext cx="2867100" cy="3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0" name="Google Shape;140;p20"/>
          <p:cNvSpPr txBox="1"/>
          <p:nvPr>
            <p:ph idx="1" type="subTitle"/>
          </p:nvPr>
        </p:nvSpPr>
        <p:spPr>
          <a:xfrm>
            <a:off x="4474125" y="1495425"/>
            <a:ext cx="39555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7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hasCustomPrompt="1" type="title"/>
          </p:nvPr>
        </p:nvSpPr>
        <p:spPr>
          <a:xfrm>
            <a:off x="3857450" y="730575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3" name="Google Shape;143;p21"/>
          <p:cNvSpPr txBox="1"/>
          <p:nvPr>
            <p:ph idx="1" type="subTitle"/>
          </p:nvPr>
        </p:nvSpPr>
        <p:spPr>
          <a:xfrm>
            <a:off x="2704575" y="1488775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hasCustomPrompt="1" idx="2" type="title"/>
          </p:nvPr>
        </p:nvSpPr>
        <p:spPr>
          <a:xfrm>
            <a:off x="3857450" y="2029025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5" name="Google Shape;145;p21"/>
          <p:cNvSpPr txBox="1"/>
          <p:nvPr>
            <p:ph idx="3" type="subTitle"/>
          </p:nvPr>
        </p:nvSpPr>
        <p:spPr>
          <a:xfrm>
            <a:off x="2704575" y="2787225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hasCustomPrompt="1" idx="4" type="title"/>
          </p:nvPr>
        </p:nvSpPr>
        <p:spPr>
          <a:xfrm>
            <a:off x="3780800" y="3330900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7" name="Google Shape;147;p21"/>
          <p:cNvSpPr txBox="1"/>
          <p:nvPr>
            <p:ph idx="5" type="subTitle"/>
          </p:nvPr>
        </p:nvSpPr>
        <p:spPr>
          <a:xfrm>
            <a:off x="2704575" y="4089100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8" name="Google Shape;148;p2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hasCustomPrompt="1" type="title"/>
          </p:nvPr>
        </p:nvSpPr>
        <p:spPr>
          <a:xfrm>
            <a:off x="1146851" y="2167525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2" name="Google Shape;152;p22"/>
          <p:cNvSpPr txBox="1"/>
          <p:nvPr>
            <p:ph idx="1" type="subTitle"/>
          </p:nvPr>
        </p:nvSpPr>
        <p:spPr>
          <a:xfrm>
            <a:off x="714350" y="3611525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hasCustomPrompt="1" idx="2" type="title"/>
          </p:nvPr>
        </p:nvSpPr>
        <p:spPr>
          <a:xfrm>
            <a:off x="3075717" y="2950750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4" name="Google Shape;154;p22"/>
          <p:cNvSpPr txBox="1"/>
          <p:nvPr>
            <p:ph idx="3" type="subTitle"/>
          </p:nvPr>
        </p:nvSpPr>
        <p:spPr>
          <a:xfrm>
            <a:off x="2643217" y="1480100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hasCustomPrompt="1" idx="4" type="title"/>
          </p:nvPr>
        </p:nvSpPr>
        <p:spPr>
          <a:xfrm>
            <a:off x="5004584" y="2167525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6" name="Google Shape;156;p22"/>
          <p:cNvSpPr txBox="1"/>
          <p:nvPr>
            <p:ph idx="5" type="subTitle"/>
          </p:nvPr>
        </p:nvSpPr>
        <p:spPr>
          <a:xfrm>
            <a:off x="4572083" y="3611525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hasCustomPrompt="1" idx="6" type="title"/>
          </p:nvPr>
        </p:nvSpPr>
        <p:spPr>
          <a:xfrm>
            <a:off x="6933451" y="2950750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8" name="Google Shape;158;p22"/>
          <p:cNvSpPr txBox="1"/>
          <p:nvPr>
            <p:ph idx="7" type="subTitle"/>
          </p:nvPr>
        </p:nvSpPr>
        <p:spPr>
          <a:xfrm>
            <a:off x="6500950" y="1480100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2"/>
          <p:cNvSpPr txBox="1"/>
          <p:nvPr>
            <p:ph idx="8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60" name="Google Shape;160;p2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5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idx="1" type="subTitle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3"/>
          <p:cNvSpPr txBox="1"/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10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65" name="Google Shape;165;p2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" type="subTitle"/>
          </p:nvPr>
        </p:nvSpPr>
        <p:spPr>
          <a:xfrm>
            <a:off x="1011250" y="2703350"/>
            <a:ext cx="24291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type="title"/>
          </p:nvPr>
        </p:nvSpPr>
        <p:spPr>
          <a:xfrm>
            <a:off x="1011250" y="1304150"/>
            <a:ext cx="19320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70" name="Google Shape;170;p2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idx="1" type="subTitle"/>
          </p:nvPr>
        </p:nvSpPr>
        <p:spPr>
          <a:xfrm>
            <a:off x="5703750" y="2703350"/>
            <a:ext cx="24291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5"/>
          <p:cNvSpPr txBox="1"/>
          <p:nvPr>
            <p:ph type="title"/>
          </p:nvPr>
        </p:nvSpPr>
        <p:spPr>
          <a:xfrm>
            <a:off x="6276975" y="1304150"/>
            <a:ext cx="18558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75" name="Google Shape;175;p2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6_1_2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idx="1" type="subTitle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/>
        </p:txBody>
      </p:sp>
      <p:sp>
        <p:nvSpPr>
          <p:cNvPr id="179" name="Google Shape;179;p26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80" name="Google Shape;180;p2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6_1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idx="1" type="subTitle"/>
          </p:nvPr>
        </p:nvSpPr>
        <p:spPr>
          <a:xfrm>
            <a:off x="706050" y="1408650"/>
            <a:ext cx="37683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84" name="Google Shape;184;p2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7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87" name="Google Shape;187;p27"/>
          <p:cNvSpPr txBox="1"/>
          <p:nvPr>
            <p:ph idx="2" type="subTitle"/>
          </p:nvPr>
        </p:nvSpPr>
        <p:spPr>
          <a:xfrm>
            <a:off x="4669650" y="1408650"/>
            <a:ext cx="37683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idx="1" type="subTitle"/>
          </p:nvPr>
        </p:nvSpPr>
        <p:spPr>
          <a:xfrm>
            <a:off x="714300" y="1656375"/>
            <a:ext cx="3361200" cy="13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8"/>
          <p:cNvSpPr txBox="1"/>
          <p:nvPr>
            <p:ph type="title"/>
          </p:nvPr>
        </p:nvSpPr>
        <p:spPr>
          <a:xfrm>
            <a:off x="714300" y="490500"/>
            <a:ext cx="28287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91" name="Google Shape;191;p2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8"/>
          <p:cNvSpPr txBox="1"/>
          <p:nvPr/>
        </p:nvSpPr>
        <p:spPr>
          <a:xfrm>
            <a:off x="714300" y="3620145"/>
            <a:ext cx="47394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2" type="title"/>
          </p:nvPr>
        </p:nvSpPr>
        <p:spPr>
          <a:xfrm>
            <a:off x="1804169" y="29418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804169" y="35887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3" type="title"/>
          </p:nvPr>
        </p:nvSpPr>
        <p:spPr>
          <a:xfrm>
            <a:off x="5109344" y="29418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" name="Google Shape;29;p5"/>
          <p:cNvSpPr txBox="1"/>
          <p:nvPr>
            <p:ph idx="4" type="subTitle"/>
          </p:nvPr>
        </p:nvSpPr>
        <p:spPr>
          <a:xfrm>
            <a:off x="5109344" y="35887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34" name="Google Shape;34;p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" name="Google Shape;35;p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714300" y="1971675"/>
            <a:ext cx="3857700" cy="23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714300" y="553450"/>
            <a:ext cx="38577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39" name="Google Shape;39;p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" name="Google Shape;40;p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2367000" y="1163250"/>
            <a:ext cx="4410000" cy="28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43" name="Google Shape;43;p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" name="Google Shape;44;p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8" name="Google Shape;48;p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" name="Google Shape;49;p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750600" y="3073400"/>
            <a:ext cx="34146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52" name="Google Shape;52;p1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1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3.xml"/><Relationship Id="rId4" Type="http://schemas.openxmlformats.org/officeDocument/2006/relationships/slide" Target="/ppt/slides/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3.xml"/><Relationship Id="rId4" Type="http://schemas.openxmlformats.org/officeDocument/2006/relationships/slide" Target="/ppt/slides/slide1.xml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3.xml"/><Relationship Id="rId4" Type="http://schemas.openxmlformats.org/officeDocument/2006/relationships/slide" Target="/ppt/slides/slide1.xml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3.xml"/><Relationship Id="rId4" Type="http://schemas.openxmlformats.org/officeDocument/2006/relationships/slide" Target="/ppt/slides/slide1.xml"/><Relationship Id="rId5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3.xml"/><Relationship Id="rId4" Type="http://schemas.openxmlformats.org/officeDocument/2006/relationships/slide" Target="/ppt/slides/slide1.xml"/><Relationship Id="rId5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3.xml"/><Relationship Id="rId4" Type="http://schemas.openxmlformats.org/officeDocument/2006/relationships/slide" Target="/ppt/slides/slide1.xml"/><Relationship Id="rId5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3.xml"/><Relationship Id="rId4" Type="http://schemas.openxmlformats.org/officeDocument/2006/relationships/slide" Target="/ppt/slides/slide1.xml"/><Relationship Id="rId5" Type="http://schemas.openxmlformats.org/officeDocument/2006/relationships/image" Target="../media/image18.png"/><Relationship Id="rId6" Type="http://schemas.openxmlformats.org/officeDocument/2006/relationships/image" Target="../media/image14.png"/><Relationship Id="rId7" Type="http://schemas.openxmlformats.org/officeDocument/2006/relationships/image" Target="../media/image19.png"/><Relationship Id="rId8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3.xml"/><Relationship Id="rId4" Type="http://schemas.openxmlformats.org/officeDocument/2006/relationships/slide" Target="/ppt/slides/slide1.xml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3.xml"/><Relationship Id="rId4" Type="http://schemas.openxmlformats.org/officeDocument/2006/relationships/slide" Target="/ppt/slides/slide1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3.xml"/><Relationship Id="rId4" Type="http://schemas.openxmlformats.org/officeDocument/2006/relationships/slide" Target="/ppt/slides/slide1.xml"/><Relationship Id="rId5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3.xml"/><Relationship Id="rId4" Type="http://schemas.openxmlformats.org/officeDocument/2006/relationships/slide" Target="/ppt/slides/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1.xml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Relationship Id="rId5" Type="http://schemas.openxmlformats.org/officeDocument/2006/relationships/slide" Target="/ppt/slides/slide1.xml"/><Relationship Id="rId6" Type="http://schemas.openxmlformats.org/officeDocument/2006/relationships/slide" Target="/ppt/slides/slide3.xml"/><Relationship Id="rId7" Type="http://schemas.openxmlformats.org/officeDocument/2006/relationships/slide" Target="/ppt/slides/slide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3.xml"/><Relationship Id="rId4" Type="http://schemas.openxmlformats.org/officeDocument/2006/relationships/slide" Target="/ppt/slides/slide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3.xml"/><Relationship Id="rId4" Type="http://schemas.openxmlformats.org/officeDocument/2006/relationships/slide" Target="/ppt/slides/slide1.xml"/><Relationship Id="rId5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3.xml"/><Relationship Id="rId4" Type="http://schemas.openxmlformats.org/officeDocument/2006/relationships/slide" Target="/ppt/slides/slide1.xml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3.xml"/><Relationship Id="rId4" Type="http://schemas.openxmlformats.org/officeDocument/2006/relationships/slide" Target="/ppt/slides/slide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freepik.com/free-photo/laptop_4442662.htm#page=1&amp;position=5&amp;from_view=user" TargetMode="External"/><Relationship Id="rId4" Type="http://schemas.openxmlformats.org/officeDocument/2006/relationships/slide" Target="/ppt/slides/slide3.xml"/><Relationship Id="rId5" Type="http://schemas.openxmlformats.org/officeDocument/2006/relationships/slide" Target="/ppt/slides/slide1.xml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3.xml"/><Relationship Id="rId4" Type="http://schemas.openxmlformats.org/officeDocument/2006/relationships/slide" Target="/ppt/slides/slide1.xml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3.xml"/><Relationship Id="rId4" Type="http://schemas.openxmlformats.org/officeDocument/2006/relationships/slide" Target="/ppt/slides/slide1.xml"/><Relationship Id="rId5" Type="http://schemas.openxmlformats.org/officeDocument/2006/relationships/image" Target="../media/image8.png"/><Relationship Id="rId6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ctrTitle"/>
          </p:nvPr>
        </p:nvSpPr>
        <p:spPr>
          <a:xfrm>
            <a:off x="714300" y="1190042"/>
            <a:ext cx="5007300" cy="21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accent1"/>
                </a:solidFill>
              </a:rPr>
              <a:t>ENHANCEMENT THROUGH</a:t>
            </a:r>
            <a:r>
              <a:rPr lang="en" sz="4600"/>
              <a:t> DATA-DRIVEN ANALYSIS</a:t>
            </a:r>
            <a:endParaRPr sz="4600">
              <a:solidFill>
                <a:schemeClr val="lt2"/>
              </a:solidFill>
            </a:endParaRPr>
          </a:p>
        </p:txBody>
      </p:sp>
      <p:sp>
        <p:nvSpPr>
          <p:cNvPr id="233" name="Google Shape;233;p31"/>
          <p:cNvSpPr txBox="1"/>
          <p:nvPr>
            <p:ph idx="1" type="subTitle"/>
          </p:nvPr>
        </p:nvSpPr>
        <p:spPr>
          <a:xfrm>
            <a:off x="846250" y="3384881"/>
            <a:ext cx="3815400" cy="101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r">
              <a:spcBef>
                <a:spcPts val="0"/>
              </a:spcBef>
              <a:spcAft>
                <a:spcPts val="0"/>
              </a:spcAft>
              <a:buClr>
                <a:srgbClr val="4BF2F2"/>
              </a:buClr>
              <a:buSzPts val="1500"/>
              <a:buChar char="-"/>
            </a:pPr>
            <a:r>
              <a:rPr i="1" lang="en" sz="1500">
                <a:solidFill>
                  <a:srgbClr val="4BF2F2"/>
                </a:solidFill>
              </a:rPr>
              <a:t>Group 6</a:t>
            </a:r>
            <a:endParaRPr i="1" sz="1500">
              <a:solidFill>
                <a:srgbClr val="4BF2F2"/>
              </a:solidFill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/>
              <a:t>Tarun Sai Sunkara</a:t>
            </a:r>
            <a:endParaRPr i="1" sz="1500"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/>
              <a:t>Divya Sai Poluru</a:t>
            </a:r>
            <a:endParaRPr i="1" sz="1500"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/>
              <a:t>Junaid Mohammed</a:t>
            </a:r>
            <a:endParaRPr i="1" sz="1500"/>
          </a:p>
        </p:txBody>
      </p:sp>
      <p:sp>
        <p:nvSpPr>
          <p:cNvPr id="234" name="Google Shape;234;p31"/>
          <p:cNvSpPr/>
          <p:nvPr/>
        </p:nvSpPr>
        <p:spPr>
          <a:xfrm rot="-1685758">
            <a:off x="4276753" y="428382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1"/>
          <p:cNvSpPr/>
          <p:nvPr/>
        </p:nvSpPr>
        <p:spPr>
          <a:xfrm>
            <a:off x="846250" y="1199204"/>
            <a:ext cx="3415583" cy="64784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Bebas Neue"/>
              </a:rPr>
              <a:t>ROAD SAFETY</a:t>
            </a:r>
          </a:p>
        </p:txBody>
      </p:sp>
      <p:sp>
        <p:nvSpPr>
          <p:cNvPr id="236" name="Google Shape;236;p31"/>
          <p:cNvSpPr/>
          <p:nvPr/>
        </p:nvSpPr>
        <p:spPr>
          <a:xfrm>
            <a:off x="3870412" y="86690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1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38" name="Google Shape;238;p31">
            <a:hlinkClick action="ppaction://hlinksldjump" r:id="rId3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9" name="Google Shape;239;p31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0" name="Google Shape;240;p31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41" name="Google Shape;241;p3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42" name="Google Shape;242;p3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" name="Google Shape;251;p31">
            <a:hlinkClick action="ppaction://hlinksldjump" r:id="rId4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31"/>
          <p:cNvGrpSpPr/>
          <p:nvPr/>
        </p:nvGrpSpPr>
        <p:grpSpPr>
          <a:xfrm>
            <a:off x="5041963" y="757530"/>
            <a:ext cx="3701872" cy="3762679"/>
            <a:chOff x="5041963" y="757530"/>
            <a:chExt cx="3701872" cy="3762679"/>
          </a:xfrm>
        </p:grpSpPr>
        <p:sp>
          <p:nvSpPr>
            <p:cNvPr id="253" name="Google Shape;253;p31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rect b="b" l="l" r="r" t="t"/>
              <a:pathLst>
                <a:path extrusionOk="0" h="206346" w="207404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4" name="Google Shape;254;p31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55" name="Google Shape;255;p31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rect b="b" l="l" r="r" t="t"/>
                <a:pathLst>
                  <a:path extrusionOk="0" fill="none" h="8071" w="1142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31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rect b="b" l="l" r="r" t="t"/>
                <a:pathLst>
                  <a:path extrusionOk="0" fill="none" h="535" w="1444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31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rect b="b" l="l" r="r" t="t"/>
                <a:pathLst>
                  <a:path extrusionOk="0" fill="none" h="2139" w="19098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31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rect b="b" l="l" r="r" t="t"/>
                <a:pathLst>
                  <a:path extrusionOk="0" fill="none" h="838" w="1587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31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rect b="b" l="l" r="r" t="t"/>
                <a:pathLst>
                  <a:path extrusionOk="0" fill="none" h="1088" w="3403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0" name="Google Shape;260;p31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rect b="b" l="l" r="r" t="t"/>
              <a:pathLst>
                <a:path extrusionOk="0" h="206346" w="207404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rect b="b" l="l" r="r" t="t"/>
              <a:pathLst>
                <a:path extrusionOk="0" h="206346" w="207404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2" name="Google Shape;262;p31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63" name="Google Shape;263;p31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rect b="b" l="l" r="r" t="t"/>
                <a:pathLst>
                  <a:path extrusionOk="0" h="49275" w="66074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31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rect b="b" l="l" r="r" t="t"/>
                <a:pathLst>
                  <a:path extrusionOk="0" fill="none" h="43736" w="60712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31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rect b="b" l="l" r="r" t="t"/>
                <a:pathLst>
                  <a:path extrusionOk="0" fill="none" h="38373" w="54566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31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rect b="b" l="l" r="r" t="t"/>
                <a:pathLst>
                  <a:path extrusionOk="0" fill="none" h="16978" w="64382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31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rect b="b" l="l" r="r" t="t"/>
                <a:pathLst>
                  <a:path extrusionOk="0" fill="none" h="4561" w="17281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31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rect b="b" l="l" r="r" t="t"/>
                <a:pathLst>
                  <a:path extrusionOk="0" fill="none" h="13184" w="3528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31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rect b="b" l="l" r="r" t="t"/>
                <a:pathLst>
                  <a:path extrusionOk="0" fill="none" h="8160" w="2584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31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rect b="b" l="l" r="r" t="t"/>
                <a:pathLst>
                  <a:path extrusionOk="0" fill="none" h="16782" w="4259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31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rect b="b" l="l" r="r" t="t"/>
                <a:pathLst>
                  <a:path extrusionOk="0" fill="none" h="10084" w="2958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31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rect b="b" l="l" r="r" t="t"/>
                <a:pathLst>
                  <a:path extrusionOk="0" fill="none" h="13202" w="3564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31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rect b="b" l="l" r="r" t="t"/>
                <a:pathLst>
                  <a:path extrusionOk="0" fill="none" h="13184" w="3564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31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rect b="b" l="l" r="r" t="t"/>
                <a:pathLst>
                  <a:path extrusionOk="0" fill="none" h="13201" w="3563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31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rect b="b" l="l" r="r" t="t"/>
                <a:pathLst>
                  <a:path extrusionOk="0" fill="none" h="5595" w="2068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31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rect b="b" l="l" r="r" t="t"/>
                <a:pathLst>
                  <a:path extrusionOk="0" fill="none" h="7804" w="40689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7" name="Google Shape;277;p31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78" name="Google Shape;278;p31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rect b="b" l="l" r="r" t="t"/>
                <a:pathLst>
                  <a:path extrusionOk="0" fill="none" h="8071" w="1142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31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rect b="b" l="l" r="r" t="t"/>
                <a:pathLst>
                  <a:path extrusionOk="0" fill="none" h="535" w="1444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31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rect b="b" l="l" r="r" t="t"/>
                <a:pathLst>
                  <a:path extrusionOk="0" fill="none" h="2139" w="19098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31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rect b="b" l="l" r="r" t="t"/>
                <a:pathLst>
                  <a:path extrusionOk="0" fill="none" h="838" w="1587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31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rect b="b" l="l" r="r" t="t"/>
                <a:pathLst>
                  <a:path extrusionOk="0" fill="none" h="1088" w="3403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3" name="Google Shape;283;p31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84" name="Google Shape;284;p31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rect b="b" l="l" r="r" t="t"/>
                <a:pathLst>
                  <a:path extrusionOk="0" h="3974" w="5969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31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rect b="b" l="l" r="r" t="t"/>
                <a:pathLst>
                  <a:path extrusionOk="0" h="5897" w="4383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31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rect b="b" l="l" r="r" t="t"/>
                <a:pathLst>
                  <a:path extrusionOk="0" h="12436" w="13985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7" name="Google Shape;287;p31"/>
            <p:cNvSpPr/>
            <p:nvPr/>
          </p:nvSpPr>
          <p:spPr>
            <a:xfrm>
              <a:off x="8170289" y="4203881"/>
              <a:ext cx="140247" cy="141086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8030063" y="757530"/>
              <a:ext cx="140247" cy="140224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5256650" y="3893001"/>
              <a:ext cx="262479" cy="262448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7082963" y="910513"/>
              <a:ext cx="213431" cy="214685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5653275" y="883381"/>
              <a:ext cx="107827" cy="107819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5041963" y="2824293"/>
              <a:ext cx="140247" cy="140224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5692426" y="4028640"/>
              <a:ext cx="416654" cy="491569"/>
            </a:xfrm>
            <a:custGeom>
              <a:rect b="b" l="l" r="r" t="t"/>
              <a:pathLst>
                <a:path extrusionOk="0" h="7126" w="604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rect b="b" l="l" r="r" t="t"/>
              <a:pathLst>
                <a:path extrusionOk="0" fill="none" h="1747" w="1729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rect b="b" l="l" r="r" t="t"/>
              <a:pathLst>
                <a:path extrusionOk="0" fill="none" h="1747" w="1729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6575627" y="3816888"/>
              <a:ext cx="335779" cy="396117"/>
            </a:xfrm>
            <a:custGeom>
              <a:rect b="b" l="l" r="r" t="t"/>
              <a:pathLst>
                <a:path extrusionOk="0" h="7126" w="604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5138089" y="1527749"/>
              <a:ext cx="107827" cy="108460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8" name="Google Shape;298;p31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299" name="Google Shape;299;p31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300" name="Google Shape;300;p31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rect b="b" l="l" r="r" t="t"/>
                  <a:pathLst>
                    <a:path extrusionOk="0" h="28717" w="28717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" name="Google Shape;301;p31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rect b="b" l="l" r="r" t="t"/>
                  <a:pathLst>
                    <a:path extrusionOk="0" h="5951" w="3439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31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rect b="b" l="l" r="r" t="t"/>
                  <a:pathLst>
                    <a:path extrusionOk="0" h="14859" w="8499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31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rect b="b" l="l" r="r" t="t"/>
                  <a:pathLst>
                    <a:path extrusionOk="0" h="34436" w="33813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31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rect b="b" l="l" r="r" t="t"/>
                  <a:pathLst>
                    <a:path extrusionOk="0" fill="none" h="1746" w="1729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31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rect b="b" l="l" r="r" t="t"/>
                  <a:pathLst>
                    <a:path extrusionOk="0" fill="none" h="1747" w="1729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31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rect b="b" l="l" r="r" t="t"/>
                  <a:pathLst>
                    <a:path extrusionOk="0" fill="none" h="1729" w="1729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31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rect b="b" l="l" r="r" t="t"/>
                  <a:pathLst>
                    <a:path extrusionOk="0" fill="none" h="1729" w="1729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31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rect b="b" l="l" r="r" t="t"/>
                  <a:pathLst>
                    <a:path extrusionOk="0" fill="none" h="5042" w="50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31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rect b="b" l="l" r="r" t="t"/>
                  <a:pathLst>
                    <a:path extrusionOk="0" fill="none" h="2833" w="4491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31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rect b="b" l="l" r="r" t="t"/>
                  <a:pathLst>
                    <a:path extrusionOk="0" fill="none" h="7643" w="1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31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rect b="b" l="l" r="r" t="t"/>
                  <a:pathLst>
                    <a:path extrusionOk="0" fill="none" h="3564" w="5042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31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rect b="b" l="l" r="r" t="t"/>
                  <a:pathLst>
                    <a:path extrusionOk="0" fill="none" h="6700" w="19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31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rect b="b" l="l" r="r" t="t"/>
                  <a:pathLst>
                    <a:path extrusionOk="0" fill="none" h="874" w="1016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14" name="Google Shape;314;p31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rect b="b" l="l" r="r" t="t"/>
                <a:pathLst>
                  <a:path extrusionOk="0" fill="none" h="1729" w="1729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0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0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40">
            <a:hlinkClick action="ppaction://hlinksldjump" r:id="rId3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32" name="Google Shape;632;p40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33" name="Google Shape;633;p40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34" name="Google Shape;634;p4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35" name="Google Shape;635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4" name="Google Shape;644;p40">
            <a:hlinkClick action="ppaction://hlinksldjump" r:id="rId4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40"/>
          <p:cNvSpPr txBox="1"/>
          <p:nvPr/>
        </p:nvSpPr>
        <p:spPr>
          <a:xfrm>
            <a:off x="802375" y="644650"/>
            <a:ext cx="30633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Visualization</a:t>
            </a:r>
            <a:endParaRPr sz="39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46" name="Google Shape;646;p40"/>
          <p:cNvSpPr txBox="1"/>
          <p:nvPr/>
        </p:nvSpPr>
        <p:spPr>
          <a:xfrm>
            <a:off x="276950" y="2346800"/>
            <a:ext cx="4194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mo"/>
              <a:buChar char="●"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Peak accidents during 6-9 AM and 15-18 PM.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mo"/>
              <a:buChar char="●"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Lowest incidents between 12-15 PM.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mo"/>
              <a:buChar char="●"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Possible factors: rush hour traffic and driver fatigue.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mo"/>
              <a:buChar char="●"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Valuable for identifying high-risk times and developing accident reduction strategies.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47" name="Google Shape;647;p40"/>
          <p:cNvSpPr txBox="1"/>
          <p:nvPr/>
        </p:nvSpPr>
        <p:spPr>
          <a:xfrm>
            <a:off x="484350" y="1601175"/>
            <a:ext cx="45264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BF2F2"/>
                </a:solidFill>
                <a:latin typeface="Arimo"/>
                <a:ea typeface="Arimo"/>
                <a:cs typeface="Arimo"/>
                <a:sym typeface="Arimo"/>
              </a:rPr>
              <a:t>Timing of most accidents during the day.</a:t>
            </a:r>
            <a:endParaRPr>
              <a:solidFill>
                <a:srgbClr val="4BF2F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648" name="Google Shape;64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0075" y="948225"/>
            <a:ext cx="4644300" cy="32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1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41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1">
            <a:hlinkClick action="ppaction://hlinksldjump" r:id="rId3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56" name="Google Shape;656;p41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57" name="Google Shape;657;p41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58" name="Google Shape;658;p4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59" name="Google Shape;659;p4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8" name="Google Shape;668;p41">
            <a:hlinkClick action="ppaction://hlinksldjump" r:id="rId4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41"/>
          <p:cNvSpPr txBox="1"/>
          <p:nvPr/>
        </p:nvSpPr>
        <p:spPr>
          <a:xfrm>
            <a:off x="802375" y="644650"/>
            <a:ext cx="30633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Visualization</a:t>
            </a:r>
            <a:endParaRPr sz="39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0" name="Google Shape;670;p41"/>
          <p:cNvSpPr txBox="1"/>
          <p:nvPr/>
        </p:nvSpPr>
        <p:spPr>
          <a:xfrm>
            <a:off x="276950" y="2346800"/>
            <a:ext cx="4194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mo"/>
              <a:buChar char="●"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Drivers responsible for over 80% of accidents.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mo"/>
              <a:buChar char="●"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Challenges popular assumption, highlighting driver accountability.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mo"/>
              <a:buChar char="●"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Acknowledges environmental factors like weather and visibility.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71" name="Google Shape;671;p41"/>
          <p:cNvSpPr txBox="1"/>
          <p:nvPr/>
        </p:nvSpPr>
        <p:spPr>
          <a:xfrm>
            <a:off x="484350" y="1601175"/>
            <a:ext cx="45264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BF2F2"/>
                </a:solidFill>
                <a:latin typeface="Arimo"/>
                <a:ea typeface="Arimo"/>
                <a:cs typeface="Arimo"/>
                <a:sym typeface="Arimo"/>
              </a:rPr>
              <a:t>Types of faults leading to mishaps.</a:t>
            </a:r>
            <a:endParaRPr>
              <a:solidFill>
                <a:srgbClr val="4BF2F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672" name="Google Shape;67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3575" y="907550"/>
            <a:ext cx="4397449" cy="344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2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42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42">
            <a:hlinkClick action="ppaction://hlinksldjump" r:id="rId3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80" name="Google Shape;680;p42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81" name="Google Shape;681;p42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82" name="Google Shape;682;p4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83" name="Google Shape;683;p4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2" name="Google Shape;692;p42">
            <a:hlinkClick action="ppaction://hlinksldjump" r:id="rId4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42"/>
          <p:cNvSpPr txBox="1"/>
          <p:nvPr/>
        </p:nvSpPr>
        <p:spPr>
          <a:xfrm>
            <a:off x="802375" y="644650"/>
            <a:ext cx="30633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Visualization</a:t>
            </a:r>
            <a:endParaRPr sz="39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94" name="Google Shape;694;p42"/>
          <p:cNvSpPr txBox="1"/>
          <p:nvPr/>
        </p:nvSpPr>
        <p:spPr>
          <a:xfrm>
            <a:off x="276950" y="2346800"/>
            <a:ext cx="4194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mo"/>
              <a:buChar char="●"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Implement targeted safety measures for 2-wheelers due to their high accident rate.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mo"/>
              <a:buChar char="●"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Address specific challenges related to heavy vehicles given their significant contribution to accidents.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mo"/>
              <a:buChar char="●"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Investigate factors contributing to the lower accident rate for 4-wheelers to improve overall safety.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95" name="Google Shape;695;p42"/>
          <p:cNvSpPr txBox="1"/>
          <p:nvPr/>
        </p:nvSpPr>
        <p:spPr>
          <a:xfrm>
            <a:off x="541500" y="1521175"/>
            <a:ext cx="38157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BF2F2"/>
                </a:solidFill>
                <a:latin typeface="Arimo"/>
                <a:ea typeface="Arimo"/>
                <a:cs typeface="Arimo"/>
                <a:sym typeface="Arimo"/>
              </a:rPr>
              <a:t>Comparison of accident rates between different vehicle types.</a:t>
            </a:r>
            <a:endParaRPr>
              <a:solidFill>
                <a:srgbClr val="4BF2F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696" name="Google Shape;696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1850" y="803900"/>
            <a:ext cx="4508500" cy="36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3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43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43">
            <a:hlinkClick action="ppaction://hlinksldjump" r:id="rId3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04" name="Google Shape;704;p43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05" name="Google Shape;705;p43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06" name="Google Shape;706;p43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07" name="Google Shape;707;p43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6" name="Google Shape;716;p43">
            <a:hlinkClick action="ppaction://hlinksldjump" r:id="rId4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43"/>
          <p:cNvSpPr txBox="1"/>
          <p:nvPr/>
        </p:nvSpPr>
        <p:spPr>
          <a:xfrm>
            <a:off x="802375" y="644650"/>
            <a:ext cx="30633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Visualization</a:t>
            </a:r>
            <a:endParaRPr sz="39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18" name="Google Shape;718;p43"/>
          <p:cNvSpPr txBox="1"/>
          <p:nvPr/>
        </p:nvSpPr>
        <p:spPr>
          <a:xfrm>
            <a:off x="276950" y="2346800"/>
            <a:ext cx="4194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mo"/>
              <a:buChar char="●"/>
            </a:pPr>
            <a:r>
              <a:rPr lang="en"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The graph illustrates a concerning trend of increasing accident severity over the years.</a:t>
            </a:r>
            <a:endParaRPr sz="13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mo"/>
              <a:buChar char="●"/>
            </a:pPr>
            <a:r>
              <a:rPr lang="en"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The insight serves as a crucial input for future model building, emphasizing the need for effective strategies to address the rising severity trend.</a:t>
            </a:r>
            <a:endParaRPr sz="13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719" name="Google Shape;719;p43"/>
          <p:cNvSpPr txBox="1"/>
          <p:nvPr/>
        </p:nvSpPr>
        <p:spPr>
          <a:xfrm>
            <a:off x="484350" y="1730500"/>
            <a:ext cx="40485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4BF2F2"/>
                </a:solidFill>
                <a:latin typeface="Arimo"/>
                <a:ea typeface="Arimo"/>
                <a:cs typeface="Arimo"/>
                <a:sym typeface="Arimo"/>
              </a:rPr>
              <a:t>Assessment of changes in accident severity over past years.</a:t>
            </a:r>
            <a:endParaRPr>
              <a:solidFill>
                <a:srgbClr val="4BF2F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720" name="Google Shape;720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2850" y="809025"/>
            <a:ext cx="4367351" cy="35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26" name="Google Shape;726;p44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44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44">
            <a:hlinkClick action="ppaction://hlinksldjump" r:id="rId3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29" name="Google Shape;729;p44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0" name="Google Shape;730;p44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31" name="Google Shape;731;p4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32" name="Google Shape;732;p4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1" name="Google Shape;741;p44">
            <a:hlinkClick action="ppaction://hlinksldjump" r:id="rId4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44"/>
          <p:cNvSpPr txBox="1"/>
          <p:nvPr/>
        </p:nvSpPr>
        <p:spPr>
          <a:xfrm>
            <a:off x="846250" y="635000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Model building</a:t>
            </a:r>
            <a:endParaRPr sz="39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43" name="Google Shape;743;p44"/>
          <p:cNvSpPr txBox="1"/>
          <p:nvPr/>
        </p:nvSpPr>
        <p:spPr>
          <a:xfrm>
            <a:off x="497950" y="1564525"/>
            <a:ext cx="44709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BF2F2"/>
                </a:solidFill>
                <a:latin typeface="Arimo"/>
                <a:ea typeface="Arimo"/>
                <a:cs typeface="Arimo"/>
                <a:sym typeface="Arimo"/>
              </a:rPr>
              <a:t>Decision Tree:</a:t>
            </a:r>
            <a:endParaRPr b="1" sz="1800">
              <a:solidFill>
                <a:srgbClr val="4BF2F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The decision tree analysis based on light conditions, day of the week, and severity index reveals that instances of high severity are associated with light conditions exceeding a value of 4.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744" name="Google Shape;74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6250" y="782438"/>
            <a:ext cx="3888650" cy="357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45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50" name="Google Shape;750;p45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45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45">
            <a:hlinkClick action="ppaction://hlinksldjump" r:id="rId3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53" name="Google Shape;753;p45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54" name="Google Shape;754;p45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55" name="Google Shape;755;p4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56" name="Google Shape;756;p4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5" name="Google Shape;765;p45">
            <a:hlinkClick action="ppaction://hlinksldjump" r:id="rId4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5"/>
          <p:cNvSpPr txBox="1"/>
          <p:nvPr/>
        </p:nvSpPr>
        <p:spPr>
          <a:xfrm>
            <a:off x="846250" y="453375"/>
            <a:ext cx="8204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Selecting best model</a:t>
            </a:r>
            <a:endParaRPr sz="39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67" name="Google Shape;767;p45"/>
          <p:cNvSpPr txBox="1"/>
          <p:nvPr/>
        </p:nvSpPr>
        <p:spPr>
          <a:xfrm>
            <a:off x="-212000" y="1157225"/>
            <a:ext cx="35820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         </a:t>
            </a:r>
            <a:r>
              <a:rPr lang="en" sz="1800">
                <a:solidFill>
                  <a:srgbClr val="4BF2F2"/>
                </a:solidFill>
                <a:latin typeface="Arimo"/>
                <a:ea typeface="Arimo"/>
                <a:cs typeface="Arimo"/>
                <a:sym typeface="Arimo"/>
              </a:rPr>
              <a:t>     Speed Zone  </a:t>
            </a:r>
            <a:r>
              <a:rPr lang="e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                                              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                                                                          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                                   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768" name="Google Shape;768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253025"/>
            <a:ext cx="8515501" cy="7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617500"/>
            <a:ext cx="8515501" cy="69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3037600"/>
            <a:ext cx="8515501" cy="68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Google Shape;771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3687600"/>
            <a:ext cx="8515501" cy="6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6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77" name="Google Shape;777;p46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46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46">
            <a:hlinkClick action="ppaction://hlinksldjump" r:id="rId3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80" name="Google Shape;780;p46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81" name="Google Shape;781;p46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82" name="Google Shape;782;p46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83" name="Google Shape;783;p46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6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6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6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6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6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6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6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6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2" name="Google Shape;792;p46">
            <a:hlinkClick action="ppaction://hlinksldjump" r:id="rId4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46"/>
          <p:cNvSpPr txBox="1"/>
          <p:nvPr/>
        </p:nvSpPr>
        <p:spPr>
          <a:xfrm>
            <a:off x="551425" y="432475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94" name="Google Shape;794;p46"/>
          <p:cNvSpPr txBox="1"/>
          <p:nvPr/>
        </p:nvSpPr>
        <p:spPr>
          <a:xfrm>
            <a:off x="3551425" y="2261050"/>
            <a:ext cx="50688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795" name="Google Shape;795;p46"/>
          <p:cNvSpPr txBox="1"/>
          <p:nvPr/>
        </p:nvSpPr>
        <p:spPr>
          <a:xfrm>
            <a:off x="669500" y="489813"/>
            <a:ext cx="136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BF2F2"/>
                </a:solidFill>
                <a:latin typeface="Arimo"/>
                <a:ea typeface="Arimo"/>
                <a:cs typeface="Arimo"/>
                <a:sym typeface="Arimo"/>
              </a:rPr>
              <a:t>Severity</a:t>
            </a:r>
            <a:endParaRPr sz="1800">
              <a:solidFill>
                <a:srgbClr val="4BF2F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796" name="Google Shape;796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550" y="858350"/>
            <a:ext cx="8087198" cy="10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7" name="Google Shape;797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550" y="1835513"/>
            <a:ext cx="8087199" cy="106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Google Shape;798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550" y="2792900"/>
            <a:ext cx="8087199" cy="11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3550" y="3779950"/>
            <a:ext cx="8087202" cy="9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47"/>
          <p:cNvSpPr txBox="1"/>
          <p:nvPr>
            <p:ph idx="6" type="title"/>
          </p:nvPr>
        </p:nvSpPr>
        <p:spPr>
          <a:xfrm>
            <a:off x="714300" y="55780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805" name="Google Shape;805;p47"/>
          <p:cNvSpPr/>
          <p:nvPr/>
        </p:nvSpPr>
        <p:spPr>
          <a:xfrm>
            <a:off x="6741988" y="170810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6" name="Google Shape;806;p4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4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8" name="Google Shape;808;p47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09" name="Google Shape;809;p47"/>
          <p:cNvSpPr/>
          <p:nvPr/>
        </p:nvSpPr>
        <p:spPr>
          <a:xfrm rot="-1685758">
            <a:off x="1243591" y="438433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47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47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47">
            <a:hlinkClick action="ppaction://hlinksldjump" r:id="rId3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13" name="Google Shape;813;p47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814" name="Google Shape;814;p47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815" name="Google Shape;815;p47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7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7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7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7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7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7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4" name="Google Shape;824;p47">
            <a:hlinkClick action="ppaction://hlinksldjump" r:id="rId4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47"/>
          <p:cNvSpPr txBox="1"/>
          <p:nvPr/>
        </p:nvSpPr>
        <p:spPr>
          <a:xfrm flipH="1" rot="10800000">
            <a:off x="317575" y="-285352"/>
            <a:ext cx="83898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26" name="Google Shape;826;p47"/>
          <p:cNvSpPr txBox="1"/>
          <p:nvPr/>
        </p:nvSpPr>
        <p:spPr>
          <a:xfrm>
            <a:off x="-142050" y="1828350"/>
            <a:ext cx="3733200" cy="26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4BF2F2"/>
              </a:buClr>
              <a:buSzPts val="1600"/>
              <a:buFont typeface="Arimo"/>
              <a:buChar char="●"/>
            </a:pPr>
            <a:r>
              <a:rPr lang="en" sz="1600">
                <a:solidFill>
                  <a:srgbClr val="4BF2F2"/>
                </a:solidFill>
                <a:latin typeface="Arimo"/>
                <a:ea typeface="Arimo"/>
                <a:cs typeface="Arimo"/>
                <a:sym typeface="Arimo"/>
              </a:rPr>
              <a:t>Data Incompleteness</a:t>
            </a:r>
            <a:endParaRPr sz="1600">
              <a:solidFill>
                <a:srgbClr val="4BF2F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Addressing missing or incomplete data.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Impact on the overall analysis and insights.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F2F2"/>
              </a:buClr>
              <a:buSzPts val="1600"/>
              <a:buFont typeface="Arimo"/>
              <a:buChar char="●"/>
            </a:pPr>
            <a:r>
              <a:rPr lang="en" sz="1600">
                <a:solidFill>
                  <a:srgbClr val="4BF2F2"/>
                </a:solidFill>
                <a:latin typeface="Arimo"/>
                <a:ea typeface="Arimo"/>
                <a:cs typeface="Arimo"/>
                <a:sym typeface="Arimo"/>
              </a:rPr>
              <a:t>Model Limitations</a:t>
            </a:r>
            <a:endParaRPr sz="1600">
              <a:solidFill>
                <a:srgbClr val="4BF2F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Recognizing constraints of machine learning models.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Awareness of potential biases or inaccuracies.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27" name="Google Shape;827;p47"/>
          <p:cNvSpPr txBox="1"/>
          <p:nvPr/>
        </p:nvSpPr>
        <p:spPr>
          <a:xfrm>
            <a:off x="470925" y="1181850"/>
            <a:ext cx="265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Challenges Faced</a:t>
            </a:r>
            <a:endParaRPr sz="170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28" name="Google Shape;828;p47"/>
          <p:cNvSpPr txBox="1"/>
          <p:nvPr/>
        </p:nvSpPr>
        <p:spPr>
          <a:xfrm>
            <a:off x="853425" y="2594249"/>
            <a:ext cx="2273100" cy="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29" name="Google Shape;829;p47"/>
          <p:cNvSpPr txBox="1"/>
          <p:nvPr/>
        </p:nvSpPr>
        <p:spPr>
          <a:xfrm>
            <a:off x="6064475" y="1828350"/>
            <a:ext cx="3079500" cy="24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4BF2F2"/>
              </a:buClr>
              <a:buSzPts val="1600"/>
              <a:buFont typeface="Arimo"/>
              <a:buChar char="●"/>
            </a:pPr>
            <a:r>
              <a:rPr lang="en" sz="1600">
                <a:solidFill>
                  <a:srgbClr val="4BF2F2"/>
                </a:solidFill>
                <a:latin typeface="Arimo"/>
                <a:ea typeface="Arimo"/>
                <a:cs typeface="Arimo"/>
                <a:sym typeface="Arimo"/>
              </a:rPr>
              <a:t>Addressing Challenges:</a:t>
            </a:r>
            <a:endParaRPr sz="1600">
              <a:solidFill>
                <a:srgbClr val="4BF2F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Strategies employed to handle data limitations.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Transparent communication of constraints.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F2F2"/>
              </a:buClr>
              <a:buSzPts val="1600"/>
              <a:buFont typeface="Arimo"/>
              <a:buChar char="●"/>
            </a:pPr>
            <a:r>
              <a:rPr lang="en" sz="1600">
                <a:solidFill>
                  <a:srgbClr val="4BF2F2"/>
                </a:solidFill>
                <a:latin typeface="Arimo"/>
                <a:ea typeface="Arimo"/>
                <a:cs typeface="Arimo"/>
                <a:sym typeface="Arimo"/>
              </a:rPr>
              <a:t>Mitigation Efforts</a:t>
            </a:r>
            <a:endParaRPr sz="1600">
              <a:solidFill>
                <a:srgbClr val="4BF2F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Steps taken to mitigate model-related limitations.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Considerations for external variables.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30" name="Google Shape;830;p47"/>
          <p:cNvSpPr txBox="1"/>
          <p:nvPr/>
        </p:nvSpPr>
        <p:spPr>
          <a:xfrm>
            <a:off x="6597275" y="1113275"/>
            <a:ext cx="1886400" cy="8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Steps Taken:</a:t>
            </a:r>
            <a:endParaRPr sz="170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31" name="Google Shape;831;p47"/>
          <p:cNvSpPr txBox="1"/>
          <p:nvPr/>
        </p:nvSpPr>
        <p:spPr>
          <a:xfrm>
            <a:off x="3195400" y="1828350"/>
            <a:ext cx="31848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Arimo"/>
              <a:buChar char="●"/>
            </a:pPr>
            <a:r>
              <a:rPr lang="en" sz="1600">
                <a:solidFill>
                  <a:srgbClr val="00FFFF"/>
                </a:solidFill>
                <a:latin typeface="Arimo"/>
                <a:ea typeface="Arimo"/>
                <a:cs typeface="Arimo"/>
                <a:sym typeface="Arimo"/>
              </a:rPr>
              <a:t>External Variables</a:t>
            </a:r>
            <a:endParaRPr sz="1600">
              <a:solidFill>
                <a:srgbClr val="00FF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Acknowledging the influence of external factors.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Weather, road conditions, or socio-economic changes.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F2F2"/>
              </a:buClr>
              <a:buSzPts val="1600"/>
              <a:buFont typeface="Arimo"/>
              <a:buChar char="●"/>
            </a:pPr>
            <a:r>
              <a:rPr lang="en" sz="1600">
                <a:solidFill>
                  <a:srgbClr val="4BF2F2"/>
                </a:solidFill>
                <a:latin typeface="Arimo"/>
                <a:ea typeface="Arimo"/>
                <a:cs typeface="Arimo"/>
                <a:sym typeface="Arimo"/>
              </a:rPr>
              <a:t>Scope Constraints</a:t>
            </a:r>
            <a:endParaRPr sz="1600">
              <a:solidFill>
                <a:srgbClr val="4BF2F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Clearly defining project boundaries.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Implications on the comprehensiveness of findings.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32" name="Google Shape;832;p47"/>
          <p:cNvSpPr txBox="1"/>
          <p:nvPr/>
        </p:nvSpPr>
        <p:spPr>
          <a:xfrm>
            <a:off x="3628800" y="1113275"/>
            <a:ext cx="1886400" cy="8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External Factors</a:t>
            </a:r>
            <a:endParaRPr sz="170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33" name="Google Shape;833;p47"/>
          <p:cNvSpPr/>
          <p:nvPr/>
        </p:nvSpPr>
        <p:spPr>
          <a:xfrm rot="7487464">
            <a:off x="120509" y="1079574"/>
            <a:ext cx="666102" cy="662704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4" name="Google Shape;834;p47"/>
          <p:cNvGrpSpPr/>
          <p:nvPr/>
        </p:nvGrpSpPr>
        <p:grpSpPr>
          <a:xfrm>
            <a:off x="7818780" y="129339"/>
            <a:ext cx="1130500" cy="396105"/>
            <a:chOff x="2271950" y="2722775"/>
            <a:chExt cx="575875" cy="201775"/>
          </a:xfrm>
        </p:grpSpPr>
        <p:sp>
          <p:nvSpPr>
            <p:cNvPr id="835" name="Google Shape;835;p47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7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7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7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7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48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845" name="Google Shape;845;p48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46" name="Google Shape;846;p48"/>
          <p:cNvSpPr/>
          <p:nvPr/>
        </p:nvSpPr>
        <p:spPr>
          <a:xfrm>
            <a:off x="7997801" y="698003"/>
            <a:ext cx="416654" cy="491569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48"/>
          <p:cNvSpPr/>
          <p:nvPr/>
        </p:nvSpPr>
        <p:spPr>
          <a:xfrm rot="10800000">
            <a:off x="7382514" y="936601"/>
            <a:ext cx="335779" cy="396117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48"/>
          <p:cNvSpPr/>
          <p:nvPr/>
        </p:nvSpPr>
        <p:spPr>
          <a:xfrm>
            <a:off x="5455438" y="786180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48"/>
          <p:cNvSpPr/>
          <p:nvPr/>
        </p:nvSpPr>
        <p:spPr>
          <a:xfrm>
            <a:off x="6850863" y="879425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48"/>
          <p:cNvSpPr/>
          <p:nvPr/>
        </p:nvSpPr>
        <p:spPr>
          <a:xfrm rot="-1685758">
            <a:off x="5847166" y="110457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48"/>
          <p:cNvSpPr/>
          <p:nvPr/>
        </p:nvSpPr>
        <p:spPr>
          <a:xfrm>
            <a:off x="6362862" y="81587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48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48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48">
            <a:hlinkClick action="ppaction://hlinksldjump" r:id="rId3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55" name="Google Shape;855;p48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56" name="Google Shape;856;p48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857" name="Google Shape;857;p4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858" name="Google Shape;858;p4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7" name="Google Shape;867;p48">
            <a:hlinkClick action="ppaction://hlinksldjump" r:id="rId4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8" name="Google Shape;868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9375" y="1391200"/>
            <a:ext cx="3069958" cy="30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Google Shape;869;p48"/>
          <p:cNvSpPr txBox="1"/>
          <p:nvPr/>
        </p:nvSpPr>
        <p:spPr>
          <a:xfrm>
            <a:off x="714300" y="1742725"/>
            <a:ext cx="4082100" cy="29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mo"/>
              <a:buChar char="●"/>
            </a:pPr>
            <a:r>
              <a:rPr lang="en"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Broaden scope to include overseeding data and various accident types.</a:t>
            </a:r>
            <a:endParaRPr sz="13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mo"/>
              <a:buChar char="●"/>
            </a:pPr>
            <a:r>
              <a:rPr lang="en"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Construct intricate predictive models considering location, timings, days, and fault types.</a:t>
            </a:r>
            <a:endParaRPr sz="13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mo"/>
              <a:buChar char="●"/>
            </a:pPr>
            <a:r>
              <a:rPr lang="en"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Contribute to evidence-based policies for road safety enhancement.</a:t>
            </a:r>
            <a:endParaRPr sz="13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49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75" name="Google Shape;875;p49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49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49">
            <a:hlinkClick action="ppaction://hlinksldjump" r:id="rId3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78" name="Google Shape;878;p49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79" name="Google Shape;879;p49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880" name="Google Shape;880;p4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881" name="Google Shape;881;p4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0" name="Google Shape;890;p49">
            <a:hlinkClick action="ppaction://hlinksldjump" r:id="rId4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49"/>
          <p:cNvSpPr txBox="1"/>
          <p:nvPr/>
        </p:nvSpPr>
        <p:spPr>
          <a:xfrm>
            <a:off x="846250" y="635000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CONCLUSION</a:t>
            </a:r>
            <a:endParaRPr sz="39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892" name="Google Shape;892;p49"/>
          <p:cNvGrpSpPr/>
          <p:nvPr/>
        </p:nvGrpSpPr>
        <p:grpSpPr>
          <a:xfrm>
            <a:off x="6755700" y="1258643"/>
            <a:ext cx="1616075" cy="2275613"/>
            <a:chOff x="818300" y="2144625"/>
            <a:chExt cx="1616075" cy="2275613"/>
          </a:xfrm>
        </p:grpSpPr>
        <p:grpSp>
          <p:nvGrpSpPr>
            <p:cNvPr id="893" name="Google Shape;893;p49"/>
            <p:cNvGrpSpPr/>
            <p:nvPr/>
          </p:nvGrpSpPr>
          <p:grpSpPr>
            <a:xfrm>
              <a:off x="818300" y="2470076"/>
              <a:ext cx="1616065" cy="1564413"/>
              <a:chOff x="867250" y="2531276"/>
              <a:chExt cx="1616065" cy="1564413"/>
            </a:xfrm>
          </p:grpSpPr>
          <p:sp>
            <p:nvSpPr>
              <p:cNvPr id="894" name="Google Shape;894;p49"/>
              <p:cNvSpPr/>
              <p:nvPr/>
            </p:nvSpPr>
            <p:spPr>
              <a:xfrm>
                <a:off x="867250" y="3173775"/>
                <a:ext cx="916982" cy="921914"/>
              </a:xfrm>
              <a:custGeom>
                <a:rect b="b" l="l" r="r" t="t"/>
                <a:pathLst>
                  <a:path extrusionOk="0" h="18882" w="18781">
                    <a:moveTo>
                      <a:pt x="9274" y="3801"/>
                    </a:moveTo>
                    <a:cubicBezTo>
                      <a:pt x="12166" y="3801"/>
                      <a:pt x="14944" y="6056"/>
                      <a:pt x="14944" y="9441"/>
                    </a:cubicBezTo>
                    <a:cubicBezTo>
                      <a:pt x="14944" y="12543"/>
                      <a:pt x="12442" y="15078"/>
                      <a:pt x="9340" y="15078"/>
                    </a:cubicBezTo>
                    <a:lnTo>
                      <a:pt x="9307" y="15078"/>
                    </a:lnTo>
                    <a:cubicBezTo>
                      <a:pt x="4303" y="15078"/>
                      <a:pt x="1801" y="9007"/>
                      <a:pt x="5337" y="5471"/>
                    </a:cubicBezTo>
                    <a:cubicBezTo>
                      <a:pt x="6481" y="4317"/>
                      <a:pt x="7891" y="3801"/>
                      <a:pt x="9274" y="3801"/>
                    </a:cubicBezTo>
                    <a:close/>
                    <a:moveTo>
                      <a:pt x="9674" y="1"/>
                    </a:moveTo>
                    <a:cubicBezTo>
                      <a:pt x="9674" y="1"/>
                      <a:pt x="9440" y="468"/>
                      <a:pt x="9240" y="968"/>
                    </a:cubicBezTo>
                    <a:cubicBezTo>
                      <a:pt x="9173" y="1168"/>
                      <a:pt x="9107" y="1368"/>
                      <a:pt x="9040" y="1569"/>
                    </a:cubicBezTo>
                    <a:cubicBezTo>
                      <a:pt x="8873" y="1569"/>
                      <a:pt x="8706" y="1569"/>
                      <a:pt x="8540" y="1602"/>
                    </a:cubicBezTo>
                    <a:lnTo>
                      <a:pt x="8339" y="1635"/>
                    </a:lnTo>
                    <a:lnTo>
                      <a:pt x="8139" y="1669"/>
                    </a:lnTo>
                    <a:cubicBezTo>
                      <a:pt x="7973" y="1669"/>
                      <a:pt x="7806" y="1702"/>
                      <a:pt x="7639" y="1769"/>
                    </a:cubicBezTo>
                    <a:cubicBezTo>
                      <a:pt x="7539" y="1602"/>
                      <a:pt x="7405" y="1435"/>
                      <a:pt x="7272" y="1235"/>
                    </a:cubicBezTo>
                    <a:cubicBezTo>
                      <a:pt x="7139" y="1068"/>
                      <a:pt x="6938" y="835"/>
                      <a:pt x="6838" y="668"/>
                    </a:cubicBezTo>
                    <a:cubicBezTo>
                      <a:pt x="6705" y="535"/>
                      <a:pt x="6605" y="434"/>
                      <a:pt x="6605" y="434"/>
                    </a:cubicBezTo>
                    <a:lnTo>
                      <a:pt x="6271" y="568"/>
                    </a:lnTo>
                    <a:cubicBezTo>
                      <a:pt x="6004" y="635"/>
                      <a:pt x="5771" y="735"/>
                      <a:pt x="5537" y="835"/>
                    </a:cubicBezTo>
                    <a:cubicBezTo>
                      <a:pt x="5271" y="968"/>
                      <a:pt x="5004" y="1102"/>
                      <a:pt x="4837" y="1202"/>
                    </a:cubicBezTo>
                    <a:lnTo>
                      <a:pt x="4537" y="1402"/>
                    </a:lnTo>
                    <a:cubicBezTo>
                      <a:pt x="4537" y="1402"/>
                      <a:pt x="4570" y="1902"/>
                      <a:pt x="4704" y="2403"/>
                    </a:cubicBezTo>
                    <a:cubicBezTo>
                      <a:pt x="4737" y="2636"/>
                      <a:pt x="4804" y="2870"/>
                      <a:pt x="4837" y="3036"/>
                    </a:cubicBezTo>
                    <a:lnTo>
                      <a:pt x="4437" y="3337"/>
                    </a:lnTo>
                    <a:lnTo>
                      <a:pt x="4270" y="3470"/>
                    </a:lnTo>
                    <a:lnTo>
                      <a:pt x="4136" y="3603"/>
                    </a:lnTo>
                    <a:cubicBezTo>
                      <a:pt x="4003" y="3703"/>
                      <a:pt x="3870" y="3837"/>
                      <a:pt x="3770" y="3970"/>
                    </a:cubicBezTo>
                    <a:cubicBezTo>
                      <a:pt x="3603" y="3904"/>
                      <a:pt x="3403" y="3804"/>
                      <a:pt x="3169" y="3737"/>
                    </a:cubicBezTo>
                    <a:cubicBezTo>
                      <a:pt x="2702" y="3537"/>
                      <a:pt x="2202" y="3403"/>
                      <a:pt x="2202" y="3403"/>
                    </a:cubicBezTo>
                    <a:cubicBezTo>
                      <a:pt x="2168" y="3437"/>
                      <a:pt x="2135" y="3437"/>
                      <a:pt x="2135" y="3470"/>
                    </a:cubicBezTo>
                    <a:cubicBezTo>
                      <a:pt x="2102" y="3537"/>
                      <a:pt x="2035" y="3603"/>
                      <a:pt x="1968" y="3703"/>
                    </a:cubicBezTo>
                    <a:cubicBezTo>
                      <a:pt x="1801" y="3904"/>
                      <a:pt x="1668" y="4104"/>
                      <a:pt x="1501" y="4337"/>
                    </a:cubicBezTo>
                    <a:cubicBezTo>
                      <a:pt x="1368" y="4571"/>
                      <a:pt x="1201" y="4804"/>
                      <a:pt x="1101" y="5004"/>
                    </a:cubicBezTo>
                    <a:lnTo>
                      <a:pt x="934" y="5338"/>
                    </a:lnTo>
                    <a:cubicBezTo>
                      <a:pt x="934" y="5338"/>
                      <a:pt x="1268" y="5738"/>
                      <a:pt x="1635" y="6105"/>
                    </a:cubicBezTo>
                    <a:cubicBezTo>
                      <a:pt x="1801" y="6272"/>
                      <a:pt x="1968" y="6405"/>
                      <a:pt x="2102" y="6539"/>
                    </a:cubicBezTo>
                    <a:cubicBezTo>
                      <a:pt x="2035" y="6739"/>
                      <a:pt x="1968" y="6906"/>
                      <a:pt x="1902" y="7039"/>
                    </a:cubicBezTo>
                    <a:cubicBezTo>
                      <a:pt x="1902" y="7073"/>
                      <a:pt x="1868" y="7106"/>
                      <a:pt x="1868" y="7173"/>
                    </a:cubicBezTo>
                    <a:lnTo>
                      <a:pt x="1868" y="7206"/>
                    </a:lnTo>
                    <a:cubicBezTo>
                      <a:pt x="1868" y="7206"/>
                      <a:pt x="1801" y="7473"/>
                      <a:pt x="1701" y="7907"/>
                    </a:cubicBezTo>
                    <a:cubicBezTo>
                      <a:pt x="1535" y="7940"/>
                      <a:pt x="1301" y="7973"/>
                      <a:pt x="1101" y="8007"/>
                    </a:cubicBezTo>
                    <a:cubicBezTo>
                      <a:pt x="601" y="8140"/>
                      <a:pt x="67" y="8307"/>
                      <a:pt x="67" y="8307"/>
                    </a:cubicBezTo>
                    <a:cubicBezTo>
                      <a:pt x="67" y="8407"/>
                      <a:pt x="34" y="8540"/>
                      <a:pt x="34" y="8640"/>
                    </a:cubicBezTo>
                    <a:cubicBezTo>
                      <a:pt x="34" y="8874"/>
                      <a:pt x="34" y="9141"/>
                      <a:pt x="0" y="9441"/>
                    </a:cubicBezTo>
                    <a:cubicBezTo>
                      <a:pt x="0" y="9741"/>
                      <a:pt x="34" y="10008"/>
                      <a:pt x="34" y="10242"/>
                    </a:cubicBezTo>
                    <a:cubicBezTo>
                      <a:pt x="34" y="10342"/>
                      <a:pt x="67" y="10475"/>
                      <a:pt x="67" y="10575"/>
                    </a:cubicBezTo>
                    <a:cubicBezTo>
                      <a:pt x="67" y="10575"/>
                      <a:pt x="601" y="10742"/>
                      <a:pt x="1101" y="10842"/>
                    </a:cubicBezTo>
                    <a:cubicBezTo>
                      <a:pt x="1301" y="10909"/>
                      <a:pt x="1535" y="10942"/>
                      <a:pt x="1701" y="10975"/>
                    </a:cubicBezTo>
                    <a:cubicBezTo>
                      <a:pt x="1801" y="11376"/>
                      <a:pt x="1868" y="11676"/>
                      <a:pt x="1868" y="11676"/>
                    </a:cubicBezTo>
                    <a:lnTo>
                      <a:pt x="1868" y="11709"/>
                    </a:lnTo>
                    <a:cubicBezTo>
                      <a:pt x="1868" y="11743"/>
                      <a:pt x="1902" y="11809"/>
                      <a:pt x="1902" y="11843"/>
                    </a:cubicBezTo>
                    <a:cubicBezTo>
                      <a:pt x="1968" y="11976"/>
                      <a:pt x="2035" y="12143"/>
                      <a:pt x="2102" y="12343"/>
                    </a:cubicBezTo>
                    <a:cubicBezTo>
                      <a:pt x="1968" y="12443"/>
                      <a:pt x="1801" y="12610"/>
                      <a:pt x="1635" y="12777"/>
                    </a:cubicBezTo>
                    <a:cubicBezTo>
                      <a:pt x="1268" y="13144"/>
                      <a:pt x="934" y="13544"/>
                      <a:pt x="934" y="13544"/>
                    </a:cubicBezTo>
                    <a:lnTo>
                      <a:pt x="1101" y="13877"/>
                    </a:lnTo>
                    <a:cubicBezTo>
                      <a:pt x="1201" y="14044"/>
                      <a:pt x="1334" y="14278"/>
                      <a:pt x="1501" y="14545"/>
                    </a:cubicBezTo>
                    <a:cubicBezTo>
                      <a:pt x="1668" y="14778"/>
                      <a:pt x="1801" y="14978"/>
                      <a:pt x="1968" y="15178"/>
                    </a:cubicBezTo>
                    <a:cubicBezTo>
                      <a:pt x="2035" y="15278"/>
                      <a:pt x="2102" y="15345"/>
                      <a:pt x="2135" y="15379"/>
                    </a:cubicBezTo>
                    <a:cubicBezTo>
                      <a:pt x="2135" y="15412"/>
                      <a:pt x="2168" y="15445"/>
                      <a:pt x="2202" y="15479"/>
                    </a:cubicBezTo>
                    <a:cubicBezTo>
                      <a:pt x="2202" y="15479"/>
                      <a:pt x="2702" y="15312"/>
                      <a:pt x="3169" y="15145"/>
                    </a:cubicBezTo>
                    <a:cubicBezTo>
                      <a:pt x="3403" y="15078"/>
                      <a:pt x="3603" y="14978"/>
                      <a:pt x="3770" y="14912"/>
                    </a:cubicBezTo>
                    <a:cubicBezTo>
                      <a:pt x="3903" y="15078"/>
                      <a:pt x="4036" y="15178"/>
                      <a:pt x="4136" y="15278"/>
                    </a:cubicBezTo>
                    <a:lnTo>
                      <a:pt x="4270" y="15412"/>
                    </a:lnTo>
                    <a:lnTo>
                      <a:pt x="4437" y="15545"/>
                    </a:lnTo>
                    <a:lnTo>
                      <a:pt x="4837" y="15846"/>
                    </a:lnTo>
                    <a:cubicBezTo>
                      <a:pt x="4804" y="16012"/>
                      <a:pt x="4737" y="16246"/>
                      <a:pt x="4704" y="16479"/>
                    </a:cubicBezTo>
                    <a:cubicBezTo>
                      <a:pt x="4570" y="16946"/>
                      <a:pt x="4537" y="17480"/>
                      <a:pt x="4537" y="17480"/>
                    </a:cubicBezTo>
                    <a:lnTo>
                      <a:pt x="4837" y="17680"/>
                    </a:lnTo>
                    <a:cubicBezTo>
                      <a:pt x="5004" y="17780"/>
                      <a:pt x="5271" y="17880"/>
                      <a:pt x="5537" y="18014"/>
                    </a:cubicBezTo>
                    <a:cubicBezTo>
                      <a:pt x="5771" y="18147"/>
                      <a:pt x="6004" y="18247"/>
                      <a:pt x="6271" y="18314"/>
                    </a:cubicBezTo>
                    <a:lnTo>
                      <a:pt x="6605" y="18447"/>
                    </a:lnTo>
                    <a:cubicBezTo>
                      <a:pt x="6605" y="18447"/>
                      <a:pt x="6705" y="18347"/>
                      <a:pt x="6838" y="18181"/>
                    </a:cubicBezTo>
                    <a:cubicBezTo>
                      <a:pt x="6938" y="18047"/>
                      <a:pt x="7105" y="17847"/>
                      <a:pt x="7272" y="17647"/>
                    </a:cubicBezTo>
                    <a:cubicBezTo>
                      <a:pt x="7439" y="17413"/>
                      <a:pt x="7539" y="17280"/>
                      <a:pt x="7639" y="17113"/>
                    </a:cubicBezTo>
                    <a:cubicBezTo>
                      <a:pt x="7806" y="17180"/>
                      <a:pt x="7973" y="17213"/>
                      <a:pt x="8139" y="17213"/>
                    </a:cubicBezTo>
                    <a:lnTo>
                      <a:pt x="8339" y="17247"/>
                    </a:lnTo>
                    <a:lnTo>
                      <a:pt x="8540" y="17280"/>
                    </a:lnTo>
                    <a:cubicBezTo>
                      <a:pt x="8706" y="17313"/>
                      <a:pt x="8873" y="17313"/>
                      <a:pt x="9040" y="17313"/>
                    </a:cubicBezTo>
                    <a:cubicBezTo>
                      <a:pt x="9107" y="17480"/>
                      <a:pt x="9173" y="17714"/>
                      <a:pt x="9240" y="17914"/>
                    </a:cubicBezTo>
                    <a:cubicBezTo>
                      <a:pt x="9440" y="18414"/>
                      <a:pt x="9674" y="18881"/>
                      <a:pt x="9674" y="18881"/>
                    </a:cubicBezTo>
                    <a:lnTo>
                      <a:pt x="10041" y="18881"/>
                    </a:lnTo>
                    <a:lnTo>
                      <a:pt x="10408" y="18848"/>
                    </a:lnTo>
                    <a:cubicBezTo>
                      <a:pt x="10541" y="18848"/>
                      <a:pt x="10674" y="18814"/>
                      <a:pt x="10808" y="18781"/>
                    </a:cubicBezTo>
                    <a:cubicBezTo>
                      <a:pt x="11075" y="18748"/>
                      <a:pt x="11342" y="18714"/>
                      <a:pt x="11575" y="18648"/>
                    </a:cubicBezTo>
                    <a:lnTo>
                      <a:pt x="11942" y="18581"/>
                    </a:lnTo>
                    <a:cubicBezTo>
                      <a:pt x="11942" y="18581"/>
                      <a:pt x="12009" y="18047"/>
                      <a:pt x="12075" y="17547"/>
                    </a:cubicBezTo>
                    <a:cubicBezTo>
                      <a:pt x="12075" y="17313"/>
                      <a:pt x="12075" y="17080"/>
                      <a:pt x="12075" y="16913"/>
                    </a:cubicBezTo>
                    <a:cubicBezTo>
                      <a:pt x="12276" y="16813"/>
                      <a:pt x="12442" y="16780"/>
                      <a:pt x="12576" y="16713"/>
                    </a:cubicBezTo>
                    <a:lnTo>
                      <a:pt x="12743" y="16646"/>
                    </a:lnTo>
                    <a:lnTo>
                      <a:pt x="12909" y="16546"/>
                    </a:lnTo>
                    <a:cubicBezTo>
                      <a:pt x="13076" y="16479"/>
                      <a:pt x="13243" y="16413"/>
                      <a:pt x="13376" y="16313"/>
                    </a:cubicBezTo>
                    <a:cubicBezTo>
                      <a:pt x="13510" y="16413"/>
                      <a:pt x="13677" y="16579"/>
                      <a:pt x="13877" y="16713"/>
                    </a:cubicBezTo>
                    <a:cubicBezTo>
                      <a:pt x="14277" y="17013"/>
                      <a:pt x="14744" y="17280"/>
                      <a:pt x="14744" y="17280"/>
                    </a:cubicBezTo>
                    <a:lnTo>
                      <a:pt x="15011" y="17080"/>
                    </a:lnTo>
                    <a:cubicBezTo>
                      <a:pt x="15178" y="16946"/>
                      <a:pt x="15445" y="16780"/>
                      <a:pt x="15645" y="16579"/>
                    </a:cubicBezTo>
                    <a:cubicBezTo>
                      <a:pt x="15845" y="16379"/>
                      <a:pt x="16045" y="16212"/>
                      <a:pt x="16212" y="16046"/>
                    </a:cubicBezTo>
                    <a:lnTo>
                      <a:pt x="16445" y="15779"/>
                    </a:lnTo>
                    <a:cubicBezTo>
                      <a:pt x="16445" y="15779"/>
                      <a:pt x="16245" y="15312"/>
                      <a:pt x="16012" y="14845"/>
                    </a:cubicBezTo>
                    <a:cubicBezTo>
                      <a:pt x="15912" y="14645"/>
                      <a:pt x="15778" y="14445"/>
                      <a:pt x="15711" y="14311"/>
                    </a:cubicBezTo>
                    <a:lnTo>
                      <a:pt x="16012" y="13877"/>
                    </a:lnTo>
                    <a:lnTo>
                      <a:pt x="16112" y="13711"/>
                    </a:lnTo>
                    <a:lnTo>
                      <a:pt x="16212" y="13544"/>
                    </a:lnTo>
                    <a:cubicBezTo>
                      <a:pt x="16278" y="13444"/>
                      <a:pt x="16379" y="13310"/>
                      <a:pt x="16479" y="13110"/>
                    </a:cubicBezTo>
                    <a:cubicBezTo>
                      <a:pt x="16645" y="13110"/>
                      <a:pt x="16846" y="13144"/>
                      <a:pt x="17079" y="13144"/>
                    </a:cubicBezTo>
                    <a:cubicBezTo>
                      <a:pt x="17346" y="13177"/>
                      <a:pt x="17613" y="13185"/>
                      <a:pt x="17813" y="13185"/>
                    </a:cubicBezTo>
                    <a:cubicBezTo>
                      <a:pt x="18013" y="13185"/>
                      <a:pt x="18146" y="13177"/>
                      <a:pt x="18146" y="13177"/>
                    </a:cubicBezTo>
                    <a:cubicBezTo>
                      <a:pt x="18146" y="13144"/>
                      <a:pt x="18146" y="13144"/>
                      <a:pt x="18180" y="13110"/>
                    </a:cubicBezTo>
                    <a:cubicBezTo>
                      <a:pt x="18213" y="13044"/>
                      <a:pt x="18213" y="12943"/>
                      <a:pt x="18280" y="12843"/>
                    </a:cubicBezTo>
                    <a:cubicBezTo>
                      <a:pt x="18347" y="12643"/>
                      <a:pt x="18447" y="12376"/>
                      <a:pt x="18513" y="12110"/>
                    </a:cubicBezTo>
                    <a:lnTo>
                      <a:pt x="18714" y="11342"/>
                    </a:lnTo>
                    <a:cubicBezTo>
                      <a:pt x="18747" y="11109"/>
                      <a:pt x="18780" y="10975"/>
                      <a:pt x="18780" y="10975"/>
                    </a:cubicBezTo>
                    <a:cubicBezTo>
                      <a:pt x="18780" y="10975"/>
                      <a:pt x="18347" y="10675"/>
                      <a:pt x="17880" y="10442"/>
                    </a:cubicBezTo>
                    <a:cubicBezTo>
                      <a:pt x="17679" y="10375"/>
                      <a:pt x="17479" y="10242"/>
                      <a:pt x="17313" y="10175"/>
                    </a:cubicBezTo>
                    <a:lnTo>
                      <a:pt x="17346" y="9441"/>
                    </a:lnTo>
                    <a:lnTo>
                      <a:pt x="17313" y="8740"/>
                    </a:lnTo>
                    <a:cubicBezTo>
                      <a:pt x="17479" y="8674"/>
                      <a:pt x="17679" y="8540"/>
                      <a:pt x="17880" y="8440"/>
                    </a:cubicBezTo>
                    <a:cubicBezTo>
                      <a:pt x="18313" y="8207"/>
                      <a:pt x="18747" y="7907"/>
                      <a:pt x="18747" y="7907"/>
                    </a:cubicBezTo>
                    <a:cubicBezTo>
                      <a:pt x="18747" y="7907"/>
                      <a:pt x="18747" y="7773"/>
                      <a:pt x="18714" y="7540"/>
                    </a:cubicBezTo>
                    <a:lnTo>
                      <a:pt x="18513" y="6772"/>
                    </a:lnTo>
                    <a:cubicBezTo>
                      <a:pt x="18447" y="6505"/>
                      <a:pt x="18313" y="6239"/>
                      <a:pt x="18247" y="6038"/>
                    </a:cubicBezTo>
                    <a:cubicBezTo>
                      <a:pt x="18213" y="5938"/>
                      <a:pt x="18180" y="5838"/>
                      <a:pt x="18146" y="5805"/>
                    </a:cubicBezTo>
                    <a:cubicBezTo>
                      <a:pt x="18146" y="5772"/>
                      <a:pt x="18146" y="5738"/>
                      <a:pt x="18113" y="5705"/>
                    </a:cubicBezTo>
                    <a:cubicBezTo>
                      <a:pt x="18113" y="5705"/>
                      <a:pt x="17579" y="5705"/>
                      <a:pt x="17079" y="5738"/>
                    </a:cubicBezTo>
                    <a:cubicBezTo>
                      <a:pt x="16846" y="5738"/>
                      <a:pt x="16645" y="5772"/>
                      <a:pt x="16445" y="5772"/>
                    </a:cubicBezTo>
                    <a:cubicBezTo>
                      <a:pt x="16345" y="5605"/>
                      <a:pt x="16245" y="5438"/>
                      <a:pt x="16178" y="5338"/>
                    </a:cubicBezTo>
                    <a:lnTo>
                      <a:pt x="16112" y="5171"/>
                    </a:lnTo>
                    <a:lnTo>
                      <a:pt x="16012" y="5004"/>
                    </a:lnTo>
                    <a:lnTo>
                      <a:pt x="15711" y="4571"/>
                    </a:lnTo>
                    <a:cubicBezTo>
                      <a:pt x="15778" y="4404"/>
                      <a:pt x="15912" y="4237"/>
                      <a:pt x="16012" y="4037"/>
                    </a:cubicBezTo>
                    <a:cubicBezTo>
                      <a:pt x="16245" y="3570"/>
                      <a:pt x="16445" y="3103"/>
                      <a:pt x="16445" y="3103"/>
                    </a:cubicBezTo>
                    <a:lnTo>
                      <a:pt x="16212" y="2836"/>
                    </a:lnTo>
                    <a:cubicBezTo>
                      <a:pt x="16078" y="2669"/>
                      <a:pt x="15845" y="2469"/>
                      <a:pt x="15645" y="2302"/>
                    </a:cubicBezTo>
                    <a:cubicBezTo>
                      <a:pt x="15445" y="2102"/>
                      <a:pt x="15211" y="1936"/>
                      <a:pt x="15011" y="1802"/>
                    </a:cubicBezTo>
                    <a:lnTo>
                      <a:pt x="14744" y="1569"/>
                    </a:lnTo>
                    <a:cubicBezTo>
                      <a:pt x="14744" y="1569"/>
                      <a:pt x="14277" y="1869"/>
                      <a:pt x="13877" y="2169"/>
                    </a:cubicBezTo>
                    <a:cubicBezTo>
                      <a:pt x="13677" y="2302"/>
                      <a:pt x="13510" y="2436"/>
                      <a:pt x="13376" y="2569"/>
                    </a:cubicBezTo>
                    <a:cubicBezTo>
                      <a:pt x="13243" y="2469"/>
                      <a:pt x="13076" y="2403"/>
                      <a:pt x="12909" y="2336"/>
                    </a:cubicBezTo>
                    <a:lnTo>
                      <a:pt x="12743" y="2236"/>
                    </a:lnTo>
                    <a:lnTo>
                      <a:pt x="12576" y="2169"/>
                    </a:lnTo>
                    <a:cubicBezTo>
                      <a:pt x="12442" y="2102"/>
                      <a:pt x="12276" y="2036"/>
                      <a:pt x="12075" y="1969"/>
                    </a:cubicBezTo>
                    <a:cubicBezTo>
                      <a:pt x="12075" y="1802"/>
                      <a:pt x="12075" y="1569"/>
                      <a:pt x="12075" y="1335"/>
                    </a:cubicBezTo>
                    <a:cubicBezTo>
                      <a:pt x="12009" y="835"/>
                      <a:pt x="11942" y="301"/>
                      <a:pt x="11942" y="301"/>
                    </a:cubicBezTo>
                    <a:lnTo>
                      <a:pt x="11575" y="234"/>
                    </a:lnTo>
                    <a:cubicBezTo>
                      <a:pt x="11342" y="168"/>
                      <a:pt x="11075" y="101"/>
                      <a:pt x="10808" y="68"/>
                    </a:cubicBezTo>
                    <a:cubicBezTo>
                      <a:pt x="10674" y="68"/>
                      <a:pt x="10541" y="34"/>
                      <a:pt x="10408" y="34"/>
                    </a:cubicBezTo>
                    <a:lnTo>
                      <a:pt x="100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49"/>
              <p:cNvSpPr/>
              <p:nvPr/>
            </p:nvSpPr>
            <p:spPr>
              <a:xfrm rot="-1490104">
                <a:off x="1611679" y="2635340"/>
                <a:ext cx="636418" cy="639841"/>
              </a:xfrm>
              <a:custGeom>
                <a:rect b="b" l="l" r="r" t="t"/>
                <a:pathLst>
                  <a:path extrusionOk="0" h="18882" w="18781">
                    <a:moveTo>
                      <a:pt x="9274" y="3801"/>
                    </a:moveTo>
                    <a:cubicBezTo>
                      <a:pt x="12166" y="3801"/>
                      <a:pt x="14944" y="6056"/>
                      <a:pt x="14944" y="9441"/>
                    </a:cubicBezTo>
                    <a:cubicBezTo>
                      <a:pt x="14944" y="12543"/>
                      <a:pt x="12442" y="15078"/>
                      <a:pt x="9340" y="15078"/>
                    </a:cubicBezTo>
                    <a:lnTo>
                      <a:pt x="9307" y="15078"/>
                    </a:lnTo>
                    <a:cubicBezTo>
                      <a:pt x="4303" y="15078"/>
                      <a:pt x="1801" y="9007"/>
                      <a:pt x="5337" y="5471"/>
                    </a:cubicBezTo>
                    <a:cubicBezTo>
                      <a:pt x="6481" y="4317"/>
                      <a:pt x="7891" y="3801"/>
                      <a:pt x="9274" y="3801"/>
                    </a:cubicBezTo>
                    <a:close/>
                    <a:moveTo>
                      <a:pt x="9674" y="1"/>
                    </a:moveTo>
                    <a:cubicBezTo>
                      <a:pt x="9674" y="1"/>
                      <a:pt x="9440" y="468"/>
                      <a:pt x="9240" y="968"/>
                    </a:cubicBezTo>
                    <a:cubicBezTo>
                      <a:pt x="9173" y="1168"/>
                      <a:pt x="9107" y="1368"/>
                      <a:pt x="9040" y="1569"/>
                    </a:cubicBezTo>
                    <a:cubicBezTo>
                      <a:pt x="8873" y="1569"/>
                      <a:pt x="8706" y="1569"/>
                      <a:pt x="8540" y="1602"/>
                    </a:cubicBezTo>
                    <a:lnTo>
                      <a:pt x="8339" y="1635"/>
                    </a:lnTo>
                    <a:lnTo>
                      <a:pt x="8139" y="1669"/>
                    </a:lnTo>
                    <a:cubicBezTo>
                      <a:pt x="7973" y="1669"/>
                      <a:pt x="7806" y="1702"/>
                      <a:pt x="7639" y="1769"/>
                    </a:cubicBezTo>
                    <a:cubicBezTo>
                      <a:pt x="7539" y="1602"/>
                      <a:pt x="7405" y="1435"/>
                      <a:pt x="7272" y="1235"/>
                    </a:cubicBezTo>
                    <a:cubicBezTo>
                      <a:pt x="7139" y="1068"/>
                      <a:pt x="6938" y="835"/>
                      <a:pt x="6838" y="668"/>
                    </a:cubicBezTo>
                    <a:cubicBezTo>
                      <a:pt x="6705" y="535"/>
                      <a:pt x="6605" y="434"/>
                      <a:pt x="6605" y="434"/>
                    </a:cubicBezTo>
                    <a:lnTo>
                      <a:pt x="6271" y="568"/>
                    </a:lnTo>
                    <a:cubicBezTo>
                      <a:pt x="6004" y="635"/>
                      <a:pt x="5771" y="735"/>
                      <a:pt x="5537" y="835"/>
                    </a:cubicBezTo>
                    <a:cubicBezTo>
                      <a:pt x="5271" y="968"/>
                      <a:pt x="5004" y="1102"/>
                      <a:pt x="4837" y="1202"/>
                    </a:cubicBezTo>
                    <a:lnTo>
                      <a:pt x="4537" y="1402"/>
                    </a:lnTo>
                    <a:cubicBezTo>
                      <a:pt x="4537" y="1402"/>
                      <a:pt x="4570" y="1902"/>
                      <a:pt x="4704" y="2403"/>
                    </a:cubicBezTo>
                    <a:cubicBezTo>
                      <a:pt x="4737" y="2636"/>
                      <a:pt x="4804" y="2870"/>
                      <a:pt x="4837" y="3036"/>
                    </a:cubicBezTo>
                    <a:lnTo>
                      <a:pt x="4437" y="3337"/>
                    </a:lnTo>
                    <a:lnTo>
                      <a:pt x="4270" y="3470"/>
                    </a:lnTo>
                    <a:lnTo>
                      <a:pt x="4136" y="3603"/>
                    </a:lnTo>
                    <a:cubicBezTo>
                      <a:pt x="4003" y="3703"/>
                      <a:pt x="3870" y="3837"/>
                      <a:pt x="3770" y="3970"/>
                    </a:cubicBezTo>
                    <a:cubicBezTo>
                      <a:pt x="3603" y="3904"/>
                      <a:pt x="3403" y="3804"/>
                      <a:pt x="3169" y="3737"/>
                    </a:cubicBezTo>
                    <a:cubicBezTo>
                      <a:pt x="2702" y="3537"/>
                      <a:pt x="2202" y="3403"/>
                      <a:pt x="2202" y="3403"/>
                    </a:cubicBezTo>
                    <a:cubicBezTo>
                      <a:pt x="2168" y="3437"/>
                      <a:pt x="2135" y="3437"/>
                      <a:pt x="2135" y="3470"/>
                    </a:cubicBezTo>
                    <a:cubicBezTo>
                      <a:pt x="2102" y="3537"/>
                      <a:pt x="2035" y="3603"/>
                      <a:pt x="1968" y="3703"/>
                    </a:cubicBezTo>
                    <a:cubicBezTo>
                      <a:pt x="1801" y="3904"/>
                      <a:pt x="1668" y="4104"/>
                      <a:pt x="1501" y="4337"/>
                    </a:cubicBezTo>
                    <a:cubicBezTo>
                      <a:pt x="1368" y="4571"/>
                      <a:pt x="1201" y="4804"/>
                      <a:pt x="1101" y="5004"/>
                    </a:cubicBezTo>
                    <a:lnTo>
                      <a:pt x="934" y="5338"/>
                    </a:lnTo>
                    <a:cubicBezTo>
                      <a:pt x="934" y="5338"/>
                      <a:pt x="1268" y="5738"/>
                      <a:pt x="1635" y="6105"/>
                    </a:cubicBezTo>
                    <a:cubicBezTo>
                      <a:pt x="1801" y="6272"/>
                      <a:pt x="1968" y="6405"/>
                      <a:pt x="2102" y="6539"/>
                    </a:cubicBezTo>
                    <a:cubicBezTo>
                      <a:pt x="2035" y="6739"/>
                      <a:pt x="1968" y="6906"/>
                      <a:pt x="1902" y="7039"/>
                    </a:cubicBezTo>
                    <a:cubicBezTo>
                      <a:pt x="1902" y="7073"/>
                      <a:pt x="1868" y="7106"/>
                      <a:pt x="1868" y="7173"/>
                    </a:cubicBezTo>
                    <a:lnTo>
                      <a:pt x="1868" y="7206"/>
                    </a:lnTo>
                    <a:cubicBezTo>
                      <a:pt x="1868" y="7206"/>
                      <a:pt x="1801" y="7473"/>
                      <a:pt x="1701" y="7907"/>
                    </a:cubicBezTo>
                    <a:cubicBezTo>
                      <a:pt x="1535" y="7940"/>
                      <a:pt x="1301" y="7973"/>
                      <a:pt x="1101" y="8007"/>
                    </a:cubicBezTo>
                    <a:cubicBezTo>
                      <a:pt x="601" y="8140"/>
                      <a:pt x="67" y="8307"/>
                      <a:pt x="67" y="8307"/>
                    </a:cubicBezTo>
                    <a:cubicBezTo>
                      <a:pt x="67" y="8407"/>
                      <a:pt x="34" y="8540"/>
                      <a:pt x="34" y="8640"/>
                    </a:cubicBezTo>
                    <a:cubicBezTo>
                      <a:pt x="34" y="8874"/>
                      <a:pt x="34" y="9141"/>
                      <a:pt x="0" y="9441"/>
                    </a:cubicBezTo>
                    <a:cubicBezTo>
                      <a:pt x="0" y="9741"/>
                      <a:pt x="34" y="10008"/>
                      <a:pt x="34" y="10242"/>
                    </a:cubicBezTo>
                    <a:cubicBezTo>
                      <a:pt x="34" y="10342"/>
                      <a:pt x="67" y="10475"/>
                      <a:pt x="67" y="10575"/>
                    </a:cubicBezTo>
                    <a:cubicBezTo>
                      <a:pt x="67" y="10575"/>
                      <a:pt x="601" y="10742"/>
                      <a:pt x="1101" y="10842"/>
                    </a:cubicBezTo>
                    <a:cubicBezTo>
                      <a:pt x="1301" y="10909"/>
                      <a:pt x="1535" y="10942"/>
                      <a:pt x="1701" y="10975"/>
                    </a:cubicBezTo>
                    <a:cubicBezTo>
                      <a:pt x="1801" y="11376"/>
                      <a:pt x="1868" y="11676"/>
                      <a:pt x="1868" y="11676"/>
                    </a:cubicBezTo>
                    <a:lnTo>
                      <a:pt x="1868" y="11709"/>
                    </a:lnTo>
                    <a:cubicBezTo>
                      <a:pt x="1868" y="11743"/>
                      <a:pt x="1902" y="11809"/>
                      <a:pt x="1902" y="11843"/>
                    </a:cubicBezTo>
                    <a:cubicBezTo>
                      <a:pt x="1968" y="11976"/>
                      <a:pt x="2035" y="12143"/>
                      <a:pt x="2102" y="12343"/>
                    </a:cubicBezTo>
                    <a:cubicBezTo>
                      <a:pt x="1968" y="12443"/>
                      <a:pt x="1801" y="12610"/>
                      <a:pt x="1635" y="12777"/>
                    </a:cubicBezTo>
                    <a:cubicBezTo>
                      <a:pt x="1268" y="13144"/>
                      <a:pt x="934" y="13544"/>
                      <a:pt x="934" y="13544"/>
                    </a:cubicBezTo>
                    <a:lnTo>
                      <a:pt x="1101" y="13877"/>
                    </a:lnTo>
                    <a:cubicBezTo>
                      <a:pt x="1201" y="14044"/>
                      <a:pt x="1334" y="14278"/>
                      <a:pt x="1501" y="14545"/>
                    </a:cubicBezTo>
                    <a:cubicBezTo>
                      <a:pt x="1668" y="14778"/>
                      <a:pt x="1801" y="14978"/>
                      <a:pt x="1968" y="15178"/>
                    </a:cubicBezTo>
                    <a:cubicBezTo>
                      <a:pt x="2035" y="15278"/>
                      <a:pt x="2102" y="15345"/>
                      <a:pt x="2135" y="15379"/>
                    </a:cubicBezTo>
                    <a:cubicBezTo>
                      <a:pt x="2135" y="15412"/>
                      <a:pt x="2168" y="15445"/>
                      <a:pt x="2202" y="15479"/>
                    </a:cubicBezTo>
                    <a:cubicBezTo>
                      <a:pt x="2202" y="15479"/>
                      <a:pt x="2702" y="15312"/>
                      <a:pt x="3169" y="15145"/>
                    </a:cubicBezTo>
                    <a:cubicBezTo>
                      <a:pt x="3403" y="15078"/>
                      <a:pt x="3603" y="14978"/>
                      <a:pt x="3770" y="14912"/>
                    </a:cubicBezTo>
                    <a:cubicBezTo>
                      <a:pt x="3903" y="15078"/>
                      <a:pt x="4036" y="15178"/>
                      <a:pt x="4136" y="15278"/>
                    </a:cubicBezTo>
                    <a:lnTo>
                      <a:pt x="4270" y="15412"/>
                    </a:lnTo>
                    <a:lnTo>
                      <a:pt x="4437" y="15545"/>
                    </a:lnTo>
                    <a:lnTo>
                      <a:pt x="4837" y="15846"/>
                    </a:lnTo>
                    <a:cubicBezTo>
                      <a:pt x="4804" y="16012"/>
                      <a:pt x="4737" y="16246"/>
                      <a:pt x="4704" y="16479"/>
                    </a:cubicBezTo>
                    <a:cubicBezTo>
                      <a:pt x="4570" y="16946"/>
                      <a:pt x="4537" y="17480"/>
                      <a:pt x="4537" y="17480"/>
                    </a:cubicBezTo>
                    <a:lnTo>
                      <a:pt x="4837" y="17680"/>
                    </a:lnTo>
                    <a:cubicBezTo>
                      <a:pt x="5004" y="17780"/>
                      <a:pt x="5271" y="17880"/>
                      <a:pt x="5537" y="18014"/>
                    </a:cubicBezTo>
                    <a:cubicBezTo>
                      <a:pt x="5771" y="18147"/>
                      <a:pt x="6004" y="18247"/>
                      <a:pt x="6271" y="18314"/>
                    </a:cubicBezTo>
                    <a:lnTo>
                      <a:pt x="6605" y="18447"/>
                    </a:lnTo>
                    <a:cubicBezTo>
                      <a:pt x="6605" y="18447"/>
                      <a:pt x="6705" y="18347"/>
                      <a:pt x="6838" y="18181"/>
                    </a:cubicBezTo>
                    <a:cubicBezTo>
                      <a:pt x="6938" y="18047"/>
                      <a:pt x="7105" y="17847"/>
                      <a:pt x="7272" y="17647"/>
                    </a:cubicBezTo>
                    <a:cubicBezTo>
                      <a:pt x="7439" y="17413"/>
                      <a:pt x="7539" y="17280"/>
                      <a:pt x="7639" y="17113"/>
                    </a:cubicBezTo>
                    <a:cubicBezTo>
                      <a:pt x="7806" y="17180"/>
                      <a:pt x="7973" y="17213"/>
                      <a:pt x="8139" y="17213"/>
                    </a:cubicBezTo>
                    <a:lnTo>
                      <a:pt x="8339" y="17247"/>
                    </a:lnTo>
                    <a:lnTo>
                      <a:pt x="8540" y="17280"/>
                    </a:lnTo>
                    <a:cubicBezTo>
                      <a:pt x="8706" y="17313"/>
                      <a:pt x="8873" y="17313"/>
                      <a:pt x="9040" y="17313"/>
                    </a:cubicBezTo>
                    <a:cubicBezTo>
                      <a:pt x="9107" y="17480"/>
                      <a:pt x="9173" y="17714"/>
                      <a:pt x="9240" y="17914"/>
                    </a:cubicBezTo>
                    <a:cubicBezTo>
                      <a:pt x="9440" y="18414"/>
                      <a:pt x="9674" y="18881"/>
                      <a:pt x="9674" y="18881"/>
                    </a:cubicBezTo>
                    <a:lnTo>
                      <a:pt x="10041" y="18881"/>
                    </a:lnTo>
                    <a:lnTo>
                      <a:pt x="10408" y="18848"/>
                    </a:lnTo>
                    <a:cubicBezTo>
                      <a:pt x="10541" y="18848"/>
                      <a:pt x="10674" y="18814"/>
                      <a:pt x="10808" y="18781"/>
                    </a:cubicBezTo>
                    <a:cubicBezTo>
                      <a:pt x="11075" y="18748"/>
                      <a:pt x="11342" y="18714"/>
                      <a:pt x="11575" y="18648"/>
                    </a:cubicBezTo>
                    <a:lnTo>
                      <a:pt x="11942" y="18581"/>
                    </a:lnTo>
                    <a:cubicBezTo>
                      <a:pt x="11942" y="18581"/>
                      <a:pt x="12009" y="18047"/>
                      <a:pt x="12075" y="17547"/>
                    </a:cubicBezTo>
                    <a:cubicBezTo>
                      <a:pt x="12075" y="17313"/>
                      <a:pt x="12075" y="17080"/>
                      <a:pt x="12075" y="16913"/>
                    </a:cubicBezTo>
                    <a:cubicBezTo>
                      <a:pt x="12276" y="16813"/>
                      <a:pt x="12442" y="16780"/>
                      <a:pt x="12576" y="16713"/>
                    </a:cubicBezTo>
                    <a:lnTo>
                      <a:pt x="12743" y="16646"/>
                    </a:lnTo>
                    <a:lnTo>
                      <a:pt x="12909" y="16546"/>
                    </a:lnTo>
                    <a:cubicBezTo>
                      <a:pt x="13076" y="16479"/>
                      <a:pt x="13243" y="16413"/>
                      <a:pt x="13376" y="16313"/>
                    </a:cubicBezTo>
                    <a:cubicBezTo>
                      <a:pt x="13510" y="16413"/>
                      <a:pt x="13677" y="16579"/>
                      <a:pt x="13877" y="16713"/>
                    </a:cubicBezTo>
                    <a:cubicBezTo>
                      <a:pt x="14277" y="17013"/>
                      <a:pt x="14744" y="17280"/>
                      <a:pt x="14744" y="17280"/>
                    </a:cubicBezTo>
                    <a:lnTo>
                      <a:pt x="15011" y="17080"/>
                    </a:lnTo>
                    <a:cubicBezTo>
                      <a:pt x="15178" y="16946"/>
                      <a:pt x="15445" y="16780"/>
                      <a:pt x="15645" y="16579"/>
                    </a:cubicBezTo>
                    <a:cubicBezTo>
                      <a:pt x="15845" y="16379"/>
                      <a:pt x="16045" y="16212"/>
                      <a:pt x="16212" y="16046"/>
                    </a:cubicBezTo>
                    <a:lnTo>
                      <a:pt x="16445" y="15779"/>
                    </a:lnTo>
                    <a:cubicBezTo>
                      <a:pt x="16445" y="15779"/>
                      <a:pt x="16245" y="15312"/>
                      <a:pt x="16012" y="14845"/>
                    </a:cubicBezTo>
                    <a:cubicBezTo>
                      <a:pt x="15912" y="14645"/>
                      <a:pt x="15778" y="14445"/>
                      <a:pt x="15711" y="14311"/>
                    </a:cubicBezTo>
                    <a:lnTo>
                      <a:pt x="16012" y="13877"/>
                    </a:lnTo>
                    <a:lnTo>
                      <a:pt x="16112" y="13711"/>
                    </a:lnTo>
                    <a:lnTo>
                      <a:pt x="16212" y="13544"/>
                    </a:lnTo>
                    <a:cubicBezTo>
                      <a:pt x="16278" y="13444"/>
                      <a:pt x="16379" y="13310"/>
                      <a:pt x="16479" y="13110"/>
                    </a:cubicBezTo>
                    <a:cubicBezTo>
                      <a:pt x="16645" y="13110"/>
                      <a:pt x="16846" y="13144"/>
                      <a:pt x="17079" y="13144"/>
                    </a:cubicBezTo>
                    <a:cubicBezTo>
                      <a:pt x="17346" y="13177"/>
                      <a:pt x="17613" y="13185"/>
                      <a:pt x="17813" y="13185"/>
                    </a:cubicBezTo>
                    <a:cubicBezTo>
                      <a:pt x="18013" y="13185"/>
                      <a:pt x="18146" y="13177"/>
                      <a:pt x="18146" y="13177"/>
                    </a:cubicBezTo>
                    <a:cubicBezTo>
                      <a:pt x="18146" y="13144"/>
                      <a:pt x="18146" y="13144"/>
                      <a:pt x="18180" y="13110"/>
                    </a:cubicBezTo>
                    <a:cubicBezTo>
                      <a:pt x="18213" y="13044"/>
                      <a:pt x="18213" y="12943"/>
                      <a:pt x="18280" y="12843"/>
                    </a:cubicBezTo>
                    <a:cubicBezTo>
                      <a:pt x="18347" y="12643"/>
                      <a:pt x="18447" y="12376"/>
                      <a:pt x="18513" y="12110"/>
                    </a:cubicBezTo>
                    <a:lnTo>
                      <a:pt x="18714" y="11342"/>
                    </a:lnTo>
                    <a:cubicBezTo>
                      <a:pt x="18747" y="11109"/>
                      <a:pt x="18780" y="10975"/>
                      <a:pt x="18780" y="10975"/>
                    </a:cubicBezTo>
                    <a:cubicBezTo>
                      <a:pt x="18780" y="10975"/>
                      <a:pt x="18347" y="10675"/>
                      <a:pt x="17880" y="10442"/>
                    </a:cubicBezTo>
                    <a:cubicBezTo>
                      <a:pt x="17679" y="10375"/>
                      <a:pt x="17479" y="10242"/>
                      <a:pt x="17313" y="10175"/>
                    </a:cubicBezTo>
                    <a:lnTo>
                      <a:pt x="17346" y="9441"/>
                    </a:lnTo>
                    <a:lnTo>
                      <a:pt x="17313" y="8740"/>
                    </a:lnTo>
                    <a:cubicBezTo>
                      <a:pt x="17479" y="8674"/>
                      <a:pt x="17679" y="8540"/>
                      <a:pt x="17880" y="8440"/>
                    </a:cubicBezTo>
                    <a:cubicBezTo>
                      <a:pt x="18313" y="8207"/>
                      <a:pt x="18747" y="7907"/>
                      <a:pt x="18747" y="7907"/>
                    </a:cubicBezTo>
                    <a:cubicBezTo>
                      <a:pt x="18747" y="7907"/>
                      <a:pt x="18747" y="7773"/>
                      <a:pt x="18714" y="7540"/>
                    </a:cubicBezTo>
                    <a:lnTo>
                      <a:pt x="18513" y="6772"/>
                    </a:lnTo>
                    <a:cubicBezTo>
                      <a:pt x="18447" y="6505"/>
                      <a:pt x="18313" y="6239"/>
                      <a:pt x="18247" y="6038"/>
                    </a:cubicBezTo>
                    <a:cubicBezTo>
                      <a:pt x="18213" y="5938"/>
                      <a:pt x="18180" y="5838"/>
                      <a:pt x="18146" y="5805"/>
                    </a:cubicBezTo>
                    <a:cubicBezTo>
                      <a:pt x="18146" y="5772"/>
                      <a:pt x="18146" y="5738"/>
                      <a:pt x="18113" y="5705"/>
                    </a:cubicBezTo>
                    <a:cubicBezTo>
                      <a:pt x="18113" y="5705"/>
                      <a:pt x="17579" y="5705"/>
                      <a:pt x="17079" y="5738"/>
                    </a:cubicBezTo>
                    <a:cubicBezTo>
                      <a:pt x="16846" y="5738"/>
                      <a:pt x="16645" y="5772"/>
                      <a:pt x="16445" y="5772"/>
                    </a:cubicBezTo>
                    <a:cubicBezTo>
                      <a:pt x="16345" y="5605"/>
                      <a:pt x="16245" y="5438"/>
                      <a:pt x="16178" y="5338"/>
                    </a:cubicBezTo>
                    <a:lnTo>
                      <a:pt x="16112" y="5171"/>
                    </a:lnTo>
                    <a:lnTo>
                      <a:pt x="16012" y="5004"/>
                    </a:lnTo>
                    <a:lnTo>
                      <a:pt x="15711" y="4571"/>
                    </a:lnTo>
                    <a:cubicBezTo>
                      <a:pt x="15778" y="4404"/>
                      <a:pt x="15912" y="4237"/>
                      <a:pt x="16012" y="4037"/>
                    </a:cubicBezTo>
                    <a:cubicBezTo>
                      <a:pt x="16245" y="3570"/>
                      <a:pt x="16445" y="3103"/>
                      <a:pt x="16445" y="3103"/>
                    </a:cubicBezTo>
                    <a:lnTo>
                      <a:pt x="16212" y="2836"/>
                    </a:lnTo>
                    <a:cubicBezTo>
                      <a:pt x="16078" y="2669"/>
                      <a:pt x="15845" y="2469"/>
                      <a:pt x="15645" y="2302"/>
                    </a:cubicBezTo>
                    <a:cubicBezTo>
                      <a:pt x="15445" y="2102"/>
                      <a:pt x="15211" y="1936"/>
                      <a:pt x="15011" y="1802"/>
                    </a:cubicBezTo>
                    <a:lnTo>
                      <a:pt x="14744" y="1569"/>
                    </a:lnTo>
                    <a:cubicBezTo>
                      <a:pt x="14744" y="1569"/>
                      <a:pt x="14277" y="1869"/>
                      <a:pt x="13877" y="2169"/>
                    </a:cubicBezTo>
                    <a:cubicBezTo>
                      <a:pt x="13677" y="2302"/>
                      <a:pt x="13510" y="2436"/>
                      <a:pt x="13376" y="2569"/>
                    </a:cubicBezTo>
                    <a:cubicBezTo>
                      <a:pt x="13243" y="2469"/>
                      <a:pt x="13076" y="2403"/>
                      <a:pt x="12909" y="2336"/>
                    </a:cubicBezTo>
                    <a:lnTo>
                      <a:pt x="12743" y="2236"/>
                    </a:lnTo>
                    <a:lnTo>
                      <a:pt x="12576" y="2169"/>
                    </a:lnTo>
                    <a:cubicBezTo>
                      <a:pt x="12442" y="2102"/>
                      <a:pt x="12276" y="2036"/>
                      <a:pt x="12075" y="1969"/>
                    </a:cubicBezTo>
                    <a:cubicBezTo>
                      <a:pt x="12075" y="1802"/>
                      <a:pt x="12075" y="1569"/>
                      <a:pt x="12075" y="1335"/>
                    </a:cubicBezTo>
                    <a:cubicBezTo>
                      <a:pt x="12009" y="835"/>
                      <a:pt x="11942" y="301"/>
                      <a:pt x="11942" y="301"/>
                    </a:cubicBezTo>
                    <a:lnTo>
                      <a:pt x="11575" y="234"/>
                    </a:lnTo>
                    <a:cubicBezTo>
                      <a:pt x="11342" y="168"/>
                      <a:pt x="11075" y="101"/>
                      <a:pt x="10808" y="68"/>
                    </a:cubicBezTo>
                    <a:cubicBezTo>
                      <a:pt x="10674" y="68"/>
                      <a:pt x="10541" y="34"/>
                      <a:pt x="10408" y="34"/>
                    </a:cubicBezTo>
                    <a:lnTo>
                      <a:pt x="100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49"/>
              <p:cNvSpPr/>
              <p:nvPr/>
            </p:nvSpPr>
            <p:spPr>
              <a:xfrm rot="-1490218">
                <a:off x="1870916" y="3323079"/>
                <a:ext cx="525709" cy="528536"/>
              </a:xfrm>
              <a:custGeom>
                <a:rect b="b" l="l" r="r" t="t"/>
                <a:pathLst>
                  <a:path extrusionOk="0" h="18882" w="18781">
                    <a:moveTo>
                      <a:pt x="9274" y="3801"/>
                    </a:moveTo>
                    <a:cubicBezTo>
                      <a:pt x="12166" y="3801"/>
                      <a:pt x="14944" y="6056"/>
                      <a:pt x="14944" y="9441"/>
                    </a:cubicBezTo>
                    <a:cubicBezTo>
                      <a:pt x="14944" y="12543"/>
                      <a:pt x="12442" y="15078"/>
                      <a:pt x="9340" y="15078"/>
                    </a:cubicBezTo>
                    <a:lnTo>
                      <a:pt x="9307" y="15078"/>
                    </a:lnTo>
                    <a:cubicBezTo>
                      <a:pt x="4303" y="15078"/>
                      <a:pt x="1801" y="9007"/>
                      <a:pt x="5337" y="5471"/>
                    </a:cubicBezTo>
                    <a:cubicBezTo>
                      <a:pt x="6481" y="4317"/>
                      <a:pt x="7891" y="3801"/>
                      <a:pt x="9274" y="3801"/>
                    </a:cubicBezTo>
                    <a:close/>
                    <a:moveTo>
                      <a:pt x="9674" y="1"/>
                    </a:moveTo>
                    <a:cubicBezTo>
                      <a:pt x="9674" y="1"/>
                      <a:pt x="9440" y="468"/>
                      <a:pt x="9240" y="968"/>
                    </a:cubicBezTo>
                    <a:cubicBezTo>
                      <a:pt x="9173" y="1168"/>
                      <a:pt x="9107" y="1368"/>
                      <a:pt x="9040" y="1569"/>
                    </a:cubicBezTo>
                    <a:cubicBezTo>
                      <a:pt x="8873" y="1569"/>
                      <a:pt x="8706" y="1569"/>
                      <a:pt x="8540" y="1602"/>
                    </a:cubicBezTo>
                    <a:lnTo>
                      <a:pt x="8339" y="1635"/>
                    </a:lnTo>
                    <a:lnTo>
                      <a:pt x="8139" y="1669"/>
                    </a:lnTo>
                    <a:cubicBezTo>
                      <a:pt x="7973" y="1669"/>
                      <a:pt x="7806" y="1702"/>
                      <a:pt x="7639" y="1769"/>
                    </a:cubicBezTo>
                    <a:cubicBezTo>
                      <a:pt x="7539" y="1602"/>
                      <a:pt x="7405" y="1435"/>
                      <a:pt x="7272" y="1235"/>
                    </a:cubicBezTo>
                    <a:cubicBezTo>
                      <a:pt x="7139" y="1068"/>
                      <a:pt x="6938" y="835"/>
                      <a:pt x="6838" y="668"/>
                    </a:cubicBezTo>
                    <a:cubicBezTo>
                      <a:pt x="6705" y="535"/>
                      <a:pt x="6605" y="434"/>
                      <a:pt x="6605" y="434"/>
                    </a:cubicBezTo>
                    <a:lnTo>
                      <a:pt x="6271" y="568"/>
                    </a:lnTo>
                    <a:cubicBezTo>
                      <a:pt x="6004" y="635"/>
                      <a:pt x="5771" y="735"/>
                      <a:pt x="5537" y="835"/>
                    </a:cubicBezTo>
                    <a:cubicBezTo>
                      <a:pt x="5271" y="968"/>
                      <a:pt x="5004" y="1102"/>
                      <a:pt x="4837" y="1202"/>
                    </a:cubicBezTo>
                    <a:lnTo>
                      <a:pt x="4537" y="1402"/>
                    </a:lnTo>
                    <a:cubicBezTo>
                      <a:pt x="4537" y="1402"/>
                      <a:pt x="4570" y="1902"/>
                      <a:pt x="4704" y="2403"/>
                    </a:cubicBezTo>
                    <a:cubicBezTo>
                      <a:pt x="4737" y="2636"/>
                      <a:pt x="4804" y="2870"/>
                      <a:pt x="4837" y="3036"/>
                    </a:cubicBezTo>
                    <a:lnTo>
                      <a:pt x="4437" y="3337"/>
                    </a:lnTo>
                    <a:lnTo>
                      <a:pt x="4270" y="3470"/>
                    </a:lnTo>
                    <a:lnTo>
                      <a:pt x="4136" y="3603"/>
                    </a:lnTo>
                    <a:cubicBezTo>
                      <a:pt x="4003" y="3703"/>
                      <a:pt x="3870" y="3837"/>
                      <a:pt x="3770" y="3970"/>
                    </a:cubicBezTo>
                    <a:cubicBezTo>
                      <a:pt x="3603" y="3904"/>
                      <a:pt x="3403" y="3804"/>
                      <a:pt x="3169" y="3737"/>
                    </a:cubicBezTo>
                    <a:cubicBezTo>
                      <a:pt x="2702" y="3537"/>
                      <a:pt x="2202" y="3403"/>
                      <a:pt x="2202" y="3403"/>
                    </a:cubicBezTo>
                    <a:cubicBezTo>
                      <a:pt x="2168" y="3437"/>
                      <a:pt x="2135" y="3437"/>
                      <a:pt x="2135" y="3470"/>
                    </a:cubicBezTo>
                    <a:cubicBezTo>
                      <a:pt x="2102" y="3537"/>
                      <a:pt x="2035" y="3603"/>
                      <a:pt x="1968" y="3703"/>
                    </a:cubicBezTo>
                    <a:cubicBezTo>
                      <a:pt x="1801" y="3904"/>
                      <a:pt x="1668" y="4104"/>
                      <a:pt x="1501" y="4337"/>
                    </a:cubicBezTo>
                    <a:cubicBezTo>
                      <a:pt x="1368" y="4571"/>
                      <a:pt x="1201" y="4804"/>
                      <a:pt x="1101" y="5004"/>
                    </a:cubicBezTo>
                    <a:lnTo>
                      <a:pt x="934" y="5338"/>
                    </a:lnTo>
                    <a:cubicBezTo>
                      <a:pt x="934" y="5338"/>
                      <a:pt x="1268" y="5738"/>
                      <a:pt x="1635" y="6105"/>
                    </a:cubicBezTo>
                    <a:cubicBezTo>
                      <a:pt x="1801" y="6272"/>
                      <a:pt x="1968" y="6405"/>
                      <a:pt x="2102" y="6539"/>
                    </a:cubicBezTo>
                    <a:cubicBezTo>
                      <a:pt x="2035" y="6739"/>
                      <a:pt x="1968" y="6906"/>
                      <a:pt x="1902" y="7039"/>
                    </a:cubicBezTo>
                    <a:cubicBezTo>
                      <a:pt x="1902" y="7073"/>
                      <a:pt x="1868" y="7106"/>
                      <a:pt x="1868" y="7173"/>
                    </a:cubicBezTo>
                    <a:lnTo>
                      <a:pt x="1868" y="7206"/>
                    </a:lnTo>
                    <a:cubicBezTo>
                      <a:pt x="1868" y="7206"/>
                      <a:pt x="1801" y="7473"/>
                      <a:pt x="1701" y="7907"/>
                    </a:cubicBezTo>
                    <a:cubicBezTo>
                      <a:pt x="1535" y="7940"/>
                      <a:pt x="1301" y="7973"/>
                      <a:pt x="1101" y="8007"/>
                    </a:cubicBezTo>
                    <a:cubicBezTo>
                      <a:pt x="601" y="8140"/>
                      <a:pt x="67" y="8307"/>
                      <a:pt x="67" y="8307"/>
                    </a:cubicBezTo>
                    <a:cubicBezTo>
                      <a:pt x="67" y="8407"/>
                      <a:pt x="34" y="8540"/>
                      <a:pt x="34" y="8640"/>
                    </a:cubicBezTo>
                    <a:cubicBezTo>
                      <a:pt x="34" y="8874"/>
                      <a:pt x="34" y="9141"/>
                      <a:pt x="0" y="9441"/>
                    </a:cubicBezTo>
                    <a:cubicBezTo>
                      <a:pt x="0" y="9741"/>
                      <a:pt x="34" y="10008"/>
                      <a:pt x="34" y="10242"/>
                    </a:cubicBezTo>
                    <a:cubicBezTo>
                      <a:pt x="34" y="10342"/>
                      <a:pt x="67" y="10475"/>
                      <a:pt x="67" y="10575"/>
                    </a:cubicBezTo>
                    <a:cubicBezTo>
                      <a:pt x="67" y="10575"/>
                      <a:pt x="601" y="10742"/>
                      <a:pt x="1101" y="10842"/>
                    </a:cubicBezTo>
                    <a:cubicBezTo>
                      <a:pt x="1301" y="10909"/>
                      <a:pt x="1535" y="10942"/>
                      <a:pt x="1701" y="10975"/>
                    </a:cubicBezTo>
                    <a:cubicBezTo>
                      <a:pt x="1801" y="11376"/>
                      <a:pt x="1868" y="11676"/>
                      <a:pt x="1868" y="11676"/>
                    </a:cubicBezTo>
                    <a:lnTo>
                      <a:pt x="1868" y="11709"/>
                    </a:lnTo>
                    <a:cubicBezTo>
                      <a:pt x="1868" y="11743"/>
                      <a:pt x="1902" y="11809"/>
                      <a:pt x="1902" y="11843"/>
                    </a:cubicBezTo>
                    <a:cubicBezTo>
                      <a:pt x="1968" y="11976"/>
                      <a:pt x="2035" y="12143"/>
                      <a:pt x="2102" y="12343"/>
                    </a:cubicBezTo>
                    <a:cubicBezTo>
                      <a:pt x="1968" y="12443"/>
                      <a:pt x="1801" y="12610"/>
                      <a:pt x="1635" y="12777"/>
                    </a:cubicBezTo>
                    <a:cubicBezTo>
                      <a:pt x="1268" y="13144"/>
                      <a:pt x="934" y="13544"/>
                      <a:pt x="934" y="13544"/>
                    </a:cubicBezTo>
                    <a:lnTo>
                      <a:pt x="1101" y="13877"/>
                    </a:lnTo>
                    <a:cubicBezTo>
                      <a:pt x="1201" y="14044"/>
                      <a:pt x="1334" y="14278"/>
                      <a:pt x="1501" y="14545"/>
                    </a:cubicBezTo>
                    <a:cubicBezTo>
                      <a:pt x="1668" y="14778"/>
                      <a:pt x="1801" y="14978"/>
                      <a:pt x="1968" y="15178"/>
                    </a:cubicBezTo>
                    <a:cubicBezTo>
                      <a:pt x="2035" y="15278"/>
                      <a:pt x="2102" y="15345"/>
                      <a:pt x="2135" y="15379"/>
                    </a:cubicBezTo>
                    <a:cubicBezTo>
                      <a:pt x="2135" y="15412"/>
                      <a:pt x="2168" y="15445"/>
                      <a:pt x="2202" y="15479"/>
                    </a:cubicBezTo>
                    <a:cubicBezTo>
                      <a:pt x="2202" y="15479"/>
                      <a:pt x="2702" y="15312"/>
                      <a:pt x="3169" y="15145"/>
                    </a:cubicBezTo>
                    <a:cubicBezTo>
                      <a:pt x="3403" y="15078"/>
                      <a:pt x="3603" y="14978"/>
                      <a:pt x="3770" y="14912"/>
                    </a:cubicBezTo>
                    <a:cubicBezTo>
                      <a:pt x="3903" y="15078"/>
                      <a:pt x="4036" y="15178"/>
                      <a:pt x="4136" y="15278"/>
                    </a:cubicBezTo>
                    <a:lnTo>
                      <a:pt x="4270" y="15412"/>
                    </a:lnTo>
                    <a:lnTo>
                      <a:pt x="4437" y="15545"/>
                    </a:lnTo>
                    <a:lnTo>
                      <a:pt x="4837" y="15846"/>
                    </a:lnTo>
                    <a:cubicBezTo>
                      <a:pt x="4804" y="16012"/>
                      <a:pt x="4737" y="16246"/>
                      <a:pt x="4704" y="16479"/>
                    </a:cubicBezTo>
                    <a:cubicBezTo>
                      <a:pt x="4570" y="16946"/>
                      <a:pt x="4537" y="17480"/>
                      <a:pt x="4537" y="17480"/>
                    </a:cubicBezTo>
                    <a:lnTo>
                      <a:pt x="4837" y="17680"/>
                    </a:lnTo>
                    <a:cubicBezTo>
                      <a:pt x="5004" y="17780"/>
                      <a:pt x="5271" y="17880"/>
                      <a:pt x="5537" y="18014"/>
                    </a:cubicBezTo>
                    <a:cubicBezTo>
                      <a:pt x="5771" y="18147"/>
                      <a:pt x="6004" y="18247"/>
                      <a:pt x="6271" y="18314"/>
                    </a:cubicBezTo>
                    <a:lnTo>
                      <a:pt x="6605" y="18447"/>
                    </a:lnTo>
                    <a:cubicBezTo>
                      <a:pt x="6605" y="18447"/>
                      <a:pt x="6705" y="18347"/>
                      <a:pt x="6838" y="18181"/>
                    </a:cubicBezTo>
                    <a:cubicBezTo>
                      <a:pt x="6938" y="18047"/>
                      <a:pt x="7105" y="17847"/>
                      <a:pt x="7272" y="17647"/>
                    </a:cubicBezTo>
                    <a:cubicBezTo>
                      <a:pt x="7439" y="17413"/>
                      <a:pt x="7539" y="17280"/>
                      <a:pt x="7639" y="17113"/>
                    </a:cubicBezTo>
                    <a:cubicBezTo>
                      <a:pt x="7806" y="17180"/>
                      <a:pt x="7973" y="17213"/>
                      <a:pt x="8139" y="17213"/>
                    </a:cubicBezTo>
                    <a:lnTo>
                      <a:pt x="8339" y="17247"/>
                    </a:lnTo>
                    <a:lnTo>
                      <a:pt x="8540" y="17280"/>
                    </a:lnTo>
                    <a:cubicBezTo>
                      <a:pt x="8706" y="17313"/>
                      <a:pt x="8873" y="17313"/>
                      <a:pt x="9040" y="17313"/>
                    </a:cubicBezTo>
                    <a:cubicBezTo>
                      <a:pt x="9107" y="17480"/>
                      <a:pt x="9173" y="17714"/>
                      <a:pt x="9240" y="17914"/>
                    </a:cubicBezTo>
                    <a:cubicBezTo>
                      <a:pt x="9440" y="18414"/>
                      <a:pt x="9674" y="18881"/>
                      <a:pt x="9674" y="18881"/>
                    </a:cubicBezTo>
                    <a:lnTo>
                      <a:pt x="10041" y="18881"/>
                    </a:lnTo>
                    <a:lnTo>
                      <a:pt x="10408" y="18848"/>
                    </a:lnTo>
                    <a:cubicBezTo>
                      <a:pt x="10541" y="18848"/>
                      <a:pt x="10674" y="18814"/>
                      <a:pt x="10808" y="18781"/>
                    </a:cubicBezTo>
                    <a:cubicBezTo>
                      <a:pt x="11075" y="18748"/>
                      <a:pt x="11342" y="18714"/>
                      <a:pt x="11575" y="18648"/>
                    </a:cubicBezTo>
                    <a:lnTo>
                      <a:pt x="11942" y="18581"/>
                    </a:lnTo>
                    <a:cubicBezTo>
                      <a:pt x="11942" y="18581"/>
                      <a:pt x="12009" y="18047"/>
                      <a:pt x="12075" y="17547"/>
                    </a:cubicBezTo>
                    <a:cubicBezTo>
                      <a:pt x="12075" y="17313"/>
                      <a:pt x="12075" y="17080"/>
                      <a:pt x="12075" y="16913"/>
                    </a:cubicBezTo>
                    <a:cubicBezTo>
                      <a:pt x="12276" y="16813"/>
                      <a:pt x="12442" y="16780"/>
                      <a:pt x="12576" y="16713"/>
                    </a:cubicBezTo>
                    <a:lnTo>
                      <a:pt x="12743" y="16646"/>
                    </a:lnTo>
                    <a:lnTo>
                      <a:pt x="12909" y="16546"/>
                    </a:lnTo>
                    <a:cubicBezTo>
                      <a:pt x="13076" y="16479"/>
                      <a:pt x="13243" y="16413"/>
                      <a:pt x="13376" y="16313"/>
                    </a:cubicBezTo>
                    <a:cubicBezTo>
                      <a:pt x="13510" y="16413"/>
                      <a:pt x="13677" y="16579"/>
                      <a:pt x="13877" y="16713"/>
                    </a:cubicBezTo>
                    <a:cubicBezTo>
                      <a:pt x="14277" y="17013"/>
                      <a:pt x="14744" y="17280"/>
                      <a:pt x="14744" y="17280"/>
                    </a:cubicBezTo>
                    <a:lnTo>
                      <a:pt x="15011" y="17080"/>
                    </a:lnTo>
                    <a:cubicBezTo>
                      <a:pt x="15178" y="16946"/>
                      <a:pt x="15445" y="16780"/>
                      <a:pt x="15645" y="16579"/>
                    </a:cubicBezTo>
                    <a:cubicBezTo>
                      <a:pt x="15845" y="16379"/>
                      <a:pt x="16045" y="16212"/>
                      <a:pt x="16212" y="16046"/>
                    </a:cubicBezTo>
                    <a:lnTo>
                      <a:pt x="16445" y="15779"/>
                    </a:lnTo>
                    <a:cubicBezTo>
                      <a:pt x="16445" y="15779"/>
                      <a:pt x="16245" y="15312"/>
                      <a:pt x="16012" y="14845"/>
                    </a:cubicBezTo>
                    <a:cubicBezTo>
                      <a:pt x="15912" y="14645"/>
                      <a:pt x="15778" y="14445"/>
                      <a:pt x="15711" y="14311"/>
                    </a:cubicBezTo>
                    <a:lnTo>
                      <a:pt x="16012" y="13877"/>
                    </a:lnTo>
                    <a:lnTo>
                      <a:pt x="16112" y="13711"/>
                    </a:lnTo>
                    <a:lnTo>
                      <a:pt x="16212" y="13544"/>
                    </a:lnTo>
                    <a:cubicBezTo>
                      <a:pt x="16278" y="13444"/>
                      <a:pt x="16379" y="13310"/>
                      <a:pt x="16479" y="13110"/>
                    </a:cubicBezTo>
                    <a:cubicBezTo>
                      <a:pt x="16645" y="13110"/>
                      <a:pt x="16846" y="13144"/>
                      <a:pt x="17079" y="13144"/>
                    </a:cubicBezTo>
                    <a:cubicBezTo>
                      <a:pt x="17346" y="13177"/>
                      <a:pt x="17613" y="13185"/>
                      <a:pt x="17813" y="13185"/>
                    </a:cubicBezTo>
                    <a:cubicBezTo>
                      <a:pt x="18013" y="13185"/>
                      <a:pt x="18146" y="13177"/>
                      <a:pt x="18146" y="13177"/>
                    </a:cubicBezTo>
                    <a:cubicBezTo>
                      <a:pt x="18146" y="13144"/>
                      <a:pt x="18146" y="13144"/>
                      <a:pt x="18180" y="13110"/>
                    </a:cubicBezTo>
                    <a:cubicBezTo>
                      <a:pt x="18213" y="13044"/>
                      <a:pt x="18213" y="12943"/>
                      <a:pt x="18280" y="12843"/>
                    </a:cubicBezTo>
                    <a:cubicBezTo>
                      <a:pt x="18347" y="12643"/>
                      <a:pt x="18447" y="12376"/>
                      <a:pt x="18513" y="12110"/>
                    </a:cubicBezTo>
                    <a:lnTo>
                      <a:pt x="18714" y="11342"/>
                    </a:lnTo>
                    <a:cubicBezTo>
                      <a:pt x="18747" y="11109"/>
                      <a:pt x="18780" y="10975"/>
                      <a:pt x="18780" y="10975"/>
                    </a:cubicBezTo>
                    <a:cubicBezTo>
                      <a:pt x="18780" y="10975"/>
                      <a:pt x="18347" y="10675"/>
                      <a:pt x="17880" y="10442"/>
                    </a:cubicBezTo>
                    <a:cubicBezTo>
                      <a:pt x="17679" y="10375"/>
                      <a:pt x="17479" y="10242"/>
                      <a:pt x="17313" y="10175"/>
                    </a:cubicBezTo>
                    <a:lnTo>
                      <a:pt x="17346" y="9441"/>
                    </a:lnTo>
                    <a:lnTo>
                      <a:pt x="17313" y="8740"/>
                    </a:lnTo>
                    <a:cubicBezTo>
                      <a:pt x="17479" y="8674"/>
                      <a:pt x="17679" y="8540"/>
                      <a:pt x="17880" y="8440"/>
                    </a:cubicBezTo>
                    <a:cubicBezTo>
                      <a:pt x="18313" y="8207"/>
                      <a:pt x="18747" y="7907"/>
                      <a:pt x="18747" y="7907"/>
                    </a:cubicBezTo>
                    <a:cubicBezTo>
                      <a:pt x="18747" y="7907"/>
                      <a:pt x="18747" y="7773"/>
                      <a:pt x="18714" y="7540"/>
                    </a:cubicBezTo>
                    <a:lnTo>
                      <a:pt x="18513" y="6772"/>
                    </a:lnTo>
                    <a:cubicBezTo>
                      <a:pt x="18447" y="6505"/>
                      <a:pt x="18313" y="6239"/>
                      <a:pt x="18247" y="6038"/>
                    </a:cubicBezTo>
                    <a:cubicBezTo>
                      <a:pt x="18213" y="5938"/>
                      <a:pt x="18180" y="5838"/>
                      <a:pt x="18146" y="5805"/>
                    </a:cubicBezTo>
                    <a:cubicBezTo>
                      <a:pt x="18146" y="5772"/>
                      <a:pt x="18146" y="5738"/>
                      <a:pt x="18113" y="5705"/>
                    </a:cubicBezTo>
                    <a:cubicBezTo>
                      <a:pt x="18113" y="5705"/>
                      <a:pt x="17579" y="5705"/>
                      <a:pt x="17079" y="5738"/>
                    </a:cubicBezTo>
                    <a:cubicBezTo>
                      <a:pt x="16846" y="5738"/>
                      <a:pt x="16645" y="5772"/>
                      <a:pt x="16445" y="5772"/>
                    </a:cubicBezTo>
                    <a:cubicBezTo>
                      <a:pt x="16345" y="5605"/>
                      <a:pt x="16245" y="5438"/>
                      <a:pt x="16178" y="5338"/>
                    </a:cubicBezTo>
                    <a:lnTo>
                      <a:pt x="16112" y="5171"/>
                    </a:lnTo>
                    <a:lnTo>
                      <a:pt x="16012" y="5004"/>
                    </a:lnTo>
                    <a:lnTo>
                      <a:pt x="15711" y="4571"/>
                    </a:lnTo>
                    <a:cubicBezTo>
                      <a:pt x="15778" y="4404"/>
                      <a:pt x="15912" y="4237"/>
                      <a:pt x="16012" y="4037"/>
                    </a:cubicBezTo>
                    <a:cubicBezTo>
                      <a:pt x="16245" y="3570"/>
                      <a:pt x="16445" y="3103"/>
                      <a:pt x="16445" y="3103"/>
                    </a:cubicBezTo>
                    <a:lnTo>
                      <a:pt x="16212" y="2836"/>
                    </a:lnTo>
                    <a:cubicBezTo>
                      <a:pt x="16078" y="2669"/>
                      <a:pt x="15845" y="2469"/>
                      <a:pt x="15645" y="2302"/>
                    </a:cubicBezTo>
                    <a:cubicBezTo>
                      <a:pt x="15445" y="2102"/>
                      <a:pt x="15211" y="1936"/>
                      <a:pt x="15011" y="1802"/>
                    </a:cubicBezTo>
                    <a:lnTo>
                      <a:pt x="14744" y="1569"/>
                    </a:lnTo>
                    <a:cubicBezTo>
                      <a:pt x="14744" y="1569"/>
                      <a:pt x="14277" y="1869"/>
                      <a:pt x="13877" y="2169"/>
                    </a:cubicBezTo>
                    <a:cubicBezTo>
                      <a:pt x="13677" y="2302"/>
                      <a:pt x="13510" y="2436"/>
                      <a:pt x="13376" y="2569"/>
                    </a:cubicBezTo>
                    <a:cubicBezTo>
                      <a:pt x="13243" y="2469"/>
                      <a:pt x="13076" y="2403"/>
                      <a:pt x="12909" y="2336"/>
                    </a:cubicBezTo>
                    <a:lnTo>
                      <a:pt x="12743" y="2236"/>
                    </a:lnTo>
                    <a:lnTo>
                      <a:pt x="12576" y="2169"/>
                    </a:lnTo>
                    <a:cubicBezTo>
                      <a:pt x="12442" y="2102"/>
                      <a:pt x="12276" y="2036"/>
                      <a:pt x="12075" y="1969"/>
                    </a:cubicBezTo>
                    <a:cubicBezTo>
                      <a:pt x="12075" y="1802"/>
                      <a:pt x="12075" y="1569"/>
                      <a:pt x="12075" y="1335"/>
                    </a:cubicBezTo>
                    <a:cubicBezTo>
                      <a:pt x="12009" y="835"/>
                      <a:pt x="11942" y="301"/>
                      <a:pt x="11942" y="301"/>
                    </a:cubicBezTo>
                    <a:lnTo>
                      <a:pt x="11575" y="234"/>
                    </a:lnTo>
                    <a:cubicBezTo>
                      <a:pt x="11342" y="168"/>
                      <a:pt x="11075" y="101"/>
                      <a:pt x="10808" y="68"/>
                    </a:cubicBezTo>
                    <a:cubicBezTo>
                      <a:pt x="10674" y="68"/>
                      <a:pt x="10541" y="34"/>
                      <a:pt x="10408" y="34"/>
                    </a:cubicBezTo>
                    <a:lnTo>
                      <a:pt x="1004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97" name="Google Shape;897;p49"/>
            <p:cNvSpPr/>
            <p:nvPr/>
          </p:nvSpPr>
          <p:spPr>
            <a:xfrm>
              <a:off x="1075550" y="2784863"/>
              <a:ext cx="194400" cy="194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9"/>
            <p:cNvSpPr/>
            <p:nvPr/>
          </p:nvSpPr>
          <p:spPr>
            <a:xfrm>
              <a:off x="1662950" y="2144625"/>
              <a:ext cx="194400" cy="1944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9"/>
            <p:cNvSpPr/>
            <p:nvPr/>
          </p:nvSpPr>
          <p:spPr>
            <a:xfrm>
              <a:off x="1857350" y="4034504"/>
              <a:ext cx="97800" cy="97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9"/>
            <p:cNvSpPr/>
            <p:nvPr/>
          </p:nvSpPr>
          <p:spPr>
            <a:xfrm>
              <a:off x="972475" y="2603225"/>
              <a:ext cx="42300" cy="42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9"/>
            <p:cNvSpPr/>
            <p:nvPr/>
          </p:nvSpPr>
          <p:spPr>
            <a:xfrm>
              <a:off x="1502050" y="4340138"/>
              <a:ext cx="80100" cy="801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9"/>
            <p:cNvSpPr/>
            <p:nvPr/>
          </p:nvSpPr>
          <p:spPr>
            <a:xfrm>
              <a:off x="2354275" y="4103438"/>
              <a:ext cx="80100" cy="80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3" name="Google Shape;903;p49"/>
          <p:cNvSpPr txBox="1"/>
          <p:nvPr/>
        </p:nvSpPr>
        <p:spPr>
          <a:xfrm>
            <a:off x="1226900" y="1773475"/>
            <a:ext cx="50688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mo"/>
              <a:buChar char="●"/>
            </a:pPr>
            <a:r>
              <a:rPr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Our analysis highlights road-related incidents and temporal patterns, contributing significantly to public safety policies.</a:t>
            </a:r>
            <a:endParaRPr sz="15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mo"/>
              <a:buChar char="●"/>
            </a:pPr>
            <a:r>
              <a:rPr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Moving forward, we aim to predict accident patterns and proactively identify high-risk scenarios, advocating for a data-driven approach to enhance road safety comprehensively.</a:t>
            </a:r>
            <a:endParaRPr sz="15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/>
          <p:nvPr>
            <p:ph type="title"/>
          </p:nvPr>
        </p:nvSpPr>
        <p:spPr>
          <a:xfrm>
            <a:off x="3504775" y="1059713"/>
            <a:ext cx="4045200" cy="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20" name="Google Shape;320;p32"/>
          <p:cNvSpPr txBox="1"/>
          <p:nvPr>
            <p:ph idx="1" type="subTitle"/>
          </p:nvPr>
        </p:nvSpPr>
        <p:spPr>
          <a:xfrm>
            <a:off x="4327625" y="1981450"/>
            <a:ext cx="4475700" cy="27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 traffic accidents in India pose significant threat to both lives and the economy.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3% of India's annual GDP, as reported by the Ministry of Road Transport and Highways.</a:t>
            </a:r>
            <a:endParaRPr/>
          </a:p>
        </p:txBody>
      </p:sp>
      <p:sp>
        <p:nvSpPr>
          <p:cNvPr id="321" name="Google Shape;321;p32"/>
          <p:cNvSpPr/>
          <p:nvPr/>
        </p:nvSpPr>
        <p:spPr>
          <a:xfrm rot="-1685758">
            <a:off x="4258316" y="967447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2"/>
          <p:cNvSpPr/>
          <p:nvPr/>
        </p:nvSpPr>
        <p:spPr>
          <a:xfrm rot="-1685758">
            <a:off x="4132391" y="3763947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324" name="Google Shape;324;p32"/>
          <p:cNvCxnSpPr/>
          <p:nvPr/>
        </p:nvCxnSpPr>
        <p:spPr>
          <a:xfrm>
            <a:off x="4328525" y="1849938"/>
            <a:ext cx="382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32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2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2">
            <a:hlinkClick action="ppaction://hlinksldjump" r:id="rId3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28" name="Google Shape;328;p32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29" name="Google Shape;329;p32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30" name="Google Shape;330;p3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31" name="Google Shape;331;p3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0" name="Google Shape;340;p32">
            <a:hlinkClick action="ppaction://hlinksldjump" r:id="rId4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2800" y="800894"/>
            <a:ext cx="3113900" cy="3541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8" name="Google Shape;908;p50"/>
          <p:cNvGrpSpPr/>
          <p:nvPr/>
        </p:nvGrpSpPr>
        <p:grpSpPr>
          <a:xfrm>
            <a:off x="6636950" y="952900"/>
            <a:ext cx="2059600" cy="2493916"/>
            <a:chOff x="2962600" y="1787438"/>
            <a:chExt cx="2059600" cy="2493916"/>
          </a:xfrm>
        </p:grpSpPr>
        <p:sp>
          <p:nvSpPr>
            <p:cNvPr id="909" name="Google Shape;909;p50"/>
            <p:cNvSpPr/>
            <p:nvPr/>
          </p:nvSpPr>
          <p:spPr>
            <a:xfrm>
              <a:off x="3488800" y="2222313"/>
              <a:ext cx="1161675" cy="555400"/>
            </a:xfrm>
            <a:custGeom>
              <a:rect b="b" l="l" r="r" t="t"/>
              <a:pathLst>
                <a:path extrusionOk="0" h="22216" w="46467">
                  <a:moveTo>
                    <a:pt x="24418" y="0"/>
                  </a:moveTo>
                  <a:cubicBezTo>
                    <a:pt x="17713" y="33"/>
                    <a:pt x="12042" y="5004"/>
                    <a:pt x="11175" y="11675"/>
                  </a:cubicBezTo>
                  <a:cubicBezTo>
                    <a:pt x="10975" y="11675"/>
                    <a:pt x="10808" y="11642"/>
                    <a:pt x="10608" y="11642"/>
                  </a:cubicBezTo>
                  <a:cubicBezTo>
                    <a:pt x="4737" y="11642"/>
                    <a:pt x="0" y="16378"/>
                    <a:pt x="0" y="22216"/>
                  </a:cubicBezTo>
                  <a:lnTo>
                    <a:pt x="46233" y="22216"/>
                  </a:lnTo>
                  <a:cubicBezTo>
                    <a:pt x="46367" y="21582"/>
                    <a:pt x="46467" y="20915"/>
                    <a:pt x="46467" y="20248"/>
                  </a:cubicBezTo>
                  <a:cubicBezTo>
                    <a:pt x="46467" y="15511"/>
                    <a:pt x="42598" y="11642"/>
                    <a:pt x="37827" y="11642"/>
                  </a:cubicBezTo>
                  <a:lnTo>
                    <a:pt x="37694" y="11642"/>
                  </a:lnTo>
                  <a:cubicBezTo>
                    <a:pt x="36827" y="4970"/>
                    <a:pt x="31156" y="0"/>
                    <a:pt x="2441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50"/>
            <p:cNvSpPr/>
            <p:nvPr/>
          </p:nvSpPr>
          <p:spPr>
            <a:xfrm>
              <a:off x="4188475" y="2631763"/>
              <a:ext cx="74225" cy="467850"/>
            </a:xfrm>
            <a:custGeom>
              <a:rect b="b" l="l" r="r" t="t"/>
              <a:pathLst>
                <a:path extrusionOk="0" h="18714" w="2969">
                  <a:moveTo>
                    <a:pt x="0" y="0"/>
                  </a:moveTo>
                  <a:lnTo>
                    <a:pt x="0" y="15245"/>
                  </a:lnTo>
                  <a:lnTo>
                    <a:pt x="1468" y="18714"/>
                  </a:lnTo>
                  <a:lnTo>
                    <a:pt x="2969" y="15245"/>
                  </a:lnTo>
                  <a:lnTo>
                    <a:pt x="2969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50"/>
            <p:cNvSpPr/>
            <p:nvPr/>
          </p:nvSpPr>
          <p:spPr>
            <a:xfrm>
              <a:off x="3904100" y="2545038"/>
              <a:ext cx="75075" cy="467850"/>
            </a:xfrm>
            <a:custGeom>
              <a:rect b="b" l="l" r="r" t="t"/>
              <a:pathLst>
                <a:path extrusionOk="0" h="18714" w="3003">
                  <a:moveTo>
                    <a:pt x="1501" y="0"/>
                  </a:moveTo>
                  <a:lnTo>
                    <a:pt x="0" y="3469"/>
                  </a:lnTo>
                  <a:lnTo>
                    <a:pt x="0" y="18714"/>
                  </a:lnTo>
                  <a:lnTo>
                    <a:pt x="3002" y="18714"/>
                  </a:lnTo>
                  <a:lnTo>
                    <a:pt x="3002" y="3469"/>
                  </a:lnTo>
                  <a:lnTo>
                    <a:pt x="150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50"/>
            <p:cNvSpPr/>
            <p:nvPr/>
          </p:nvSpPr>
          <p:spPr>
            <a:xfrm>
              <a:off x="2962600" y="2574213"/>
              <a:ext cx="1161675" cy="555425"/>
            </a:xfrm>
            <a:custGeom>
              <a:rect b="b" l="l" r="r" t="t"/>
              <a:pathLst>
                <a:path extrusionOk="0" h="22217" w="46467">
                  <a:moveTo>
                    <a:pt x="24417" y="1"/>
                  </a:moveTo>
                  <a:cubicBezTo>
                    <a:pt x="17713" y="1"/>
                    <a:pt x="12042" y="4971"/>
                    <a:pt x="11175" y="11609"/>
                  </a:cubicBezTo>
                  <a:lnTo>
                    <a:pt x="10574" y="11609"/>
                  </a:lnTo>
                  <a:cubicBezTo>
                    <a:pt x="4737" y="11609"/>
                    <a:pt x="0" y="16346"/>
                    <a:pt x="0" y="22217"/>
                  </a:cubicBezTo>
                  <a:lnTo>
                    <a:pt x="46233" y="22217"/>
                  </a:lnTo>
                  <a:cubicBezTo>
                    <a:pt x="46366" y="21583"/>
                    <a:pt x="46433" y="20916"/>
                    <a:pt x="46467" y="20249"/>
                  </a:cubicBezTo>
                  <a:cubicBezTo>
                    <a:pt x="46467" y="15479"/>
                    <a:pt x="42597" y="11609"/>
                    <a:pt x="37827" y="11609"/>
                  </a:cubicBezTo>
                  <a:lnTo>
                    <a:pt x="37694" y="11609"/>
                  </a:lnTo>
                  <a:cubicBezTo>
                    <a:pt x="36826" y="4971"/>
                    <a:pt x="31156" y="1"/>
                    <a:pt x="2441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50"/>
            <p:cNvSpPr/>
            <p:nvPr/>
          </p:nvSpPr>
          <p:spPr>
            <a:xfrm>
              <a:off x="3491300" y="2730163"/>
              <a:ext cx="194325" cy="158475"/>
            </a:xfrm>
            <a:custGeom>
              <a:rect b="b" l="l" r="r" t="t"/>
              <a:pathLst>
                <a:path extrusionOk="0" fill="none" h="6339" w="7773">
                  <a:moveTo>
                    <a:pt x="0" y="2302"/>
                  </a:moveTo>
                  <a:cubicBezTo>
                    <a:pt x="3269" y="1"/>
                    <a:pt x="7773" y="2302"/>
                    <a:pt x="7773" y="6339"/>
                  </a:cubicBezTo>
                </a:path>
              </a:pathLst>
            </a:custGeom>
            <a:solidFill>
              <a:schemeClr val="lt1"/>
            </a:solidFill>
            <a:ln cap="flat" cmpd="sng" w="3170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50"/>
            <p:cNvSpPr/>
            <p:nvPr/>
          </p:nvSpPr>
          <p:spPr>
            <a:xfrm>
              <a:off x="3452100" y="2751838"/>
              <a:ext cx="80075" cy="82600"/>
            </a:xfrm>
            <a:custGeom>
              <a:rect b="b" l="l" r="r" t="t"/>
              <a:pathLst>
                <a:path extrusionOk="0" h="3304" w="3203">
                  <a:moveTo>
                    <a:pt x="735" y="1"/>
                  </a:moveTo>
                  <a:lnTo>
                    <a:pt x="1" y="3303"/>
                  </a:lnTo>
                  <a:lnTo>
                    <a:pt x="3203" y="2303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50"/>
            <p:cNvSpPr/>
            <p:nvPr/>
          </p:nvSpPr>
          <p:spPr>
            <a:xfrm>
              <a:off x="3452100" y="2875263"/>
              <a:ext cx="194325" cy="158475"/>
            </a:xfrm>
            <a:custGeom>
              <a:rect b="b" l="l" r="r" t="t"/>
              <a:pathLst>
                <a:path extrusionOk="0" fill="none" h="6339" w="7773">
                  <a:moveTo>
                    <a:pt x="7773" y="4037"/>
                  </a:moveTo>
                  <a:cubicBezTo>
                    <a:pt x="4504" y="6339"/>
                    <a:pt x="1" y="4037"/>
                    <a:pt x="1" y="1"/>
                  </a:cubicBezTo>
                </a:path>
              </a:pathLst>
            </a:custGeom>
            <a:solidFill>
              <a:schemeClr val="lt1"/>
            </a:solidFill>
            <a:ln cap="flat" cmpd="sng" w="3170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50"/>
            <p:cNvSpPr/>
            <p:nvPr/>
          </p:nvSpPr>
          <p:spPr>
            <a:xfrm>
              <a:off x="3605550" y="2929488"/>
              <a:ext cx="80075" cy="82575"/>
            </a:xfrm>
            <a:custGeom>
              <a:rect b="b" l="l" r="r" t="t"/>
              <a:pathLst>
                <a:path extrusionOk="0" h="3303" w="3203">
                  <a:moveTo>
                    <a:pt x="3203" y="0"/>
                  </a:moveTo>
                  <a:lnTo>
                    <a:pt x="0" y="1001"/>
                  </a:lnTo>
                  <a:lnTo>
                    <a:pt x="2469" y="3302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50"/>
            <p:cNvSpPr/>
            <p:nvPr/>
          </p:nvSpPr>
          <p:spPr>
            <a:xfrm>
              <a:off x="3257525" y="3245904"/>
              <a:ext cx="97800" cy="97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50"/>
            <p:cNvSpPr/>
            <p:nvPr/>
          </p:nvSpPr>
          <p:spPr>
            <a:xfrm>
              <a:off x="4650475" y="2222325"/>
              <a:ext cx="194400" cy="1944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50"/>
            <p:cNvSpPr/>
            <p:nvPr/>
          </p:nvSpPr>
          <p:spPr>
            <a:xfrm>
              <a:off x="3063125" y="2222313"/>
              <a:ext cx="194400" cy="194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50"/>
            <p:cNvSpPr/>
            <p:nvPr/>
          </p:nvSpPr>
          <p:spPr>
            <a:xfrm>
              <a:off x="3979175" y="3518650"/>
              <a:ext cx="42300" cy="42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50"/>
            <p:cNvSpPr/>
            <p:nvPr/>
          </p:nvSpPr>
          <p:spPr>
            <a:xfrm>
              <a:off x="4924400" y="4183554"/>
              <a:ext cx="97800" cy="978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50"/>
            <p:cNvSpPr/>
            <p:nvPr/>
          </p:nvSpPr>
          <p:spPr>
            <a:xfrm>
              <a:off x="3740425" y="1787438"/>
              <a:ext cx="80100" cy="801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50"/>
            <p:cNvSpPr/>
            <p:nvPr/>
          </p:nvSpPr>
          <p:spPr>
            <a:xfrm>
              <a:off x="3276975" y="4043338"/>
              <a:ext cx="80100" cy="80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4" name="Google Shape;924;p50"/>
          <p:cNvSpPr txBox="1"/>
          <p:nvPr/>
        </p:nvSpPr>
        <p:spPr>
          <a:xfrm>
            <a:off x="1748525" y="1546675"/>
            <a:ext cx="4955400" cy="14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4BF2F2"/>
                </a:solidFill>
                <a:latin typeface="Bebas Neue"/>
                <a:ea typeface="Bebas Neue"/>
                <a:cs typeface="Bebas Neue"/>
                <a:sym typeface="Bebas Neue"/>
              </a:rPr>
              <a:t>Thank you</a:t>
            </a:r>
            <a:endParaRPr sz="4500">
              <a:solidFill>
                <a:srgbClr val="4BF2F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25" name="Google Shape;925;p50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50">
            <a:hlinkClick action="ppaction://hlinksldjump" r:id="rId4"/>
          </p:cNvPr>
          <p:cNvSpPr/>
          <p:nvPr/>
        </p:nvSpPr>
        <p:spPr>
          <a:xfrm>
            <a:off x="821900" y="4289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50">
            <a:hlinkClick action="ppaction://hlinksldjump" r:id="rId5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50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29" name="Google Shape;929;p50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50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50">
            <a:hlinkClick action="ppaction://hlinksldjump" r:id="rId6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32" name="Google Shape;932;p50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33" name="Google Shape;933;p50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934" name="Google Shape;934;p5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935" name="Google Shape;935;p5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5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5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5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5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5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5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5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5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4" name="Google Shape;944;p50">
            <a:hlinkClick action="ppaction://hlinksldjump" r:id="rId7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50"/>
          <p:cNvSpPr txBox="1"/>
          <p:nvPr/>
        </p:nvSpPr>
        <p:spPr>
          <a:xfrm>
            <a:off x="846250" y="635000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46" name="Google Shape;946;p50"/>
          <p:cNvSpPr txBox="1"/>
          <p:nvPr/>
        </p:nvSpPr>
        <p:spPr>
          <a:xfrm>
            <a:off x="1226900" y="1773475"/>
            <a:ext cx="50688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"/>
          <p:cNvSpPr/>
          <p:nvPr/>
        </p:nvSpPr>
        <p:spPr>
          <a:xfrm>
            <a:off x="4627261" y="1537996"/>
            <a:ext cx="711900" cy="711808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7" name="Google Shape;347;p33"/>
          <p:cNvCxnSpPr/>
          <p:nvPr/>
        </p:nvCxnSpPr>
        <p:spPr>
          <a:xfrm>
            <a:off x="5542886" y="1849713"/>
            <a:ext cx="21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" name="Google Shape;348;p33"/>
          <p:cNvSpPr/>
          <p:nvPr/>
        </p:nvSpPr>
        <p:spPr>
          <a:xfrm>
            <a:off x="769561" y="3280596"/>
            <a:ext cx="711900" cy="711808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9" name="Google Shape;349;p33"/>
          <p:cNvCxnSpPr/>
          <p:nvPr/>
        </p:nvCxnSpPr>
        <p:spPr>
          <a:xfrm>
            <a:off x="1685186" y="3592313"/>
            <a:ext cx="21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" name="Google Shape;350;p33"/>
          <p:cNvSpPr/>
          <p:nvPr/>
        </p:nvSpPr>
        <p:spPr>
          <a:xfrm>
            <a:off x="4627261" y="3280596"/>
            <a:ext cx="711900" cy="711808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1" name="Google Shape;351;p33"/>
          <p:cNvCxnSpPr/>
          <p:nvPr/>
        </p:nvCxnSpPr>
        <p:spPr>
          <a:xfrm>
            <a:off x="5542886" y="3592313"/>
            <a:ext cx="21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Google Shape;352;p33"/>
          <p:cNvSpPr/>
          <p:nvPr/>
        </p:nvSpPr>
        <p:spPr>
          <a:xfrm>
            <a:off x="769561" y="1537996"/>
            <a:ext cx="711900" cy="711808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3"/>
          <p:cNvSpPr txBox="1"/>
          <p:nvPr>
            <p:ph idx="15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3200"/>
              <a:t>About the Data Set</a:t>
            </a:r>
            <a:endParaRPr sz="3200"/>
          </a:p>
        </p:txBody>
      </p:sp>
      <p:sp>
        <p:nvSpPr>
          <p:cNvPr id="354" name="Google Shape;354;p33"/>
          <p:cNvSpPr txBox="1"/>
          <p:nvPr>
            <p:ph type="title"/>
          </p:nvPr>
        </p:nvSpPr>
        <p:spPr>
          <a:xfrm>
            <a:off x="1605024" y="1222300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Dataset Overview</a:t>
            </a:r>
            <a:endParaRPr sz="2600"/>
          </a:p>
        </p:txBody>
      </p:sp>
      <p:sp>
        <p:nvSpPr>
          <p:cNvPr id="355" name="Google Shape;355;p33"/>
          <p:cNvSpPr txBox="1"/>
          <p:nvPr>
            <p:ph idx="1" type="subTitle"/>
          </p:nvPr>
        </p:nvSpPr>
        <p:spPr>
          <a:xfrm>
            <a:off x="1605011" y="1869085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138,031 rows, 42 columns – a comprehensive repository of documented accidents.</a:t>
            </a:r>
            <a:endParaRPr/>
          </a:p>
        </p:txBody>
      </p:sp>
      <p:sp>
        <p:nvSpPr>
          <p:cNvPr id="356" name="Google Shape;356;p33"/>
          <p:cNvSpPr txBox="1"/>
          <p:nvPr>
            <p:ph idx="2" type="title"/>
          </p:nvPr>
        </p:nvSpPr>
        <p:spPr>
          <a:xfrm>
            <a:off x="769561" y="1720350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357" name="Google Shape;357;p33"/>
          <p:cNvCxnSpPr/>
          <p:nvPr/>
        </p:nvCxnSpPr>
        <p:spPr>
          <a:xfrm>
            <a:off x="1685186" y="1849713"/>
            <a:ext cx="21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33"/>
          <p:cNvSpPr txBox="1"/>
          <p:nvPr>
            <p:ph idx="3" type="title"/>
          </p:nvPr>
        </p:nvSpPr>
        <p:spPr>
          <a:xfrm>
            <a:off x="5462724" y="1222300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Categorization</a:t>
            </a:r>
            <a:endParaRPr sz="2600"/>
          </a:p>
        </p:txBody>
      </p:sp>
      <p:sp>
        <p:nvSpPr>
          <p:cNvPr id="359" name="Google Shape;359;p33"/>
          <p:cNvSpPr txBox="1"/>
          <p:nvPr>
            <p:ph idx="4" type="subTitle"/>
          </p:nvPr>
        </p:nvSpPr>
        <p:spPr>
          <a:xfrm>
            <a:off x="5462697" y="1869075"/>
            <a:ext cx="28317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Seven types: Identification, Characteristics, Location, Severity, Participants, Demographics, Vehicle Details, and Additional Categories.</a:t>
            </a:r>
            <a:endParaRPr/>
          </a:p>
        </p:txBody>
      </p:sp>
      <p:sp>
        <p:nvSpPr>
          <p:cNvPr id="360" name="Google Shape;360;p33"/>
          <p:cNvSpPr txBox="1"/>
          <p:nvPr>
            <p:ph idx="5" type="title"/>
          </p:nvPr>
        </p:nvSpPr>
        <p:spPr>
          <a:xfrm>
            <a:off x="4627261" y="1720350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61" name="Google Shape;361;p33"/>
          <p:cNvSpPr txBox="1"/>
          <p:nvPr>
            <p:ph idx="6" type="title"/>
          </p:nvPr>
        </p:nvSpPr>
        <p:spPr>
          <a:xfrm>
            <a:off x="1605024" y="2964900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Dimensions</a:t>
            </a:r>
            <a:endParaRPr sz="2600"/>
          </a:p>
        </p:txBody>
      </p:sp>
      <p:sp>
        <p:nvSpPr>
          <p:cNvPr id="362" name="Google Shape;362;p33"/>
          <p:cNvSpPr txBox="1"/>
          <p:nvPr>
            <p:ph idx="7" type="subTitle"/>
          </p:nvPr>
        </p:nvSpPr>
        <p:spPr>
          <a:xfrm>
            <a:off x="1605025" y="3537425"/>
            <a:ext cx="3161400" cy="7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Accident type, illumination status, speed zone, geographic coordinates, severity level, participant demographics, vehicle types – offers understanding of incidents.</a:t>
            </a:r>
            <a:endParaRPr/>
          </a:p>
        </p:txBody>
      </p:sp>
      <p:sp>
        <p:nvSpPr>
          <p:cNvPr id="363" name="Google Shape;363;p33"/>
          <p:cNvSpPr txBox="1"/>
          <p:nvPr>
            <p:ph idx="8" type="title"/>
          </p:nvPr>
        </p:nvSpPr>
        <p:spPr>
          <a:xfrm>
            <a:off x="769561" y="3462950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64" name="Google Shape;364;p33"/>
          <p:cNvSpPr txBox="1"/>
          <p:nvPr>
            <p:ph idx="9" type="title"/>
          </p:nvPr>
        </p:nvSpPr>
        <p:spPr>
          <a:xfrm>
            <a:off x="5462724" y="2964900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Insights Goal</a:t>
            </a:r>
            <a:endParaRPr sz="2600"/>
          </a:p>
        </p:txBody>
      </p:sp>
      <p:sp>
        <p:nvSpPr>
          <p:cNvPr id="365" name="Google Shape;365;p33"/>
          <p:cNvSpPr txBox="1"/>
          <p:nvPr>
            <p:ph idx="13" type="subTitle"/>
          </p:nvPr>
        </p:nvSpPr>
        <p:spPr>
          <a:xfrm>
            <a:off x="5462719" y="3537413"/>
            <a:ext cx="34413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Extract valuable patterns for traffic safety, law enforcement, </a:t>
            </a:r>
            <a:r>
              <a:rPr lang="en" sz="1200"/>
              <a:t>and </a:t>
            </a:r>
            <a:r>
              <a:rPr lang="en" sz="1200"/>
              <a:t>city planning by analyzing demographics, accident locations, severity, &amp; societal factors.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66" name="Google Shape;366;p33"/>
          <p:cNvSpPr txBox="1"/>
          <p:nvPr>
            <p:ph idx="14" type="title"/>
          </p:nvPr>
        </p:nvSpPr>
        <p:spPr>
          <a:xfrm>
            <a:off x="4627261" y="3462950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67" name="Google Shape;367;p33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68" name="Google Shape;368;p33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3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3">
            <a:hlinkClick action="ppaction://hlinksldjump" r:id="rId3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71" name="Google Shape;371;p33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72" name="Google Shape;372;p33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73" name="Google Shape;373;p33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" name="Google Shape;382;p33">
            <a:hlinkClick action="ppaction://hlinksldjump" r:id="rId4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3" name="Google Shape;383;p33"/>
          <p:cNvGrpSpPr/>
          <p:nvPr/>
        </p:nvGrpSpPr>
        <p:grpSpPr>
          <a:xfrm>
            <a:off x="8109897" y="553452"/>
            <a:ext cx="695830" cy="243805"/>
            <a:chOff x="2271950" y="2722775"/>
            <a:chExt cx="575875" cy="201775"/>
          </a:xfrm>
        </p:grpSpPr>
        <p:sp>
          <p:nvSpPr>
            <p:cNvPr id="384" name="Google Shape;384;p33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9" name="Google Shape;389;p33"/>
          <p:cNvSpPr/>
          <p:nvPr/>
        </p:nvSpPr>
        <p:spPr>
          <a:xfrm rot="-1685758">
            <a:off x="8120553" y="143248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3"/>
          <p:cNvSpPr/>
          <p:nvPr/>
        </p:nvSpPr>
        <p:spPr>
          <a:xfrm>
            <a:off x="7401588" y="76482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3"/>
          <p:cNvSpPr/>
          <p:nvPr/>
        </p:nvSpPr>
        <p:spPr>
          <a:xfrm>
            <a:off x="8080201" y="2550281"/>
            <a:ext cx="140247" cy="141086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3"/>
          <p:cNvSpPr/>
          <p:nvPr/>
        </p:nvSpPr>
        <p:spPr>
          <a:xfrm>
            <a:off x="8080201" y="3116480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3"/>
          <p:cNvSpPr/>
          <p:nvPr/>
        </p:nvSpPr>
        <p:spPr>
          <a:xfrm rot="-1685758">
            <a:off x="7623003" y="299198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3"/>
          <p:cNvSpPr/>
          <p:nvPr/>
        </p:nvSpPr>
        <p:spPr>
          <a:xfrm>
            <a:off x="1131326" y="292239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3"/>
          <p:cNvSpPr/>
          <p:nvPr/>
        </p:nvSpPr>
        <p:spPr>
          <a:xfrm rot="-1685758">
            <a:off x="896566" y="264393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3"/>
          <p:cNvSpPr/>
          <p:nvPr/>
        </p:nvSpPr>
        <p:spPr>
          <a:xfrm>
            <a:off x="669511" y="1251712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402" name="Google Shape;402;p3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03" name="Google Shape;403;p34"/>
          <p:cNvSpPr/>
          <p:nvPr/>
        </p:nvSpPr>
        <p:spPr>
          <a:xfrm rot="7198710">
            <a:off x="8399061" y="4047214"/>
            <a:ext cx="630918" cy="627700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6390476" y="178975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4675312" y="81587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4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4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4">
            <a:hlinkClick action="ppaction://hlinksldjump" r:id="rId3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09" name="Google Shape;409;p34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0" name="Google Shape;410;p34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11" name="Google Shape;411;p3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412" name="Google Shape;412;p3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1" name="Google Shape;421;p34">
            <a:hlinkClick action="ppaction://hlinksldjump" r:id="rId4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4"/>
          <p:cNvSpPr/>
          <p:nvPr/>
        </p:nvSpPr>
        <p:spPr>
          <a:xfrm>
            <a:off x="69720" y="2593633"/>
            <a:ext cx="876544" cy="876452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34"/>
          <p:cNvGrpSpPr/>
          <p:nvPr/>
        </p:nvGrpSpPr>
        <p:grpSpPr>
          <a:xfrm>
            <a:off x="8124419" y="119266"/>
            <a:ext cx="953591" cy="334099"/>
            <a:chOff x="2271950" y="2722775"/>
            <a:chExt cx="575875" cy="201775"/>
          </a:xfrm>
        </p:grpSpPr>
        <p:sp>
          <p:nvSpPr>
            <p:cNvPr id="424" name="Google Shape;424;p34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9" name="Google Shape;429;p34"/>
          <p:cNvSpPr/>
          <p:nvPr/>
        </p:nvSpPr>
        <p:spPr>
          <a:xfrm>
            <a:off x="7918913" y="483334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4"/>
          <p:cNvSpPr/>
          <p:nvPr/>
        </p:nvSpPr>
        <p:spPr>
          <a:xfrm>
            <a:off x="3526488" y="429094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4"/>
          <p:cNvSpPr/>
          <p:nvPr/>
        </p:nvSpPr>
        <p:spPr>
          <a:xfrm>
            <a:off x="2057089" y="4182499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2" name="Google Shape;432;p34"/>
          <p:cNvGrpSpPr/>
          <p:nvPr/>
        </p:nvGrpSpPr>
        <p:grpSpPr>
          <a:xfrm>
            <a:off x="288603" y="2812467"/>
            <a:ext cx="438779" cy="438759"/>
            <a:chOff x="1322640" y="3567702"/>
            <a:chExt cx="437728" cy="437708"/>
          </a:xfrm>
        </p:grpSpPr>
        <p:sp>
          <p:nvSpPr>
            <p:cNvPr id="433" name="Google Shape;433;p34"/>
            <p:cNvSpPr/>
            <p:nvPr/>
          </p:nvSpPr>
          <p:spPr>
            <a:xfrm>
              <a:off x="1331674" y="3567702"/>
              <a:ext cx="198967" cy="43088"/>
            </a:xfrm>
            <a:custGeom>
              <a:rect b="b" l="l" r="r" t="t"/>
              <a:pathLst>
                <a:path extrusionOk="0" h="2132" w="9845">
                  <a:moveTo>
                    <a:pt x="650" y="0"/>
                  </a:moveTo>
                  <a:cubicBezTo>
                    <a:pt x="284" y="0"/>
                    <a:pt x="0" y="285"/>
                    <a:pt x="0" y="650"/>
                  </a:cubicBezTo>
                  <a:lnTo>
                    <a:pt x="0" y="2132"/>
                  </a:lnTo>
                  <a:lnTo>
                    <a:pt x="9845" y="2132"/>
                  </a:lnTo>
                  <a:lnTo>
                    <a:pt x="8708" y="305"/>
                  </a:lnTo>
                  <a:cubicBezTo>
                    <a:pt x="8586" y="122"/>
                    <a:pt x="8383" y="0"/>
                    <a:pt x="8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1396063" y="3720308"/>
              <a:ext cx="81244" cy="81648"/>
            </a:xfrm>
            <a:custGeom>
              <a:rect b="b" l="l" r="r" t="t"/>
              <a:pathLst>
                <a:path extrusionOk="0" h="4040" w="4020">
                  <a:moveTo>
                    <a:pt x="1" y="0"/>
                  </a:moveTo>
                  <a:lnTo>
                    <a:pt x="1" y="4039"/>
                  </a:lnTo>
                  <a:lnTo>
                    <a:pt x="4020" y="4039"/>
                  </a:lnTo>
                  <a:lnTo>
                    <a:pt x="4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1322640" y="3636214"/>
              <a:ext cx="437728" cy="369196"/>
            </a:xfrm>
            <a:custGeom>
              <a:rect b="b" l="l" r="r" t="t"/>
              <a:pathLst>
                <a:path extrusionOk="0" h="18268" w="21659">
                  <a:moveTo>
                    <a:pt x="18959" y="4283"/>
                  </a:moveTo>
                  <a:cubicBezTo>
                    <a:pt x="19304" y="4283"/>
                    <a:pt x="19588" y="4567"/>
                    <a:pt x="19588" y="4912"/>
                  </a:cubicBezTo>
                  <a:cubicBezTo>
                    <a:pt x="19588" y="5257"/>
                    <a:pt x="19304" y="5541"/>
                    <a:pt x="18959" y="5541"/>
                  </a:cubicBezTo>
                  <a:lnTo>
                    <a:pt x="13093" y="5541"/>
                  </a:lnTo>
                  <a:cubicBezTo>
                    <a:pt x="12727" y="5541"/>
                    <a:pt x="12443" y="5257"/>
                    <a:pt x="12443" y="4912"/>
                  </a:cubicBezTo>
                  <a:cubicBezTo>
                    <a:pt x="12443" y="4567"/>
                    <a:pt x="12727" y="4283"/>
                    <a:pt x="13093" y="4283"/>
                  </a:cubicBezTo>
                  <a:close/>
                  <a:moveTo>
                    <a:pt x="18959" y="6820"/>
                  </a:moveTo>
                  <a:cubicBezTo>
                    <a:pt x="19304" y="6820"/>
                    <a:pt x="19588" y="7104"/>
                    <a:pt x="19588" y="7449"/>
                  </a:cubicBezTo>
                  <a:cubicBezTo>
                    <a:pt x="19588" y="7794"/>
                    <a:pt x="19304" y="8079"/>
                    <a:pt x="18959" y="8079"/>
                  </a:cubicBezTo>
                  <a:lnTo>
                    <a:pt x="13093" y="8079"/>
                  </a:lnTo>
                  <a:cubicBezTo>
                    <a:pt x="12727" y="8079"/>
                    <a:pt x="12443" y="7794"/>
                    <a:pt x="12443" y="7449"/>
                  </a:cubicBezTo>
                  <a:cubicBezTo>
                    <a:pt x="12443" y="7104"/>
                    <a:pt x="12727" y="6820"/>
                    <a:pt x="13093" y="6820"/>
                  </a:cubicBezTo>
                  <a:close/>
                  <a:moveTo>
                    <a:pt x="8363" y="2903"/>
                  </a:moveTo>
                  <a:cubicBezTo>
                    <a:pt x="8668" y="2903"/>
                    <a:pt x="8932" y="3146"/>
                    <a:pt x="8932" y="3471"/>
                  </a:cubicBezTo>
                  <a:lnTo>
                    <a:pt x="8932" y="8890"/>
                  </a:lnTo>
                  <a:cubicBezTo>
                    <a:pt x="8932" y="9215"/>
                    <a:pt x="8668" y="9459"/>
                    <a:pt x="8363" y="9459"/>
                  </a:cubicBezTo>
                  <a:lnTo>
                    <a:pt x="2924" y="9459"/>
                  </a:lnTo>
                  <a:cubicBezTo>
                    <a:pt x="2619" y="9459"/>
                    <a:pt x="2355" y="9215"/>
                    <a:pt x="2355" y="8890"/>
                  </a:cubicBezTo>
                  <a:lnTo>
                    <a:pt x="2355" y="3471"/>
                  </a:lnTo>
                  <a:cubicBezTo>
                    <a:pt x="2355" y="3146"/>
                    <a:pt x="2619" y="2903"/>
                    <a:pt x="2924" y="2903"/>
                  </a:cubicBezTo>
                  <a:close/>
                  <a:moveTo>
                    <a:pt x="447" y="0"/>
                  </a:moveTo>
                  <a:lnTo>
                    <a:pt x="447" y="11712"/>
                  </a:lnTo>
                  <a:cubicBezTo>
                    <a:pt x="447" y="12077"/>
                    <a:pt x="731" y="12361"/>
                    <a:pt x="1097" y="12361"/>
                  </a:cubicBezTo>
                  <a:lnTo>
                    <a:pt x="10190" y="12361"/>
                  </a:lnTo>
                  <a:lnTo>
                    <a:pt x="10190" y="14574"/>
                  </a:lnTo>
                  <a:cubicBezTo>
                    <a:pt x="9662" y="14777"/>
                    <a:pt x="9236" y="15203"/>
                    <a:pt x="9033" y="15731"/>
                  </a:cubicBezTo>
                  <a:lnTo>
                    <a:pt x="3695" y="15731"/>
                  </a:lnTo>
                  <a:cubicBezTo>
                    <a:pt x="3431" y="15000"/>
                    <a:pt x="2741" y="14472"/>
                    <a:pt x="1909" y="14472"/>
                  </a:cubicBezTo>
                  <a:cubicBezTo>
                    <a:pt x="853" y="14472"/>
                    <a:pt x="1" y="15325"/>
                    <a:pt x="1" y="16360"/>
                  </a:cubicBezTo>
                  <a:cubicBezTo>
                    <a:pt x="1" y="17415"/>
                    <a:pt x="853" y="18268"/>
                    <a:pt x="1909" y="18268"/>
                  </a:cubicBezTo>
                  <a:cubicBezTo>
                    <a:pt x="2741" y="18268"/>
                    <a:pt x="3431" y="17740"/>
                    <a:pt x="3695" y="17010"/>
                  </a:cubicBezTo>
                  <a:lnTo>
                    <a:pt x="9033" y="17010"/>
                  </a:lnTo>
                  <a:cubicBezTo>
                    <a:pt x="9297" y="17740"/>
                    <a:pt x="10007" y="18268"/>
                    <a:pt x="10840" y="18268"/>
                  </a:cubicBezTo>
                  <a:cubicBezTo>
                    <a:pt x="11652" y="18268"/>
                    <a:pt x="12362" y="17740"/>
                    <a:pt x="12626" y="17010"/>
                  </a:cubicBezTo>
                  <a:lnTo>
                    <a:pt x="17964" y="17010"/>
                  </a:lnTo>
                  <a:cubicBezTo>
                    <a:pt x="18228" y="17740"/>
                    <a:pt x="18918" y="18268"/>
                    <a:pt x="19750" y="18268"/>
                  </a:cubicBezTo>
                  <a:cubicBezTo>
                    <a:pt x="20806" y="18268"/>
                    <a:pt x="21658" y="17415"/>
                    <a:pt x="21658" y="16360"/>
                  </a:cubicBezTo>
                  <a:cubicBezTo>
                    <a:pt x="21658" y="15325"/>
                    <a:pt x="20806" y="14472"/>
                    <a:pt x="19750" y="14472"/>
                  </a:cubicBezTo>
                  <a:cubicBezTo>
                    <a:pt x="18918" y="14472"/>
                    <a:pt x="18228" y="15000"/>
                    <a:pt x="17964" y="15731"/>
                  </a:cubicBezTo>
                  <a:lnTo>
                    <a:pt x="12626" y="15731"/>
                  </a:lnTo>
                  <a:cubicBezTo>
                    <a:pt x="12443" y="15203"/>
                    <a:pt x="11997" y="14777"/>
                    <a:pt x="11469" y="14574"/>
                  </a:cubicBezTo>
                  <a:lnTo>
                    <a:pt x="11469" y="12361"/>
                  </a:lnTo>
                  <a:lnTo>
                    <a:pt x="20582" y="12361"/>
                  </a:lnTo>
                  <a:cubicBezTo>
                    <a:pt x="20928" y="12361"/>
                    <a:pt x="21212" y="12077"/>
                    <a:pt x="21212" y="11712"/>
                  </a:cubicBezTo>
                  <a:lnTo>
                    <a:pt x="21212" y="629"/>
                  </a:lnTo>
                  <a:cubicBezTo>
                    <a:pt x="21212" y="284"/>
                    <a:pt x="20928" y="0"/>
                    <a:pt x="20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6" name="Google Shape;436;p34"/>
          <p:cNvSpPr txBox="1"/>
          <p:nvPr/>
        </p:nvSpPr>
        <p:spPr>
          <a:xfrm>
            <a:off x="778200" y="1567575"/>
            <a:ext cx="4625700" cy="23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4BF2F2"/>
              </a:buClr>
              <a:buSzPts val="1200"/>
              <a:buFont typeface="Arimo"/>
              <a:buChar char="●"/>
            </a:pPr>
            <a:r>
              <a:rPr b="1" lang="en">
                <a:solidFill>
                  <a:srgbClr val="4BF2F2"/>
                </a:solidFill>
                <a:latin typeface="Arimo"/>
                <a:ea typeface="Arimo"/>
                <a:cs typeface="Arimo"/>
                <a:sym typeface="Arimo"/>
              </a:rPr>
              <a:t>Imported Dataset</a:t>
            </a:r>
            <a:r>
              <a:rPr lang="en" sz="1200">
                <a:solidFill>
                  <a:srgbClr val="4BF2F2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Road traffic accidents dataset brought into RapidMiner.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F2F2"/>
              </a:buClr>
              <a:buSzPts val="1200"/>
              <a:buFont typeface="Arimo"/>
              <a:buChar char="●"/>
            </a:pPr>
            <a:r>
              <a:rPr b="1" lang="en">
                <a:solidFill>
                  <a:srgbClr val="4BF2F2"/>
                </a:solidFill>
                <a:latin typeface="Arimo"/>
                <a:ea typeface="Arimo"/>
                <a:cs typeface="Arimo"/>
                <a:sym typeface="Arimo"/>
              </a:rPr>
              <a:t>Completeness</a:t>
            </a:r>
            <a:r>
              <a:rPr b="1" lang="en" sz="1200">
                <a:solidFill>
                  <a:srgbClr val="4BF2F2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Addressed missing values for data integrity.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F2F2"/>
              </a:buClr>
              <a:buSzPts val="1200"/>
              <a:buFont typeface="Arimo"/>
              <a:buChar char="●"/>
            </a:pPr>
            <a:r>
              <a:rPr b="1" lang="en">
                <a:solidFill>
                  <a:srgbClr val="4BF2F2"/>
                </a:solidFill>
                <a:latin typeface="Arimo"/>
                <a:ea typeface="Arimo"/>
                <a:cs typeface="Arimo"/>
                <a:sym typeface="Arimo"/>
              </a:rPr>
              <a:t>Consistency Measures</a:t>
            </a:r>
            <a:r>
              <a:rPr lang="en">
                <a:solidFill>
                  <a:srgbClr val="4BF2F2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Implemented to ensure dataset consistency.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F2F2"/>
              </a:buClr>
              <a:buSzPts val="1200"/>
              <a:buFont typeface="Arimo"/>
              <a:buChar char="●"/>
            </a:pPr>
            <a:r>
              <a:rPr b="1" lang="en">
                <a:solidFill>
                  <a:srgbClr val="4BF2F2"/>
                </a:solidFill>
                <a:latin typeface="Arimo"/>
                <a:ea typeface="Arimo"/>
                <a:cs typeface="Arimo"/>
                <a:sym typeface="Arimo"/>
              </a:rPr>
              <a:t>Format Standardization</a:t>
            </a:r>
            <a:r>
              <a:rPr lang="en" sz="1600">
                <a:solidFill>
                  <a:srgbClr val="4BF2F2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Uniform formats for consistent analysis.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37" name="Google Shape;437;p34"/>
          <p:cNvSpPr txBox="1"/>
          <p:nvPr/>
        </p:nvSpPr>
        <p:spPr>
          <a:xfrm>
            <a:off x="5305950" y="1061160"/>
            <a:ext cx="3895200" cy="3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1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</a:pPr>
            <a:r>
              <a:t/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438" name="Google Shape;43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1500" y="1318950"/>
            <a:ext cx="3749025" cy="29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5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44" name="Google Shape;444;p35"/>
          <p:cNvSpPr/>
          <p:nvPr/>
        </p:nvSpPr>
        <p:spPr>
          <a:xfrm rot="7198710">
            <a:off x="8399061" y="542451"/>
            <a:ext cx="630918" cy="627700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5"/>
          <p:cNvSpPr/>
          <p:nvPr/>
        </p:nvSpPr>
        <p:spPr>
          <a:xfrm>
            <a:off x="6390476" y="178975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5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5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5">
            <a:hlinkClick action="ppaction://hlinksldjump" r:id="rId3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9" name="Google Shape;449;p35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50" name="Google Shape;450;p35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51" name="Google Shape;451;p3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452" name="Google Shape;452;p3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1" name="Google Shape;461;p35">
            <a:hlinkClick action="ppaction://hlinksldjump" r:id="rId4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5"/>
          <p:cNvSpPr/>
          <p:nvPr/>
        </p:nvSpPr>
        <p:spPr>
          <a:xfrm>
            <a:off x="10" y="3554733"/>
            <a:ext cx="876544" cy="876452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5"/>
          <p:cNvSpPr/>
          <p:nvPr/>
        </p:nvSpPr>
        <p:spPr>
          <a:xfrm>
            <a:off x="7918913" y="483334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5"/>
          <p:cNvSpPr/>
          <p:nvPr/>
        </p:nvSpPr>
        <p:spPr>
          <a:xfrm>
            <a:off x="3526488" y="429094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5"/>
          <p:cNvSpPr/>
          <p:nvPr/>
        </p:nvSpPr>
        <p:spPr>
          <a:xfrm>
            <a:off x="2057089" y="4182499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6" name="Google Shape;466;p35"/>
          <p:cNvGrpSpPr/>
          <p:nvPr/>
        </p:nvGrpSpPr>
        <p:grpSpPr>
          <a:xfrm>
            <a:off x="218880" y="3838112"/>
            <a:ext cx="438779" cy="344395"/>
            <a:chOff x="4946475" y="3016009"/>
            <a:chExt cx="437728" cy="343570"/>
          </a:xfrm>
        </p:grpSpPr>
        <p:sp>
          <p:nvSpPr>
            <p:cNvPr id="467" name="Google Shape;467;p35"/>
            <p:cNvSpPr/>
            <p:nvPr/>
          </p:nvSpPr>
          <p:spPr>
            <a:xfrm>
              <a:off x="4946475" y="3274798"/>
              <a:ext cx="221946" cy="84781"/>
            </a:xfrm>
            <a:custGeom>
              <a:rect b="b" l="l" r="r" t="t"/>
              <a:pathLst>
                <a:path extrusionOk="0" h="4195" w="10982">
                  <a:moveTo>
                    <a:pt x="1" y="1"/>
                  </a:moveTo>
                  <a:lnTo>
                    <a:pt x="1" y="2031"/>
                  </a:lnTo>
                  <a:cubicBezTo>
                    <a:pt x="1" y="2538"/>
                    <a:pt x="326" y="3228"/>
                    <a:pt x="1868" y="3715"/>
                  </a:cubicBezTo>
                  <a:cubicBezTo>
                    <a:pt x="2871" y="4033"/>
                    <a:pt x="4183" y="4195"/>
                    <a:pt x="5500" y="4195"/>
                  </a:cubicBezTo>
                  <a:cubicBezTo>
                    <a:pt x="6796" y="4195"/>
                    <a:pt x="8098" y="4038"/>
                    <a:pt x="9115" y="3715"/>
                  </a:cubicBezTo>
                  <a:cubicBezTo>
                    <a:pt x="10657" y="3228"/>
                    <a:pt x="10982" y="2538"/>
                    <a:pt x="10982" y="2031"/>
                  </a:cubicBezTo>
                  <a:lnTo>
                    <a:pt x="10982" y="1"/>
                  </a:lnTo>
                  <a:cubicBezTo>
                    <a:pt x="10576" y="285"/>
                    <a:pt x="10089" y="508"/>
                    <a:pt x="9500" y="691"/>
                  </a:cubicBezTo>
                  <a:cubicBezTo>
                    <a:pt x="8364" y="1046"/>
                    <a:pt x="6927" y="1224"/>
                    <a:pt x="5491" y="1224"/>
                  </a:cubicBezTo>
                  <a:cubicBezTo>
                    <a:pt x="4055" y="1224"/>
                    <a:pt x="2619" y="1046"/>
                    <a:pt x="1483" y="691"/>
                  </a:cubicBezTo>
                  <a:cubicBezTo>
                    <a:pt x="894" y="508"/>
                    <a:pt x="407" y="28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5"/>
            <p:cNvSpPr/>
            <p:nvPr/>
          </p:nvSpPr>
          <p:spPr>
            <a:xfrm>
              <a:off x="4946475" y="3189492"/>
              <a:ext cx="221946" cy="84458"/>
            </a:xfrm>
            <a:custGeom>
              <a:rect b="b" l="l" r="r" t="t"/>
              <a:pathLst>
                <a:path extrusionOk="0" h="4179" w="10982">
                  <a:moveTo>
                    <a:pt x="1" y="0"/>
                  </a:moveTo>
                  <a:lnTo>
                    <a:pt x="1" y="2030"/>
                  </a:lnTo>
                  <a:cubicBezTo>
                    <a:pt x="1" y="2537"/>
                    <a:pt x="326" y="3227"/>
                    <a:pt x="1868" y="3715"/>
                  </a:cubicBezTo>
                  <a:cubicBezTo>
                    <a:pt x="2871" y="4021"/>
                    <a:pt x="4183" y="4179"/>
                    <a:pt x="5501" y="4179"/>
                  </a:cubicBezTo>
                  <a:cubicBezTo>
                    <a:pt x="6797" y="4179"/>
                    <a:pt x="8098" y="4027"/>
                    <a:pt x="9115" y="3715"/>
                  </a:cubicBezTo>
                  <a:cubicBezTo>
                    <a:pt x="10657" y="3227"/>
                    <a:pt x="10982" y="2537"/>
                    <a:pt x="10982" y="2030"/>
                  </a:cubicBezTo>
                  <a:lnTo>
                    <a:pt x="10982" y="0"/>
                  </a:lnTo>
                  <a:cubicBezTo>
                    <a:pt x="10576" y="284"/>
                    <a:pt x="10089" y="508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508"/>
                    <a:pt x="407" y="28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4946475" y="3104165"/>
              <a:ext cx="221946" cy="84357"/>
            </a:xfrm>
            <a:custGeom>
              <a:rect b="b" l="l" r="r" t="t"/>
              <a:pathLst>
                <a:path extrusionOk="0" h="4174" w="10982">
                  <a:moveTo>
                    <a:pt x="1" y="0"/>
                  </a:moveTo>
                  <a:lnTo>
                    <a:pt x="1" y="2030"/>
                  </a:lnTo>
                  <a:cubicBezTo>
                    <a:pt x="1" y="2517"/>
                    <a:pt x="326" y="3227"/>
                    <a:pt x="1868" y="3694"/>
                  </a:cubicBezTo>
                  <a:cubicBezTo>
                    <a:pt x="2871" y="4011"/>
                    <a:pt x="4183" y="4174"/>
                    <a:pt x="5500" y="4174"/>
                  </a:cubicBezTo>
                  <a:cubicBezTo>
                    <a:pt x="6796" y="4174"/>
                    <a:pt x="8098" y="4017"/>
                    <a:pt x="9115" y="3694"/>
                  </a:cubicBezTo>
                  <a:cubicBezTo>
                    <a:pt x="10657" y="3227"/>
                    <a:pt x="10982" y="2517"/>
                    <a:pt x="10982" y="2030"/>
                  </a:cubicBezTo>
                  <a:lnTo>
                    <a:pt x="10982" y="0"/>
                  </a:lnTo>
                  <a:cubicBezTo>
                    <a:pt x="10576" y="264"/>
                    <a:pt x="10089" y="487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487"/>
                    <a:pt x="407" y="26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4946475" y="3016009"/>
              <a:ext cx="221946" cy="87186"/>
            </a:xfrm>
            <a:custGeom>
              <a:rect b="b" l="l" r="r" t="t"/>
              <a:pathLst>
                <a:path extrusionOk="0" h="4314" w="10982">
                  <a:moveTo>
                    <a:pt x="5482" y="1"/>
                  </a:moveTo>
                  <a:cubicBezTo>
                    <a:pt x="4186" y="1"/>
                    <a:pt x="2885" y="153"/>
                    <a:pt x="1868" y="465"/>
                  </a:cubicBezTo>
                  <a:cubicBezTo>
                    <a:pt x="326" y="952"/>
                    <a:pt x="1" y="1663"/>
                    <a:pt x="1" y="2150"/>
                  </a:cubicBezTo>
                  <a:cubicBezTo>
                    <a:pt x="1" y="2657"/>
                    <a:pt x="326" y="3347"/>
                    <a:pt x="1868" y="3834"/>
                  </a:cubicBezTo>
                  <a:cubicBezTo>
                    <a:pt x="2871" y="4152"/>
                    <a:pt x="4183" y="4314"/>
                    <a:pt x="5500" y="4314"/>
                  </a:cubicBezTo>
                  <a:cubicBezTo>
                    <a:pt x="6796" y="4314"/>
                    <a:pt x="8098" y="4157"/>
                    <a:pt x="9115" y="3834"/>
                  </a:cubicBezTo>
                  <a:cubicBezTo>
                    <a:pt x="10657" y="3347"/>
                    <a:pt x="10982" y="2657"/>
                    <a:pt x="10982" y="2150"/>
                  </a:cubicBezTo>
                  <a:cubicBezTo>
                    <a:pt x="10982" y="1663"/>
                    <a:pt x="10657" y="952"/>
                    <a:pt x="9115" y="465"/>
                  </a:cubicBezTo>
                  <a:cubicBezTo>
                    <a:pt x="8112" y="158"/>
                    <a:pt x="6800" y="1"/>
                    <a:pt x="5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5193846" y="3045496"/>
              <a:ext cx="190358" cy="258870"/>
            </a:xfrm>
            <a:custGeom>
              <a:rect b="b" l="l" r="r" t="t"/>
              <a:pathLst>
                <a:path extrusionOk="0" h="12809" w="9419">
                  <a:moveTo>
                    <a:pt x="4709" y="1279"/>
                  </a:moveTo>
                  <a:cubicBezTo>
                    <a:pt x="6049" y="1279"/>
                    <a:pt x="7145" y="2375"/>
                    <a:pt x="7145" y="3715"/>
                  </a:cubicBezTo>
                  <a:lnTo>
                    <a:pt x="7145" y="5400"/>
                  </a:lnTo>
                  <a:lnTo>
                    <a:pt x="2274" y="5400"/>
                  </a:lnTo>
                  <a:lnTo>
                    <a:pt x="2274" y="3715"/>
                  </a:lnTo>
                  <a:cubicBezTo>
                    <a:pt x="2274" y="2375"/>
                    <a:pt x="3370" y="1279"/>
                    <a:pt x="4709" y="1279"/>
                  </a:cubicBezTo>
                  <a:close/>
                  <a:moveTo>
                    <a:pt x="3410" y="8566"/>
                  </a:moveTo>
                  <a:cubicBezTo>
                    <a:pt x="3715" y="8566"/>
                    <a:pt x="3958" y="8810"/>
                    <a:pt x="3958" y="9094"/>
                  </a:cubicBezTo>
                  <a:cubicBezTo>
                    <a:pt x="3958" y="9398"/>
                    <a:pt x="3715" y="9642"/>
                    <a:pt x="3410" y="9642"/>
                  </a:cubicBezTo>
                  <a:cubicBezTo>
                    <a:pt x="3126" y="9642"/>
                    <a:pt x="2883" y="9398"/>
                    <a:pt x="2883" y="9094"/>
                  </a:cubicBezTo>
                  <a:cubicBezTo>
                    <a:pt x="2883" y="8810"/>
                    <a:pt x="3126" y="8566"/>
                    <a:pt x="3410" y="8566"/>
                  </a:cubicBezTo>
                  <a:close/>
                  <a:moveTo>
                    <a:pt x="6009" y="8566"/>
                  </a:moveTo>
                  <a:cubicBezTo>
                    <a:pt x="6293" y="8566"/>
                    <a:pt x="6536" y="8810"/>
                    <a:pt x="6536" y="9094"/>
                  </a:cubicBezTo>
                  <a:cubicBezTo>
                    <a:pt x="6536" y="9398"/>
                    <a:pt x="6293" y="9642"/>
                    <a:pt x="6009" y="9642"/>
                  </a:cubicBezTo>
                  <a:cubicBezTo>
                    <a:pt x="5704" y="9642"/>
                    <a:pt x="5460" y="9398"/>
                    <a:pt x="5460" y="9094"/>
                  </a:cubicBezTo>
                  <a:cubicBezTo>
                    <a:pt x="5460" y="8810"/>
                    <a:pt x="5704" y="8566"/>
                    <a:pt x="6009" y="8566"/>
                  </a:cubicBezTo>
                  <a:close/>
                  <a:moveTo>
                    <a:pt x="4709" y="1"/>
                  </a:moveTo>
                  <a:cubicBezTo>
                    <a:pt x="2659" y="1"/>
                    <a:pt x="995" y="1665"/>
                    <a:pt x="995" y="3715"/>
                  </a:cubicBezTo>
                  <a:lnTo>
                    <a:pt x="995" y="5400"/>
                  </a:lnTo>
                  <a:lnTo>
                    <a:pt x="650" y="5400"/>
                  </a:lnTo>
                  <a:cubicBezTo>
                    <a:pt x="285" y="5400"/>
                    <a:pt x="0" y="5684"/>
                    <a:pt x="0" y="6029"/>
                  </a:cubicBezTo>
                  <a:lnTo>
                    <a:pt x="0" y="12179"/>
                  </a:lnTo>
                  <a:cubicBezTo>
                    <a:pt x="0" y="12524"/>
                    <a:pt x="285" y="12808"/>
                    <a:pt x="650" y="12808"/>
                  </a:cubicBezTo>
                  <a:lnTo>
                    <a:pt x="8769" y="12808"/>
                  </a:lnTo>
                  <a:cubicBezTo>
                    <a:pt x="9134" y="12808"/>
                    <a:pt x="9419" y="12524"/>
                    <a:pt x="9419" y="12179"/>
                  </a:cubicBezTo>
                  <a:lnTo>
                    <a:pt x="9419" y="6029"/>
                  </a:lnTo>
                  <a:cubicBezTo>
                    <a:pt x="9419" y="5684"/>
                    <a:pt x="9134" y="5400"/>
                    <a:pt x="8769" y="5400"/>
                  </a:cubicBezTo>
                  <a:lnTo>
                    <a:pt x="8424" y="5400"/>
                  </a:lnTo>
                  <a:lnTo>
                    <a:pt x="8424" y="3715"/>
                  </a:lnTo>
                  <a:cubicBezTo>
                    <a:pt x="8424" y="1665"/>
                    <a:pt x="6760" y="1"/>
                    <a:pt x="4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2" name="Google Shape;472;p35"/>
          <p:cNvSpPr txBox="1"/>
          <p:nvPr/>
        </p:nvSpPr>
        <p:spPr>
          <a:xfrm>
            <a:off x="4870188" y="640413"/>
            <a:ext cx="35595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>
                <a:solidFill>
                  <a:srgbClr val="4BF2F2"/>
                </a:solidFill>
                <a:latin typeface="Arimo"/>
                <a:ea typeface="Arimo"/>
                <a:cs typeface="Arimo"/>
                <a:sym typeface="Arimo"/>
              </a:rPr>
              <a:t>Exploratory Data Analysis (EDA): 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ata distributions and relationships.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473" name="Google Shape;47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0325" y="1318938"/>
            <a:ext cx="2337425" cy="12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35"/>
          <p:cNvPicPr preferRelativeResize="0"/>
          <p:nvPr/>
        </p:nvPicPr>
        <p:blipFill rotWithShape="1">
          <a:blip r:embed="rId6">
            <a:alphaModFix/>
          </a:blip>
          <a:srcRect b="0" l="2410" r="-2410" t="0"/>
          <a:stretch/>
        </p:blipFill>
        <p:spPr>
          <a:xfrm>
            <a:off x="4985963" y="2606039"/>
            <a:ext cx="3299075" cy="19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35"/>
          <p:cNvSpPr txBox="1"/>
          <p:nvPr/>
        </p:nvSpPr>
        <p:spPr>
          <a:xfrm>
            <a:off x="1024875" y="896725"/>
            <a:ext cx="1802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76" name="Google Shape;476;p35"/>
          <p:cNvSpPr txBox="1"/>
          <p:nvPr/>
        </p:nvSpPr>
        <p:spPr>
          <a:xfrm>
            <a:off x="714300" y="839100"/>
            <a:ext cx="4011900" cy="28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BF2F2"/>
                </a:solidFill>
                <a:latin typeface="Arimo"/>
                <a:ea typeface="Arimo"/>
                <a:cs typeface="Arimo"/>
                <a:sym typeface="Arimo"/>
              </a:rPr>
              <a:t>Categorical Variables:</a:t>
            </a:r>
            <a:endParaRPr sz="1700">
              <a:solidFill>
                <a:srgbClr val="4BF2F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Encoded for numerical analysis.Ensured uniformity and numerical compatibility.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</a:pPr>
            <a:r>
              <a:rPr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Outlier Handling:</a:t>
            </a:r>
            <a:endParaRPr sz="15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Identified and addressed outliers for integrity.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</a:pPr>
            <a:r>
              <a:rPr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Feature Scaling:</a:t>
            </a:r>
            <a:endParaRPr sz="15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Applied techniques for fair variable comparison.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6"/>
          <p:cNvSpPr txBox="1"/>
          <p:nvPr>
            <p:ph type="title"/>
          </p:nvPr>
        </p:nvSpPr>
        <p:spPr>
          <a:xfrm>
            <a:off x="601925" y="405463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approach</a:t>
            </a:r>
            <a:endParaRPr/>
          </a:p>
        </p:txBody>
      </p:sp>
      <p:sp>
        <p:nvSpPr>
          <p:cNvPr id="482" name="Google Shape;482;p36"/>
          <p:cNvSpPr/>
          <p:nvPr/>
        </p:nvSpPr>
        <p:spPr>
          <a:xfrm rot="7201932">
            <a:off x="7951600" y="752040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6"/>
          <p:cNvSpPr/>
          <p:nvPr/>
        </p:nvSpPr>
        <p:spPr>
          <a:xfrm>
            <a:off x="7480300" y="107352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6"/>
          <p:cNvSpPr/>
          <p:nvPr/>
        </p:nvSpPr>
        <p:spPr>
          <a:xfrm>
            <a:off x="394051" y="3320155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6"/>
          <p:cNvSpPr/>
          <p:nvPr/>
        </p:nvSpPr>
        <p:spPr>
          <a:xfrm rot="-1685758">
            <a:off x="612591" y="379573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6"/>
          <p:cNvSpPr/>
          <p:nvPr/>
        </p:nvSpPr>
        <p:spPr>
          <a:xfrm>
            <a:off x="6688476" y="601622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6"/>
          <p:cNvSpPr/>
          <p:nvPr/>
        </p:nvSpPr>
        <p:spPr>
          <a:xfrm>
            <a:off x="8579737" y="1921547"/>
            <a:ext cx="80874" cy="81760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6"/>
          <p:cNvSpPr/>
          <p:nvPr/>
        </p:nvSpPr>
        <p:spPr>
          <a:xfrm>
            <a:off x="8550051" y="1330005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6"/>
          <p:cNvSpPr/>
          <p:nvPr/>
        </p:nvSpPr>
        <p:spPr>
          <a:xfrm rot="-1685758">
            <a:off x="8399928" y="774197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6"/>
          <p:cNvSpPr/>
          <p:nvPr/>
        </p:nvSpPr>
        <p:spPr>
          <a:xfrm rot="5400000">
            <a:off x="4408105" y="1487091"/>
            <a:ext cx="262861" cy="310106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6"/>
          <p:cNvSpPr txBox="1"/>
          <p:nvPr/>
        </p:nvSpPr>
        <p:spPr>
          <a:xfrm>
            <a:off x="1096975" y="1177588"/>
            <a:ext cx="28173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Data Cleansing &amp; Preprocessing</a:t>
            </a:r>
            <a:endParaRPr sz="17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2" name="Google Shape;492;p36"/>
          <p:cNvSpPr txBox="1"/>
          <p:nvPr/>
        </p:nvSpPr>
        <p:spPr>
          <a:xfrm>
            <a:off x="593075" y="1736250"/>
            <a:ext cx="30972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mo"/>
              <a:buChar char="●"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Initial steps for reliable data.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mo"/>
              <a:buChar char="●"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Address missing values and outliers.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93" name="Google Shape;493;p36"/>
          <p:cNvSpPr/>
          <p:nvPr/>
        </p:nvSpPr>
        <p:spPr>
          <a:xfrm>
            <a:off x="3550764" y="1325051"/>
            <a:ext cx="634200" cy="634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01</a:t>
            </a:r>
            <a:endParaRPr sz="2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4" name="Google Shape;494;p36"/>
          <p:cNvSpPr/>
          <p:nvPr/>
        </p:nvSpPr>
        <p:spPr>
          <a:xfrm>
            <a:off x="4894089" y="1325051"/>
            <a:ext cx="634200" cy="634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02</a:t>
            </a:r>
            <a:endParaRPr sz="2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5" name="Google Shape;495;p36"/>
          <p:cNvSpPr/>
          <p:nvPr/>
        </p:nvSpPr>
        <p:spPr>
          <a:xfrm>
            <a:off x="3550764" y="2436351"/>
            <a:ext cx="634200" cy="634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04</a:t>
            </a:r>
            <a:endParaRPr sz="2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6" name="Google Shape;496;p36"/>
          <p:cNvSpPr/>
          <p:nvPr/>
        </p:nvSpPr>
        <p:spPr>
          <a:xfrm>
            <a:off x="4894089" y="2436351"/>
            <a:ext cx="634200" cy="634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03</a:t>
            </a:r>
            <a:endParaRPr sz="2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7" name="Google Shape;497;p36"/>
          <p:cNvSpPr/>
          <p:nvPr/>
        </p:nvSpPr>
        <p:spPr>
          <a:xfrm>
            <a:off x="3550764" y="3527726"/>
            <a:ext cx="634200" cy="634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05</a:t>
            </a:r>
            <a:endParaRPr sz="2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8" name="Google Shape;498;p36"/>
          <p:cNvSpPr/>
          <p:nvPr/>
        </p:nvSpPr>
        <p:spPr>
          <a:xfrm>
            <a:off x="4894089" y="3527726"/>
            <a:ext cx="634200" cy="634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06</a:t>
            </a:r>
            <a:endParaRPr sz="2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9" name="Google Shape;499;p36"/>
          <p:cNvSpPr txBox="1"/>
          <p:nvPr/>
        </p:nvSpPr>
        <p:spPr>
          <a:xfrm>
            <a:off x="1304600" y="2407400"/>
            <a:ext cx="2076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Machine learning models</a:t>
            </a:r>
            <a:endParaRPr sz="17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00" name="Google Shape;500;p36"/>
          <p:cNvSpPr txBox="1"/>
          <p:nvPr/>
        </p:nvSpPr>
        <p:spPr>
          <a:xfrm>
            <a:off x="473375" y="2880938"/>
            <a:ext cx="31854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mo"/>
              <a:buChar char="●"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Decision Trees, K-nearest Neighbors, Clustering.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mo"/>
              <a:buChar char="●"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Identify crucial elements in accidents.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01" name="Google Shape;501;p36"/>
          <p:cNvSpPr txBox="1"/>
          <p:nvPr/>
        </p:nvSpPr>
        <p:spPr>
          <a:xfrm>
            <a:off x="426475" y="3466975"/>
            <a:ext cx="2895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Foundation for Policies</a:t>
            </a:r>
            <a:endParaRPr sz="17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02" name="Google Shape;502;p36"/>
          <p:cNvSpPr txBox="1"/>
          <p:nvPr/>
        </p:nvSpPr>
        <p:spPr>
          <a:xfrm>
            <a:off x="621500" y="3934500"/>
            <a:ext cx="32700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mo"/>
              <a:buChar char="●"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Inform policymaking with insights.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mo"/>
              <a:buChar char="●"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Targeted initiatives for reducing accidents and enhancing road safety.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03" name="Google Shape;503;p36"/>
          <p:cNvSpPr txBox="1"/>
          <p:nvPr/>
        </p:nvSpPr>
        <p:spPr>
          <a:xfrm>
            <a:off x="5756900" y="1244375"/>
            <a:ext cx="2076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Data visualization</a:t>
            </a:r>
            <a:endParaRPr sz="17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04" name="Google Shape;504;p36"/>
          <p:cNvSpPr txBox="1"/>
          <p:nvPr/>
        </p:nvSpPr>
        <p:spPr>
          <a:xfrm>
            <a:off x="5388800" y="1638800"/>
            <a:ext cx="3270000" cy="79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mo"/>
              <a:buChar char="●"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Communicate findings effectively.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mo"/>
              <a:buChar char="●"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Utilize visual aids for clarity.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05" name="Google Shape;505;p36"/>
          <p:cNvSpPr txBox="1"/>
          <p:nvPr/>
        </p:nvSpPr>
        <p:spPr>
          <a:xfrm>
            <a:off x="5756900" y="2429900"/>
            <a:ext cx="26412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Comprehensive Investigation</a:t>
            </a:r>
            <a:endParaRPr sz="17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06" name="Google Shape;506;p36"/>
          <p:cNvSpPr txBox="1"/>
          <p:nvPr/>
        </p:nvSpPr>
        <p:spPr>
          <a:xfrm>
            <a:off x="5420300" y="2746438"/>
            <a:ext cx="3270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mo"/>
              <a:buChar char="●"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In-depth exploration of accident data.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mo"/>
              <a:buChar char="●"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Model-driven analysis for insights.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07" name="Google Shape;507;p36"/>
          <p:cNvSpPr txBox="1"/>
          <p:nvPr/>
        </p:nvSpPr>
        <p:spPr>
          <a:xfrm>
            <a:off x="5757000" y="3527713"/>
            <a:ext cx="2076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Proactive Strategy</a:t>
            </a:r>
            <a:endParaRPr sz="17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08" name="Google Shape;508;p36"/>
          <p:cNvSpPr txBox="1"/>
          <p:nvPr/>
        </p:nvSpPr>
        <p:spPr>
          <a:xfrm>
            <a:off x="5420300" y="3894275"/>
            <a:ext cx="2895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mo"/>
              <a:buChar char="●"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Alleviate road safety concerns.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mo"/>
              <a:buChar char="●"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Benefit all relevant stakeholders.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09" name="Google Shape;509;p36"/>
          <p:cNvSpPr/>
          <p:nvPr/>
        </p:nvSpPr>
        <p:spPr>
          <a:xfrm rot="10800000">
            <a:off x="5079767" y="2042741"/>
            <a:ext cx="262861" cy="310106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6"/>
          <p:cNvSpPr/>
          <p:nvPr/>
        </p:nvSpPr>
        <p:spPr>
          <a:xfrm rot="5400000">
            <a:off x="4408105" y="3689766"/>
            <a:ext cx="262861" cy="310106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6"/>
          <p:cNvSpPr/>
          <p:nvPr/>
        </p:nvSpPr>
        <p:spPr>
          <a:xfrm rot="10800000">
            <a:off x="3736442" y="3154041"/>
            <a:ext cx="262861" cy="310106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6"/>
          <p:cNvSpPr/>
          <p:nvPr/>
        </p:nvSpPr>
        <p:spPr>
          <a:xfrm rot="-5400000">
            <a:off x="4408105" y="2634203"/>
            <a:ext cx="262861" cy="310106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6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6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6">
            <a:hlinkClick action="ppaction://hlinksldjump" r:id="rId3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16" name="Google Shape;516;p36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17" name="Google Shape;517;p36">
            <a:hlinkClick/>
          </p:cNvPr>
          <p:cNvSpPr txBox="1"/>
          <p:nvPr/>
        </p:nvSpPr>
        <p:spPr>
          <a:xfrm>
            <a:off x="2113410" y="29802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18" name="Google Shape;518;p36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19" name="Google Shape;519;p36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8" name="Google Shape;528;p36">
            <a:hlinkClick action="ppaction://hlinksldjump" r:id="rId4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7"/>
          <p:cNvSpPr txBox="1"/>
          <p:nvPr>
            <p:ph idx="1" type="subTitle"/>
          </p:nvPr>
        </p:nvSpPr>
        <p:spPr>
          <a:xfrm>
            <a:off x="714300" y="1222013"/>
            <a:ext cx="4394100" cy="32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Conducting in-depth analysis of vehicular collisions due to their complexity.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/>
              <a:t>Key Questions for Investigation</a:t>
            </a:r>
            <a:r>
              <a:rPr lang="en" sz="1600"/>
              <a:t>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Impact of alcohol on accident risk across different days.</a:t>
            </a:r>
            <a:endParaRPr>
              <a:uFill>
                <a:noFill/>
              </a:uFill>
              <a:hlinkClick r:id="rId3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Timing of most accidents during the day.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Types of faults leading to mishaps.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Comparison of accident rates between different vehicle types.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1000"/>
              </a:spcAft>
              <a:buClr>
                <a:schemeClr val="lt2"/>
              </a:buClr>
              <a:buSzPts val="1400"/>
              <a:buChar char="●"/>
            </a:pPr>
            <a:r>
              <a:rPr lang="en"/>
              <a:t>Assessment of changes in accident severity over past years.</a:t>
            </a:r>
            <a:endParaRPr/>
          </a:p>
        </p:txBody>
      </p:sp>
      <p:sp>
        <p:nvSpPr>
          <p:cNvPr id="534" name="Google Shape;534;p37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535" name="Google Shape;535;p37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36" name="Google Shape;536;p37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7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7">
            <a:hlinkClick action="ppaction://hlinksldjump" r:id="rId4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39" name="Google Shape;539;p37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40" name="Google Shape;540;p37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41" name="Google Shape;541;p37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42" name="Google Shape;542;p37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1" name="Google Shape;551;p37">
            <a:hlinkClick action="ppaction://hlinksldjump" r:id="rId5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7"/>
          <p:cNvSpPr/>
          <p:nvPr/>
        </p:nvSpPr>
        <p:spPr>
          <a:xfrm>
            <a:off x="8633238" y="2543050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7"/>
          <p:cNvSpPr/>
          <p:nvPr/>
        </p:nvSpPr>
        <p:spPr>
          <a:xfrm rot="-1685758">
            <a:off x="8101541" y="398733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7"/>
          <p:cNvSpPr/>
          <p:nvPr/>
        </p:nvSpPr>
        <p:spPr>
          <a:xfrm>
            <a:off x="8393052" y="3657038"/>
            <a:ext cx="335779" cy="396117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7"/>
          <p:cNvSpPr/>
          <p:nvPr/>
        </p:nvSpPr>
        <p:spPr>
          <a:xfrm>
            <a:off x="8507014" y="3242249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7"/>
          <p:cNvSpPr/>
          <p:nvPr/>
        </p:nvSpPr>
        <p:spPr>
          <a:xfrm>
            <a:off x="8171762" y="132852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7" name="Google Shape;557;p37"/>
          <p:cNvGrpSpPr/>
          <p:nvPr/>
        </p:nvGrpSpPr>
        <p:grpSpPr>
          <a:xfrm>
            <a:off x="7137097" y="3809352"/>
            <a:ext cx="695830" cy="243805"/>
            <a:chOff x="2271950" y="2722775"/>
            <a:chExt cx="575875" cy="201775"/>
          </a:xfrm>
        </p:grpSpPr>
        <p:sp>
          <p:nvSpPr>
            <p:cNvPr id="558" name="Google Shape;558;p37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37"/>
          <p:cNvSpPr/>
          <p:nvPr/>
        </p:nvSpPr>
        <p:spPr>
          <a:xfrm rot="7201932">
            <a:off x="8374975" y="889915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7"/>
          <p:cNvSpPr/>
          <p:nvPr/>
        </p:nvSpPr>
        <p:spPr>
          <a:xfrm>
            <a:off x="7428826" y="821322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7"/>
          <p:cNvSpPr/>
          <p:nvPr/>
        </p:nvSpPr>
        <p:spPr>
          <a:xfrm>
            <a:off x="6285812" y="365705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6" name="Google Shape;566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2388" y="603162"/>
            <a:ext cx="2871325" cy="1253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79200" y="1954261"/>
            <a:ext cx="3535650" cy="22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37"/>
          <p:cNvSpPr txBox="1"/>
          <p:nvPr/>
        </p:nvSpPr>
        <p:spPr>
          <a:xfrm>
            <a:off x="5894125" y="4135488"/>
            <a:ext cx="28347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F2F2"/>
                </a:solidFill>
                <a:latin typeface="Arimo"/>
                <a:ea typeface="Arimo"/>
                <a:cs typeface="Arimo"/>
                <a:sym typeface="Arimo"/>
              </a:rPr>
              <a:t>Road Accident Types</a:t>
            </a:r>
            <a:endParaRPr sz="1200">
              <a:solidFill>
                <a:srgbClr val="4BF2F2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8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required</a:t>
            </a:r>
            <a:endParaRPr/>
          </a:p>
        </p:txBody>
      </p:sp>
      <p:sp>
        <p:nvSpPr>
          <p:cNvPr id="574" name="Google Shape;574;p38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75" name="Google Shape;575;p38"/>
          <p:cNvSpPr/>
          <p:nvPr/>
        </p:nvSpPr>
        <p:spPr>
          <a:xfrm>
            <a:off x="8553426" y="453378"/>
            <a:ext cx="416654" cy="491569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8"/>
          <p:cNvSpPr/>
          <p:nvPr/>
        </p:nvSpPr>
        <p:spPr>
          <a:xfrm rot="10800000">
            <a:off x="7363152" y="658226"/>
            <a:ext cx="335779" cy="396117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8"/>
          <p:cNvSpPr/>
          <p:nvPr/>
        </p:nvSpPr>
        <p:spPr>
          <a:xfrm>
            <a:off x="5455438" y="786180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8"/>
          <p:cNvSpPr/>
          <p:nvPr/>
        </p:nvSpPr>
        <p:spPr>
          <a:xfrm>
            <a:off x="6850863" y="879425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8"/>
          <p:cNvSpPr/>
          <p:nvPr/>
        </p:nvSpPr>
        <p:spPr>
          <a:xfrm rot="-1685758">
            <a:off x="5847166" y="110457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8"/>
          <p:cNvSpPr/>
          <p:nvPr/>
        </p:nvSpPr>
        <p:spPr>
          <a:xfrm>
            <a:off x="6362862" y="81587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8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8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8">
            <a:hlinkClick action="ppaction://hlinksldjump" r:id="rId3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84" name="Google Shape;584;p38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85" name="Google Shape;585;p38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86" name="Google Shape;586;p3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87" name="Google Shape;587;p3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6" name="Google Shape;596;p38">
            <a:hlinkClick action="ppaction://hlinksldjump" r:id="rId4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7" name="Google Shape;59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2450" y="1517142"/>
            <a:ext cx="1905000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2450" y="1373925"/>
            <a:ext cx="3841652" cy="1834374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38"/>
          <p:cNvSpPr txBox="1"/>
          <p:nvPr/>
        </p:nvSpPr>
        <p:spPr>
          <a:xfrm>
            <a:off x="922450" y="3201250"/>
            <a:ext cx="75018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BF2F2"/>
                </a:solidFill>
                <a:latin typeface="Arimo"/>
                <a:ea typeface="Arimo"/>
                <a:cs typeface="Arimo"/>
                <a:sym typeface="Arimo"/>
              </a:rPr>
              <a:t>Used to build                                  Used for Model Building and Model </a:t>
            </a:r>
            <a:endParaRPr sz="1800">
              <a:solidFill>
                <a:srgbClr val="4BF2F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BF2F2"/>
                </a:solidFill>
                <a:latin typeface="Arimo"/>
                <a:ea typeface="Arimo"/>
                <a:cs typeface="Arimo"/>
                <a:sym typeface="Arimo"/>
              </a:rPr>
              <a:t>Decision Tree                                 </a:t>
            </a:r>
            <a:r>
              <a:rPr lang="en" sz="1800">
                <a:solidFill>
                  <a:srgbClr val="4BF2F2"/>
                </a:solidFill>
                <a:latin typeface="Arimo"/>
                <a:ea typeface="Arimo"/>
                <a:cs typeface="Arimo"/>
                <a:sym typeface="Arimo"/>
              </a:rPr>
              <a:t>Comparisons</a:t>
            </a:r>
            <a:r>
              <a:rPr lang="en" sz="1800">
                <a:solidFill>
                  <a:srgbClr val="4BF2F2"/>
                </a:solidFill>
                <a:latin typeface="Arimo"/>
                <a:ea typeface="Arimo"/>
                <a:cs typeface="Arimo"/>
                <a:sym typeface="Arimo"/>
              </a:rPr>
              <a:t> to predict future values.</a:t>
            </a:r>
            <a:endParaRPr sz="1800">
              <a:solidFill>
                <a:srgbClr val="4BF2F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BF2F2"/>
                </a:solidFill>
                <a:latin typeface="Arimo"/>
                <a:ea typeface="Arimo"/>
                <a:cs typeface="Arimo"/>
                <a:sym typeface="Arimo"/>
              </a:rPr>
              <a:t>For prediction </a:t>
            </a:r>
            <a:endParaRPr sz="1800">
              <a:solidFill>
                <a:srgbClr val="4BF2F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BF2F2"/>
                </a:solidFill>
                <a:latin typeface="Arimo"/>
                <a:ea typeface="Arimo"/>
                <a:cs typeface="Arimo"/>
                <a:sym typeface="Arimo"/>
              </a:rPr>
              <a:t>Of Future Analysis.</a:t>
            </a:r>
            <a:endParaRPr sz="1800">
              <a:solidFill>
                <a:srgbClr val="4BF2F2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9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9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9">
            <a:hlinkClick action="ppaction://hlinksldjump" r:id="rId3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07" name="Google Shape;607;p39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08" name="Google Shape;608;p39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09" name="Google Shape;609;p3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10" name="Google Shape;610;p3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9" name="Google Shape;619;p39">
            <a:hlinkClick action="ppaction://hlinksldjump" r:id="rId4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9"/>
          <p:cNvSpPr txBox="1"/>
          <p:nvPr/>
        </p:nvSpPr>
        <p:spPr>
          <a:xfrm>
            <a:off x="802375" y="644650"/>
            <a:ext cx="30633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Visualization</a:t>
            </a:r>
            <a:endParaRPr sz="39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621" name="Google Shape;62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625" y="1430225"/>
            <a:ext cx="4029374" cy="27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39"/>
          <p:cNvSpPr txBox="1"/>
          <p:nvPr/>
        </p:nvSpPr>
        <p:spPr>
          <a:xfrm>
            <a:off x="4847050" y="1133500"/>
            <a:ext cx="4194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mo"/>
              <a:buChar char="●"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Our analysis reveals key patterns in alcohol-related accidents by day of the week, guiding targeted interventions for enhanced road safety and contributing essential data to policy discussions.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23" name="Google Shape;623;p39"/>
          <p:cNvSpPr txBox="1"/>
          <p:nvPr/>
        </p:nvSpPr>
        <p:spPr>
          <a:xfrm>
            <a:off x="4151375" y="750100"/>
            <a:ext cx="48369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BF2F2"/>
                </a:solidFill>
                <a:latin typeface="Arimo"/>
                <a:ea typeface="Arimo"/>
                <a:cs typeface="Arimo"/>
                <a:sym typeface="Arimo"/>
              </a:rPr>
              <a:t>Impact of alcohol on accident risk across different days.</a:t>
            </a:r>
            <a:endParaRPr>
              <a:solidFill>
                <a:srgbClr val="4BF2F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624" name="Google Shape;624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7774" y="2121700"/>
            <a:ext cx="4178628" cy="2350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