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6" autoAdjust="0"/>
    <p:restoredTop sz="94660"/>
  </p:normalViewPr>
  <p:slideViewPr>
    <p:cSldViewPr snapToGrid="0">
      <p:cViewPr varScale="1">
        <p:scale>
          <a:sx n="91" d="100"/>
          <a:sy n="91" d="100"/>
        </p:scale>
        <p:origin x="13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35ED3-EBB6-4B3A-3670-E3D90AD8B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D88CE7-24C4-7419-CDF0-92455085F3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7F65AB-84FB-5464-2A41-31DDD5DF67C4}"/>
              </a:ext>
            </a:extLst>
          </p:cNvPr>
          <p:cNvSpPr>
            <a:spLocks noGrp="1"/>
          </p:cNvSpPr>
          <p:nvPr>
            <p:ph type="dt" sz="half" idx="10"/>
          </p:nvPr>
        </p:nvSpPr>
        <p:spPr/>
        <p:txBody>
          <a:bodyPr/>
          <a:lstStyle/>
          <a:p>
            <a:fld id="{C1446CC2-EC25-4877-9324-8E6B392E2242}" type="datetimeFigureOut">
              <a:rPr lang="en-IN" smtClean="0"/>
              <a:t>17-08-2022</a:t>
            </a:fld>
            <a:endParaRPr lang="en-IN"/>
          </a:p>
        </p:txBody>
      </p:sp>
      <p:sp>
        <p:nvSpPr>
          <p:cNvPr id="5" name="Footer Placeholder 4">
            <a:extLst>
              <a:ext uri="{FF2B5EF4-FFF2-40B4-BE49-F238E27FC236}">
                <a16:creationId xmlns:a16="http://schemas.microsoft.com/office/drawing/2014/main" id="{90F3D36A-5ABC-DAC9-2B14-30C6BD9F3D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22801A-0374-A6E6-A524-594F6D40436B}"/>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545080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CC3E2-7A64-6A03-E086-5DB94C22CB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244EA4-0DAF-1114-3082-B3338CAB0E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FE5929-7CBB-ED6D-73C2-5F200FE7E1A1}"/>
              </a:ext>
            </a:extLst>
          </p:cNvPr>
          <p:cNvSpPr>
            <a:spLocks noGrp="1"/>
          </p:cNvSpPr>
          <p:nvPr>
            <p:ph type="dt" sz="half" idx="10"/>
          </p:nvPr>
        </p:nvSpPr>
        <p:spPr/>
        <p:txBody>
          <a:bodyPr/>
          <a:lstStyle/>
          <a:p>
            <a:fld id="{C1446CC2-EC25-4877-9324-8E6B392E2242}" type="datetimeFigureOut">
              <a:rPr lang="en-IN" smtClean="0"/>
              <a:t>17-08-2022</a:t>
            </a:fld>
            <a:endParaRPr lang="en-IN"/>
          </a:p>
        </p:txBody>
      </p:sp>
      <p:sp>
        <p:nvSpPr>
          <p:cNvPr id="5" name="Footer Placeholder 4">
            <a:extLst>
              <a:ext uri="{FF2B5EF4-FFF2-40B4-BE49-F238E27FC236}">
                <a16:creationId xmlns:a16="http://schemas.microsoft.com/office/drawing/2014/main" id="{001A0119-74BF-6D62-B8AA-ACC5A3FD43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DB5A7B-BF14-8362-7E40-4EE4F7CFCF01}"/>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722966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329711-5FF4-87E9-0D8D-BD4056E176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06D63C-2ECE-9098-544E-CF7D98642B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93B9D7-F7FC-2BFC-DAA9-B27B035FF951}"/>
              </a:ext>
            </a:extLst>
          </p:cNvPr>
          <p:cNvSpPr>
            <a:spLocks noGrp="1"/>
          </p:cNvSpPr>
          <p:nvPr>
            <p:ph type="dt" sz="half" idx="10"/>
          </p:nvPr>
        </p:nvSpPr>
        <p:spPr/>
        <p:txBody>
          <a:bodyPr/>
          <a:lstStyle/>
          <a:p>
            <a:fld id="{C1446CC2-EC25-4877-9324-8E6B392E2242}" type="datetimeFigureOut">
              <a:rPr lang="en-IN" smtClean="0"/>
              <a:t>17-08-2022</a:t>
            </a:fld>
            <a:endParaRPr lang="en-IN"/>
          </a:p>
        </p:txBody>
      </p:sp>
      <p:sp>
        <p:nvSpPr>
          <p:cNvPr id="5" name="Footer Placeholder 4">
            <a:extLst>
              <a:ext uri="{FF2B5EF4-FFF2-40B4-BE49-F238E27FC236}">
                <a16:creationId xmlns:a16="http://schemas.microsoft.com/office/drawing/2014/main" id="{FAFF05A2-B920-C263-76B7-8405C77541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BFF87E-9BA0-B97E-3247-9D5D25547726}"/>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153196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5E57-72A5-9D13-1EA6-C939F743A0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2C50B1-7821-0DE5-2727-9E73BEDF5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F0F610-CA63-06D7-B0D0-E093A909F034}"/>
              </a:ext>
            </a:extLst>
          </p:cNvPr>
          <p:cNvSpPr>
            <a:spLocks noGrp="1"/>
          </p:cNvSpPr>
          <p:nvPr>
            <p:ph type="dt" sz="half" idx="10"/>
          </p:nvPr>
        </p:nvSpPr>
        <p:spPr/>
        <p:txBody>
          <a:bodyPr/>
          <a:lstStyle/>
          <a:p>
            <a:fld id="{C1446CC2-EC25-4877-9324-8E6B392E2242}" type="datetimeFigureOut">
              <a:rPr lang="en-IN" smtClean="0"/>
              <a:t>17-08-2022</a:t>
            </a:fld>
            <a:endParaRPr lang="en-IN"/>
          </a:p>
        </p:txBody>
      </p:sp>
      <p:sp>
        <p:nvSpPr>
          <p:cNvPr id="5" name="Footer Placeholder 4">
            <a:extLst>
              <a:ext uri="{FF2B5EF4-FFF2-40B4-BE49-F238E27FC236}">
                <a16:creationId xmlns:a16="http://schemas.microsoft.com/office/drawing/2014/main" id="{28855602-5B38-99D5-DBF6-C53E006E93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9E24BA-25D5-6007-9124-84649A19DD18}"/>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028920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932F-8418-4F0A-A5E9-CC086DA68B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D0FB9B-27B7-571C-6D84-FE7C28A9AA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9044F3-F169-A088-0EC6-B312F9B1BE4B}"/>
              </a:ext>
            </a:extLst>
          </p:cNvPr>
          <p:cNvSpPr>
            <a:spLocks noGrp="1"/>
          </p:cNvSpPr>
          <p:nvPr>
            <p:ph type="dt" sz="half" idx="10"/>
          </p:nvPr>
        </p:nvSpPr>
        <p:spPr/>
        <p:txBody>
          <a:bodyPr/>
          <a:lstStyle/>
          <a:p>
            <a:fld id="{C1446CC2-EC25-4877-9324-8E6B392E2242}" type="datetimeFigureOut">
              <a:rPr lang="en-IN" smtClean="0"/>
              <a:t>17-08-2022</a:t>
            </a:fld>
            <a:endParaRPr lang="en-IN"/>
          </a:p>
        </p:txBody>
      </p:sp>
      <p:sp>
        <p:nvSpPr>
          <p:cNvPr id="5" name="Footer Placeholder 4">
            <a:extLst>
              <a:ext uri="{FF2B5EF4-FFF2-40B4-BE49-F238E27FC236}">
                <a16:creationId xmlns:a16="http://schemas.microsoft.com/office/drawing/2014/main" id="{0AC1C6BE-2CFD-2160-6A81-43BB8AB62C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1D054C-54AC-DEDB-AD49-328604BE140A}"/>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292770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F121E-4E96-C92F-6C51-BEAA1A258A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07DF6A-5EA2-6A74-1A7B-D1A4A3AB1C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8BF279-CD6E-D4E1-A250-6035F0A86F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2D78E9-E969-207B-95B9-750BEB70769D}"/>
              </a:ext>
            </a:extLst>
          </p:cNvPr>
          <p:cNvSpPr>
            <a:spLocks noGrp="1"/>
          </p:cNvSpPr>
          <p:nvPr>
            <p:ph type="dt" sz="half" idx="10"/>
          </p:nvPr>
        </p:nvSpPr>
        <p:spPr/>
        <p:txBody>
          <a:bodyPr/>
          <a:lstStyle/>
          <a:p>
            <a:fld id="{C1446CC2-EC25-4877-9324-8E6B392E2242}" type="datetimeFigureOut">
              <a:rPr lang="en-IN" smtClean="0"/>
              <a:t>17-08-2022</a:t>
            </a:fld>
            <a:endParaRPr lang="en-IN"/>
          </a:p>
        </p:txBody>
      </p:sp>
      <p:sp>
        <p:nvSpPr>
          <p:cNvPr id="6" name="Footer Placeholder 5">
            <a:extLst>
              <a:ext uri="{FF2B5EF4-FFF2-40B4-BE49-F238E27FC236}">
                <a16:creationId xmlns:a16="http://schemas.microsoft.com/office/drawing/2014/main" id="{C6F67400-6A37-00A0-D8A0-1DA1B7168E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0B81A6-19B4-36B0-3CE0-A27A8F2DD9B4}"/>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588105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6909D-774F-A09F-FF6D-DCD7E0BAB7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23C66B-FD05-B7B4-F0FF-FD8A665516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949BD9-F209-AEDB-ACC6-E3F127463C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D0F408-EB40-277C-6F03-33899E1430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BF614-F517-29F0-AF10-19C98AB830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CB0D5D-BAE6-D1E9-7F2A-AC4F28EDF5FA}"/>
              </a:ext>
            </a:extLst>
          </p:cNvPr>
          <p:cNvSpPr>
            <a:spLocks noGrp="1"/>
          </p:cNvSpPr>
          <p:nvPr>
            <p:ph type="dt" sz="half" idx="10"/>
          </p:nvPr>
        </p:nvSpPr>
        <p:spPr/>
        <p:txBody>
          <a:bodyPr/>
          <a:lstStyle/>
          <a:p>
            <a:fld id="{C1446CC2-EC25-4877-9324-8E6B392E2242}" type="datetimeFigureOut">
              <a:rPr lang="en-IN" smtClean="0"/>
              <a:t>17-08-2022</a:t>
            </a:fld>
            <a:endParaRPr lang="en-IN"/>
          </a:p>
        </p:txBody>
      </p:sp>
      <p:sp>
        <p:nvSpPr>
          <p:cNvPr id="8" name="Footer Placeholder 7">
            <a:extLst>
              <a:ext uri="{FF2B5EF4-FFF2-40B4-BE49-F238E27FC236}">
                <a16:creationId xmlns:a16="http://schemas.microsoft.com/office/drawing/2014/main" id="{4BFDF61F-EFAA-01AD-E380-9FC09BA64C4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69CE6DE-2B61-3124-10A0-2767747CAD08}"/>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151931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1505-3C34-EF8E-574A-A738DBDE50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8F31B1-5318-1BBA-2DF3-4EEB5E6993B9}"/>
              </a:ext>
            </a:extLst>
          </p:cNvPr>
          <p:cNvSpPr>
            <a:spLocks noGrp="1"/>
          </p:cNvSpPr>
          <p:nvPr>
            <p:ph type="dt" sz="half" idx="10"/>
          </p:nvPr>
        </p:nvSpPr>
        <p:spPr/>
        <p:txBody>
          <a:bodyPr/>
          <a:lstStyle/>
          <a:p>
            <a:fld id="{C1446CC2-EC25-4877-9324-8E6B392E2242}" type="datetimeFigureOut">
              <a:rPr lang="en-IN" smtClean="0"/>
              <a:t>17-08-2022</a:t>
            </a:fld>
            <a:endParaRPr lang="en-IN"/>
          </a:p>
        </p:txBody>
      </p:sp>
      <p:sp>
        <p:nvSpPr>
          <p:cNvPr id="4" name="Footer Placeholder 3">
            <a:extLst>
              <a:ext uri="{FF2B5EF4-FFF2-40B4-BE49-F238E27FC236}">
                <a16:creationId xmlns:a16="http://schemas.microsoft.com/office/drawing/2014/main" id="{CCEE9007-59E7-9135-FA11-D625F5ABC5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0DBCAF3-DC87-B0A0-3500-134B19377B02}"/>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54952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8059D0-1DEA-0C66-4F4E-D1992649447B}"/>
              </a:ext>
            </a:extLst>
          </p:cNvPr>
          <p:cNvSpPr>
            <a:spLocks noGrp="1"/>
          </p:cNvSpPr>
          <p:nvPr>
            <p:ph type="dt" sz="half" idx="10"/>
          </p:nvPr>
        </p:nvSpPr>
        <p:spPr/>
        <p:txBody>
          <a:bodyPr/>
          <a:lstStyle/>
          <a:p>
            <a:fld id="{C1446CC2-EC25-4877-9324-8E6B392E2242}" type="datetimeFigureOut">
              <a:rPr lang="en-IN" smtClean="0"/>
              <a:t>17-08-2022</a:t>
            </a:fld>
            <a:endParaRPr lang="en-IN"/>
          </a:p>
        </p:txBody>
      </p:sp>
      <p:sp>
        <p:nvSpPr>
          <p:cNvPr id="3" name="Footer Placeholder 2">
            <a:extLst>
              <a:ext uri="{FF2B5EF4-FFF2-40B4-BE49-F238E27FC236}">
                <a16:creationId xmlns:a16="http://schemas.microsoft.com/office/drawing/2014/main" id="{40E54287-54D3-0A23-27C4-E376BC24067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CD7AA92-061F-4187-B753-35E018327832}"/>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525116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3799-4DB4-D6BE-38A8-20434E6F28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FB5EB7-8AF6-9E33-0793-05DEB1366C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CCB376-24BD-33FE-4AC1-FA39E32BEB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EBEA88-7D7A-57DB-48A5-1A75AEC79F50}"/>
              </a:ext>
            </a:extLst>
          </p:cNvPr>
          <p:cNvSpPr>
            <a:spLocks noGrp="1"/>
          </p:cNvSpPr>
          <p:nvPr>
            <p:ph type="dt" sz="half" idx="10"/>
          </p:nvPr>
        </p:nvSpPr>
        <p:spPr/>
        <p:txBody>
          <a:bodyPr/>
          <a:lstStyle/>
          <a:p>
            <a:fld id="{C1446CC2-EC25-4877-9324-8E6B392E2242}" type="datetimeFigureOut">
              <a:rPr lang="en-IN" smtClean="0"/>
              <a:t>17-08-2022</a:t>
            </a:fld>
            <a:endParaRPr lang="en-IN"/>
          </a:p>
        </p:txBody>
      </p:sp>
      <p:sp>
        <p:nvSpPr>
          <p:cNvPr id="6" name="Footer Placeholder 5">
            <a:extLst>
              <a:ext uri="{FF2B5EF4-FFF2-40B4-BE49-F238E27FC236}">
                <a16:creationId xmlns:a16="http://schemas.microsoft.com/office/drawing/2014/main" id="{E82AFAC4-21C0-67CB-D92D-A9F2FAD939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2AEFD2-3F63-4341-CB01-44C46D119948}"/>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635078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4C655-BFEA-EBCD-B6D8-905A73265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285833-7997-EA1D-96EA-70A9F8BBA6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3EF0E3-7C90-E714-776D-752A904228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DAD305-95FB-4A90-1EE8-1AB3B90F2E57}"/>
              </a:ext>
            </a:extLst>
          </p:cNvPr>
          <p:cNvSpPr>
            <a:spLocks noGrp="1"/>
          </p:cNvSpPr>
          <p:nvPr>
            <p:ph type="dt" sz="half" idx="10"/>
          </p:nvPr>
        </p:nvSpPr>
        <p:spPr/>
        <p:txBody>
          <a:bodyPr/>
          <a:lstStyle/>
          <a:p>
            <a:fld id="{C1446CC2-EC25-4877-9324-8E6B392E2242}" type="datetimeFigureOut">
              <a:rPr lang="en-IN" smtClean="0"/>
              <a:t>17-08-2022</a:t>
            </a:fld>
            <a:endParaRPr lang="en-IN"/>
          </a:p>
        </p:txBody>
      </p:sp>
      <p:sp>
        <p:nvSpPr>
          <p:cNvPr id="6" name="Footer Placeholder 5">
            <a:extLst>
              <a:ext uri="{FF2B5EF4-FFF2-40B4-BE49-F238E27FC236}">
                <a16:creationId xmlns:a16="http://schemas.microsoft.com/office/drawing/2014/main" id="{91066215-99C3-E021-B0DF-309AC87C81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843F37-F131-E593-08E9-ABD3D475B54A}"/>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21259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58E5E6-AC49-9573-A976-A0FCEC97F3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9579F1-B705-A44D-FAC5-C8E852185F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A9151D-72E4-26EC-55BB-D9E44F5A57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46CC2-EC25-4877-9324-8E6B392E2242}" type="datetimeFigureOut">
              <a:rPr lang="en-IN" smtClean="0"/>
              <a:t>17-08-2022</a:t>
            </a:fld>
            <a:endParaRPr lang="en-IN"/>
          </a:p>
        </p:txBody>
      </p:sp>
      <p:sp>
        <p:nvSpPr>
          <p:cNvPr id="5" name="Footer Placeholder 4">
            <a:extLst>
              <a:ext uri="{FF2B5EF4-FFF2-40B4-BE49-F238E27FC236}">
                <a16:creationId xmlns:a16="http://schemas.microsoft.com/office/drawing/2014/main" id="{0DEE1FFC-EF0E-BFA1-36AF-9386094C86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6FE297-CC81-7070-FA09-A7C24FBD7E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3103191140"/>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Junaid0137/Credit-Card-Management-System/tree/main"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CFE6-4994-446E-B27A-ED9BCAD62211}"/>
              </a:ext>
            </a:extLst>
          </p:cNvPr>
          <p:cNvSpPr>
            <a:spLocks noGrp="1"/>
          </p:cNvSpPr>
          <p:nvPr>
            <p:ph type="ctrTitle"/>
          </p:nvPr>
        </p:nvSpPr>
        <p:spPr>
          <a:xfrm>
            <a:off x="968188" y="520117"/>
            <a:ext cx="9699812" cy="2989846"/>
          </a:xfrm>
        </p:spPr>
        <p:txBody>
          <a:bodyPr>
            <a:normAutofit fontScale="90000"/>
          </a:bodyPr>
          <a:lstStyle/>
          <a:p>
            <a:r>
              <a:rPr lang="en-IN" sz="4400" dirty="0">
                <a:solidFill>
                  <a:schemeClr val="accent2">
                    <a:lumMod val="50000"/>
                  </a:schemeClr>
                </a:solidFill>
              </a:rPr>
              <a:t>ADVANCED OBJECT ORIENTED PROGRAMMING</a:t>
            </a:r>
            <a:br>
              <a:rPr lang="en-IN" sz="4400" dirty="0">
                <a:solidFill>
                  <a:schemeClr val="accent1">
                    <a:lumMod val="75000"/>
                  </a:schemeClr>
                </a:solidFill>
              </a:rPr>
            </a:br>
            <a:br>
              <a:rPr lang="en-IN" dirty="0">
                <a:solidFill>
                  <a:schemeClr val="accent1">
                    <a:lumMod val="75000"/>
                  </a:schemeClr>
                </a:solidFill>
              </a:rPr>
            </a:br>
            <a:r>
              <a:rPr lang="en-IN" dirty="0">
                <a:solidFill>
                  <a:srgbClr val="FF0000"/>
                </a:solidFill>
              </a:rPr>
              <a:t>Credit Card Management System</a:t>
            </a:r>
          </a:p>
        </p:txBody>
      </p:sp>
      <p:sp>
        <p:nvSpPr>
          <p:cNvPr id="3" name="Subtitle 2">
            <a:extLst>
              <a:ext uri="{FF2B5EF4-FFF2-40B4-BE49-F238E27FC236}">
                <a16:creationId xmlns:a16="http://schemas.microsoft.com/office/drawing/2014/main" id="{827370EC-E742-4D78-A1C2-EAF840F46BFE}"/>
              </a:ext>
            </a:extLst>
          </p:cNvPr>
          <p:cNvSpPr>
            <a:spLocks noGrp="1"/>
          </p:cNvSpPr>
          <p:nvPr>
            <p:ph type="subTitle" idx="1"/>
          </p:nvPr>
        </p:nvSpPr>
        <p:spPr>
          <a:xfrm>
            <a:off x="1524000" y="3602038"/>
            <a:ext cx="9144000" cy="2849096"/>
          </a:xfrm>
        </p:spPr>
        <p:txBody>
          <a:bodyPr>
            <a:normAutofit fontScale="92500" lnSpcReduction="10000"/>
          </a:bodyPr>
          <a:lstStyle/>
          <a:p>
            <a:r>
              <a:rPr lang="en-IN" dirty="0"/>
              <a:t>By</a:t>
            </a:r>
          </a:p>
          <a:p>
            <a:r>
              <a:rPr lang="en-IN" dirty="0">
                <a:solidFill>
                  <a:schemeClr val="accent6">
                    <a:lumMod val="75000"/>
                  </a:schemeClr>
                </a:solidFill>
              </a:rPr>
              <a:t>  2110030107   Manjunadha</a:t>
            </a:r>
          </a:p>
          <a:p>
            <a:pPr algn="l"/>
            <a:r>
              <a:rPr lang="en-IN" dirty="0">
                <a:solidFill>
                  <a:schemeClr val="accent6">
                    <a:lumMod val="75000"/>
                  </a:schemeClr>
                </a:solidFill>
              </a:rPr>
              <a:t>                                                2110030137    Junaid</a:t>
            </a:r>
          </a:p>
          <a:p>
            <a:pPr algn="l"/>
            <a:r>
              <a:rPr lang="en-IN" dirty="0">
                <a:solidFill>
                  <a:schemeClr val="accent6">
                    <a:lumMod val="75000"/>
                  </a:schemeClr>
                </a:solidFill>
              </a:rPr>
              <a:t>                                                2110030142    Pawan</a:t>
            </a:r>
          </a:p>
          <a:p>
            <a:pPr algn="l"/>
            <a:r>
              <a:rPr lang="en-IN" dirty="0">
                <a:solidFill>
                  <a:schemeClr val="accent6">
                    <a:lumMod val="75000"/>
                  </a:schemeClr>
                </a:solidFill>
              </a:rPr>
              <a:t>                                                2110030143    Rohith Sai</a:t>
            </a:r>
          </a:p>
          <a:p>
            <a:pPr algn="l"/>
            <a:r>
              <a:rPr lang="en-IN" sz="2600" dirty="0">
                <a:solidFill>
                  <a:schemeClr val="accent6">
                    <a:lumMod val="75000"/>
                  </a:schemeClr>
                </a:solidFill>
              </a:rPr>
              <a:t>Under the guidance of </a:t>
            </a:r>
          </a:p>
          <a:p>
            <a:pPr algn="l"/>
            <a:r>
              <a:rPr lang="en-IN" sz="2600" dirty="0">
                <a:solidFill>
                  <a:srgbClr val="FF0000"/>
                </a:solidFill>
              </a:rPr>
              <a:t>Ms. Figlu Mohanty</a:t>
            </a:r>
          </a:p>
        </p:txBody>
      </p:sp>
    </p:spTree>
    <p:extLst>
      <p:ext uri="{BB962C8B-B14F-4D97-AF65-F5344CB8AC3E}">
        <p14:creationId xmlns:p14="http://schemas.microsoft.com/office/powerpoint/2010/main" val="3271420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p:txBody>
          <a:bodyPr/>
          <a:lstStyle/>
          <a:p>
            <a:r>
              <a:rPr lang="en-IN" dirty="0">
                <a:solidFill>
                  <a:schemeClr val="accent2">
                    <a:lumMod val="50000"/>
                  </a:schemeClr>
                </a:solidFill>
              </a:rPr>
              <a:t>Problem statement</a:t>
            </a:r>
          </a:p>
        </p:txBody>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p:txBody>
          <a:bodyPr/>
          <a:lstStyle/>
          <a:p>
            <a:r>
              <a:rPr lang="en-IN" dirty="0"/>
              <a:t>Creating a Java application that helps in storing user credit card details.</a:t>
            </a:r>
          </a:p>
          <a:p>
            <a:r>
              <a:rPr lang="en-IN" dirty="0"/>
              <a:t>**With a secure and well developed data server **</a:t>
            </a:r>
          </a:p>
          <a:p>
            <a:r>
              <a:rPr lang="en-IN" dirty="0"/>
              <a:t>As many of them don’t remember the details of their each credit card they have or some people my keep their credit cards somewhere and they get lost or hard to find in home.</a:t>
            </a:r>
          </a:p>
          <a:p>
            <a:r>
              <a:rPr lang="en-IN" dirty="0"/>
              <a:t>And many websites have data breaches that leaks all the users data including their credit/Debit Card details.</a:t>
            </a:r>
          </a:p>
          <a:p>
            <a:pPr marL="0" indent="0">
              <a:buNone/>
            </a:pPr>
            <a:endParaRPr lang="en-IN" dirty="0"/>
          </a:p>
          <a:p>
            <a:endParaRPr lang="en-IN" dirty="0"/>
          </a:p>
          <a:p>
            <a:endParaRPr lang="en-IN" dirty="0"/>
          </a:p>
          <a:p>
            <a:endParaRPr lang="en-IN" dirty="0"/>
          </a:p>
        </p:txBody>
      </p:sp>
    </p:spTree>
    <p:extLst>
      <p:ext uri="{BB962C8B-B14F-4D97-AF65-F5344CB8AC3E}">
        <p14:creationId xmlns:p14="http://schemas.microsoft.com/office/powerpoint/2010/main" val="401313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9C24-F6AF-4CCF-9D66-0ABCAB5A628E}"/>
              </a:ext>
            </a:extLst>
          </p:cNvPr>
          <p:cNvSpPr>
            <a:spLocks noGrp="1"/>
          </p:cNvSpPr>
          <p:nvPr>
            <p:ph type="title"/>
          </p:nvPr>
        </p:nvSpPr>
        <p:spPr/>
        <p:txBody>
          <a:bodyPr/>
          <a:lstStyle/>
          <a:p>
            <a:r>
              <a:rPr lang="en-IN" dirty="0">
                <a:solidFill>
                  <a:schemeClr val="accent2">
                    <a:lumMod val="50000"/>
                  </a:schemeClr>
                </a:solidFill>
              </a:rPr>
              <a:t>Solutions</a:t>
            </a:r>
          </a:p>
        </p:txBody>
      </p:sp>
      <p:sp>
        <p:nvSpPr>
          <p:cNvPr id="3" name="Content Placeholder 2">
            <a:extLst>
              <a:ext uri="{FF2B5EF4-FFF2-40B4-BE49-F238E27FC236}">
                <a16:creationId xmlns:a16="http://schemas.microsoft.com/office/drawing/2014/main" id="{8A7E5BF9-49EB-40A0-9E84-D30467DC69EA}"/>
              </a:ext>
            </a:extLst>
          </p:cNvPr>
          <p:cNvSpPr>
            <a:spLocks noGrp="1"/>
          </p:cNvSpPr>
          <p:nvPr>
            <p:ph idx="1"/>
          </p:nvPr>
        </p:nvSpPr>
        <p:spPr/>
        <p:txBody>
          <a:bodyPr/>
          <a:lstStyle/>
          <a:p>
            <a:r>
              <a:rPr lang="en-IN" dirty="0"/>
              <a:t>We I’ll create a secure web application that helps the user to save their credit card details.</a:t>
            </a:r>
          </a:p>
          <a:p>
            <a:r>
              <a:rPr lang="en-IN" dirty="0"/>
              <a:t>Every user can use their details easily by just logging in to their account.</a:t>
            </a:r>
          </a:p>
          <a:p>
            <a:r>
              <a:rPr lang="en-IN" dirty="0"/>
              <a:t>We also provide which websites have your data as well as the previous data breaches you had.</a:t>
            </a:r>
          </a:p>
          <a:p>
            <a:r>
              <a:rPr lang="en-IN" dirty="0"/>
              <a:t>We developed an algorithm that checks whether the entered details are right !!</a:t>
            </a:r>
          </a:p>
          <a:p>
            <a:endParaRPr lang="en-IN" dirty="0"/>
          </a:p>
          <a:p>
            <a:endParaRPr lang="en-IN" dirty="0"/>
          </a:p>
        </p:txBody>
      </p:sp>
    </p:spTree>
    <p:extLst>
      <p:ext uri="{BB962C8B-B14F-4D97-AF65-F5344CB8AC3E}">
        <p14:creationId xmlns:p14="http://schemas.microsoft.com/office/powerpoint/2010/main" val="3735240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C607-0321-4664-A0D0-86C179313E4F}"/>
              </a:ext>
            </a:extLst>
          </p:cNvPr>
          <p:cNvSpPr>
            <a:spLocks noGrp="1"/>
          </p:cNvSpPr>
          <p:nvPr>
            <p:ph type="title"/>
          </p:nvPr>
        </p:nvSpPr>
        <p:spPr/>
        <p:txBody>
          <a:bodyPr/>
          <a:lstStyle/>
          <a:p>
            <a:r>
              <a:rPr lang="en-IN" dirty="0">
                <a:solidFill>
                  <a:schemeClr val="accent2">
                    <a:lumMod val="50000"/>
                  </a:schemeClr>
                </a:solidFill>
              </a:rPr>
              <a:t>Card Design Technique</a:t>
            </a:r>
          </a:p>
        </p:txBody>
      </p:sp>
      <p:sp>
        <p:nvSpPr>
          <p:cNvPr id="3" name="Content Placeholder 2">
            <a:extLst>
              <a:ext uri="{FF2B5EF4-FFF2-40B4-BE49-F238E27FC236}">
                <a16:creationId xmlns:a16="http://schemas.microsoft.com/office/drawing/2014/main" id="{D7F674A8-B697-455E-AE71-EE2E42A1C10C}"/>
              </a:ext>
            </a:extLst>
          </p:cNvPr>
          <p:cNvSpPr>
            <a:spLocks noGrp="1"/>
          </p:cNvSpPr>
          <p:nvPr>
            <p:ph idx="1"/>
          </p:nvPr>
        </p:nvSpPr>
        <p:spPr/>
        <p:txBody>
          <a:bodyPr>
            <a:normAutofit fontScale="92500"/>
          </a:bodyPr>
          <a:lstStyle/>
          <a:p>
            <a:r>
              <a:rPr lang="en-IN" dirty="0"/>
              <a:t>Take a Credit Card number.</a:t>
            </a:r>
          </a:p>
          <a:p>
            <a:r>
              <a:rPr lang="en-IN" dirty="0"/>
              <a:t>Ignore the last digit</a:t>
            </a:r>
          </a:p>
          <a:p>
            <a:r>
              <a:rPr lang="en-IN" dirty="0"/>
              <a:t>Take alternate numbers in a credit card and multiply with ‘2’</a:t>
            </a:r>
          </a:p>
          <a:p>
            <a:r>
              <a:rPr lang="en-IN" dirty="0"/>
              <a:t>Add the answers after multiplying and add the remaining digits left after taking alternate numbers.</a:t>
            </a:r>
          </a:p>
          <a:p>
            <a:r>
              <a:rPr lang="en-IN" dirty="0"/>
              <a:t>Add the both solutions [Alternate (multiplied by 2) + Remaining digits]</a:t>
            </a:r>
          </a:p>
          <a:p>
            <a:r>
              <a:rPr lang="en-IN" dirty="0"/>
              <a:t>Divide the answer with 10.</a:t>
            </a:r>
          </a:p>
          <a:p>
            <a:r>
              <a:rPr lang="en-IN" dirty="0"/>
              <a:t>The tenth place of the remainder is the ignored digit of the number.</a:t>
            </a:r>
          </a:p>
          <a:p>
            <a:r>
              <a:rPr lang="en-IN" dirty="0"/>
              <a:t>If not that’s not a valid Credit/Debit card.</a:t>
            </a:r>
          </a:p>
        </p:txBody>
      </p:sp>
    </p:spTree>
    <p:extLst>
      <p:ext uri="{BB962C8B-B14F-4D97-AF65-F5344CB8AC3E}">
        <p14:creationId xmlns:p14="http://schemas.microsoft.com/office/powerpoint/2010/main" val="1873897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D7B3-C5EC-48FF-ABB6-4CD4DCDE774E}"/>
              </a:ext>
            </a:extLst>
          </p:cNvPr>
          <p:cNvSpPr>
            <a:spLocks noGrp="1"/>
          </p:cNvSpPr>
          <p:nvPr>
            <p:ph type="title"/>
          </p:nvPr>
        </p:nvSpPr>
        <p:spPr/>
        <p:txBody>
          <a:bodyPr/>
          <a:lstStyle/>
          <a:p>
            <a:r>
              <a:rPr lang="en-IN" dirty="0">
                <a:solidFill>
                  <a:schemeClr val="accent2">
                    <a:lumMod val="50000"/>
                  </a:schemeClr>
                </a:solidFill>
              </a:rPr>
              <a:t>Identification By Card Number</a:t>
            </a:r>
          </a:p>
        </p:txBody>
      </p:sp>
      <p:sp>
        <p:nvSpPr>
          <p:cNvPr id="3" name="Content Placeholder 2">
            <a:extLst>
              <a:ext uri="{FF2B5EF4-FFF2-40B4-BE49-F238E27FC236}">
                <a16:creationId xmlns:a16="http://schemas.microsoft.com/office/drawing/2014/main" id="{9F916CAF-A315-4FBB-AF10-D90D4319CD49}"/>
              </a:ext>
            </a:extLst>
          </p:cNvPr>
          <p:cNvSpPr>
            <a:spLocks noGrp="1"/>
          </p:cNvSpPr>
          <p:nvPr>
            <p:ph idx="1"/>
          </p:nvPr>
        </p:nvSpPr>
        <p:spPr/>
        <p:txBody>
          <a:bodyPr>
            <a:normAutofit/>
          </a:bodyPr>
          <a:lstStyle/>
          <a:p>
            <a:pPr marL="0" indent="0">
              <a:buNone/>
            </a:pPr>
            <a:r>
              <a:rPr lang="en-IN" dirty="0"/>
              <a:t>First Digit identification is as follows :-</a:t>
            </a:r>
          </a:p>
          <a:p>
            <a:r>
              <a:rPr lang="en-IN" dirty="0"/>
              <a:t>1 and 2 are Airlines</a:t>
            </a:r>
          </a:p>
          <a:p>
            <a:r>
              <a:rPr lang="en-IN" dirty="0"/>
              <a:t>3 is Travel and Entertainment</a:t>
            </a:r>
          </a:p>
          <a:p>
            <a:r>
              <a:rPr lang="en-IN" dirty="0"/>
              <a:t>4 and 5 Banking and Financial</a:t>
            </a:r>
          </a:p>
          <a:p>
            <a:r>
              <a:rPr lang="en-IN" dirty="0"/>
              <a:t>6 is Merchandising and Banking</a:t>
            </a:r>
          </a:p>
          <a:p>
            <a:r>
              <a:rPr lang="en-IN" dirty="0"/>
              <a:t>7 is Petroleum</a:t>
            </a:r>
          </a:p>
          <a:p>
            <a:r>
              <a:rPr lang="en-IN" dirty="0"/>
              <a:t>8 is Telecommunication </a:t>
            </a:r>
          </a:p>
          <a:p>
            <a:r>
              <a:rPr lang="en-IN" dirty="0"/>
              <a:t>9 is National Officials </a:t>
            </a:r>
          </a:p>
        </p:txBody>
      </p:sp>
    </p:spTree>
    <p:extLst>
      <p:ext uri="{BB962C8B-B14F-4D97-AF65-F5344CB8AC3E}">
        <p14:creationId xmlns:p14="http://schemas.microsoft.com/office/powerpoint/2010/main" val="1079686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2495-BC54-4067-8E7F-D378A5039021}"/>
              </a:ext>
            </a:extLst>
          </p:cNvPr>
          <p:cNvSpPr>
            <a:spLocks noGrp="1"/>
          </p:cNvSpPr>
          <p:nvPr>
            <p:ph type="title"/>
          </p:nvPr>
        </p:nvSpPr>
        <p:spPr/>
        <p:txBody>
          <a:bodyPr/>
          <a:lstStyle/>
          <a:p>
            <a:r>
              <a:rPr lang="en-IN" dirty="0">
                <a:solidFill>
                  <a:schemeClr val="accent2">
                    <a:lumMod val="50000"/>
                  </a:schemeClr>
                </a:solidFill>
              </a:rPr>
              <a:t>Identify Issuer by Identification Number</a:t>
            </a:r>
          </a:p>
        </p:txBody>
      </p:sp>
      <p:sp>
        <p:nvSpPr>
          <p:cNvPr id="3" name="Content Placeholder 2">
            <a:extLst>
              <a:ext uri="{FF2B5EF4-FFF2-40B4-BE49-F238E27FC236}">
                <a16:creationId xmlns:a16="http://schemas.microsoft.com/office/drawing/2014/main" id="{60162721-C3DA-47FF-B8CE-72984E3B00C1}"/>
              </a:ext>
            </a:extLst>
          </p:cNvPr>
          <p:cNvSpPr>
            <a:spLocks noGrp="1"/>
          </p:cNvSpPr>
          <p:nvPr>
            <p:ph idx="1"/>
          </p:nvPr>
        </p:nvSpPr>
        <p:spPr/>
        <p:txBody>
          <a:bodyPr/>
          <a:lstStyle/>
          <a:p>
            <a:r>
              <a:rPr lang="en-IN" dirty="0"/>
              <a:t>Visa - 4XXXXXXX</a:t>
            </a:r>
          </a:p>
          <a:p>
            <a:r>
              <a:rPr lang="en-IN" dirty="0"/>
              <a:t>Master Card – 51XXXXX {or} 55XXXX</a:t>
            </a:r>
          </a:p>
          <a:p>
            <a:r>
              <a:rPr lang="en-IN" dirty="0"/>
              <a:t>Discover – 6011XXX {or} 644XXXX</a:t>
            </a:r>
          </a:p>
          <a:p>
            <a:r>
              <a:rPr lang="en-IN" dirty="0"/>
              <a:t>American Express – 34XXXX {or} 37XXXX</a:t>
            </a:r>
          </a:p>
          <a:p>
            <a:pPr marL="0" indent="0">
              <a:buNone/>
            </a:pPr>
            <a:endParaRPr lang="en-IN" dirty="0"/>
          </a:p>
        </p:txBody>
      </p:sp>
    </p:spTree>
    <p:extLst>
      <p:ext uri="{BB962C8B-B14F-4D97-AF65-F5344CB8AC3E}">
        <p14:creationId xmlns:p14="http://schemas.microsoft.com/office/powerpoint/2010/main" val="520040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2495-BC54-4067-8E7F-D378A5039021}"/>
              </a:ext>
            </a:extLst>
          </p:cNvPr>
          <p:cNvSpPr>
            <a:spLocks noGrp="1"/>
          </p:cNvSpPr>
          <p:nvPr>
            <p:ph type="title"/>
          </p:nvPr>
        </p:nvSpPr>
        <p:spPr/>
        <p:txBody>
          <a:bodyPr/>
          <a:lstStyle/>
          <a:p>
            <a:r>
              <a:rPr lang="en-IN" dirty="0">
                <a:solidFill>
                  <a:schemeClr val="accent2">
                    <a:lumMod val="50000"/>
                  </a:schemeClr>
                </a:solidFill>
              </a:rPr>
              <a:t>Class Diagram</a:t>
            </a:r>
          </a:p>
        </p:txBody>
      </p:sp>
      <p:pic>
        <p:nvPicPr>
          <p:cNvPr id="6" name="Content Placeholder 5">
            <a:extLst>
              <a:ext uri="{FF2B5EF4-FFF2-40B4-BE49-F238E27FC236}">
                <a16:creationId xmlns:a16="http://schemas.microsoft.com/office/drawing/2014/main" id="{5E54CF75-B3D9-07F9-6B7D-7BC82DB2834A}"/>
              </a:ext>
            </a:extLst>
          </p:cNvPr>
          <p:cNvPicPr>
            <a:picLocks noGrp="1" noChangeAspect="1"/>
          </p:cNvPicPr>
          <p:nvPr>
            <p:ph idx="1"/>
          </p:nvPr>
        </p:nvPicPr>
        <p:blipFill>
          <a:blip r:embed="rId2"/>
          <a:stretch>
            <a:fillRect/>
          </a:stretch>
        </p:blipFill>
        <p:spPr>
          <a:xfrm>
            <a:off x="2687782" y="1817236"/>
            <a:ext cx="7386887" cy="4351338"/>
          </a:xfrm>
        </p:spPr>
      </p:pic>
    </p:spTree>
    <p:extLst>
      <p:ext uri="{BB962C8B-B14F-4D97-AF65-F5344CB8AC3E}">
        <p14:creationId xmlns:p14="http://schemas.microsoft.com/office/powerpoint/2010/main" val="3921938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E181-6CB8-4C66-9588-9712C8DB5DDC}"/>
              </a:ext>
            </a:extLst>
          </p:cNvPr>
          <p:cNvSpPr>
            <a:spLocks noGrp="1"/>
          </p:cNvSpPr>
          <p:nvPr>
            <p:ph type="title"/>
          </p:nvPr>
        </p:nvSpPr>
        <p:spPr/>
        <p:txBody>
          <a:bodyPr/>
          <a:lstStyle/>
          <a:p>
            <a:r>
              <a:rPr lang="en-IN" dirty="0">
                <a:solidFill>
                  <a:schemeClr val="accent2">
                    <a:lumMod val="50000"/>
                  </a:schemeClr>
                </a:solidFill>
              </a:rPr>
              <a:t>GitHub Setup -</a:t>
            </a:r>
          </a:p>
        </p:txBody>
      </p:sp>
      <p:sp>
        <p:nvSpPr>
          <p:cNvPr id="3" name="Content Placeholder 2">
            <a:extLst>
              <a:ext uri="{FF2B5EF4-FFF2-40B4-BE49-F238E27FC236}">
                <a16:creationId xmlns:a16="http://schemas.microsoft.com/office/drawing/2014/main" id="{0D677678-E6FC-43AF-8710-22E963C7CB46}"/>
              </a:ext>
            </a:extLst>
          </p:cNvPr>
          <p:cNvSpPr>
            <a:spLocks noGrp="1"/>
          </p:cNvSpPr>
          <p:nvPr>
            <p:ph idx="1"/>
          </p:nvPr>
        </p:nvSpPr>
        <p:spPr/>
        <p:txBody>
          <a:bodyPr/>
          <a:lstStyle/>
          <a:p>
            <a:r>
              <a:rPr lang="en-IN" dirty="0">
                <a:hlinkClick r:id="rId2"/>
              </a:rPr>
              <a:t>https://github.com/Junaid0137/Credit-Card-Management-System/tree/main</a:t>
            </a:r>
            <a:endParaRPr lang="en-IN" dirty="0"/>
          </a:p>
          <a:p>
            <a:endParaRPr lang="en-IN" dirty="0"/>
          </a:p>
          <a:p>
            <a:endParaRPr lang="en-IN" dirty="0"/>
          </a:p>
        </p:txBody>
      </p:sp>
      <p:pic>
        <p:nvPicPr>
          <p:cNvPr id="5" name="Picture 4">
            <a:extLst>
              <a:ext uri="{FF2B5EF4-FFF2-40B4-BE49-F238E27FC236}">
                <a16:creationId xmlns:a16="http://schemas.microsoft.com/office/drawing/2014/main" id="{94C18CF1-CCFF-CD00-3E83-46D793EEBD41}"/>
              </a:ext>
            </a:extLst>
          </p:cNvPr>
          <p:cNvPicPr>
            <a:picLocks noChangeAspect="1"/>
          </p:cNvPicPr>
          <p:nvPr/>
        </p:nvPicPr>
        <p:blipFill>
          <a:blip r:embed="rId3"/>
          <a:stretch>
            <a:fillRect/>
          </a:stretch>
        </p:blipFill>
        <p:spPr>
          <a:xfrm>
            <a:off x="1094289" y="2873025"/>
            <a:ext cx="6240952" cy="3619850"/>
          </a:xfrm>
          <a:prstGeom prst="rect">
            <a:avLst/>
          </a:prstGeom>
        </p:spPr>
      </p:pic>
      <p:pic>
        <p:nvPicPr>
          <p:cNvPr id="13" name="Picture 12">
            <a:extLst>
              <a:ext uri="{FF2B5EF4-FFF2-40B4-BE49-F238E27FC236}">
                <a16:creationId xmlns:a16="http://schemas.microsoft.com/office/drawing/2014/main" id="{56EB0477-0ECD-086D-AE4A-3742A9D6D169}"/>
              </a:ext>
            </a:extLst>
          </p:cNvPr>
          <p:cNvPicPr>
            <a:picLocks noChangeAspect="1"/>
          </p:cNvPicPr>
          <p:nvPr/>
        </p:nvPicPr>
        <p:blipFill>
          <a:blip r:embed="rId4"/>
          <a:stretch>
            <a:fillRect/>
          </a:stretch>
        </p:blipFill>
        <p:spPr>
          <a:xfrm>
            <a:off x="8291112" y="3325463"/>
            <a:ext cx="2949261" cy="2986437"/>
          </a:xfrm>
          <a:prstGeom prst="rect">
            <a:avLst/>
          </a:prstGeom>
        </p:spPr>
      </p:pic>
    </p:spTree>
    <p:extLst>
      <p:ext uri="{BB962C8B-B14F-4D97-AF65-F5344CB8AC3E}">
        <p14:creationId xmlns:p14="http://schemas.microsoft.com/office/powerpoint/2010/main" val="2477139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CD8EAD7-5994-A86F-2878-42DF4ECCE30C}"/>
              </a:ext>
            </a:extLst>
          </p:cNvPr>
          <p:cNvPicPr>
            <a:picLocks noChangeAspect="1"/>
          </p:cNvPicPr>
          <p:nvPr/>
        </p:nvPicPr>
        <p:blipFill>
          <a:blip r:embed="rId2"/>
          <a:stretch>
            <a:fillRect/>
          </a:stretch>
        </p:blipFill>
        <p:spPr>
          <a:xfrm>
            <a:off x="1352750" y="1711354"/>
            <a:ext cx="8809114" cy="3724784"/>
          </a:xfrm>
          <a:prstGeom prst="rect">
            <a:avLst/>
          </a:prstGeom>
        </p:spPr>
      </p:pic>
    </p:spTree>
    <p:extLst>
      <p:ext uri="{BB962C8B-B14F-4D97-AF65-F5344CB8AC3E}">
        <p14:creationId xmlns:p14="http://schemas.microsoft.com/office/powerpoint/2010/main" val="1613282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169</TotalTime>
  <Words>356</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ADVANCED OBJECT ORIENTED PROGRAMMING  Credit Card Management System</vt:lpstr>
      <vt:lpstr>Problem statement</vt:lpstr>
      <vt:lpstr>Solutions</vt:lpstr>
      <vt:lpstr>Card Design Technique</vt:lpstr>
      <vt:lpstr>Identification By Card Number</vt:lpstr>
      <vt:lpstr>Identify Issuer by Identification Number</vt:lpstr>
      <vt:lpstr>Class Diagram</vt:lpstr>
      <vt:lpstr>GitHub Setup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Project Name</dc:title>
  <dc:creator>Deepthi Kalavala</dc:creator>
  <cp:lastModifiedBy>Rohith Sai</cp:lastModifiedBy>
  <cp:revision>6</cp:revision>
  <dcterms:created xsi:type="dcterms:W3CDTF">2022-02-18T09:01:51Z</dcterms:created>
  <dcterms:modified xsi:type="dcterms:W3CDTF">2022-08-17T02:49:37Z</dcterms:modified>
</cp:coreProperties>
</file>