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5" r:id="rId33"/>
    <p:sldId id="296" r:id="rId34"/>
    <p:sldId id="287" r:id="rId35"/>
    <p:sldId id="288" r:id="rId36"/>
    <p:sldId id="289" r:id="rId37"/>
    <p:sldId id="290" r:id="rId38"/>
    <p:sldId id="291" r:id="rId39"/>
    <p:sldId id="297" r:id="rId40"/>
    <p:sldId id="298" r:id="rId41"/>
    <p:sldId id="299" r:id="rId42"/>
    <p:sldId id="292" r:id="rId43"/>
    <p:sldId id="293" r:id="rId44"/>
    <p:sldId id="294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1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6835-3B11-43AD-92BD-B32076BB9EA0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5E81-8C49-420B-9665-4BADF9FF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9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2" Type="http://schemas.openxmlformats.org/officeDocument/2006/relationships/hyperlink" Target="https://www.programiz.com/python-programming/variables-datatyp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 to Basic Python Programming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52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Python Strings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18425" y="2089438"/>
            <a:ext cx="6778925" cy="1477328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 =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"This is a string"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(s) s =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'''A multiline string'''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(s)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3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Python </a:t>
            </a:r>
            <a:r>
              <a:rPr lang="en-US" b="1" dirty="0" smtClean="0">
                <a:solidFill>
                  <a:schemeClr val="accent1"/>
                </a:solidFill>
              </a:rPr>
              <a:t>Set: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16299"/>
            <a:ext cx="8504208" cy="276998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{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printing set variable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 = 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data type of variable 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(type(a))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5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Python </a:t>
            </a:r>
            <a:r>
              <a:rPr lang="en-US" b="1" dirty="0" smtClean="0">
                <a:solidFill>
                  <a:schemeClr val="accent1"/>
                </a:solidFill>
              </a:rPr>
              <a:t>Dictionary: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77965"/>
            <a:ext cx="4913204" cy="184665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d = {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'value'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'key'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  <a:endParaRPr lang="en-US" sz="4000" dirty="0">
              <a:solidFill>
                <a:srgbClr val="61AEEE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type(d)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&lt;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class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'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dict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'&gt;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7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Conversion between data </a:t>
            </a:r>
            <a:r>
              <a:rPr lang="en-US" b="1" dirty="0" smtClean="0">
                <a:solidFill>
                  <a:schemeClr val="accent1"/>
                </a:solidFill>
              </a:rPr>
              <a:t>types: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78308"/>
            <a:ext cx="10060246" cy="861774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convert between different data types by using different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type conversion functions like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float()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etc.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0" y="4425441"/>
            <a:ext cx="10738360" cy="22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5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48" y="715992"/>
            <a:ext cx="11024558" cy="37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4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836763"/>
            <a:ext cx="10106025" cy="43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186"/>
            <a:ext cx="11353800" cy="3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03" y="1561381"/>
            <a:ext cx="9694293" cy="29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7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Python Type Conversion and Type </a:t>
            </a:r>
            <a:r>
              <a:rPr lang="en-US" b="1" dirty="0" smtClean="0">
                <a:solidFill>
                  <a:schemeClr val="accent1"/>
                </a:solidFill>
              </a:rPr>
              <a:t>Casting: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Type </a:t>
            </a:r>
            <a:r>
              <a:rPr lang="en-US" b="1" dirty="0" smtClean="0">
                <a:solidFill>
                  <a:schemeClr val="accent1"/>
                </a:solidFill>
              </a:rPr>
              <a:t>Conversion: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The process of converting the value of one data type (integer, string, float, etc.) to another data type is called type conversion. Python has two types of type conversion.</a:t>
            </a:r>
          </a:p>
          <a:p>
            <a:r>
              <a:rPr lang="en-US" dirty="0"/>
              <a:t>Implicit Type Conversion</a:t>
            </a:r>
          </a:p>
          <a:p>
            <a:r>
              <a:rPr lang="en-US" dirty="0"/>
              <a:t>Explicit Type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72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7366"/>
            <a:ext cx="10515600" cy="5469597"/>
          </a:xfrm>
        </p:spPr>
        <p:txBody>
          <a:bodyPr/>
          <a:lstStyle/>
          <a:p>
            <a:r>
              <a:rPr lang="en-US" b="1" dirty="0"/>
              <a:t>Implicit Type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Implicit type conversion, Python automatically converts one data type to another data type. This process doesn't need any user involvement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Python Keywords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r>
              <a:rPr lang="en-US" dirty="0"/>
              <a:t>are the reserved words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Converting integer to </a:t>
            </a:r>
            <a:r>
              <a:rPr lang="en-US" b="1" dirty="0" smtClean="0">
                <a:solidFill>
                  <a:schemeClr val="accent1"/>
                </a:solidFill>
              </a:rPr>
              <a:t>float: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num_int</a:t>
            </a:r>
            <a:r>
              <a:rPr lang="en-US" dirty="0" smtClean="0"/>
              <a:t> = 123</a:t>
            </a:r>
          </a:p>
          <a:p>
            <a:r>
              <a:rPr lang="en-US" dirty="0" err="1" smtClean="0"/>
              <a:t>num_flo</a:t>
            </a:r>
            <a:r>
              <a:rPr lang="en-US" dirty="0" smtClean="0"/>
              <a:t> = 1.23</a:t>
            </a:r>
          </a:p>
          <a:p>
            <a:endParaRPr lang="en-US" dirty="0" smtClean="0"/>
          </a:p>
          <a:p>
            <a:r>
              <a:rPr lang="en-US" dirty="0" err="1" smtClean="0"/>
              <a:t>num_new</a:t>
            </a:r>
            <a:r>
              <a:rPr lang="en-US" dirty="0" smtClean="0"/>
              <a:t> = </a:t>
            </a:r>
            <a:r>
              <a:rPr lang="en-US" dirty="0" err="1" smtClean="0"/>
              <a:t>num_int</a:t>
            </a:r>
            <a:r>
              <a:rPr lang="en-US" dirty="0" smtClean="0"/>
              <a:t> + </a:t>
            </a:r>
            <a:r>
              <a:rPr lang="en-US" dirty="0" err="1" smtClean="0"/>
              <a:t>num_flo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num_</a:t>
            </a:r>
            <a:r>
              <a:rPr lang="en-US" dirty="0" err="1" smtClean="0"/>
              <a:t>flo</a:t>
            </a:r>
            <a:r>
              <a:rPr lang="en-US" dirty="0" smtClean="0"/>
              <a:t>:",type(</a:t>
            </a:r>
            <a:r>
              <a:rPr lang="en-US" dirty="0" err="1" smtClean="0"/>
              <a:t>num_flo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print("Value of num_new:",</a:t>
            </a:r>
            <a:r>
              <a:rPr lang="en-US" dirty="0" err="1" smtClean="0"/>
              <a:t>num_new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</a:t>
            </a:r>
            <a:r>
              <a:rPr lang="en-US" dirty="0" err="1" smtClean="0"/>
              <a:t>num_new:",type</a:t>
            </a:r>
            <a:r>
              <a:rPr lang="en-US" dirty="0" smtClean="0"/>
              <a:t>(</a:t>
            </a:r>
            <a:r>
              <a:rPr lang="en-US" dirty="0" err="1" smtClean="0"/>
              <a:t>num_new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2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73" y="1889185"/>
            <a:ext cx="9664190" cy="27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Addition of string(higher) data type and integer(lower) </a:t>
            </a:r>
            <a:r>
              <a:rPr lang="en-US" b="1" dirty="0" err="1">
                <a:solidFill>
                  <a:schemeClr val="accent1"/>
                </a:solidFill>
              </a:rPr>
              <a:t>datatype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num_int</a:t>
            </a:r>
            <a:r>
              <a:rPr lang="en-US" dirty="0" smtClean="0"/>
              <a:t> = 123</a:t>
            </a:r>
          </a:p>
          <a:p>
            <a:r>
              <a:rPr lang="en-US" dirty="0" err="1" smtClean="0"/>
              <a:t>num_str</a:t>
            </a:r>
            <a:r>
              <a:rPr lang="en-US" dirty="0" smtClean="0"/>
              <a:t> = "456"</a:t>
            </a:r>
          </a:p>
          <a:p>
            <a:endParaRPr lang="en-US" dirty="0" smtClean="0"/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str</a:t>
            </a:r>
            <a:r>
              <a:rPr lang="en-US" dirty="0" smtClean="0"/>
              <a:t>:",type(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num_int+num_str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2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1768415"/>
            <a:ext cx="9353550" cy="33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9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Explicit Type </a:t>
            </a:r>
            <a:r>
              <a:rPr lang="en-US" b="1" dirty="0" smtClean="0">
                <a:solidFill>
                  <a:schemeClr val="accent1"/>
                </a:solidFill>
              </a:rPr>
              <a:t>Conversion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67265" y="2019626"/>
            <a:ext cx="11040374" cy="332398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Explicit Type Conversion, users convert the data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of an object to required data type. We use the predefined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Functions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like 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int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float()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str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etc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to perform explicit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type conversion.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880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1102"/>
            <a:ext cx="10515600" cy="10695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Addition of string and integer using explicit conversion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num_int</a:t>
            </a:r>
            <a:r>
              <a:rPr lang="en-US" dirty="0" smtClean="0"/>
              <a:t> = 123</a:t>
            </a:r>
          </a:p>
          <a:p>
            <a:r>
              <a:rPr lang="en-US" dirty="0" err="1" smtClean="0"/>
              <a:t>num_str</a:t>
            </a:r>
            <a:r>
              <a:rPr lang="en-US" dirty="0" smtClean="0"/>
              <a:t> = "456"</a:t>
            </a:r>
          </a:p>
          <a:p>
            <a:endParaRPr lang="en-US" dirty="0" smtClean="0"/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print("Data type of </a:t>
            </a:r>
            <a:r>
              <a:rPr lang="en-US" dirty="0" err="1" smtClean="0"/>
              <a:t>num_str</a:t>
            </a:r>
            <a:r>
              <a:rPr lang="en-US" dirty="0" smtClean="0"/>
              <a:t> before Type </a:t>
            </a:r>
            <a:r>
              <a:rPr lang="en-US" dirty="0" err="1" smtClean="0"/>
              <a:t>Casting:",type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num_str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print("Data type of </a:t>
            </a:r>
            <a:r>
              <a:rPr lang="en-US" dirty="0" err="1" smtClean="0"/>
              <a:t>num_str</a:t>
            </a:r>
            <a:r>
              <a:rPr lang="en-US" dirty="0" smtClean="0"/>
              <a:t> after Type </a:t>
            </a:r>
            <a:r>
              <a:rPr lang="en-US" dirty="0" err="1" smtClean="0"/>
              <a:t>Casting:",type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num_sum</a:t>
            </a:r>
            <a:r>
              <a:rPr lang="en-US" dirty="0" smtClean="0"/>
              <a:t> = </a:t>
            </a:r>
            <a:r>
              <a:rPr lang="en-US" dirty="0" err="1" smtClean="0"/>
              <a:t>num_int</a:t>
            </a:r>
            <a:r>
              <a:rPr lang="en-US" dirty="0" smtClean="0"/>
              <a:t> + </a:t>
            </a:r>
            <a:r>
              <a:rPr lang="en-US" dirty="0" err="1" smtClean="0"/>
              <a:t>num_str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print("Sum of </a:t>
            </a:r>
            <a:r>
              <a:rPr lang="en-US" dirty="0" err="1" smtClean="0"/>
              <a:t>num_int</a:t>
            </a:r>
            <a:r>
              <a:rPr lang="en-US" dirty="0" smtClean="0"/>
              <a:t> and num_</a:t>
            </a:r>
            <a:r>
              <a:rPr lang="en-US" dirty="0" err="1" smtClean="0"/>
              <a:t>str</a:t>
            </a:r>
            <a:r>
              <a:rPr lang="en-US" dirty="0" smtClean="0"/>
              <a:t>:",</a:t>
            </a:r>
            <a:r>
              <a:rPr lang="en-US" dirty="0" err="1" smtClean="0"/>
              <a:t>num_sum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print("Data type of the </a:t>
            </a:r>
            <a:r>
              <a:rPr lang="en-US" dirty="0" err="1" smtClean="0"/>
              <a:t>sum:",type</a:t>
            </a:r>
            <a:r>
              <a:rPr lang="en-US" dirty="0" smtClean="0"/>
              <a:t>(</a:t>
            </a:r>
            <a:r>
              <a:rPr lang="en-US" dirty="0" err="1" smtClean="0"/>
              <a:t>num_sum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570008"/>
            <a:ext cx="9467850" cy="30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9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Python </a:t>
            </a:r>
            <a:r>
              <a:rPr lang="en-US" b="1" dirty="0" smtClean="0">
                <a:solidFill>
                  <a:schemeClr val="accent1"/>
                </a:solidFill>
              </a:rPr>
              <a:t>operators: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special symbols in Python that carry out arithmetic or logical computation. The value that the operator operates on is called the operand.</a:t>
            </a:r>
          </a:p>
        </p:txBody>
      </p:sp>
    </p:spTree>
    <p:extLst>
      <p:ext uri="{BB962C8B-B14F-4D97-AF65-F5344CB8AC3E}">
        <p14:creationId xmlns:p14="http://schemas.microsoft.com/office/powerpoint/2010/main" val="2764809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2" y="1"/>
            <a:ext cx="11128076" cy="65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6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Arithmetic operators in </a:t>
            </a:r>
            <a:r>
              <a:rPr lang="en-US" b="1" dirty="0" smtClean="0">
                <a:solidFill>
                  <a:schemeClr val="accent1"/>
                </a:solidFill>
              </a:rPr>
              <a:t>Python: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>
            <a:normAutofit/>
          </a:bodyPr>
          <a:lstStyle/>
          <a:p>
            <a:r>
              <a:rPr lang="es-ES" sz="2000" dirty="0" smtClean="0"/>
              <a:t>x = 15</a:t>
            </a:r>
          </a:p>
          <a:p>
            <a:r>
              <a:rPr lang="es-ES" sz="2000" dirty="0" smtClean="0"/>
              <a:t>y = 4</a:t>
            </a:r>
          </a:p>
          <a:p>
            <a:endParaRPr lang="es-ES" sz="2000" dirty="0" smtClean="0"/>
          </a:p>
          <a:p>
            <a:r>
              <a:rPr lang="es-ES" sz="2000" dirty="0" smtClean="0"/>
              <a:t># Output: x + y = 19</a:t>
            </a:r>
          </a:p>
          <a:p>
            <a:r>
              <a:rPr lang="es-ES" sz="2000" dirty="0" err="1" smtClean="0"/>
              <a:t>print</a:t>
            </a:r>
            <a:r>
              <a:rPr lang="es-ES" sz="2000" dirty="0" smtClean="0"/>
              <a:t>('x + y =',</a:t>
            </a:r>
            <a:r>
              <a:rPr lang="es-ES" sz="2000" dirty="0" err="1" smtClean="0"/>
              <a:t>x+y</a:t>
            </a:r>
            <a:r>
              <a:rPr lang="es-ES" sz="2000" dirty="0" smtClean="0"/>
              <a:t>)</a:t>
            </a:r>
          </a:p>
          <a:p>
            <a:endParaRPr lang="es-ES" sz="2000" dirty="0" smtClean="0"/>
          </a:p>
          <a:p>
            <a:r>
              <a:rPr lang="es-ES" sz="2000" dirty="0" smtClean="0"/>
              <a:t># Output: x - y = 11</a:t>
            </a:r>
          </a:p>
          <a:p>
            <a:r>
              <a:rPr lang="es-ES" sz="2000" dirty="0" err="1" smtClean="0"/>
              <a:t>print</a:t>
            </a:r>
            <a:r>
              <a:rPr lang="es-ES" sz="2000" dirty="0" smtClean="0"/>
              <a:t>('x - y =',x-y)</a:t>
            </a:r>
          </a:p>
          <a:p>
            <a:endParaRPr lang="es-ES" sz="2000" dirty="0" smtClean="0"/>
          </a:p>
          <a:p>
            <a:r>
              <a:rPr lang="es-ES" sz="2000" dirty="0" smtClean="0"/>
              <a:t># Output: x * y = 60</a:t>
            </a:r>
          </a:p>
          <a:p>
            <a:r>
              <a:rPr lang="es-ES" sz="2000" dirty="0" err="1" smtClean="0"/>
              <a:t>print</a:t>
            </a:r>
            <a:r>
              <a:rPr lang="es-ES" sz="2000" dirty="0" smtClean="0"/>
              <a:t>('x * y =',x*y)</a:t>
            </a:r>
          </a:p>
          <a:p>
            <a:endParaRPr lang="es-ES" sz="800" dirty="0" smtClean="0"/>
          </a:p>
        </p:txBody>
      </p:sp>
    </p:spTree>
    <p:extLst>
      <p:ext uri="{BB962C8B-B14F-4D97-AF65-F5344CB8AC3E}">
        <p14:creationId xmlns:p14="http://schemas.microsoft.com/office/powerpoint/2010/main" val="87304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use a keyword as a </a:t>
            </a:r>
            <a:r>
              <a:rPr lang="en-US" dirty="0">
                <a:hlinkClick r:id="rId2"/>
              </a:rPr>
              <a:t>variable</a:t>
            </a:r>
            <a:r>
              <a:rPr lang="en-US" dirty="0"/>
              <a:t> name, </a:t>
            </a:r>
            <a:r>
              <a:rPr lang="en-US" dirty="0">
                <a:hlinkClick r:id="rId3"/>
              </a:rPr>
              <a:t>function</a:t>
            </a:r>
            <a:r>
              <a:rPr lang="en-US" dirty="0"/>
              <a:t> name or any other identifier. They are used to define the syntax and structure of the Python language.</a:t>
            </a:r>
          </a:p>
          <a:p>
            <a:r>
              <a:rPr lang="en-US" dirty="0"/>
              <a:t>In Python, keywords are case sensitive.</a:t>
            </a:r>
          </a:p>
          <a:p>
            <a:r>
              <a:rPr lang="en-US" dirty="0"/>
              <a:t>There are 33 keywords in Python 3.7. This number can vary slightly over the course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08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# Output: x / y = 3.75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('x / y =',x/y)</a:t>
            </a:r>
          </a:p>
          <a:p>
            <a:endParaRPr lang="es-ES" dirty="0" smtClean="0"/>
          </a:p>
          <a:p>
            <a:r>
              <a:rPr lang="es-ES" dirty="0" smtClean="0"/>
              <a:t># Output: x // y = 3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('x // y =',x//y)</a:t>
            </a:r>
          </a:p>
          <a:p>
            <a:endParaRPr lang="es-ES" dirty="0" smtClean="0"/>
          </a:p>
          <a:p>
            <a:r>
              <a:rPr lang="es-ES" dirty="0" smtClean="0"/>
              <a:t># Output: x ** y = 50625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('x ** y =',x**y)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26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11" y="1552756"/>
            <a:ext cx="10550106" cy="36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93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85725"/>
            <a:ext cx="10515600" cy="60912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# Examples of Arithmetic Operator</a:t>
            </a:r>
          </a:p>
          <a:p>
            <a:r>
              <a:rPr lang="en-US" dirty="0" smtClean="0"/>
              <a:t>a = 9</a:t>
            </a:r>
          </a:p>
          <a:p>
            <a:r>
              <a:rPr lang="en-US" dirty="0" smtClean="0"/>
              <a:t>b = 4</a:t>
            </a:r>
          </a:p>
          <a:p>
            <a:endParaRPr lang="en-US" dirty="0" smtClean="0"/>
          </a:p>
          <a:p>
            <a:r>
              <a:rPr lang="en-US" dirty="0" smtClean="0"/>
              <a:t># Addition of numbers</a:t>
            </a:r>
          </a:p>
          <a:p>
            <a:r>
              <a:rPr lang="en-US" dirty="0" smtClean="0"/>
              <a:t>add = a + b</a:t>
            </a:r>
          </a:p>
          <a:p>
            <a:endParaRPr lang="en-US" dirty="0" smtClean="0"/>
          </a:p>
          <a:p>
            <a:r>
              <a:rPr lang="en-US" dirty="0" smtClean="0"/>
              <a:t># Subtraction of numbers</a:t>
            </a:r>
          </a:p>
          <a:p>
            <a:r>
              <a:rPr lang="en-US" dirty="0" smtClean="0"/>
              <a:t>sub = a - b</a:t>
            </a:r>
          </a:p>
          <a:p>
            <a:endParaRPr lang="en-US" dirty="0" smtClean="0"/>
          </a:p>
          <a:p>
            <a:r>
              <a:rPr lang="en-US" dirty="0" smtClean="0"/>
              <a:t># Multiplication of number</a:t>
            </a:r>
          </a:p>
          <a:p>
            <a:r>
              <a:rPr lang="en-US" dirty="0" err="1" smtClean="0"/>
              <a:t>mul</a:t>
            </a:r>
            <a:r>
              <a:rPr lang="en-US" dirty="0" smtClean="0"/>
              <a:t> = a * b</a:t>
            </a:r>
          </a:p>
          <a:p>
            <a:endParaRPr lang="en-US" dirty="0" smtClean="0"/>
          </a:p>
          <a:p>
            <a:r>
              <a:rPr lang="en-US" dirty="0" smtClean="0"/>
              <a:t># Division(float) of number</a:t>
            </a:r>
          </a:p>
          <a:p>
            <a:r>
              <a:rPr lang="en-US" dirty="0" smtClean="0"/>
              <a:t>div1 = a / b</a:t>
            </a:r>
          </a:p>
          <a:p>
            <a:endParaRPr lang="en-US" dirty="0" smtClean="0"/>
          </a:p>
          <a:p>
            <a:r>
              <a:rPr lang="en-US" dirty="0" smtClean="0"/>
              <a:t># Division(floor) of number</a:t>
            </a:r>
          </a:p>
          <a:p>
            <a:r>
              <a:rPr lang="en-US" dirty="0" smtClean="0"/>
              <a:t>div2 = a // 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84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223"/>
            <a:ext cx="10515600" cy="55817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Modulo of both number</a:t>
            </a:r>
          </a:p>
          <a:p>
            <a:r>
              <a:rPr lang="en-US" dirty="0" smtClean="0"/>
              <a:t>mod = a % b</a:t>
            </a:r>
          </a:p>
          <a:p>
            <a:endParaRPr lang="en-US" dirty="0" smtClean="0"/>
          </a:p>
          <a:p>
            <a:r>
              <a:rPr lang="en-US" dirty="0" smtClean="0"/>
              <a:t># Power</a:t>
            </a:r>
          </a:p>
          <a:p>
            <a:r>
              <a:rPr lang="en-US" dirty="0" smtClean="0"/>
              <a:t>p = a ** b</a:t>
            </a:r>
          </a:p>
          <a:p>
            <a:endParaRPr lang="en-US" dirty="0" smtClean="0"/>
          </a:p>
          <a:p>
            <a:r>
              <a:rPr lang="en-US" dirty="0" smtClean="0"/>
              <a:t># print results</a:t>
            </a:r>
          </a:p>
          <a:p>
            <a:r>
              <a:rPr lang="en-US" dirty="0" smtClean="0"/>
              <a:t>print(add)</a:t>
            </a:r>
          </a:p>
          <a:p>
            <a:r>
              <a:rPr lang="en-US" dirty="0" smtClean="0"/>
              <a:t>print(sub)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mul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print(div1)</a:t>
            </a:r>
          </a:p>
          <a:p>
            <a:r>
              <a:rPr lang="en-US" dirty="0" smtClean="0"/>
              <a:t>print(div2)</a:t>
            </a:r>
          </a:p>
          <a:p>
            <a:r>
              <a:rPr lang="en-US" dirty="0" smtClean="0"/>
              <a:t>print(mod)</a:t>
            </a:r>
          </a:p>
          <a:p>
            <a:r>
              <a:rPr lang="en-US" dirty="0" smtClean="0"/>
              <a:t>print(p)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26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Comparison </a:t>
            </a:r>
            <a:r>
              <a:rPr lang="en-US" b="1" dirty="0" smtClean="0">
                <a:solidFill>
                  <a:schemeClr val="accent1"/>
                </a:solidFill>
              </a:rPr>
              <a:t>operators: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570407"/>
            <a:ext cx="9168442" cy="861774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Comparison operators are used to compare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It returns either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according to the condition.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889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933450"/>
            <a:ext cx="92868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65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Comparison operators in </a:t>
            </a:r>
            <a:r>
              <a:rPr lang="en-US" b="1" dirty="0" smtClean="0">
                <a:solidFill>
                  <a:schemeClr val="accent1"/>
                </a:solidFill>
              </a:rPr>
              <a:t>Python: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 = 10</a:t>
            </a:r>
          </a:p>
          <a:p>
            <a:r>
              <a:rPr lang="en-US" dirty="0" smtClean="0"/>
              <a:t>y = 12</a:t>
            </a:r>
          </a:p>
          <a:p>
            <a:endParaRPr lang="en-US" dirty="0" smtClean="0"/>
          </a:p>
          <a:p>
            <a:r>
              <a:rPr lang="en-US" dirty="0" smtClean="0"/>
              <a:t># Output: x &gt; y is False</a:t>
            </a:r>
          </a:p>
          <a:p>
            <a:r>
              <a:rPr lang="en-US" dirty="0" smtClean="0"/>
              <a:t>print('x &gt; y </a:t>
            </a:r>
            <a:r>
              <a:rPr lang="en-US" dirty="0" err="1" smtClean="0"/>
              <a:t>is',x</a:t>
            </a:r>
            <a:r>
              <a:rPr lang="en-US" dirty="0" smtClean="0"/>
              <a:t>&gt;y)</a:t>
            </a:r>
          </a:p>
          <a:p>
            <a:endParaRPr lang="en-US" dirty="0" smtClean="0"/>
          </a:p>
          <a:p>
            <a:r>
              <a:rPr lang="en-US" dirty="0" smtClean="0"/>
              <a:t># Output: x &lt; y is True</a:t>
            </a:r>
          </a:p>
          <a:p>
            <a:r>
              <a:rPr lang="en-US" dirty="0" smtClean="0"/>
              <a:t>print('x &lt; y </a:t>
            </a:r>
            <a:r>
              <a:rPr lang="en-US" dirty="0" err="1" smtClean="0"/>
              <a:t>is',x</a:t>
            </a:r>
            <a:r>
              <a:rPr lang="en-US" dirty="0" smtClean="0"/>
              <a:t>&lt;y)</a:t>
            </a:r>
          </a:p>
          <a:p>
            <a:endParaRPr lang="en-US" dirty="0" smtClean="0"/>
          </a:p>
          <a:p>
            <a:r>
              <a:rPr lang="en-US" dirty="0" smtClean="0"/>
              <a:t># Output: x == y is False</a:t>
            </a:r>
          </a:p>
          <a:p>
            <a:r>
              <a:rPr lang="en-US" dirty="0" smtClean="0"/>
              <a:t>print('x == y </a:t>
            </a:r>
            <a:r>
              <a:rPr lang="en-US" dirty="0" err="1" smtClean="0"/>
              <a:t>is',x</a:t>
            </a:r>
            <a:r>
              <a:rPr lang="en-US" dirty="0" smtClean="0"/>
              <a:t>==y)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762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7366"/>
            <a:ext cx="10515600" cy="5469597"/>
          </a:xfrm>
        </p:spPr>
        <p:txBody>
          <a:bodyPr/>
          <a:lstStyle/>
          <a:p>
            <a:r>
              <a:rPr lang="en-US" dirty="0" smtClean="0"/>
              <a:t># Output: x != y is True</a:t>
            </a:r>
          </a:p>
          <a:p>
            <a:r>
              <a:rPr lang="en-US" dirty="0" smtClean="0"/>
              <a:t>print('x != y </a:t>
            </a:r>
            <a:r>
              <a:rPr lang="en-US" dirty="0" err="1" smtClean="0"/>
              <a:t>is',x</a:t>
            </a:r>
            <a:r>
              <a:rPr lang="en-US" dirty="0" smtClean="0"/>
              <a:t>!=y)</a:t>
            </a:r>
          </a:p>
          <a:p>
            <a:endParaRPr lang="en-US" dirty="0" smtClean="0"/>
          </a:p>
          <a:p>
            <a:r>
              <a:rPr lang="en-US" dirty="0" smtClean="0"/>
              <a:t># Output: x &gt;= y is False</a:t>
            </a:r>
          </a:p>
          <a:p>
            <a:r>
              <a:rPr lang="en-US" dirty="0" smtClean="0"/>
              <a:t>print('x &gt;= y </a:t>
            </a:r>
            <a:r>
              <a:rPr lang="en-US" dirty="0" err="1" smtClean="0"/>
              <a:t>is',x</a:t>
            </a:r>
            <a:r>
              <a:rPr lang="en-US" dirty="0" smtClean="0"/>
              <a:t>&gt;=y)</a:t>
            </a:r>
          </a:p>
          <a:p>
            <a:endParaRPr lang="en-US" dirty="0" smtClean="0"/>
          </a:p>
          <a:p>
            <a:r>
              <a:rPr lang="en-US" dirty="0" smtClean="0"/>
              <a:t># Output: x &lt;= y is True</a:t>
            </a:r>
          </a:p>
          <a:p>
            <a:r>
              <a:rPr lang="en-US" dirty="0" smtClean="0"/>
              <a:t>print('x &lt;= y </a:t>
            </a:r>
            <a:r>
              <a:rPr lang="en-US" dirty="0" err="1" smtClean="0"/>
              <a:t>is',x</a:t>
            </a:r>
            <a:r>
              <a:rPr lang="en-US" dirty="0" smtClean="0"/>
              <a:t>&lt;=y)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6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23" y="2303253"/>
            <a:ext cx="10287000" cy="27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80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804"/>
            <a:ext cx="10515600" cy="584915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# Examples of Relational Operators</a:t>
            </a:r>
          </a:p>
          <a:p>
            <a:r>
              <a:rPr lang="en-US" dirty="0" smtClean="0"/>
              <a:t>a = 13</a:t>
            </a:r>
          </a:p>
          <a:p>
            <a:r>
              <a:rPr lang="en-US" dirty="0" smtClean="0"/>
              <a:t>b = 33</a:t>
            </a:r>
          </a:p>
          <a:p>
            <a:endParaRPr lang="en-US" dirty="0" smtClean="0"/>
          </a:p>
          <a:p>
            <a:r>
              <a:rPr lang="en-US" dirty="0" smtClean="0"/>
              <a:t># a &gt; b is False</a:t>
            </a:r>
          </a:p>
          <a:p>
            <a:r>
              <a:rPr lang="en-US" dirty="0" smtClean="0"/>
              <a:t>print(a &gt; b)</a:t>
            </a:r>
          </a:p>
          <a:p>
            <a:endParaRPr lang="en-US" dirty="0" smtClean="0"/>
          </a:p>
          <a:p>
            <a:r>
              <a:rPr lang="en-US" dirty="0" smtClean="0"/>
              <a:t># a &lt; b is True</a:t>
            </a:r>
          </a:p>
          <a:p>
            <a:r>
              <a:rPr lang="en-US" dirty="0" smtClean="0"/>
              <a:t>print(a &lt; b)</a:t>
            </a:r>
          </a:p>
          <a:p>
            <a:endParaRPr lang="en-US" dirty="0" smtClean="0"/>
          </a:p>
          <a:p>
            <a:r>
              <a:rPr lang="en-US" dirty="0" smtClean="0"/>
              <a:t># a == b is False</a:t>
            </a:r>
          </a:p>
          <a:p>
            <a:r>
              <a:rPr lang="en-US" dirty="0" smtClean="0"/>
              <a:t>print(a == b)</a:t>
            </a:r>
          </a:p>
          <a:p>
            <a:endParaRPr lang="en-US" dirty="0" smtClean="0"/>
          </a:p>
          <a:p>
            <a:r>
              <a:rPr lang="en-US" dirty="0" smtClean="0"/>
              <a:t># a != b is True</a:t>
            </a:r>
          </a:p>
          <a:p>
            <a:r>
              <a:rPr lang="en-US" dirty="0" smtClean="0"/>
              <a:t>print(a != b)</a:t>
            </a:r>
          </a:p>
          <a:p>
            <a:endParaRPr lang="en-US" dirty="0" smtClean="0"/>
          </a:p>
          <a:p>
            <a:r>
              <a:rPr lang="en-US" dirty="0" smtClean="0"/>
              <a:t># a &gt;= b is False</a:t>
            </a:r>
          </a:p>
          <a:p>
            <a:r>
              <a:rPr lang="en-US" dirty="0" smtClean="0"/>
              <a:t>print(a &gt;= b)</a:t>
            </a:r>
          </a:p>
          <a:p>
            <a:endParaRPr lang="en-US" dirty="0" smtClean="0"/>
          </a:p>
          <a:p>
            <a:r>
              <a:rPr lang="en-US" dirty="0" smtClean="0"/>
              <a:t># a &lt;= b is True</a:t>
            </a:r>
          </a:p>
          <a:p>
            <a:r>
              <a:rPr lang="en-US" dirty="0" smtClean="0"/>
              <a:t>print(a &lt;=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" y="284672"/>
            <a:ext cx="10646433" cy="59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6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211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Bitwise </a:t>
            </a:r>
            <a:r>
              <a:rPr lang="en-US" b="1" dirty="0" smtClean="0">
                <a:solidFill>
                  <a:schemeClr val="accent1"/>
                </a:solidFill>
              </a:rPr>
              <a:t>Operators: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336"/>
            <a:ext cx="10515600" cy="4891627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# Examples of Bitwise operators</a:t>
            </a:r>
          </a:p>
          <a:p>
            <a:r>
              <a:rPr lang="en-US" dirty="0" smtClean="0"/>
              <a:t>a = 10</a:t>
            </a:r>
          </a:p>
          <a:p>
            <a:r>
              <a:rPr lang="en-US" dirty="0" smtClean="0"/>
              <a:t>b = 4</a:t>
            </a:r>
          </a:p>
          <a:p>
            <a:endParaRPr lang="en-US" dirty="0" smtClean="0"/>
          </a:p>
          <a:p>
            <a:r>
              <a:rPr lang="en-US" dirty="0" smtClean="0"/>
              <a:t># Print bitwise AND operation</a:t>
            </a:r>
          </a:p>
          <a:p>
            <a:r>
              <a:rPr lang="en-US" dirty="0" smtClean="0"/>
              <a:t>print(a &amp; b)</a:t>
            </a:r>
          </a:p>
          <a:p>
            <a:endParaRPr lang="en-US" dirty="0" smtClean="0"/>
          </a:p>
          <a:p>
            <a:r>
              <a:rPr lang="en-US" dirty="0" smtClean="0"/>
              <a:t># Print bitwise OR operation</a:t>
            </a:r>
          </a:p>
          <a:p>
            <a:r>
              <a:rPr lang="en-US" dirty="0" smtClean="0"/>
              <a:t>print(a | b)</a:t>
            </a:r>
          </a:p>
          <a:p>
            <a:endParaRPr lang="en-US" dirty="0" smtClean="0"/>
          </a:p>
          <a:p>
            <a:r>
              <a:rPr lang="en-US" dirty="0" smtClean="0"/>
              <a:t># Print bitwise NOT operation</a:t>
            </a:r>
          </a:p>
          <a:p>
            <a:r>
              <a:rPr lang="en-US" dirty="0" smtClean="0"/>
              <a:t>print(~a)</a:t>
            </a:r>
          </a:p>
          <a:p>
            <a:endParaRPr lang="en-US" dirty="0" smtClean="0"/>
          </a:p>
          <a:p>
            <a:r>
              <a:rPr lang="en-US" dirty="0" smtClean="0"/>
              <a:t># print bitwise XOR operation</a:t>
            </a:r>
          </a:p>
          <a:p>
            <a:r>
              <a:rPr lang="en-US" dirty="0" smtClean="0"/>
              <a:t>print(a ^ b)</a:t>
            </a:r>
          </a:p>
          <a:p>
            <a:endParaRPr lang="en-US" dirty="0" smtClean="0"/>
          </a:p>
          <a:p>
            <a:r>
              <a:rPr lang="en-US" dirty="0" smtClean="0"/>
              <a:t># print bitwise right shift operation</a:t>
            </a:r>
          </a:p>
          <a:p>
            <a:r>
              <a:rPr lang="en-US" dirty="0" smtClean="0"/>
              <a:t>print(a &gt;&gt; 2)</a:t>
            </a:r>
          </a:p>
          <a:p>
            <a:endParaRPr lang="en-US" dirty="0" smtClean="0"/>
          </a:p>
          <a:p>
            <a:r>
              <a:rPr lang="en-US" dirty="0" smtClean="0"/>
              <a:t># print bitwise left shift operation</a:t>
            </a:r>
          </a:p>
          <a:p>
            <a:r>
              <a:rPr lang="en-US" dirty="0" smtClean="0"/>
              <a:t>print(a &lt;&lt;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50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1647645"/>
            <a:ext cx="8477250" cy="38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95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76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Assignment </a:t>
            </a:r>
            <a:r>
              <a:rPr lang="en-US" b="1" dirty="0" smtClean="0">
                <a:solidFill>
                  <a:schemeClr val="accent1"/>
                </a:solidFill>
              </a:rPr>
              <a:t>operators: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96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1" y="4763"/>
            <a:ext cx="9454551" cy="67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69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2"/>
            <a:ext cx="10515600" cy="601306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# Examples of Assignment Operators</a:t>
            </a:r>
          </a:p>
          <a:p>
            <a:r>
              <a:rPr lang="en-US" dirty="0" smtClean="0"/>
              <a:t>a = 10</a:t>
            </a:r>
          </a:p>
          <a:p>
            <a:endParaRPr lang="en-US" dirty="0" smtClean="0"/>
          </a:p>
          <a:p>
            <a:r>
              <a:rPr lang="en-US" dirty="0" smtClean="0"/>
              <a:t># Assign value</a:t>
            </a:r>
          </a:p>
          <a:p>
            <a:r>
              <a:rPr lang="en-US" dirty="0" smtClean="0"/>
              <a:t>b = a</a:t>
            </a:r>
          </a:p>
          <a:p>
            <a:r>
              <a:rPr lang="en-US" dirty="0" smtClean="0"/>
              <a:t>print(b)</a:t>
            </a:r>
          </a:p>
          <a:p>
            <a:endParaRPr lang="en-US" dirty="0" smtClean="0"/>
          </a:p>
          <a:p>
            <a:r>
              <a:rPr lang="en-US" dirty="0" smtClean="0"/>
              <a:t># Add and assign value</a:t>
            </a:r>
          </a:p>
          <a:p>
            <a:r>
              <a:rPr lang="en-US" dirty="0" smtClean="0"/>
              <a:t>b += a</a:t>
            </a:r>
          </a:p>
          <a:p>
            <a:r>
              <a:rPr lang="en-US" dirty="0" smtClean="0"/>
              <a:t>print(b)</a:t>
            </a:r>
          </a:p>
          <a:p>
            <a:endParaRPr lang="en-US" dirty="0" smtClean="0"/>
          </a:p>
          <a:p>
            <a:r>
              <a:rPr lang="en-US" dirty="0" smtClean="0"/>
              <a:t># Subtract and assign value</a:t>
            </a:r>
          </a:p>
          <a:p>
            <a:r>
              <a:rPr lang="en-US" dirty="0" smtClean="0"/>
              <a:t>b -= a</a:t>
            </a:r>
          </a:p>
          <a:p>
            <a:r>
              <a:rPr lang="en-US" dirty="0" smtClean="0"/>
              <a:t>print(b)</a:t>
            </a:r>
          </a:p>
          <a:p>
            <a:endParaRPr lang="en-US" dirty="0" smtClean="0"/>
          </a:p>
          <a:p>
            <a:r>
              <a:rPr lang="en-US" dirty="0" smtClean="0"/>
              <a:t># multiply and assign</a:t>
            </a:r>
          </a:p>
          <a:p>
            <a:r>
              <a:rPr lang="en-US" dirty="0" smtClean="0"/>
              <a:t>b *= a</a:t>
            </a:r>
          </a:p>
          <a:p>
            <a:r>
              <a:rPr lang="en-US" dirty="0" smtClean="0"/>
              <a:t>print(b)</a:t>
            </a:r>
          </a:p>
          <a:p>
            <a:endParaRPr lang="en-US" dirty="0" smtClean="0"/>
          </a:p>
          <a:p>
            <a:r>
              <a:rPr lang="en-US" dirty="0" smtClean="0"/>
              <a:t># bitwise </a:t>
            </a:r>
            <a:r>
              <a:rPr lang="en-US" dirty="0" err="1" smtClean="0"/>
              <a:t>lishift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b &lt;&lt;= a</a:t>
            </a:r>
          </a:p>
          <a:p>
            <a:r>
              <a:rPr lang="en-US" dirty="0" smtClean="0"/>
              <a:t>print(b)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3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70" y="1984075"/>
            <a:ext cx="9108955" cy="29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6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5223"/>
            <a:ext cx="10515600" cy="7246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Python Identifiers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/>
          <a:lstStyle/>
          <a:p>
            <a:r>
              <a:rPr lang="en-US" dirty="0"/>
              <a:t>An identifier is a name given to entities like class, functions, variables, etc. It helps to differentiate one entity from another.</a:t>
            </a:r>
          </a:p>
        </p:txBody>
      </p:sp>
    </p:spTree>
    <p:extLst>
      <p:ext uri="{BB962C8B-B14F-4D97-AF65-F5344CB8AC3E}">
        <p14:creationId xmlns:p14="http://schemas.microsoft.com/office/powerpoint/2010/main" val="73268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Python Data </a:t>
            </a:r>
            <a:r>
              <a:rPr lang="en-US" b="1" dirty="0" smtClean="0">
                <a:solidFill>
                  <a:schemeClr val="accent1"/>
                </a:solidFill>
              </a:rPr>
              <a:t>Types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types in Python</a:t>
            </a:r>
          </a:p>
          <a:p>
            <a:r>
              <a:rPr lang="en-US" dirty="0"/>
              <a:t>Every value in Python has a </a:t>
            </a:r>
            <a:r>
              <a:rPr lang="en-US" dirty="0" err="1"/>
              <a:t>datatype</a:t>
            </a:r>
            <a:r>
              <a:rPr lang="en-US" dirty="0"/>
              <a:t>. Since everything is an object in Python programming, data types are actually classes and variables are instance (object) of these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2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" y="926475"/>
            <a:ext cx="11852694" cy="2215991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(a,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"is of type"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type(a))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2.0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(a,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"is of type"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type(a))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+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2j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(a,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"is complex number?"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isinstance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+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2j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,complex))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23" y="4241141"/>
            <a:ext cx="91154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4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Python </a:t>
            </a:r>
            <a:r>
              <a:rPr lang="en-US" b="1" dirty="0" smtClean="0">
                <a:solidFill>
                  <a:schemeClr val="accent1"/>
                </a:solidFill>
              </a:rPr>
              <a:t>List: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24200" y="1690688"/>
            <a:ext cx="3654847" cy="492443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[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2.2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'python'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6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Python </a:t>
            </a:r>
            <a:r>
              <a:rPr lang="en-US" b="1" dirty="0" smtClean="0">
                <a:solidFill>
                  <a:schemeClr val="accent1"/>
                </a:solidFill>
              </a:rPr>
              <a:t>Tuple: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667638"/>
            <a:ext cx="4991751" cy="615553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 = (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'program'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+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3j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1070</Words>
  <Application>Microsoft Office PowerPoint</Application>
  <PresentationFormat>Widescreen</PresentationFormat>
  <Paragraphs>224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droid sans mono</vt:lpstr>
      <vt:lpstr>euclid_circular_a</vt:lpstr>
      <vt:lpstr>Office Theme</vt:lpstr>
      <vt:lpstr>Introduction to Basic Python Programming</vt:lpstr>
      <vt:lpstr>Python Keywords</vt:lpstr>
      <vt:lpstr>PowerPoint Presentation</vt:lpstr>
      <vt:lpstr>PowerPoint Presentation</vt:lpstr>
      <vt:lpstr>Python Identifiers </vt:lpstr>
      <vt:lpstr>Python Data Types</vt:lpstr>
      <vt:lpstr>PowerPoint Presentation</vt:lpstr>
      <vt:lpstr>Python List:</vt:lpstr>
      <vt:lpstr>Python Tuple:</vt:lpstr>
      <vt:lpstr>Python Strings </vt:lpstr>
      <vt:lpstr>Python Set:</vt:lpstr>
      <vt:lpstr>Python Dictionary:</vt:lpstr>
      <vt:lpstr>Conversion between data types: </vt:lpstr>
      <vt:lpstr>PowerPoint Presentation</vt:lpstr>
      <vt:lpstr>PowerPoint Presentation</vt:lpstr>
      <vt:lpstr>PowerPoint Presentation</vt:lpstr>
      <vt:lpstr>PowerPoint Presentation</vt:lpstr>
      <vt:lpstr>Python Type Conversion and Type Casting:</vt:lpstr>
      <vt:lpstr>PowerPoint Presentation</vt:lpstr>
      <vt:lpstr>Converting integer to float:</vt:lpstr>
      <vt:lpstr>PowerPoint Presentation</vt:lpstr>
      <vt:lpstr>Addition of string(higher) data type and integer(lower) datatype</vt:lpstr>
      <vt:lpstr>PowerPoint Presentation</vt:lpstr>
      <vt:lpstr>Explicit Type Conversion</vt:lpstr>
      <vt:lpstr>Addition of string and integer using explicit conversion </vt:lpstr>
      <vt:lpstr>PowerPoint Presentation</vt:lpstr>
      <vt:lpstr>Python operators: </vt:lpstr>
      <vt:lpstr>PowerPoint Presentation</vt:lpstr>
      <vt:lpstr>Arithmetic operators in Python:</vt:lpstr>
      <vt:lpstr>PowerPoint Presentation</vt:lpstr>
      <vt:lpstr>PowerPoint Presentation</vt:lpstr>
      <vt:lpstr>PowerPoint Presentation</vt:lpstr>
      <vt:lpstr>PowerPoint Presentation</vt:lpstr>
      <vt:lpstr>Comparison operators:</vt:lpstr>
      <vt:lpstr>PowerPoint Presentation</vt:lpstr>
      <vt:lpstr> Comparison operators in Python:</vt:lpstr>
      <vt:lpstr>PowerPoint Presentation</vt:lpstr>
      <vt:lpstr>PowerPoint Presentation</vt:lpstr>
      <vt:lpstr>PowerPoint Presentation</vt:lpstr>
      <vt:lpstr>Bitwise Operators:</vt:lpstr>
      <vt:lpstr>PowerPoint Presentation</vt:lpstr>
      <vt:lpstr>Assignment operators: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Basic Python Programming</dc:title>
  <dc:creator>Microsoft account</dc:creator>
  <cp:lastModifiedBy>Microsoft account</cp:lastModifiedBy>
  <cp:revision>6</cp:revision>
  <dcterms:created xsi:type="dcterms:W3CDTF">2022-03-23T13:03:22Z</dcterms:created>
  <dcterms:modified xsi:type="dcterms:W3CDTF">2022-03-23T14:11:15Z</dcterms:modified>
</cp:coreProperties>
</file>