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E6E6"/>
            </a:gs>
            <a:gs pos="100000">
              <a:srgbClr val="FFFFFF"/>
            </a:gs>
          </a:gsLst>
          <a:lin scaled="0"/>
        </a:gradFill>
        <a:effectLst/>
      </p:bgPr>
    </p:bg>
    <p:spTree>
      <p:nvGrpSpPr>
        <p:cNvPr id="1" name=""/>
        <p:cNvGrpSpPr/>
        <p:nvPr/>
      </p:nvGrpSpPr>
      <p:grpSpPr/>
      <p:sp>
        <p:nvSpPr>
          <p:cNvPr id="2" name="TextBox 1"/>
          <p:cNvSpPr txBox="1"/>
          <p:nvPr/>
        </p:nvSpPr>
        <p:spPr>
          <a:xfrm>
            <a:off x="640080" y="822960"/>
            <a:ext cx="4160520" cy="1828800"/>
          </a:xfrm>
          <a:prstGeom prst="rect">
            <a:avLst/>
          </a:prstGeom>
          <a:noFill/>
        </p:spPr>
        <p:txBody>
          <a:bodyPr wrap="none">
            <a:spAutoFit/>
          </a:bodyPr>
          <a:lstStyle/>
          <a:p>
            <a:r>
              <a:rPr sz="2400" b="1">
                <a:solidFill>
                  <a:srgbClr val="0A0A0A"/>
                </a:solidFill>
                <a:latin typeface="Segoe UI"/>
              </a:rPr>
              <a:t>Advancing Health: Our Drug Development Journey</a:t>
            </a:r>
          </a:p>
        </p:txBody>
      </p:sp>
      <p:sp>
        <p:nvSpPr>
          <p:cNvPr id="3" name="TextBox 2"/>
          <p:cNvSpPr txBox="1"/>
          <p:nvPr/>
        </p:nvSpPr>
        <p:spPr>
          <a:xfrm>
            <a:off x="640080" y="2727960"/>
            <a:ext cx="4160520" cy="914400"/>
          </a:xfrm>
          <a:prstGeom prst="rect">
            <a:avLst/>
          </a:prstGeom>
          <a:noFill/>
        </p:spPr>
        <p:txBody>
          <a:bodyPr wrap="none">
            <a:spAutoFit/>
          </a:bodyPr>
          <a:lstStyle/>
          <a:p>
            <a:r>
              <a:rPr sz="1800" i="1">
                <a:solidFill>
                  <a:srgbClr val="5F5F5F"/>
                </a:solidFill>
                <a:latin typeface="Segoe UI"/>
              </a:rPr>
              <a:t>Progress Update on the Pipeline</a:t>
            </a:r>
          </a:p>
        </p:txBody>
      </p:sp>
      <p:sp>
        <p:nvSpPr>
          <p:cNvPr id="4" name="TextBox 3"/>
          <p:cNvSpPr txBox="1"/>
          <p:nvPr/>
        </p:nvSpPr>
        <p:spPr>
          <a:xfrm>
            <a:off x="640080" y="3718560"/>
            <a:ext cx="4160520" cy="2499360"/>
          </a:xfrm>
          <a:prstGeom prst="rect">
            <a:avLst/>
          </a:prstGeom>
          <a:noFill/>
        </p:spPr>
        <p:txBody>
          <a:bodyPr wrap="square">
            <a:spAutoFit/>
          </a:bodyPr>
          <a:lstStyle/>
          <a:p>
            <a:pPr>
              <a:spcAft>
                <a:spcPts val="600"/>
              </a:spcAft>
            </a:pPr>
            <a:r>
              <a:rPr sz="1400">
                <a:solidFill>
                  <a:srgbClr val="464646"/>
                </a:solidFill>
                <a:latin typeface="Segoe UI"/>
              </a:rPr>
              <a:t>This presentation provides a concise overview of our significant achievements and ongoing progress in the drug development pipeline. We aim to highlight key milestones, the current status of our clinical trials, and our strategic next steps, making the complex journey of bringing a new medicine to patients clear and understandable for all stakeholders.</a:t>
            </a:r>
          </a:p>
        </p:txBody>
      </p:sp>
      <p:sp>
        <p:nvSpPr>
          <p:cNvPr id="5" name="Rounded Rectangle 4"/>
          <p:cNvSpPr/>
          <p:nvPr/>
        </p:nvSpPr>
        <p:spPr>
          <a:xfrm>
            <a:off x="4846320" y="3474720"/>
            <a:ext cx="3657600" cy="2743200"/>
          </a:xfrm>
          <a:prstGeom prst="roundRect">
            <a:avLst/>
          </a:prstGeom>
          <a:gradFill rotWithShape="1">
            <a:gsLst>
              <a:gs pos="0">
                <a:srgbClr val="F5F5FF"/>
              </a:gs>
              <a:gs pos="100000">
                <a:srgbClr val="E1E1F0"/>
              </a:gs>
            </a:gsLst>
            <a:lin scaled="0"/>
          </a:gradFill>
          <a:ln>
            <a:solidFill>
              <a:srgbClr val="B4B4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image.png"/>
          <p:cNvPicPr>
            <a:picLocks noChangeAspect="1"/>
          </p:cNvPicPr>
          <p:nvPr/>
        </p:nvPicPr>
        <p:blipFill>
          <a:blip r:embed="rId2"/>
          <a:stretch>
            <a:fillRect/>
          </a:stretch>
        </p:blipFill>
        <p:spPr>
          <a:xfrm>
            <a:off x="5029200" y="3611880"/>
            <a:ext cx="3291840" cy="24688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E6E6"/>
            </a:gs>
            <a:gs pos="100000">
              <a:srgbClr val="FFFFFF"/>
            </a:gs>
          </a:gsLst>
          <a:lin scaled="0"/>
        </a:gradFill>
        <a:effectLst/>
      </p:bgPr>
    </p:bg>
    <p:spTree>
      <p:nvGrpSpPr>
        <p:cNvPr id="1" name=""/>
        <p:cNvGrpSpPr/>
        <p:nvPr/>
      </p:nvGrpSpPr>
      <p:grpSpPr/>
      <p:sp>
        <p:nvSpPr>
          <p:cNvPr id="2" name="TextBox 1"/>
          <p:cNvSpPr txBox="1"/>
          <p:nvPr/>
        </p:nvSpPr>
        <p:spPr>
          <a:xfrm>
            <a:off x="640080" y="640080"/>
            <a:ext cx="3749040" cy="1371600"/>
          </a:xfrm>
          <a:prstGeom prst="rect">
            <a:avLst/>
          </a:prstGeom>
          <a:noFill/>
        </p:spPr>
        <p:txBody>
          <a:bodyPr wrap="none">
            <a:spAutoFit/>
          </a:bodyPr>
          <a:lstStyle/>
          <a:p>
            <a:r>
              <a:rPr sz="2200" b="1">
                <a:solidFill>
                  <a:srgbClr val="0A0A0A"/>
                </a:solidFill>
                <a:latin typeface="Segoe UI"/>
              </a:rPr>
              <a:t>The Drug Development Pipeline: A Phased Approach</a:t>
            </a:r>
          </a:p>
        </p:txBody>
      </p:sp>
      <p:sp>
        <p:nvSpPr>
          <p:cNvPr id="3" name="TextBox 2"/>
          <p:cNvSpPr txBox="1"/>
          <p:nvPr/>
        </p:nvSpPr>
        <p:spPr>
          <a:xfrm>
            <a:off x="640080" y="2087880"/>
            <a:ext cx="3749040" cy="1341120"/>
          </a:xfrm>
          <a:prstGeom prst="rect">
            <a:avLst/>
          </a:prstGeom>
          <a:noFill/>
        </p:spPr>
        <p:txBody>
          <a:bodyPr wrap="square">
            <a:spAutoFit/>
          </a:bodyPr>
          <a:lstStyle/>
          <a:p>
            <a:pPr marL="342900" indent="-171450">
              <a:spcAft>
                <a:spcPts val="600"/>
              </a:spcAft>
              <a:buChar char="•"/>
            </a:pPr>
            <a:r>
              <a:rPr sz="1600">
                <a:solidFill>
                  <a:srgbClr val="3C3C3C"/>
                </a:solidFill>
                <a:latin typeface="Segoe UI"/>
              </a:rPr>
              <a:t>Discovery: Identifying promising compounds.</a:t>
            </a:r>
          </a:p>
          <a:p>
            <a:pPr marL="342900" indent="-171450">
              <a:spcAft>
                <a:spcPts val="600"/>
              </a:spcAft>
              <a:buChar char="•"/>
            </a:pPr>
            <a:r>
              <a:rPr sz="1600">
                <a:solidFill>
                  <a:srgbClr val="3C3C3C"/>
                </a:solidFill>
                <a:latin typeface="Segoe UI"/>
              </a:rPr>
              <a:t>Preclinical: Testing in lab and animal models for safety and efficacy.</a:t>
            </a:r>
          </a:p>
          <a:p>
            <a:pPr marL="342900" indent="-171450">
              <a:spcAft>
                <a:spcPts val="600"/>
              </a:spcAft>
              <a:buChar char="•"/>
            </a:pPr>
            <a:r>
              <a:rPr sz="1600">
                <a:solidFill>
                  <a:srgbClr val="3C3C3C"/>
                </a:solidFill>
                <a:latin typeface="Segoe UI"/>
              </a:rPr>
              <a:t>Clinical Trials (Phases 1-3): Human testing to confirm safety, dosage, and effectiveness.</a:t>
            </a:r>
          </a:p>
          <a:p>
            <a:pPr marL="342900" indent="-171450">
              <a:spcAft>
                <a:spcPts val="600"/>
              </a:spcAft>
              <a:buChar char="•"/>
            </a:pPr>
            <a:r>
              <a:rPr sz="1600">
                <a:solidFill>
                  <a:srgbClr val="3C3C3C"/>
                </a:solidFill>
                <a:latin typeface="Segoe UI"/>
              </a:rPr>
              <a:t>Regulatory Review &amp; Approval: Submitting data for market authorization.</a:t>
            </a:r>
          </a:p>
          <a:p>
            <a:pPr marL="342900" indent="-171450">
              <a:spcAft>
                <a:spcPts val="600"/>
              </a:spcAft>
              <a:buChar char="•"/>
            </a:pPr>
            <a:r>
              <a:rPr sz="1600">
                <a:solidFill>
                  <a:srgbClr val="3C3C3C"/>
                </a:solidFill>
                <a:latin typeface="Segoe UI"/>
              </a:rPr>
              <a:t>Post-Market Surveillance: Ongoing monitoring after approval.</a:t>
            </a:r>
          </a:p>
        </p:txBody>
      </p:sp>
      <p:sp>
        <p:nvSpPr>
          <p:cNvPr id="4" name="Rounded Rectangle 3"/>
          <p:cNvSpPr/>
          <p:nvPr/>
        </p:nvSpPr>
        <p:spPr>
          <a:xfrm>
            <a:off x="4663440" y="2286000"/>
            <a:ext cx="3840480" cy="3931920"/>
          </a:xfrm>
          <a:prstGeom prst="roundRect">
            <a:avLst/>
          </a:prstGeom>
          <a:solidFill>
            <a:srgbClr val="FAFAFA"/>
          </a:solidFill>
          <a:ln>
            <a:solidFill>
              <a:srgbClr val="C8C8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image.png"/>
          <p:cNvPicPr>
            <a:picLocks noChangeAspect="1"/>
          </p:cNvPicPr>
          <p:nvPr/>
        </p:nvPicPr>
        <p:blipFill>
          <a:blip r:embed="rId2"/>
          <a:stretch>
            <a:fillRect/>
          </a:stretch>
        </p:blipFill>
        <p:spPr>
          <a:xfrm>
            <a:off x="4951476" y="3305154"/>
            <a:ext cx="3264408" cy="189361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E6E6"/>
            </a:gs>
            <a:gs pos="100000">
              <a:srgbClr val="FFFFFF"/>
            </a:gs>
          </a:gsLst>
          <a:lin scaled="0"/>
        </a:gradFill>
        <a:effectLst/>
      </p:bgPr>
    </p:bg>
    <p:spTree>
      <p:nvGrpSpPr>
        <p:cNvPr id="1" name=""/>
        <p:cNvGrpSpPr/>
        <p:nvPr/>
      </p:nvGrpSpPr>
      <p:grpSpPr/>
      <p:sp>
        <p:nvSpPr>
          <p:cNvPr id="2" name="TextBox 1"/>
          <p:cNvSpPr txBox="1"/>
          <p:nvPr/>
        </p:nvSpPr>
        <p:spPr>
          <a:xfrm>
            <a:off x="640080" y="822960"/>
            <a:ext cx="4160520" cy="1828800"/>
          </a:xfrm>
          <a:prstGeom prst="rect">
            <a:avLst/>
          </a:prstGeom>
          <a:noFill/>
        </p:spPr>
        <p:txBody>
          <a:bodyPr wrap="none">
            <a:spAutoFit/>
          </a:bodyPr>
          <a:lstStyle/>
          <a:p>
            <a:r>
              <a:rPr sz="2400" b="1">
                <a:solidFill>
                  <a:srgbClr val="0A0A0A"/>
                </a:solidFill>
                <a:latin typeface="Segoe UI"/>
              </a:rPr>
              <a:t>Early Success: Discovery and Preclinical Achievements</a:t>
            </a:r>
          </a:p>
        </p:txBody>
      </p:sp>
      <p:sp>
        <p:nvSpPr>
          <p:cNvPr id="3" name="TextBox 2"/>
          <p:cNvSpPr txBox="1"/>
          <p:nvPr/>
        </p:nvSpPr>
        <p:spPr>
          <a:xfrm>
            <a:off x="640080" y="2727960"/>
            <a:ext cx="4160520" cy="3489960"/>
          </a:xfrm>
          <a:prstGeom prst="rect">
            <a:avLst/>
          </a:prstGeom>
          <a:noFill/>
        </p:spPr>
        <p:txBody>
          <a:bodyPr wrap="square">
            <a:spAutoFit/>
          </a:bodyPr>
          <a:lstStyle/>
          <a:p>
            <a:pPr>
              <a:spcAft>
                <a:spcPts val="600"/>
              </a:spcAft>
            </a:pPr>
            <a:r>
              <a:rPr sz="1400">
                <a:solidFill>
                  <a:srgbClr val="464646"/>
                </a:solidFill>
                <a:latin typeface="Segoe UI"/>
              </a:rPr>
              <a:t>Our journey began with a highly successful Discovery phase, culminating in Q1 2024 with the identification of three promising lead compounds. This crucial stage laid the foundation for potential therapeutic breakthroughs. Following this, the Preclinical testing, completed by Q4 2024, yielded encouraging results, demonstrating favorable efficacy and safety profiles across various models. These early successes validate our research approach and provide strong momentum for moving into human trials.</a:t>
            </a:r>
          </a:p>
        </p:txBody>
      </p:sp>
      <p:sp>
        <p:nvSpPr>
          <p:cNvPr id="4" name="Rounded Rectangle 3"/>
          <p:cNvSpPr/>
          <p:nvPr/>
        </p:nvSpPr>
        <p:spPr>
          <a:xfrm>
            <a:off x="4846320" y="3474720"/>
            <a:ext cx="3657600" cy="2743200"/>
          </a:xfrm>
          <a:prstGeom prst="roundRect">
            <a:avLst/>
          </a:prstGeom>
          <a:gradFill rotWithShape="1">
            <a:gsLst>
              <a:gs pos="0">
                <a:srgbClr val="F5F5FF"/>
              </a:gs>
              <a:gs pos="100000">
                <a:srgbClr val="E1E1F0"/>
              </a:gs>
            </a:gsLst>
            <a:lin scaled="0"/>
          </a:gradFill>
          <a:ln>
            <a:solidFill>
              <a:srgbClr val="B4B4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image.png"/>
          <p:cNvPicPr>
            <a:picLocks noChangeAspect="1"/>
          </p:cNvPicPr>
          <p:nvPr/>
        </p:nvPicPr>
        <p:blipFill>
          <a:blip r:embed="rId2"/>
          <a:stretch>
            <a:fillRect/>
          </a:stretch>
        </p:blipFill>
        <p:spPr>
          <a:xfrm>
            <a:off x="5029200" y="4026575"/>
            <a:ext cx="3291840" cy="163949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E6E6"/>
            </a:gs>
            <a:gs pos="100000">
              <a:srgbClr val="FFFFFF"/>
            </a:gs>
          </a:gsLst>
          <a:lin scaled="0"/>
        </a:gradFill>
        <a:effectLst/>
      </p:bgPr>
    </p:bg>
    <p:spTree>
      <p:nvGrpSpPr>
        <p:cNvPr id="1" name=""/>
        <p:cNvGrpSpPr/>
        <p:nvPr/>
      </p:nvGrpSpPr>
      <p:grpSpPr/>
      <p:sp>
        <p:nvSpPr>
          <p:cNvPr id="2" name="TextBox 1"/>
          <p:cNvSpPr txBox="1"/>
          <p:nvPr/>
        </p:nvSpPr>
        <p:spPr>
          <a:xfrm>
            <a:off x="640080" y="457200"/>
            <a:ext cx="7863840" cy="1097280"/>
          </a:xfrm>
          <a:prstGeom prst="rect">
            <a:avLst/>
          </a:prstGeom>
          <a:noFill/>
        </p:spPr>
        <p:txBody>
          <a:bodyPr wrap="none">
            <a:spAutoFit/>
          </a:bodyPr>
          <a:lstStyle/>
          <a:p>
            <a:pPr algn="l"/>
            <a:r>
              <a:rPr sz="2600" b="1"/>
              <a:t>Navigating Clinical Trials: Phase 1 &amp; 2 Progress</a:t>
            </a:r>
          </a:p>
        </p:txBody>
      </p:sp>
      <p:sp>
        <p:nvSpPr>
          <p:cNvPr id="3" name="TextBox 2"/>
          <p:cNvSpPr txBox="1"/>
          <p:nvPr/>
        </p:nvSpPr>
        <p:spPr>
          <a:xfrm>
            <a:off x="640080" y="1737360"/>
            <a:ext cx="3749040" cy="1463040"/>
          </a:xfrm>
          <a:prstGeom prst="rect">
            <a:avLst/>
          </a:prstGeom>
          <a:noFill/>
        </p:spPr>
        <p:txBody>
          <a:bodyPr wrap="none">
            <a:spAutoFit/>
          </a:bodyPr>
          <a:lstStyle/>
          <a:p>
            <a:pPr/>
            <a:r>
              <a:rPr sz="1600"/>
              <a:t>Phase 1: Safety &amp; Tolerability</a:t>
            </a:r>
          </a:p>
          <a:p>
            <a:pPr/>
            <a:r>
              <a:rPr sz="1600"/>
              <a:t>Launched Q1 2025 with 50 healthy volunteers.</a:t>
            </a:r>
          </a:p>
          <a:p>
            <a:pPr/>
            <a:r>
              <a:rPr sz="1600"/>
              <a:t>Primary safety endpoints successfully met.</a:t>
            </a:r>
          </a:p>
          <a:p>
            <a:pPr/>
            <a:r>
              <a:rPr sz="1600"/>
              <a:t>Established initial safe dosage range.</a:t>
            </a:r>
          </a:p>
        </p:txBody>
      </p:sp>
      <p:sp>
        <p:nvSpPr>
          <p:cNvPr id="4" name="TextBox 3"/>
          <p:cNvSpPr txBox="1"/>
          <p:nvPr/>
        </p:nvSpPr>
        <p:spPr>
          <a:xfrm>
            <a:off x="4754880" y="1737360"/>
            <a:ext cx="3749040" cy="1463040"/>
          </a:xfrm>
          <a:prstGeom prst="rect">
            <a:avLst/>
          </a:prstGeom>
          <a:noFill/>
        </p:spPr>
        <p:txBody>
          <a:bodyPr wrap="none">
            <a:spAutoFit/>
          </a:bodyPr>
          <a:lstStyle/>
          <a:p>
            <a:pPr/>
            <a:r>
              <a:rPr sz="1600"/>
              <a:t>Phase 2: Dose Optimization &amp; Efficacy</a:t>
            </a:r>
          </a:p>
          <a:p>
            <a:pPr/>
            <a:r>
              <a:rPr sz="1600"/>
              <a:t>Currently underway (Q3 2025) with 120 patients.</a:t>
            </a:r>
          </a:p>
          <a:p>
            <a:pPr/>
            <a:r>
              <a:rPr sz="1600"/>
              <a:t>Focusing on optimal dosing and preliminary efficacy.</a:t>
            </a:r>
          </a:p>
          <a:p>
            <a:pPr/>
            <a:r>
              <a:rPr sz="1600"/>
              <a:t>Gathering critical data for larger Phase 3 trials.</a:t>
            </a:r>
          </a:p>
        </p:txBody>
      </p:sp>
      <p:pic>
        <p:nvPicPr>
          <p:cNvPr id="5" name="Picture 4" descr="image.png"/>
          <p:cNvPicPr>
            <a:picLocks noChangeAspect="1"/>
          </p:cNvPicPr>
          <p:nvPr/>
        </p:nvPicPr>
        <p:blipFill>
          <a:blip r:embed="rId2"/>
          <a:stretch>
            <a:fillRect/>
          </a:stretch>
        </p:blipFill>
        <p:spPr>
          <a:xfrm>
            <a:off x="3337560" y="3611880"/>
            <a:ext cx="2468880" cy="246888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E6E6"/>
            </a:gs>
            <a:gs pos="100000">
              <a:srgbClr val="FFFFFF"/>
            </a:gs>
          </a:gsLst>
          <a:lin scaled="0"/>
        </a:gradFill>
        <a:effectLst/>
      </p:bgPr>
    </p:bg>
    <p:spTree>
      <p:nvGrpSpPr>
        <p:cNvPr id="1" name=""/>
        <p:cNvGrpSpPr/>
        <p:nvPr/>
      </p:nvGrpSpPr>
      <p:grpSpPr/>
      <p:sp>
        <p:nvSpPr>
          <p:cNvPr id="2" name="TextBox 1"/>
          <p:cNvSpPr txBox="1"/>
          <p:nvPr/>
        </p:nvSpPr>
        <p:spPr>
          <a:xfrm>
            <a:off x="640080" y="822960"/>
            <a:ext cx="4160520" cy="1828800"/>
          </a:xfrm>
          <a:prstGeom prst="rect">
            <a:avLst/>
          </a:prstGeom>
          <a:noFill/>
        </p:spPr>
        <p:txBody>
          <a:bodyPr wrap="none">
            <a:spAutoFit/>
          </a:bodyPr>
          <a:lstStyle/>
          <a:p>
            <a:r>
              <a:rPr sz="2400" b="1">
                <a:solidFill>
                  <a:srgbClr val="0A0A0A"/>
                </a:solidFill>
                <a:latin typeface="Segoe UI"/>
              </a:rPr>
              <a:t>Looking Ahead: Next Steps and Regulatory Path</a:t>
            </a:r>
          </a:p>
        </p:txBody>
      </p:sp>
      <p:sp>
        <p:nvSpPr>
          <p:cNvPr id="3" name="TextBox 2"/>
          <p:cNvSpPr txBox="1"/>
          <p:nvPr/>
        </p:nvSpPr>
        <p:spPr>
          <a:xfrm>
            <a:off x="640080" y="2727960"/>
            <a:ext cx="4160520" cy="3489960"/>
          </a:xfrm>
          <a:prstGeom prst="rect">
            <a:avLst/>
          </a:prstGeom>
          <a:noFill/>
        </p:spPr>
        <p:txBody>
          <a:bodyPr wrap="square">
            <a:spAutoFit/>
          </a:bodyPr>
          <a:lstStyle/>
          <a:p>
            <a:pPr>
              <a:spcAft>
                <a:spcPts val="600"/>
              </a:spcAft>
            </a:pPr>
            <a:r>
              <a:rPr sz="1400">
                <a:solidFill>
                  <a:srgbClr val="464646"/>
                </a:solidFill>
                <a:latin typeface="Segoe UI"/>
              </a:rPr>
              <a:t>Building on our current progress, the next critical step is the completion of our Phase 3 clinical trial, which will provide definitive data on efficacy and long-term safety. Following successful Phase 3 results, we anticipate preparing and submitting our comprehensive regulatory application in Q2 2026. This submission marks a pivotal moment, bringing us closer to potentially delivering a new therapeutic option to patients in need and realizing our mission to improve global health.</a:t>
            </a:r>
          </a:p>
        </p:txBody>
      </p:sp>
      <p:sp>
        <p:nvSpPr>
          <p:cNvPr id="4" name="Rounded Rectangle 3"/>
          <p:cNvSpPr/>
          <p:nvPr/>
        </p:nvSpPr>
        <p:spPr>
          <a:xfrm>
            <a:off x="4846320" y="3474720"/>
            <a:ext cx="3657600" cy="2743200"/>
          </a:xfrm>
          <a:prstGeom prst="roundRect">
            <a:avLst/>
          </a:prstGeom>
          <a:gradFill rotWithShape="1">
            <a:gsLst>
              <a:gs pos="0">
                <a:srgbClr val="F5F5FF"/>
              </a:gs>
              <a:gs pos="100000">
                <a:srgbClr val="E1E1F0"/>
              </a:gs>
            </a:gsLst>
            <a:lin scaled="0"/>
          </a:gradFill>
          <a:ln>
            <a:solidFill>
              <a:srgbClr val="B4B4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5" name="Picture 4" descr="image.png"/>
          <p:cNvPicPr>
            <a:picLocks noChangeAspect="1"/>
          </p:cNvPicPr>
          <p:nvPr/>
        </p:nvPicPr>
        <p:blipFill>
          <a:blip r:embed="rId2"/>
          <a:stretch>
            <a:fillRect/>
          </a:stretch>
        </p:blipFill>
        <p:spPr>
          <a:xfrm>
            <a:off x="5029200" y="4267676"/>
            <a:ext cx="3291840" cy="115728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