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E6E6"/>
            </a:gs>
            <a:gs pos="100000">
              <a:srgbClr val="FFFFFF"/>
            </a:gs>
          </a:gsLst>
          <a:lin scaled="0"/>
        </a:gradFill>
        <a:effectLst/>
      </p:bgPr>
    </p:bg>
    <p:spTree>
      <p:nvGrpSpPr>
        <p:cNvPr id="1" name=""/>
        <p:cNvGrpSpPr/>
        <p:nvPr/>
      </p:nvGrpSpPr>
      <p:grpSpPr/>
      <p:sp>
        <p:nvSpPr>
          <p:cNvPr id="2" name="TextBox 1"/>
          <p:cNvSpPr txBox="1"/>
          <p:nvPr/>
        </p:nvSpPr>
        <p:spPr>
          <a:xfrm>
            <a:off x="640080" y="822960"/>
            <a:ext cx="4160520" cy="1828800"/>
          </a:xfrm>
          <a:prstGeom prst="rect">
            <a:avLst/>
          </a:prstGeom>
          <a:noFill/>
        </p:spPr>
        <p:txBody>
          <a:bodyPr wrap="none">
            <a:spAutoFit/>
          </a:bodyPr>
          <a:lstStyle/>
          <a:p>
            <a:r>
              <a:rPr sz="2400" b="1">
                <a:solidFill>
                  <a:srgbClr val="0A0A0A"/>
                </a:solidFill>
                <a:latin typeface="Segoe UI"/>
              </a:rPr>
              <a:t>Artificial Intelligence: Exploring Its Dual Impact</a:t>
            </a:r>
          </a:p>
        </p:txBody>
      </p:sp>
      <p:sp>
        <p:nvSpPr>
          <p:cNvPr id="3" name="TextBox 2"/>
          <p:cNvSpPr txBox="1"/>
          <p:nvPr/>
        </p:nvSpPr>
        <p:spPr>
          <a:xfrm>
            <a:off x="640080" y="2727960"/>
            <a:ext cx="4160520" cy="914400"/>
          </a:xfrm>
          <a:prstGeom prst="rect">
            <a:avLst/>
          </a:prstGeom>
          <a:noFill/>
        </p:spPr>
        <p:txBody>
          <a:bodyPr wrap="none">
            <a:spAutoFit/>
          </a:bodyPr>
          <a:lstStyle/>
          <a:p>
            <a:r>
              <a:rPr sz="1800" i="1">
                <a:solidFill>
                  <a:srgbClr val="5F5F5F"/>
                </a:solidFill>
                <a:latin typeface="Segoe UI"/>
              </a:rPr>
              <a:t>Understanding the Advantages and Disadvantages of AI</a:t>
            </a:r>
          </a:p>
        </p:txBody>
      </p:sp>
      <p:sp>
        <p:nvSpPr>
          <p:cNvPr id="4" name="TextBox 3"/>
          <p:cNvSpPr txBox="1"/>
          <p:nvPr/>
        </p:nvSpPr>
        <p:spPr>
          <a:xfrm>
            <a:off x="640080" y="3718560"/>
            <a:ext cx="4160520" cy="2499360"/>
          </a:xfrm>
          <a:prstGeom prst="rect">
            <a:avLst/>
          </a:prstGeom>
          <a:noFill/>
        </p:spPr>
        <p:txBody>
          <a:bodyPr wrap="square">
            <a:spAutoFit/>
          </a:bodyPr>
          <a:lstStyle/>
          <a:p>
            <a:pPr>
              <a:spcAft>
                <a:spcPts val="600"/>
              </a:spcAft>
            </a:pPr>
            <a:r>
              <a:rPr sz="1400">
                <a:solidFill>
                  <a:srgbClr val="464646"/>
                </a:solidFill>
                <a:latin typeface="Segoe UI"/>
              </a:rPr>
              <a:t>This presentation delves into the multifaceted world of Artificial Intelligence, aiming to provide a balanced perspective on its transformative power. We will explore the significant benefits AI brings to various sectors, from enhanced efficiency to groundbreaking innovation, while also addressing the critical challenges and potential drawbacks that accompany its rapid development and deployment. Understanding both sides is crucial for responsible AI integration.</a:t>
            </a:r>
          </a:p>
        </p:txBody>
      </p:sp>
      <p:sp>
        <p:nvSpPr>
          <p:cNvPr id="5" name="Rounded Rectangle 4"/>
          <p:cNvSpPr/>
          <p:nvPr/>
        </p:nvSpPr>
        <p:spPr>
          <a:xfrm>
            <a:off x="4846320" y="3474720"/>
            <a:ext cx="3657600" cy="2743200"/>
          </a:xfrm>
          <a:prstGeom prst="roundRect">
            <a:avLst/>
          </a:prstGeom>
          <a:gradFill rotWithShape="1">
            <a:gsLst>
              <a:gs pos="0">
                <a:srgbClr val="F5F5FF"/>
              </a:gs>
              <a:gs pos="100000">
                <a:srgbClr val="E1E1F0"/>
              </a:gs>
            </a:gsLst>
            <a:lin scaled="0"/>
          </a:gradFill>
          <a:ln>
            <a:solidFill>
              <a:srgbClr val="B4B4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image.png"/>
          <p:cNvPicPr>
            <a:picLocks noChangeAspect="1"/>
          </p:cNvPicPr>
          <p:nvPr/>
        </p:nvPicPr>
        <p:blipFill>
          <a:blip r:embed="rId2"/>
          <a:stretch>
            <a:fillRect/>
          </a:stretch>
        </p:blipFill>
        <p:spPr>
          <a:xfrm>
            <a:off x="5440680" y="3611880"/>
            <a:ext cx="2468880" cy="24688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E6E6"/>
            </a:gs>
            <a:gs pos="100000">
              <a:srgbClr val="FFFFFF"/>
            </a:gs>
          </a:gsLst>
          <a:lin scaled="0"/>
        </a:gradFill>
        <a:effectLst/>
      </p:bgPr>
    </p:bg>
    <p:spTree>
      <p:nvGrpSpPr>
        <p:cNvPr id="1" name=""/>
        <p:cNvGrpSpPr/>
        <p:nvPr/>
      </p:nvGrpSpPr>
      <p:grpSpPr/>
      <p:sp>
        <p:nvSpPr>
          <p:cNvPr id="2" name="TextBox 1"/>
          <p:cNvSpPr txBox="1"/>
          <p:nvPr/>
        </p:nvSpPr>
        <p:spPr>
          <a:xfrm>
            <a:off x="640080" y="457200"/>
            <a:ext cx="7863840" cy="1097280"/>
          </a:xfrm>
          <a:prstGeom prst="rect">
            <a:avLst/>
          </a:prstGeom>
          <a:noFill/>
        </p:spPr>
        <p:txBody>
          <a:bodyPr wrap="none">
            <a:spAutoFit/>
          </a:bodyPr>
          <a:lstStyle/>
          <a:p>
            <a:pPr algn="l"/>
            <a:r>
              <a:rPr sz="2600" b="1"/>
              <a:t>The Dual Edge of AI: Advantages vs. Disadvantages</a:t>
            </a:r>
          </a:p>
        </p:txBody>
      </p:sp>
      <p:sp>
        <p:nvSpPr>
          <p:cNvPr id="3" name="TextBox 2"/>
          <p:cNvSpPr txBox="1"/>
          <p:nvPr/>
        </p:nvSpPr>
        <p:spPr>
          <a:xfrm>
            <a:off x="640080" y="1737360"/>
            <a:ext cx="3749040" cy="1463040"/>
          </a:xfrm>
          <a:prstGeom prst="rect">
            <a:avLst/>
          </a:prstGeom>
          <a:noFill/>
        </p:spPr>
        <p:txBody>
          <a:bodyPr wrap="none">
            <a:spAutoFit/>
          </a:bodyPr>
          <a:lstStyle/>
          <a:p>
            <a:pPr/>
            <a:r>
              <a:rPr sz="1600"/>
              <a:t>Enhanced Efficiency &amp; Automation</a:t>
            </a:r>
          </a:p>
          <a:p>
            <a:pPr/>
            <a:r>
              <a:rPr sz="1600"/>
              <a:t>Improved Decision Making &amp; Accuracy</a:t>
            </a:r>
          </a:p>
          <a:p>
            <a:pPr/>
            <a:r>
              <a:rPr sz="1600"/>
              <a:t>Personalized Experiences &amp; Services</a:t>
            </a:r>
          </a:p>
          <a:p>
            <a:pPr/>
            <a:r>
              <a:rPr sz="1600"/>
              <a:t>Innovation &amp; Complex Problem Solving</a:t>
            </a:r>
          </a:p>
          <a:p>
            <a:pPr/>
            <a:r>
              <a:rPr sz="1600"/>
              <a:t>Accessibility &amp; Inclusivity Features</a:t>
            </a:r>
          </a:p>
        </p:txBody>
      </p:sp>
      <p:sp>
        <p:nvSpPr>
          <p:cNvPr id="4" name="TextBox 3"/>
          <p:cNvSpPr txBox="1"/>
          <p:nvPr/>
        </p:nvSpPr>
        <p:spPr>
          <a:xfrm>
            <a:off x="4754880" y="1737360"/>
            <a:ext cx="3749040" cy="1463040"/>
          </a:xfrm>
          <a:prstGeom prst="rect">
            <a:avLst/>
          </a:prstGeom>
          <a:noFill/>
        </p:spPr>
        <p:txBody>
          <a:bodyPr wrap="none">
            <a:spAutoFit/>
          </a:bodyPr>
          <a:lstStyle/>
          <a:p>
            <a:pPr/>
            <a:r>
              <a:rPr sz="1600"/>
              <a:t>Job Displacement &amp; Reskilling Needs</a:t>
            </a:r>
          </a:p>
          <a:p>
            <a:pPr/>
            <a:r>
              <a:rPr sz="1600"/>
              <a:t>Ethical Concerns &amp; Algorithmic Bias</a:t>
            </a:r>
          </a:p>
          <a:p>
            <a:pPr/>
            <a:r>
              <a:rPr sz="1600"/>
              <a:t>Data Privacy &amp; Security Risks</a:t>
            </a:r>
          </a:p>
          <a:p>
            <a:pPr/>
            <a:r>
              <a:rPr sz="1600"/>
              <a:t>Complexity &amp; High Implementation Costs</a:t>
            </a:r>
          </a:p>
          <a:p>
            <a:pPr/>
            <a:r>
              <a:rPr sz="1600"/>
              <a:t>Lack of Human Intuition &amp; Empathy</a:t>
            </a:r>
          </a:p>
        </p:txBody>
      </p:sp>
      <p:pic>
        <p:nvPicPr>
          <p:cNvPr id="5" name="Picture 4" descr="image.png"/>
          <p:cNvPicPr>
            <a:picLocks noChangeAspect="1"/>
          </p:cNvPicPr>
          <p:nvPr/>
        </p:nvPicPr>
        <p:blipFill>
          <a:blip r:embed="rId2"/>
          <a:stretch>
            <a:fillRect/>
          </a:stretch>
        </p:blipFill>
        <p:spPr>
          <a:xfrm>
            <a:off x="2093438" y="3611880"/>
            <a:ext cx="4957123" cy="24688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