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E6E6"/>
            </a:gs>
            <a:gs pos="100000">
              <a:srgbClr val="FFFFFF"/>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640080" y="822960"/>
            <a:ext cx="7004304" cy="830997"/>
          </a:xfrm>
          <a:prstGeom prst="rect">
            <a:avLst/>
          </a:prstGeom>
          <a:noFill/>
        </p:spPr>
        <p:txBody>
          <a:bodyPr wrap="square">
            <a:spAutoFit/>
          </a:bodyPr>
          <a:lstStyle/>
          <a:p>
            <a:r>
              <a:rPr sz="2400" b="1" dirty="0">
                <a:solidFill>
                  <a:srgbClr val="0A0A0A"/>
                </a:solidFill>
                <a:latin typeface="Segoe UI"/>
              </a:rPr>
              <a:t>Advancing Innovation: Our Drug Development Pipeline Progress</a:t>
            </a:r>
          </a:p>
        </p:txBody>
      </p:sp>
      <p:sp>
        <p:nvSpPr>
          <p:cNvPr id="3" name="TextBox 2"/>
          <p:cNvSpPr txBox="1"/>
          <p:nvPr/>
        </p:nvSpPr>
        <p:spPr>
          <a:xfrm>
            <a:off x="640080" y="2727960"/>
            <a:ext cx="4160520" cy="914400"/>
          </a:xfrm>
          <a:prstGeom prst="rect">
            <a:avLst/>
          </a:prstGeom>
          <a:noFill/>
        </p:spPr>
        <p:txBody>
          <a:bodyPr wrap="none">
            <a:spAutoFit/>
          </a:bodyPr>
          <a:lstStyle/>
          <a:p>
            <a:r>
              <a:rPr sz="1800" i="1">
                <a:solidFill>
                  <a:srgbClr val="5F5F5F"/>
                </a:solidFill>
                <a:latin typeface="Segoe UI"/>
              </a:rPr>
              <a:t>A Journey from Discovery to Patient Impact</a:t>
            </a:r>
          </a:p>
        </p:txBody>
      </p:sp>
      <p:sp>
        <p:nvSpPr>
          <p:cNvPr id="4" name="TextBox 3"/>
          <p:cNvSpPr txBox="1"/>
          <p:nvPr/>
        </p:nvSpPr>
        <p:spPr>
          <a:xfrm>
            <a:off x="640080" y="3718560"/>
            <a:ext cx="4160520" cy="2499360"/>
          </a:xfrm>
          <a:prstGeom prst="rect">
            <a:avLst/>
          </a:prstGeom>
          <a:noFill/>
        </p:spPr>
        <p:txBody>
          <a:bodyPr wrap="square">
            <a:spAutoFit/>
          </a:bodyPr>
          <a:lstStyle/>
          <a:p>
            <a:pPr>
              <a:spcAft>
                <a:spcPts val="600"/>
              </a:spcAft>
            </a:pPr>
            <a:r>
              <a:rPr sz="1400">
                <a:solidFill>
                  <a:srgbClr val="464646"/>
                </a:solidFill>
                <a:latin typeface="Segoe UI"/>
              </a:rPr>
              <a:t>This presentation provides a comprehensive overview of the significant milestones achieved and the strategic path forward in our drug development pipeline. We aim to clearly articulate the progress made, highlight the critical steps ahead, and underscore the profound importance of our work in bringing new therapies to patients.</a:t>
            </a:r>
          </a:p>
        </p:txBody>
      </p:sp>
      <p:sp>
        <p:nvSpPr>
          <p:cNvPr id="5" name="Rounded Rectangle 4"/>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6" name="Picture 5" descr="image.png"/>
          <p:cNvPicPr>
            <a:picLocks noChangeAspect="1"/>
          </p:cNvPicPr>
          <p:nvPr/>
        </p:nvPicPr>
        <p:blipFill>
          <a:blip r:embed="rId2"/>
          <a:stretch>
            <a:fillRect/>
          </a:stretch>
        </p:blipFill>
        <p:spPr>
          <a:xfrm>
            <a:off x="5029200" y="4098905"/>
            <a:ext cx="3291840" cy="149482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E6E6"/>
            </a:gs>
            <a:gs pos="100000">
              <a:srgbClr val="FFFFFF"/>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640080" y="640080"/>
            <a:ext cx="3749040" cy="1371600"/>
          </a:xfrm>
          <a:prstGeom prst="rect">
            <a:avLst/>
          </a:prstGeom>
          <a:noFill/>
        </p:spPr>
        <p:txBody>
          <a:bodyPr wrap="none">
            <a:spAutoFit/>
          </a:bodyPr>
          <a:lstStyle/>
          <a:p>
            <a:r>
              <a:rPr sz="2200" b="1">
                <a:solidFill>
                  <a:srgbClr val="0A0A0A"/>
                </a:solidFill>
                <a:latin typeface="Segoe UI"/>
              </a:rPr>
              <a:t>Foundational Steps: Discovery &amp; Preclinical Success</a:t>
            </a:r>
          </a:p>
        </p:txBody>
      </p:sp>
      <p:sp>
        <p:nvSpPr>
          <p:cNvPr id="3" name="TextBox 2"/>
          <p:cNvSpPr txBox="1"/>
          <p:nvPr/>
        </p:nvSpPr>
        <p:spPr>
          <a:xfrm>
            <a:off x="640080" y="2087880"/>
            <a:ext cx="3749040" cy="1341120"/>
          </a:xfrm>
          <a:prstGeom prst="rect">
            <a:avLst/>
          </a:prstGeom>
          <a:noFill/>
        </p:spPr>
        <p:txBody>
          <a:bodyPr wrap="square">
            <a:spAutoFit/>
          </a:bodyPr>
          <a:lstStyle/>
          <a:p>
            <a:pPr marL="342900" indent="-171450">
              <a:spcAft>
                <a:spcPts val="600"/>
              </a:spcAft>
              <a:buChar char="•"/>
            </a:pPr>
            <a:r>
              <a:rPr sz="1600">
                <a:solidFill>
                  <a:srgbClr val="3C3C3C"/>
                </a:solidFill>
                <a:latin typeface="Segoe UI"/>
              </a:rPr>
              <a:t>Q1 2024: Discovery Phase Completed - Successfully identified 3 promising lead compounds, establishing a strong foundation for future therapeutic development.</a:t>
            </a:r>
          </a:p>
          <a:p>
            <a:pPr marL="342900" indent="-171450">
              <a:spcAft>
                <a:spcPts val="600"/>
              </a:spcAft>
              <a:buChar char="•"/>
            </a:pPr>
            <a:r>
              <a:rPr sz="1600">
                <a:solidFill>
                  <a:srgbClr val="3C3C3C"/>
                </a:solidFill>
                <a:latin typeface="Segoe UI"/>
              </a:rPr>
              <a:t>Q4 2024: Preclinical Testing Concluded - Demonstrated encouraging efficacy and safety profiles in initial studies, validating our scientific approach and readiness for clinical trials.</a:t>
            </a:r>
          </a:p>
        </p:txBody>
      </p:sp>
      <p:sp>
        <p:nvSpPr>
          <p:cNvPr id="4" name="Rounded Rectangle 3"/>
          <p:cNvSpPr/>
          <p:nvPr/>
        </p:nvSpPr>
        <p:spPr>
          <a:xfrm>
            <a:off x="4663440" y="2286000"/>
            <a:ext cx="3840480" cy="3931920"/>
          </a:xfrm>
          <a:prstGeom prst="roundRect">
            <a:avLst/>
          </a:prstGeom>
          <a:solidFill>
            <a:srgbClr val="FAFAFA"/>
          </a:solidFill>
          <a:ln>
            <a:solidFill>
              <a:srgbClr val="C8C8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 name="Picture 4" descr="image.png"/>
          <p:cNvPicPr>
            <a:picLocks noChangeAspect="1"/>
          </p:cNvPicPr>
          <p:nvPr/>
        </p:nvPicPr>
        <p:blipFill>
          <a:blip r:embed="rId2"/>
          <a:stretch>
            <a:fillRect/>
          </a:stretch>
        </p:blipFill>
        <p:spPr>
          <a:xfrm>
            <a:off x="4951476" y="2619756"/>
            <a:ext cx="3264408" cy="326440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E6E6"/>
            </a:gs>
            <a:gs pos="100000">
              <a:srgbClr val="FFFFFF"/>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640080" y="640080"/>
            <a:ext cx="3749040" cy="1371600"/>
          </a:xfrm>
          <a:prstGeom prst="rect">
            <a:avLst/>
          </a:prstGeom>
          <a:noFill/>
        </p:spPr>
        <p:txBody>
          <a:bodyPr wrap="none">
            <a:spAutoFit/>
          </a:bodyPr>
          <a:lstStyle/>
          <a:p>
            <a:r>
              <a:rPr sz="2200" b="1">
                <a:solidFill>
                  <a:srgbClr val="0A0A0A"/>
                </a:solidFill>
                <a:latin typeface="Segoe UI"/>
              </a:rPr>
              <a:t>Clinical Progression: Moving Towards Human Impact</a:t>
            </a:r>
          </a:p>
        </p:txBody>
      </p:sp>
      <p:sp>
        <p:nvSpPr>
          <p:cNvPr id="3" name="TextBox 2"/>
          <p:cNvSpPr txBox="1"/>
          <p:nvPr/>
        </p:nvSpPr>
        <p:spPr>
          <a:xfrm>
            <a:off x="640080" y="2087880"/>
            <a:ext cx="3749040" cy="1341120"/>
          </a:xfrm>
          <a:prstGeom prst="rect">
            <a:avLst/>
          </a:prstGeom>
          <a:noFill/>
        </p:spPr>
        <p:txBody>
          <a:bodyPr wrap="square">
            <a:spAutoFit/>
          </a:bodyPr>
          <a:lstStyle/>
          <a:p>
            <a:pPr marL="342900" indent="-171450">
              <a:spcAft>
                <a:spcPts val="600"/>
              </a:spcAft>
              <a:buChar char="•"/>
            </a:pPr>
            <a:r>
              <a:rPr sz="1600">
                <a:solidFill>
                  <a:srgbClr val="3C3C3C"/>
                </a:solidFill>
                <a:latin typeface="Segoe UI"/>
              </a:rPr>
              <a:t>Q1 2025: Phase 1 Clinical Trial Launched - Successfully completed with 50 healthy volunteers, confirming initial safety and tolerability of our lead compound.</a:t>
            </a:r>
          </a:p>
          <a:p>
            <a:pPr marL="342900" indent="-171450">
              <a:spcAft>
                <a:spcPts val="600"/>
              </a:spcAft>
              <a:buChar char="•"/>
            </a:pPr>
            <a:r>
              <a:rPr sz="1600">
                <a:solidFill>
                  <a:srgbClr val="3C3C3C"/>
                </a:solidFill>
                <a:latin typeface="Segoe UI"/>
              </a:rPr>
              <a:t>Q3 2025: Phase 2 Trial Underway - Currently enrolling 120 patients to optimize dosage and gather preliminary efficacy data, bringing us closer to patient solutions.</a:t>
            </a:r>
          </a:p>
        </p:txBody>
      </p:sp>
      <p:sp>
        <p:nvSpPr>
          <p:cNvPr id="4" name="Rounded Rectangle 3"/>
          <p:cNvSpPr/>
          <p:nvPr/>
        </p:nvSpPr>
        <p:spPr>
          <a:xfrm>
            <a:off x="4663440" y="2286000"/>
            <a:ext cx="3840480" cy="3931920"/>
          </a:xfrm>
          <a:prstGeom prst="roundRect">
            <a:avLst/>
          </a:prstGeom>
          <a:solidFill>
            <a:srgbClr val="FAFAFA"/>
          </a:solidFill>
          <a:ln>
            <a:solidFill>
              <a:srgbClr val="C8C8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 name="Picture 4" descr="image.png"/>
          <p:cNvPicPr>
            <a:picLocks noChangeAspect="1"/>
          </p:cNvPicPr>
          <p:nvPr/>
        </p:nvPicPr>
        <p:blipFill>
          <a:blip r:embed="rId2"/>
          <a:stretch>
            <a:fillRect/>
          </a:stretch>
        </p:blipFill>
        <p:spPr>
          <a:xfrm>
            <a:off x="4951476" y="3034183"/>
            <a:ext cx="3264408" cy="243555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E6E6"/>
            </a:gs>
            <a:gs pos="100000">
              <a:srgbClr val="FFFFFF"/>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640080" y="822960"/>
            <a:ext cx="4160520" cy="1828800"/>
          </a:xfrm>
          <a:prstGeom prst="rect">
            <a:avLst/>
          </a:prstGeom>
          <a:noFill/>
        </p:spPr>
        <p:txBody>
          <a:bodyPr wrap="none">
            <a:spAutoFit/>
          </a:bodyPr>
          <a:lstStyle/>
          <a:p>
            <a:r>
              <a:rPr sz="2400" b="1">
                <a:solidFill>
                  <a:srgbClr val="0A0A0A"/>
                </a:solidFill>
                <a:latin typeface="Segoe UI"/>
              </a:rPr>
              <a:t>Horizon Ahead: Phase 3 &amp; Regulatory Pathways</a:t>
            </a:r>
          </a:p>
        </p:txBody>
      </p:sp>
      <p:sp>
        <p:nvSpPr>
          <p:cNvPr id="3" name="TextBox 2"/>
          <p:cNvSpPr txBox="1"/>
          <p:nvPr/>
        </p:nvSpPr>
        <p:spPr>
          <a:xfrm>
            <a:off x="640080" y="2727960"/>
            <a:ext cx="4160520" cy="3489960"/>
          </a:xfrm>
          <a:prstGeom prst="rect">
            <a:avLst/>
          </a:prstGeom>
          <a:noFill/>
        </p:spPr>
        <p:txBody>
          <a:bodyPr wrap="square">
            <a:spAutoFit/>
          </a:bodyPr>
          <a:lstStyle/>
          <a:p>
            <a:pPr>
              <a:spcAft>
                <a:spcPts val="600"/>
              </a:spcAft>
            </a:pPr>
            <a:r>
              <a:rPr sz="1400">
                <a:solidFill>
                  <a:srgbClr val="464646"/>
                </a:solidFill>
                <a:latin typeface="Segoe UI"/>
              </a:rPr>
              <a:t>Our trajectory is set for continued advancement. Following the successful completion of Phase 2, we are meticulously preparing for the pivotal Phase 3 clinical trial. This crucial stage will involve a larger patient population to confirm efficacy and monitor adverse effects, providing the comprehensive data required for regulatory approval. Our ultimate goal is to submit our regulatory application by Q2 2026, bringing our innovative therapy one step closer to patients in need. This phase represents a significant investment in time and resources, but its successful execution is paramount to achieving our mission of improving human health.</a:t>
            </a:r>
          </a:p>
        </p:txBody>
      </p:sp>
      <p:sp>
        <p:nvSpPr>
          <p:cNvPr id="4" name="Rounded Rectangle 3"/>
          <p:cNvSpPr/>
          <p:nvPr/>
        </p:nvSpPr>
        <p:spPr>
          <a:xfrm>
            <a:off x="4846320" y="3474720"/>
            <a:ext cx="3657600" cy="2743200"/>
          </a:xfrm>
          <a:prstGeom prst="roundRect">
            <a:avLst/>
          </a:prstGeom>
          <a:gradFill rotWithShape="1">
            <a:gsLst>
              <a:gs pos="0">
                <a:srgbClr val="F5F5FF"/>
              </a:gs>
              <a:gs pos="100000">
                <a:srgbClr val="E1E1F0"/>
              </a:gs>
            </a:gsLst>
            <a:lin scaled="0"/>
          </a:gradFill>
          <a:ln>
            <a:solidFill>
              <a:srgbClr val="B4B4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 name="Picture 4" descr="image.png"/>
          <p:cNvPicPr>
            <a:picLocks noChangeAspect="1"/>
          </p:cNvPicPr>
          <p:nvPr/>
        </p:nvPicPr>
        <p:blipFill>
          <a:blip r:embed="rId2"/>
          <a:stretch>
            <a:fillRect/>
          </a:stretch>
        </p:blipFill>
        <p:spPr>
          <a:xfrm>
            <a:off x="5029200" y="4450913"/>
            <a:ext cx="3291840" cy="79081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FFE6E6"/>
            </a:gs>
            <a:gs pos="100000">
              <a:srgbClr val="FFFFFF"/>
            </a:gs>
          </a:gsLst>
          <a:lin scaled="0"/>
        </a:gradFill>
        <a:effectLst/>
      </p:bgPr>
    </p:bg>
    <p:spTree>
      <p:nvGrpSpPr>
        <p:cNvPr id="1" name=""/>
        <p:cNvGrpSpPr/>
        <p:nvPr/>
      </p:nvGrpSpPr>
      <p:grpSpPr>
        <a:xfrm>
          <a:off x="0" y="0"/>
          <a:ext cx="0" cy="0"/>
          <a:chOff x="0" y="0"/>
          <a:chExt cx="0" cy="0"/>
        </a:xfrm>
      </p:grpSpPr>
      <p:sp>
        <p:nvSpPr>
          <p:cNvPr id="2" name="TextBox 1"/>
          <p:cNvSpPr txBox="1"/>
          <p:nvPr/>
        </p:nvSpPr>
        <p:spPr>
          <a:xfrm>
            <a:off x="640080" y="640080"/>
            <a:ext cx="3749040" cy="1371600"/>
          </a:xfrm>
          <a:prstGeom prst="rect">
            <a:avLst/>
          </a:prstGeom>
          <a:noFill/>
        </p:spPr>
        <p:txBody>
          <a:bodyPr wrap="none">
            <a:spAutoFit/>
          </a:bodyPr>
          <a:lstStyle/>
          <a:p>
            <a:r>
              <a:rPr sz="2200" b="1">
                <a:solidFill>
                  <a:srgbClr val="0A0A0A"/>
                </a:solidFill>
                <a:latin typeface="Segoe UI"/>
              </a:rPr>
              <a:t>Our Progress at a Glance &amp; What's Next</a:t>
            </a:r>
          </a:p>
        </p:txBody>
      </p:sp>
      <p:sp>
        <p:nvSpPr>
          <p:cNvPr id="3" name="TextBox 2"/>
          <p:cNvSpPr txBox="1"/>
          <p:nvPr/>
        </p:nvSpPr>
        <p:spPr>
          <a:xfrm>
            <a:off x="640080" y="2087880"/>
            <a:ext cx="3749040" cy="1341120"/>
          </a:xfrm>
          <a:prstGeom prst="rect">
            <a:avLst/>
          </a:prstGeom>
          <a:noFill/>
        </p:spPr>
        <p:txBody>
          <a:bodyPr wrap="square">
            <a:spAutoFit/>
          </a:bodyPr>
          <a:lstStyle/>
          <a:p>
            <a:pPr marL="342900" indent="-171450">
              <a:spcAft>
                <a:spcPts val="600"/>
              </a:spcAft>
              <a:buChar char="•"/>
            </a:pPr>
            <a:r>
              <a:rPr sz="1600">
                <a:solidFill>
                  <a:srgbClr val="3C3C3C"/>
                </a:solidFill>
                <a:latin typeface="Segoe UI"/>
              </a:rPr>
              <a:t>Successful Discovery &amp; Preclinical Completion: Established a strong scientific foundation.</a:t>
            </a:r>
          </a:p>
          <a:p>
            <a:pPr marL="342900" indent="-171450">
              <a:spcAft>
                <a:spcPts val="600"/>
              </a:spcAft>
              <a:buChar char="•"/>
            </a:pPr>
            <a:r>
              <a:rPr sz="1600">
                <a:solidFill>
                  <a:srgbClr val="3C3C3C"/>
                </a:solidFill>
                <a:latin typeface="Segoe UI"/>
              </a:rPr>
              <a:t>Positive Phase 1 Safety Profile: Validated initial human tolerability with no major safety concerns.</a:t>
            </a:r>
          </a:p>
          <a:p>
            <a:pPr marL="342900" indent="-171450">
              <a:spcAft>
                <a:spcPts val="600"/>
              </a:spcAft>
              <a:buChar char="•"/>
            </a:pPr>
            <a:r>
              <a:rPr sz="1600">
                <a:solidFill>
                  <a:srgbClr val="3C3C3C"/>
                </a:solidFill>
                <a:latin typeface="Segoe UI"/>
              </a:rPr>
              <a:t>Phase 2 Trial Actively Advancing: Gathering critical efficacy and optimal dosing data.</a:t>
            </a:r>
          </a:p>
          <a:p>
            <a:pPr marL="342900" indent="-171450">
              <a:spcAft>
                <a:spcPts val="600"/>
              </a:spcAft>
              <a:buChar char="•"/>
            </a:pPr>
            <a:r>
              <a:rPr sz="1600">
                <a:solidFill>
                  <a:srgbClr val="3C3C3C"/>
                </a:solidFill>
                <a:latin typeface="Segoe UI"/>
              </a:rPr>
              <a:t>Upcoming Phase 3 &amp; Regulatory Submission: Strategically planned for Q2 2026, targeting market entry.</a:t>
            </a:r>
          </a:p>
          <a:p>
            <a:pPr marL="342900" indent="-171450">
              <a:spcAft>
                <a:spcPts val="600"/>
              </a:spcAft>
              <a:buChar char="•"/>
            </a:pPr>
            <a:r>
              <a:rPr sz="1600">
                <a:solidFill>
                  <a:srgbClr val="3C3C3C"/>
                </a:solidFill>
                <a:latin typeface="Segoe UI"/>
              </a:rPr>
              <a:t>Driving Innovation for Patient Health: Our unwavering commitment to delivering impactful therapies remains our guiding principle.</a:t>
            </a:r>
          </a:p>
        </p:txBody>
      </p:sp>
      <p:sp>
        <p:nvSpPr>
          <p:cNvPr id="4" name="Rounded Rectangle 3"/>
          <p:cNvSpPr/>
          <p:nvPr/>
        </p:nvSpPr>
        <p:spPr>
          <a:xfrm>
            <a:off x="4663440" y="2286000"/>
            <a:ext cx="3840480" cy="3931920"/>
          </a:xfrm>
          <a:prstGeom prst="roundRect">
            <a:avLst/>
          </a:prstGeom>
          <a:solidFill>
            <a:srgbClr val="FAFAFA"/>
          </a:solidFill>
          <a:ln>
            <a:solidFill>
              <a:srgbClr val="C8C8C8"/>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5" name="Picture 4" descr="image.png"/>
          <p:cNvPicPr>
            <a:picLocks noChangeAspect="1"/>
          </p:cNvPicPr>
          <p:nvPr/>
        </p:nvPicPr>
        <p:blipFill>
          <a:blip r:embed="rId2"/>
          <a:stretch>
            <a:fillRect/>
          </a:stretch>
        </p:blipFill>
        <p:spPr>
          <a:xfrm>
            <a:off x="4951476" y="2984770"/>
            <a:ext cx="3264408" cy="253437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383</Words>
  <Application>Microsoft Office PowerPoint</Application>
  <PresentationFormat>On-screen Show (4:3)</PresentationFormat>
  <Paragraphs>17</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Segoe UI</vt:lpstr>
      <vt:lpstr>Office Theme</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junaid .</cp:lastModifiedBy>
  <cp:revision>2</cp:revision>
  <dcterms:created xsi:type="dcterms:W3CDTF">2013-01-27T09:14:16Z</dcterms:created>
  <dcterms:modified xsi:type="dcterms:W3CDTF">2025-09-17T05:25:23Z</dcterms:modified>
  <cp:category/>
</cp:coreProperties>
</file>