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mo Bold" charset="1" panose="020B0704020202020204"/>
      <p:regular r:id="rId17"/>
    </p:embeddedFont>
    <p:embeddedFont>
      <p:font typeface="PT Sans" charset="1" panose="020B0503020203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25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F">
                <a:alpha val="7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05155" y="2823716"/>
            <a:ext cx="9335691" cy="2697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Language Learning App for Vocabulary and Lesson Management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05155" y="5874395"/>
            <a:ext cx="9335691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We have e</a:t>
            </a: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xplored the design and implementation of an interactive language learning app that leverages data structures and algorithms to enhance vocabulary acquisition and lesson management.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F">
                <a:alpha val="7490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47155" y="2590651"/>
            <a:ext cx="7040612" cy="93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Key 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7155" y="4237584"/>
            <a:ext cx="3501032" cy="91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Vocabulary Management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5359450"/>
            <a:ext cx="3501032" cy="201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Add, remove, and view word translations, enhancing vocabulary acquisition.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87566" y="4237584"/>
            <a:ext cx="3501032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Lesson Tree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87566" y="4919514"/>
            <a:ext cx="3501032" cy="201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Build a hierarchical structure of lessons for a structured learning experience.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27976" y="4237584"/>
            <a:ext cx="3501032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Learning Path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27976" y="4919514"/>
            <a:ext cx="3501032" cy="201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Generate an optimized sequence of lessons using tree traversal for efficient learning.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68387" y="4237584"/>
            <a:ext cx="3501032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Quiz System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68387" y="4919514"/>
            <a:ext cx="3501032" cy="201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Interactive quizzes for vocabulary testing with performance tracking and feedback.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F">
                <a:alpha val="7490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47155" y="1725662"/>
            <a:ext cx="7040612" cy="93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Core Data Structures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32867" y="3246984"/>
            <a:ext cx="5226992" cy="2739778"/>
            <a:chOff x="0" y="0"/>
            <a:chExt cx="6969323" cy="36530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6931279" cy="3614928"/>
            </a:xfrm>
            <a:custGeom>
              <a:avLst/>
              <a:gdLst/>
              <a:ahLst/>
              <a:cxnLst/>
              <a:rect r="r" b="b" t="t" l="l"/>
              <a:pathLst>
                <a:path h="3614928" w="6931279">
                  <a:moveTo>
                    <a:pt x="0" y="598424"/>
                  </a:moveTo>
                  <a:cubicBezTo>
                    <a:pt x="0" y="267970"/>
                    <a:pt x="269240" y="0"/>
                    <a:pt x="601472" y="0"/>
                  </a:cubicBezTo>
                  <a:lnTo>
                    <a:pt x="6329807" y="0"/>
                  </a:lnTo>
                  <a:cubicBezTo>
                    <a:pt x="6662039" y="0"/>
                    <a:pt x="6931279" y="267970"/>
                    <a:pt x="6931279" y="598424"/>
                  </a:cubicBezTo>
                  <a:lnTo>
                    <a:pt x="6931279" y="3016504"/>
                  </a:lnTo>
                  <a:cubicBezTo>
                    <a:pt x="6931279" y="3346958"/>
                    <a:pt x="6662039" y="3614928"/>
                    <a:pt x="6329807" y="3614928"/>
                  </a:cubicBezTo>
                  <a:lnTo>
                    <a:pt x="601472" y="3614928"/>
                  </a:lnTo>
                  <a:cubicBezTo>
                    <a:pt x="269240" y="3614928"/>
                    <a:pt x="0" y="3346958"/>
                    <a:pt x="0" y="3016504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69379" cy="3653028"/>
            </a:xfrm>
            <a:custGeom>
              <a:avLst/>
              <a:gdLst/>
              <a:ahLst/>
              <a:cxnLst/>
              <a:rect r="r" b="b" t="t" l="l"/>
              <a:pathLst>
                <a:path h="3653028" w="6969379">
                  <a:moveTo>
                    <a:pt x="0" y="617474"/>
                  </a:moveTo>
                  <a:cubicBezTo>
                    <a:pt x="0" y="276352"/>
                    <a:pt x="277876" y="0"/>
                    <a:pt x="620522" y="0"/>
                  </a:cubicBezTo>
                  <a:lnTo>
                    <a:pt x="6348857" y="0"/>
                  </a:lnTo>
                  <a:lnTo>
                    <a:pt x="6348857" y="19050"/>
                  </a:lnTo>
                  <a:lnTo>
                    <a:pt x="6348857" y="0"/>
                  </a:lnTo>
                  <a:cubicBezTo>
                    <a:pt x="6691503" y="0"/>
                    <a:pt x="6969379" y="276352"/>
                    <a:pt x="6969379" y="617474"/>
                  </a:cubicBezTo>
                  <a:lnTo>
                    <a:pt x="6950329" y="617474"/>
                  </a:lnTo>
                  <a:lnTo>
                    <a:pt x="6969379" y="617474"/>
                  </a:lnTo>
                  <a:lnTo>
                    <a:pt x="6969379" y="3035554"/>
                  </a:lnTo>
                  <a:lnTo>
                    <a:pt x="6950329" y="3035554"/>
                  </a:lnTo>
                  <a:lnTo>
                    <a:pt x="6969379" y="3035554"/>
                  </a:lnTo>
                  <a:cubicBezTo>
                    <a:pt x="6969379" y="3376676"/>
                    <a:pt x="6691503" y="3653028"/>
                    <a:pt x="6348857" y="3653028"/>
                  </a:cubicBezTo>
                  <a:lnTo>
                    <a:pt x="6348857" y="3633978"/>
                  </a:lnTo>
                  <a:lnTo>
                    <a:pt x="6348857" y="3653028"/>
                  </a:lnTo>
                  <a:lnTo>
                    <a:pt x="620522" y="3653028"/>
                  </a:lnTo>
                  <a:lnTo>
                    <a:pt x="620522" y="3633978"/>
                  </a:lnTo>
                  <a:lnTo>
                    <a:pt x="620522" y="3653028"/>
                  </a:lnTo>
                  <a:cubicBezTo>
                    <a:pt x="277876" y="3653028"/>
                    <a:pt x="0" y="3376676"/>
                    <a:pt x="0" y="3035554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3035554"/>
                  </a:lnTo>
                  <a:lnTo>
                    <a:pt x="19050" y="3035554"/>
                  </a:lnTo>
                  <a:lnTo>
                    <a:pt x="38100" y="3035554"/>
                  </a:lnTo>
                  <a:cubicBezTo>
                    <a:pt x="38100" y="3355467"/>
                    <a:pt x="298704" y="3614928"/>
                    <a:pt x="620522" y="3614928"/>
                  </a:cubicBezTo>
                  <a:lnTo>
                    <a:pt x="6348857" y="3614928"/>
                  </a:lnTo>
                  <a:cubicBezTo>
                    <a:pt x="6670548" y="3614928"/>
                    <a:pt x="6931279" y="3355467"/>
                    <a:pt x="6931279" y="3035554"/>
                  </a:cubicBezTo>
                  <a:lnTo>
                    <a:pt x="6931279" y="617474"/>
                  </a:lnTo>
                  <a:cubicBezTo>
                    <a:pt x="6931279" y="297561"/>
                    <a:pt x="6670548" y="38100"/>
                    <a:pt x="6348857" y="38100"/>
                  </a:cubicBezTo>
                  <a:lnTo>
                    <a:pt x="620522" y="38100"/>
                  </a:lnTo>
                  <a:lnTo>
                    <a:pt x="620522" y="19050"/>
                  </a:lnTo>
                  <a:lnTo>
                    <a:pt x="620522" y="38100"/>
                  </a:lnTo>
                  <a:cubicBezTo>
                    <a:pt x="298704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2D4DF2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74874" y="3550890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Stack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4874" y="4113162"/>
            <a:ext cx="4542979" cy="153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Tracks completed lessons, supporting user progress monitoring.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530429" y="3246984"/>
            <a:ext cx="5226992" cy="2739778"/>
            <a:chOff x="0" y="0"/>
            <a:chExt cx="6969323" cy="36530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9050" y="19050"/>
              <a:ext cx="6931279" cy="3614928"/>
            </a:xfrm>
            <a:custGeom>
              <a:avLst/>
              <a:gdLst/>
              <a:ahLst/>
              <a:cxnLst/>
              <a:rect r="r" b="b" t="t" l="l"/>
              <a:pathLst>
                <a:path h="3614928" w="6931279">
                  <a:moveTo>
                    <a:pt x="0" y="598424"/>
                  </a:moveTo>
                  <a:cubicBezTo>
                    <a:pt x="0" y="267970"/>
                    <a:pt x="269240" y="0"/>
                    <a:pt x="601472" y="0"/>
                  </a:cubicBezTo>
                  <a:lnTo>
                    <a:pt x="6329807" y="0"/>
                  </a:lnTo>
                  <a:cubicBezTo>
                    <a:pt x="6662039" y="0"/>
                    <a:pt x="6931279" y="267970"/>
                    <a:pt x="6931279" y="598424"/>
                  </a:cubicBezTo>
                  <a:lnTo>
                    <a:pt x="6931279" y="3016504"/>
                  </a:lnTo>
                  <a:cubicBezTo>
                    <a:pt x="6931279" y="3346958"/>
                    <a:pt x="6662039" y="3614928"/>
                    <a:pt x="6329807" y="3614928"/>
                  </a:cubicBezTo>
                  <a:lnTo>
                    <a:pt x="601472" y="3614928"/>
                  </a:lnTo>
                  <a:cubicBezTo>
                    <a:pt x="269240" y="3614928"/>
                    <a:pt x="0" y="3346958"/>
                    <a:pt x="0" y="3016504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969379" cy="3653028"/>
            </a:xfrm>
            <a:custGeom>
              <a:avLst/>
              <a:gdLst/>
              <a:ahLst/>
              <a:cxnLst/>
              <a:rect r="r" b="b" t="t" l="l"/>
              <a:pathLst>
                <a:path h="3653028" w="6969379">
                  <a:moveTo>
                    <a:pt x="0" y="617474"/>
                  </a:moveTo>
                  <a:cubicBezTo>
                    <a:pt x="0" y="276352"/>
                    <a:pt x="277876" y="0"/>
                    <a:pt x="620522" y="0"/>
                  </a:cubicBezTo>
                  <a:lnTo>
                    <a:pt x="6348857" y="0"/>
                  </a:lnTo>
                  <a:lnTo>
                    <a:pt x="6348857" y="19050"/>
                  </a:lnTo>
                  <a:lnTo>
                    <a:pt x="6348857" y="0"/>
                  </a:lnTo>
                  <a:cubicBezTo>
                    <a:pt x="6691503" y="0"/>
                    <a:pt x="6969379" y="276352"/>
                    <a:pt x="6969379" y="617474"/>
                  </a:cubicBezTo>
                  <a:lnTo>
                    <a:pt x="6950329" y="617474"/>
                  </a:lnTo>
                  <a:lnTo>
                    <a:pt x="6969379" y="617474"/>
                  </a:lnTo>
                  <a:lnTo>
                    <a:pt x="6969379" y="3035554"/>
                  </a:lnTo>
                  <a:lnTo>
                    <a:pt x="6950329" y="3035554"/>
                  </a:lnTo>
                  <a:lnTo>
                    <a:pt x="6969379" y="3035554"/>
                  </a:lnTo>
                  <a:cubicBezTo>
                    <a:pt x="6969379" y="3376676"/>
                    <a:pt x="6691503" y="3653028"/>
                    <a:pt x="6348857" y="3653028"/>
                  </a:cubicBezTo>
                  <a:lnTo>
                    <a:pt x="6348857" y="3633978"/>
                  </a:lnTo>
                  <a:lnTo>
                    <a:pt x="6348857" y="3653028"/>
                  </a:lnTo>
                  <a:lnTo>
                    <a:pt x="620522" y="3653028"/>
                  </a:lnTo>
                  <a:lnTo>
                    <a:pt x="620522" y="3633978"/>
                  </a:lnTo>
                  <a:lnTo>
                    <a:pt x="620522" y="3653028"/>
                  </a:lnTo>
                  <a:cubicBezTo>
                    <a:pt x="277876" y="3653028"/>
                    <a:pt x="0" y="3376676"/>
                    <a:pt x="0" y="3035554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3035554"/>
                  </a:lnTo>
                  <a:lnTo>
                    <a:pt x="19050" y="3035554"/>
                  </a:lnTo>
                  <a:lnTo>
                    <a:pt x="38100" y="3035554"/>
                  </a:lnTo>
                  <a:cubicBezTo>
                    <a:pt x="38100" y="3355467"/>
                    <a:pt x="298704" y="3614928"/>
                    <a:pt x="620522" y="3614928"/>
                  </a:cubicBezTo>
                  <a:lnTo>
                    <a:pt x="6348857" y="3614928"/>
                  </a:lnTo>
                  <a:cubicBezTo>
                    <a:pt x="6670548" y="3614928"/>
                    <a:pt x="6931279" y="3355467"/>
                    <a:pt x="6931279" y="3035554"/>
                  </a:cubicBezTo>
                  <a:lnTo>
                    <a:pt x="6931279" y="617474"/>
                  </a:lnTo>
                  <a:cubicBezTo>
                    <a:pt x="6931279" y="297561"/>
                    <a:pt x="6670548" y="38100"/>
                    <a:pt x="6348857" y="38100"/>
                  </a:cubicBezTo>
                  <a:lnTo>
                    <a:pt x="620522" y="38100"/>
                  </a:lnTo>
                  <a:lnTo>
                    <a:pt x="620522" y="19050"/>
                  </a:lnTo>
                  <a:lnTo>
                    <a:pt x="620522" y="38100"/>
                  </a:lnTo>
                  <a:cubicBezTo>
                    <a:pt x="298704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018CE1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872436" y="3550890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Queue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72436" y="4113162"/>
            <a:ext cx="4542979" cy="153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Manages pending lessons, prioritizing and optimizing the learning path.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027991" y="3246984"/>
            <a:ext cx="5226992" cy="2739778"/>
            <a:chOff x="0" y="0"/>
            <a:chExt cx="6969323" cy="36530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9050" y="19050"/>
              <a:ext cx="6931279" cy="3614928"/>
            </a:xfrm>
            <a:custGeom>
              <a:avLst/>
              <a:gdLst/>
              <a:ahLst/>
              <a:cxnLst/>
              <a:rect r="r" b="b" t="t" l="l"/>
              <a:pathLst>
                <a:path h="3614928" w="6931279">
                  <a:moveTo>
                    <a:pt x="0" y="598424"/>
                  </a:moveTo>
                  <a:cubicBezTo>
                    <a:pt x="0" y="267970"/>
                    <a:pt x="269240" y="0"/>
                    <a:pt x="601472" y="0"/>
                  </a:cubicBezTo>
                  <a:lnTo>
                    <a:pt x="6329807" y="0"/>
                  </a:lnTo>
                  <a:cubicBezTo>
                    <a:pt x="6662039" y="0"/>
                    <a:pt x="6931279" y="267970"/>
                    <a:pt x="6931279" y="598424"/>
                  </a:cubicBezTo>
                  <a:lnTo>
                    <a:pt x="6931279" y="3016504"/>
                  </a:lnTo>
                  <a:cubicBezTo>
                    <a:pt x="6931279" y="3346958"/>
                    <a:pt x="6662039" y="3614928"/>
                    <a:pt x="6329807" y="3614928"/>
                  </a:cubicBezTo>
                  <a:lnTo>
                    <a:pt x="601472" y="3614928"/>
                  </a:lnTo>
                  <a:cubicBezTo>
                    <a:pt x="269240" y="3614928"/>
                    <a:pt x="0" y="3346958"/>
                    <a:pt x="0" y="3016504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69379" cy="3653028"/>
            </a:xfrm>
            <a:custGeom>
              <a:avLst/>
              <a:gdLst/>
              <a:ahLst/>
              <a:cxnLst/>
              <a:rect r="r" b="b" t="t" l="l"/>
              <a:pathLst>
                <a:path h="3653028" w="6969379">
                  <a:moveTo>
                    <a:pt x="0" y="617474"/>
                  </a:moveTo>
                  <a:cubicBezTo>
                    <a:pt x="0" y="276352"/>
                    <a:pt x="277876" y="0"/>
                    <a:pt x="620522" y="0"/>
                  </a:cubicBezTo>
                  <a:lnTo>
                    <a:pt x="6348857" y="0"/>
                  </a:lnTo>
                  <a:lnTo>
                    <a:pt x="6348857" y="19050"/>
                  </a:lnTo>
                  <a:lnTo>
                    <a:pt x="6348857" y="0"/>
                  </a:lnTo>
                  <a:cubicBezTo>
                    <a:pt x="6691503" y="0"/>
                    <a:pt x="6969379" y="276352"/>
                    <a:pt x="6969379" y="617474"/>
                  </a:cubicBezTo>
                  <a:lnTo>
                    <a:pt x="6950329" y="617474"/>
                  </a:lnTo>
                  <a:lnTo>
                    <a:pt x="6969379" y="617474"/>
                  </a:lnTo>
                  <a:lnTo>
                    <a:pt x="6969379" y="3035554"/>
                  </a:lnTo>
                  <a:lnTo>
                    <a:pt x="6950329" y="3035554"/>
                  </a:lnTo>
                  <a:lnTo>
                    <a:pt x="6969379" y="3035554"/>
                  </a:lnTo>
                  <a:cubicBezTo>
                    <a:pt x="6969379" y="3376676"/>
                    <a:pt x="6691503" y="3653028"/>
                    <a:pt x="6348857" y="3653028"/>
                  </a:cubicBezTo>
                  <a:lnTo>
                    <a:pt x="6348857" y="3633978"/>
                  </a:lnTo>
                  <a:lnTo>
                    <a:pt x="6348857" y="3653028"/>
                  </a:lnTo>
                  <a:lnTo>
                    <a:pt x="620522" y="3653028"/>
                  </a:lnTo>
                  <a:lnTo>
                    <a:pt x="620522" y="3633978"/>
                  </a:lnTo>
                  <a:lnTo>
                    <a:pt x="620522" y="3653028"/>
                  </a:lnTo>
                  <a:cubicBezTo>
                    <a:pt x="277876" y="3653028"/>
                    <a:pt x="0" y="3376676"/>
                    <a:pt x="0" y="3035554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3035554"/>
                  </a:lnTo>
                  <a:lnTo>
                    <a:pt x="19050" y="3035554"/>
                  </a:lnTo>
                  <a:lnTo>
                    <a:pt x="38100" y="3035554"/>
                  </a:lnTo>
                  <a:cubicBezTo>
                    <a:pt x="38100" y="3355467"/>
                    <a:pt x="298704" y="3614928"/>
                    <a:pt x="620522" y="3614928"/>
                  </a:cubicBezTo>
                  <a:lnTo>
                    <a:pt x="6348857" y="3614928"/>
                  </a:lnTo>
                  <a:cubicBezTo>
                    <a:pt x="6670548" y="3614928"/>
                    <a:pt x="6931279" y="3355467"/>
                    <a:pt x="6931279" y="3035554"/>
                  </a:cubicBezTo>
                  <a:lnTo>
                    <a:pt x="6931279" y="617474"/>
                  </a:lnTo>
                  <a:cubicBezTo>
                    <a:pt x="6931279" y="297561"/>
                    <a:pt x="6670548" y="38100"/>
                    <a:pt x="6348857" y="38100"/>
                  </a:cubicBezTo>
                  <a:lnTo>
                    <a:pt x="620522" y="38100"/>
                  </a:lnTo>
                  <a:lnTo>
                    <a:pt x="620522" y="19050"/>
                  </a:lnTo>
                  <a:lnTo>
                    <a:pt x="620522" y="38100"/>
                  </a:lnTo>
                  <a:cubicBezTo>
                    <a:pt x="298704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DA33B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369999" y="3550890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Priority Queue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69999" y="4113162"/>
            <a:ext cx="4542979" cy="153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Handles prioritized lessons, ensuring high-priority lessons are addressed first.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32867" y="6257330"/>
            <a:ext cx="7975847" cy="2260998"/>
            <a:chOff x="0" y="0"/>
            <a:chExt cx="10634463" cy="301466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9050" y="19050"/>
              <a:ext cx="10596372" cy="2976499"/>
            </a:xfrm>
            <a:custGeom>
              <a:avLst/>
              <a:gdLst/>
              <a:ahLst/>
              <a:cxnLst/>
              <a:rect r="r" b="b" t="t" l="l"/>
              <a:pathLst>
                <a:path h="2976499" w="10596372">
                  <a:moveTo>
                    <a:pt x="0" y="598424"/>
                  </a:moveTo>
                  <a:cubicBezTo>
                    <a:pt x="0" y="267970"/>
                    <a:pt x="270383" y="0"/>
                    <a:pt x="603885" y="0"/>
                  </a:cubicBezTo>
                  <a:lnTo>
                    <a:pt x="9992487" y="0"/>
                  </a:lnTo>
                  <a:cubicBezTo>
                    <a:pt x="10325989" y="0"/>
                    <a:pt x="10596372" y="267970"/>
                    <a:pt x="10596372" y="598424"/>
                  </a:cubicBezTo>
                  <a:lnTo>
                    <a:pt x="10596372" y="2378075"/>
                  </a:lnTo>
                  <a:cubicBezTo>
                    <a:pt x="10596372" y="2708529"/>
                    <a:pt x="10325989" y="2976499"/>
                    <a:pt x="9992487" y="2976499"/>
                  </a:cubicBezTo>
                  <a:lnTo>
                    <a:pt x="603885" y="2976499"/>
                  </a:lnTo>
                  <a:cubicBezTo>
                    <a:pt x="270383" y="2976499"/>
                    <a:pt x="0" y="2708529"/>
                    <a:pt x="0" y="2378075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634472" cy="3014726"/>
            </a:xfrm>
            <a:custGeom>
              <a:avLst/>
              <a:gdLst/>
              <a:ahLst/>
              <a:cxnLst/>
              <a:rect r="r" b="b" t="t" l="l"/>
              <a:pathLst>
                <a:path h="3014726" w="10634472">
                  <a:moveTo>
                    <a:pt x="0" y="617474"/>
                  </a:moveTo>
                  <a:cubicBezTo>
                    <a:pt x="0" y="276352"/>
                    <a:pt x="279019" y="0"/>
                    <a:pt x="622935" y="0"/>
                  </a:cubicBezTo>
                  <a:lnTo>
                    <a:pt x="10011537" y="0"/>
                  </a:lnTo>
                  <a:lnTo>
                    <a:pt x="10011537" y="19050"/>
                  </a:lnTo>
                  <a:lnTo>
                    <a:pt x="10011537" y="0"/>
                  </a:lnTo>
                  <a:cubicBezTo>
                    <a:pt x="10355453" y="0"/>
                    <a:pt x="10634472" y="276352"/>
                    <a:pt x="10634472" y="617474"/>
                  </a:cubicBezTo>
                  <a:lnTo>
                    <a:pt x="10615422" y="617474"/>
                  </a:lnTo>
                  <a:lnTo>
                    <a:pt x="10634472" y="617474"/>
                  </a:lnTo>
                  <a:lnTo>
                    <a:pt x="10634472" y="2397125"/>
                  </a:lnTo>
                  <a:lnTo>
                    <a:pt x="10615422" y="2397125"/>
                  </a:lnTo>
                  <a:lnTo>
                    <a:pt x="10634472" y="2397125"/>
                  </a:lnTo>
                  <a:cubicBezTo>
                    <a:pt x="10634472" y="2738374"/>
                    <a:pt x="10355453" y="3014599"/>
                    <a:pt x="10011537" y="3014599"/>
                  </a:cubicBezTo>
                  <a:lnTo>
                    <a:pt x="10011537" y="2995549"/>
                  </a:lnTo>
                  <a:lnTo>
                    <a:pt x="10011537" y="3014599"/>
                  </a:lnTo>
                  <a:lnTo>
                    <a:pt x="622935" y="3014599"/>
                  </a:lnTo>
                  <a:lnTo>
                    <a:pt x="622935" y="2995549"/>
                  </a:lnTo>
                  <a:lnTo>
                    <a:pt x="622935" y="3014599"/>
                  </a:lnTo>
                  <a:cubicBezTo>
                    <a:pt x="279019" y="3014726"/>
                    <a:pt x="0" y="2738374"/>
                    <a:pt x="0" y="2397125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2397125"/>
                  </a:lnTo>
                  <a:lnTo>
                    <a:pt x="19050" y="2397125"/>
                  </a:lnTo>
                  <a:lnTo>
                    <a:pt x="38100" y="2397125"/>
                  </a:lnTo>
                  <a:cubicBezTo>
                    <a:pt x="38100" y="2716911"/>
                    <a:pt x="299847" y="2976499"/>
                    <a:pt x="622935" y="2976499"/>
                  </a:cubicBezTo>
                  <a:lnTo>
                    <a:pt x="10011537" y="2976499"/>
                  </a:lnTo>
                  <a:cubicBezTo>
                    <a:pt x="10334752" y="2976499"/>
                    <a:pt x="10596372" y="2716911"/>
                    <a:pt x="10596372" y="2397125"/>
                  </a:cubicBezTo>
                  <a:lnTo>
                    <a:pt x="10596372" y="617474"/>
                  </a:lnTo>
                  <a:cubicBezTo>
                    <a:pt x="10596372" y="297688"/>
                    <a:pt x="10334625" y="38100"/>
                    <a:pt x="10011537" y="38100"/>
                  </a:cubicBezTo>
                  <a:lnTo>
                    <a:pt x="622935" y="38100"/>
                  </a:lnTo>
                  <a:lnTo>
                    <a:pt x="622935" y="19050"/>
                  </a:lnTo>
                  <a:lnTo>
                    <a:pt x="622935" y="38100"/>
                  </a:lnTo>
                  <a:cubicBezTo>
                    <a:pt x="299847" y="38100"/>
                    <a:pt x="38100" y="297688"/>
                    <a:pt x="38100" y="617474"/>
                  </a:cubicBezTo>
                  <a:close/>
                </a:path>
              </a:pathLst>
            </a:custGeom>
            <a:solidFill>
              <a:srgbClr val="2D4DF2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374874" y="6561236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Map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74874" y="7123510"/>
            <a:ext cx="7291834" cy="105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Stores vocabulary, efficiently associating words with their translations.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279285" y="6257330"/>
            <a:ext cx="7975847" cy="2260998"/>
            <a:chOff x="0" y="0"/>
            <a:chExt cx="10634463" cy="301466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9050" y="19050"/>
              <a:ext cx="10596372" cy="2976499"/>
            </a:xfrm>
            <a:custGeom>
              <a:avLst/>
              <a:gdLst/>
              <a:ahLst/>
              <a:cxnLst/>
              <a:rect r="r" b="b" t="t" l="l"/>
              <a:pathLst>
                <a:path h="2976499" w="10596372">
                  <a:moveTo>
                    <a:pt x="0" y="598424"/>
                  </a:moveTo>
                  <a:cubicBezTo>
                    <a:pt x="0" y="267970"/>
                    <a:pt x="270383" y="0"/>
                    <a:pt x="603885" y="0"/>
                  </a:cubicBezTo>
                  <a:lnTo>
                    <a:pt x="9992487" y="0"/>
                  </a:lnTo>
                  <a:cubicBezTo>
                    <a:pt x="10325989" y="0"/>
                    <a:pt x="10596372" y="267970"/>
                    <a:pt x="10596372" y="598424"/>
                  </a:cubicBezTo>
                  <a:lnTo>
                    <a:pt x="10596372" y="2378075"/>
                  </a:lnTo>
                  <a:cubicBezTo>
                    <a:pt x="10596372" y="2708529"/>
                    <a:pt x="10325989" y="2976499"/>
                    <a:pt x="9992487" y="2976499"/>
                  </a:cubicBezTo>
                  <a:lnTo>
                    <a:pt x="603885" y="2976499"/>
                  </a:lnTo>
                  <a:cubicBezTo>
                    <a:pt x="270383" y="2976499"/>
                    <a:pt x="0" y="2708529"/>
                    <a:pt x="0" y="2378075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634472" cy="3014726"/>
            </a:xfrm>
            <a:custGeom>
              <a:avLst/>
              <a:gdLst/>
              <a:ahLst/>
              <a:cxnLst/>
              <a:rect r="r" b="b" t="t" l="l"/>
              <a:pathLst>
                <a:path h="3014726" w="10634472">
                  <a:moveTo>
                    <a:pt x="0" y="617474"/>
                  </a:moveTo>
                  <a:cubicBezTo>
                    <a:pt x="0" y="276352"/>
                    <a:pt x="279019" y="0"/>
                    <a:pt x="622935" y="0"/>
                  </a:cubicBezTo>
                  <a:lnTo>
                    <a:pt x="10011537" y="0"/>
                  </a:lnTo>
                  <a:lnTo>
                    <a:pt x="10011537" y="19050"/>
                  </a:lnTo>
                  <a:lnTo>
                    <a:pt x="10011537" y="0"/>
                  </a:lnTo>
                  <a:cubicBezTo>
                    <a:pt x="10355453" y="0"/>
                    <a:pt x="10634472" y="276352"/>
                    <a:pt x="10634472" y="617474"/>
                  </a:cubicBezTo>
                  <a:lnTo>
                    <a:pt x="10615422" y="617474"/>
                  </a:lnTo>
                  <a:lnTo>
                    <a:pt x="10634472" y="617474"/>
                  </a:lnTo>
                  <a:lnTo>
                    <a:pt x="10634472" y="2397125"/>
                  </a:lnTo>
                  <a:lnTo>
                    <a:pt x="10615422" y="2397125"/>
                  </a:lnTo>
                  <a:lnTo>
                    <a:pt x="10634472" y="2397125"/>
                  </a:lnTo>
                  <a:cubicBezTo>
                    <a:pt x="10634472" y="2738374"/>
                    <a:pt x="10355453" y="3014599"/>
                    <a:pt x="10011537" y="3014599"/>
                  </a:cubicBezTo>
                  <a:lnTo>
                    <a:pt x="10011537" y="2995549"/>
                  </a:lnTo>
                  <a:lnTo>
                    <a:pt x="10011537" y="3014599"/>
                  </a:lnTo>
                  <a:lnTo>
                    <a:pt x="622935" y="3014599"/>
                  </a:lnTo>
                  <a:lnTo>
                    <a:pt x="622935" y="2995549"/>
                  </a:lnTo>
                  <a:lnTo>
                    <a:pt x="622935" y="3014599"/>
                  </a:lnTo>
                  <a:cubicBezTo>
                    <a:pt x="279019" y="3014726"/>
                    <a:pt x="0" y="2738374"/>
                    <a:pt x="0" y="2397125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2397125"/>
                  </a:lnTo>
                  <a:lnTo>
                    <a:pt x="19050" y="2397125"/>
                  </a:lnTo>
                  <a:lnTo>
                    <a:pt x="38100" y="2397125"/>
                  </a:lnTo>
                  <a:cubicBezTo>
                    <a:pt x="38100" y="2716911"/>
                    <a:pt x="299847" y="2976499"/>
                    <a:pt x="622935" y="2976499"/>
                  </a:cubicBezTo>
                  <a:lnTo>
                    <a:pt x="10011537" y="2976499"/>
                  </a:lnTo>
                  <a:cubicBezTo>
                    <a:pt x="10334752" y="2976499"/>
                    <a:pt x="10596372" y="2716911"/>
                    <a:pt x="10596372" y="2397125"/>
                  </a:cubicBezTo>
                  <a:lnTo>
                    <a:pt x="10596372" y="617474"/>
                  </a:lnTo>
                  <a:cubicBezTo>
                    <a:pt x="10596372" y="297688"/>
                    <a:pt x="10334625" y="38100"/>
                    <a:pt x="10011537" y="38100"/>
                  </a:cubicBezTo>
                  <a:lnTo>
                    <a:pt x="622935" y="38100"/>
                  </a:lnTo>
                  <a:lnTo>
                    <a:pt x="622935" y="19050"/>
                  </a:lnTo>
                  <a:lnTo>
                    <a:pt x="622935" y="38100"/>
                  </a:lnTo>
                  <a:cubicBezTo>
                    <a:pt x="299847" y="38100"/>
                    <a:pt x="38100" y="297688"/>
                    <a:pt x="38100" y="617474"/>
                  </a:cubicBezTo>
                  <a:close/>
                </a:path>
              </a:pathLst>
            </a:custGeom>
            <a:solidFill>
              <a:srgbClr val="018CE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621291" y="6561236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Tree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621291" y="7123510"/>
            <a:ext cx="7291834" cy="105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Represents hierarchical lessons, allowing for a structured and logical learning flow.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F">
                <a:alpha val="7490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623694" y="908977"/>
            <a:ext cx="7040612" cy="93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Essential Algorithms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51223" y="2608148"/>
            <a:ext cx="701725" cy="701725"/>
            <a:chOff x="0" y="0"/>
            <a:chExt cx="935633" cy="9356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897509" cy="897509"/>
            </a:xfrm>
            <a:custGeom>
              <a:avLst/>
              <a:gdLst/>
              <a:ahLst/>
              <a:cxnLst/>
              <a:rect r="r" b="b" t="t" l="l"/>
              <a:pathLst>
                <a:path h="897509" w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5609" cy="935736"/>
            </a:xfrm>
            <a:custGeom>
              <a:avLst/>
              <a:gdLst/>
              <a:ahLst/>
              <a:cxnLst/>
              <a:rect r="r" b="b" t="t" l="l"/>
              <a:pathLst>
                <a:path h="935736" w="935609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2D4DF2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775358" y="2785850"/>
            <a:ext cx="253454" cy="3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37805" y="2584336"/>
            <a:ext cx="3545979" cy="91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Depth-First Search (DFS)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37805" y="3586545"/>
            <a:ext cx="3545979" cy="153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Traverses the lesson tree, generating optimal learning paths for users.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792734" y="2569303"/>
            <a:ext cx="701725" cy="701725"/>
            <a:chOff x="0" y="0"/>
            <a:chExt cx="935633" cy="9356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897509" cy="897509"/>
            </a:xfrm>
            <a:custGeom>
              <a:avLst/>
              <a:gdLst/>
              <a:ahLst/>
              <a:cxnLst/>
              <a:rect r="r" b="b" t="t" l="l"/>
              <a:pathLst>
                <a:path h="897509" w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35609" cy="935736"/>
            </a:xfrm>
            <a:custGeom>
              <a:avLst/>
              <a:gdLst/>
              <a:ahLst/>
              <a:cxnLst/>
              <a:rect r="r" b="b" t="t" l="l"/>
              <a:pathLst>
                <a:path h="935736" w="935609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018CE1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016869" y="2747005"/>
            <a:ext cx="253454" cy="3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79315" y="2545491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Greedy Scoring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79315" y="3107763"/>
            <a:ext cx="3545979" cy="201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Assigns scores based on user quiz performance, dynamically adjusting the learning experience.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551223" y="5778337"/>
            <a:ext cx="701725" cy="701725"/>
            <a:chOff x="0" y="0"/>
            <a:chExt cx="935633" cy="9356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9050" y="19050"/>
              <a:ext cx="897509" cy="897509"/>
            </a:xfrm>
            <a:custGeom>
              <a:avLst/>
              <a:gdLst/>
              <a:ahLst/>
              <a:cxnLst/>
              <a:rect r="r" b="b" t="t" l="l"/>
              <a:pathLst>
                <a:path h="897509" w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35609" cy="935736"/>
            </a:xfrm>
            <a:custGeom>
              <a:avLst/>
              <a:gdLst/>
              <a:ahLst/>
              <a:cxnLst/>
              <a:rect r="r" b="b" t="t" l="l"/>
              <a:pathLst>
                <a:path h="935736" w="935609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DA33BF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775358" y="5956037"/>
            <a:ext cx="253454" cy="3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37805" y="5754525"/>
            <a:ext cx="3545979" cy="917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Priority-Based Sorting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37805" y="6756732"/>
            <a:ext cx="3545979" cy="201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Manages prioritized lessons using a min-heap, ensuring the most important lessons are tackled first.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792734" y="5739492"/>
            <a:ext cx="701725" cy="701725"/>
            <a:chOff x="0" y="0"/>
            <a:chExt cx="935633" cy="93563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9050" y="19050"/>
              <a:ext cx="897509" cy="897509"/>
            </a:xfrm>
            <a:custGeom>
              <a:avLst/>
              <a:gdLst/>
              <a:ahLst/>
              <a:cxnLst/>
              <a:rect r="r" b="b" t="t" l="l"/>
              <a:pathLst>
                <a:path h="897509" w="897509">
                  <a:moveTo>
                    <a:pt x="0" y="448818"/>
                  </a:moveTo>
                  <a:cubicBezTo>
                    <a:pt x="0" y="200914"/>
                    <a:pt x="200914" y="0"/>
                    <a:pt x="448818" y="0"/>
                  </a:cubicBezTo>
                  <a:cubicBezTo>
                    <a:pt x="696722" y="0"/>
                    <a:pt x="897509" y="200914"/>
                    <a:pt x="897509" y="448818"/>
                  </a:cubicBezTo>
                  <a:cubicBezTo>
                    <a:pt x="897509" y="696722"/>
                    <a:pt x="696595" y="897509"/>
                    <a:pt x="448818" y="897509"/>
                  </a:cubicBezTo>
                  <a:cubicBezTo>
                    <a:pt x="201041" y="897509"/>
                    <a:pt x="0" y="696595"/>
                    <a:pt x="0" y="448818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35609" cy="935736"/>
            </a:xfrm>
            <a:custGeom>
              <a:avLst/>
              <a:gdLst/>
              <a:ahLst/>
              <a:cxnLst/>
              <a:rect r="r" b="b" t="t" l="l"/>
              <a:pathLst>
                <a:path h="935736" w="935609">
                  <a:moveTo>
                    <a:pt x="0" y="467868"/>
                  </a:moveTo>
                  <a:cubicBezTo>
                    <a:pt x="0" y="209423"/>
                    <a:pt x="209423" y="0"/>
                    <a:pt x="467868" y="0"/>
                  </a:cubicBezTo>
                  <a:cubicBezTo>
                    <a:pt x="471424" y="0"/>
                    <a:pt x="474980" y="1016"/>
                    <a:pt x="477901" y="2921"/>
                  </a:cubicBezTo>
                  <a:lnTo>
                    <a:pt x="467868" y="19050"/>
                  </a:lnTo>
                  <a:lnTo>
                    <a:pt x="467868" y="0"/>
                  </a:lnTo>
                  <a:lnTo>
                    <a:pt x="467868" y="19050"/>
                  </a:lnTo>
                  <a:lnTo>
                    <a:pt x="467868" y="0"/>
                  </a:lnTo>
                  <a:cubicBezTo>
                    <a:pt x="726186" y="0"/>
                    <a:pt x="935609" y="209423"/>
                    <a:pt x="935609" y="467868"/>
                  </a:cubicBezTo>
                  <a:cubicBezTo>
                    <a:pt x="935609" y="475107"/>
                    <a:pt x="931545" y="481711"/>
                    <a:pt x="925068" y="484886"/>
                  </a:cubicBezTo>
                  <a:lnTo>
                    <a:pt x="916559" y="467868"/>
                  </a:lnTo>
                  <a:lnTo>
                    <a:pt x="935609" y="467868"/>
                  </a:lnTo>
                  <a:cubicBezTo>
                    <a:pt x="935609" y="726186"/>
                    <a:pt x="726186" y="935736"/>
                    <a:pt x="467741" y="935736"/>
                  </a:cubicBezTo>
                  <a:lnTo>
                    <a:pt x="467741" y="916686"/>
                  </a:lnTo>
                  <a:lnTo>
                    <a:pt x="467741" y="897636"/>
                  </a:lnTo>
                  <a:lnTo>
                    <a:pt x="467741" y="916686"/>
                  </a:lnTo>
                  <a:lnTo>
                    <a:pt x="467741" y="935736"/>
                  </a:lnTo>
                  <a:cubicBezTo>
                    <a:pt x="209423" y="935609"/>
                    <a:pt x="0" y="726186"/>
                    <a:pt x="0" y="467868"/>
                  </a:cubicBezTo>
                  <a:lnTo>
                    <a:pt x="19050" y="467868"/>
                  </a:lnTo>
                  <a:lnTo>
                    <a:pt x="0" y="467868"/>
                  </a:lnTo>
                  <a:moveTo>
                    <a:pt x="38100" y="467868"/>
                  </a:moveTo>
                  <a:lnTo>
                    <a:pt x="19050" y="467868"/>
                  </a:lnTo>
                  <a:lnTo>
                    <a:pt x="38100" y="467868"/>
                  </a:lnTo>
                  <a:cubicBezTo>
                    <a:pt x="38100" y="705104"/>
                    <a:pt x="230505" y="897509"/>
                    <a:pt x="467868" y="897509"/>
                  </a:cubicBezTo>
                  <a:cubicBezTo>
                    <a:pt x="478409" y="897509"/>
                    <a:pt x="486918" y="906018"/>
                    <a:pt x="486918" y="916559"/>
                  </a:cubicBezTo>
                  <a:cubicBezTo>
                    <a:pt x="486918" y="927100"/>
                    <a:pt x="478409" y="935609"/>
                    <a:pt x="467868" y="935609"/>
                  </a:cubicBezTo>
                  <a:cubicBezTo>
                    <a:pt x="457327" y="935609"/>
                    <a:pt x="448818" y="927100"/>
                    <a:pt x="448818" y="916559"/>
                  </a:cubicBezTo>
                  <a:cubicBezTo>
                    <a:pt x="448818" y="906018"/>
                    <a:pt x="457327" y="897509"/>
                    <a:pt x="467868" y="897509"/>
                  </a:cubicBezTo>
                  <a:cubicBezTo>
                    <a:pt x="705231" y="897509"/>
                    <a:pt x="897636" y="705104"/>
                    <a:pt x="897636" y="467741"/>
                  </a:cubicBezTo>
                  <a:cubicBezTo>
                    <a:pt x="897636" y="460502"/>
                    <a:pt x="901700" y="453898"/>
                    <a:pt x="908177" y="450723"/>
                  </a:cubicBezTo>
                  <a:lnTo>
                    <a:pt x="916686" y="467741"/>
                  </a:lnTo>
                  <a:lnTo>
                    <a:pt x="897636" y="467741"/>
                  </a:lnTo>
                  <a:cubicBezTo>
                    <a:pt x="897509" y="230505"/>
                    <a:pt x="705104" y="38100"/>
                    <a:pt x="467868" y="38100"/>
                  </a:cubicBezTo>
                  <a:cubicBezTo>
                    <a:pt x="464312" y="38100"/>
                    <a:pt x="460756" y="37084"/>
                    <a:pt x="457835" y="35179"/>
                  </a:cubicBezTo>
                  <a:lnTo>
                    <a:pt x="467868" y="19050"/>
                  </a:lnTo>
                  <a:lnTo>
                    <a:pt x="467868" y="38100"/>
                  </a:lnTo>
                  <a:cubicBezTo>
                    <a:pt x="230505" y="38100"/>
                    <a:pt x="38100" y="230505"/>
                    <a:pt x="38100" y="467868"/>
                  </a:cubicBezTo>
                  <a:close/>
                </a:path>
              </a:pathLst>
            </a:custGeom>
            <a:solidFill>
              <a:srgbClr val="2D4DF2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2016869" y="5917192"/>
            <a:ext cx="253454" cy="38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779315" y="5715680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Tree Traversal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779315" y="6277952"/>
            <a:ext cx="3545979" cy="24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Displays and organizes lessons in a hierarchical structure, making the learning process clear and intuitive.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F">
                <a:alpha val="74902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33866" y="934342"/>
            <a:ext cx="6560641" cy="87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7"/>
              </a:lnSpc>
            </a:pPr>
            <a:r>
              <a:rPr lang="en-US" sz="5125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App Functionality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7833866" y="2229742"/>
            <a:ext cx="696962" cy="696962"/>
          </a:xfrm>
          <a:custGeom>
            <a:avLst/>
            <a:gdLst/>
            <a:ahLst/>
            <a:cxnLst/>
            <a:rect r="r" b="b" t="t" l="l"/>
            <a:pathLst>
              <a:path h="696962" w="696962">
                <a:moveTo>
                  <a:pt x="0" y="0"/>
                </a:moveTo>
                <a:lnTo>
                  <a:pt x="696963" y="0"/>
                </a:lnTo>
                <a:lnTo>
                  <a:pt x="696963" y="696963"/>
                </a:lnTo>
                <a:lnTo>
                  <a:pt x="0" y="6969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33866" y="3186410"/>
            <a:ext cx="3280321" cy="42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Vocabulary Module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33866" y="3697040"/>
            <a:ext cx="4530030" cy="142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Users add, view, and manage vocabulary words and their translations.</a:t>
            </a:r>
          </a:p>
        </p:txBody>
      </p:sp>
      <p:sp>
        <p:nvSpPr>
          <p:cNvPr name="Freeform 10" id="10" descr="preencoded.png"/>
          <p:cNvSpPr/>
          <p:nvPr/>
        </p:nvSpPr>
        <p:spPr>
          <a:xfrm flipH="false" flipV="false" rot="0">
            <a:off x="12782104" y="2229742"/>
            <a:ext cx="696963" cy="696962"/>
          </a:xfrm>
          <a:custGeom>
            <a:avLst/>
            <a:gdLst/>
            <a:ahLst/>
            <a:cxnLst/>
            <a:rect r="r" b="b" t="t" l="l"/>
            <a:pathLst>
              <a:path h="696962" w="696963">
                <a:moveTo>
                  <a:pt x="0" y="0"/>
                </a:moveTo>
                <a:lnTo>
                  <a:pt x="696962" y="0"/>
                </a:lnTo>
                <a:lnTo>
                  <a:pt x="696962" y="696963"/>
                </a:lnTo>
                <a:lnTo>
                  <a:pt x="0" y="696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782104" y="3186410"/>
            <a:ext cx="3280321" cy="42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Lesson Tree Module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82104" y="3697040"/>
            <a:ext cx="4530030" cy="142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Lessons are structured hierarchically within a tree structure, enabling a logical learning flow.</a:t>
            </a:r>
          </a:p>
        </p:txBody>
      </p:sp>
      <p:sp>
        <p:nvSpPr>
          <p:cNvPr name="Freeform 13" id="13" descr="preencoded.png"/>
          <p:cNvSpPr/>
          <p:nvPr/>
        </p:nvSpPr>
        <p:spPr>
          <a:xfrm flipH="false" flipV="false" rot="0">
            <a:off x="7833866" y="5678909"/>
            <a:ext cx="696962" cy="696962"/>
          </a:xfrm>
          <a:custGeom>
            <a:avLst/>
            <a:gdLst/>
            <a:ahLst/>
            <a:cxnLst/>
            <a:rect r="r" b="b" t="t" l="l"/>
            <a:pathLst>
              <a:path h="696962" w="696962">
                <a:moveTo>
                  <a:pt x="0" y="0"/>
                </a:moveTo>
                <a:lnTo>
                  <a:pt x="696963" y="0"/>
                </a:lnTo>
                <a:lnTo>
                  <a:pt x="696963" y="696963"/>
                </a:lnTo>
                <a:lnTo>
                  <a:pt x="0" y="6969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833866" y="6635651"/>
            <a:ext cx="3291929" cy="42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Learning Path Module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33866" y="7540972"/>
            <a:ext cx="4530030" cy="1870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DFS algorithm generates an optimized learning path, avoiding revisiting lessons and ensuring efficiency.</a:t>
            </a:r>
          </a:p>
        </p:txBody>
      </p:sp>
      <p:sp>
        <p:nvSpPr>
          <p:cNvPr name="Freeform 16" id="16" descr="preencoded.png"/>
          <p:cNvSpPr/>
          <p:nvPr/>
        </p:nvSpPr>
        <p:spPr>
          <a:xfrm flipH="false" flipV="false" rot="0">
            <a:off x="12782104" y="5678909"/>
            <a:ext cx="696963" cy="696962"/>
          </a:xfrm>
          <a:custGeom>
            <a:avLst/>
            <a:gdLst/>
            <a:ahLst/>
            <a:cxnLst/>
            <a:rect r="r" b="b" t="t" l="l"/>
            <a:pathLst>
              <a:path h="696962" w="696963">
                <a:moveTo>
                  <a:pt x="0" y="0"/>
                </a:moveTo>
                <a:lnTo>
                  <a:pt x="696962" y="0"/>
                </a:lnTo>
                <a:lnTo>
                  <a:pt x="696962" y="696963"/>
                </a:lnTo>
                <a:lnTo>
                  <a:pt x="0" y="6969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754347" y="6635651"/>
            <a:ext cx="3280321" cy="42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Quiz Module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82104" y="7540972"/>
            <a:ext cx="4530030" cy="142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Interactive quizzes based on the learning path test users' vocabulary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F">
                <a:alpha val="7490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258768" y="1404152"/>
            <a:ext cx="7040612" cy="175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5"/>
              </a:lnSpc>
            </a:pPr>
            <a:r>
              <a:rPr lang="en-US" sz="550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User Interface Design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7155" y="4697016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Interactive Menu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155" y="5378946"/>
            <a:ext cx="7731919" cy="153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Provides easy access to all functionalities, including vocabulary management, lesson tree, learning path generation, and quizzes.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18451" y="4697016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Real-time Feedback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18451" y="5378946"/>
            <a:ext cx="7731919" cy="105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Tracks user scores, progress, and provides instant feedback for a personalized learning experience.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F">
                <a:alpha val="7490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60475" y="348406"/>
            <a:ext cx="8070205" cy="93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Benefits and Advantages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32867" y="2695278"/>
            <a:ext cx="2727424" cy="1725066"/>
            <a:chOff x="0" y="0"/>
            <a:chExt cx="3636565" cy="23000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3598418" cy="2261870"/>
            </a:xfrm>
            <a:custGeom>
              <a:avLst/>
              <a:gdLst/>
              <a:ahLst/>
              <a:cxnLst/>
              <a:rect r="r" b="b" t="t" l="l"/>
              <a:pathLst>
                <a:path h="2261870" w="3598418">
                  <a:moveTo>
                    <a:pt x="0" y="598424"/>
                  </a:moveTo>
                  <a:cubicBezTo>
                    <a:pt x="0" y="267970"/>
                    <a:pt x="269621" y="0"/>
                    <a:pt x="602107" y="0"/>
                  </a:cubicBezTo>
                  <a:lnTo>
                    <a:pt x="2996311" y="0"/>
                  </a:lnTo>
                  <a:cubicBezTo>
                    <a:pt x="3328924" y="0"/>
                    <a:pt x="3598418" y="267970"/>
                    <a:pt x="3598418" y="598424"/>
                  </a:cubicBezTo>
                  <a:lnTo>
                    <a:pt x="3598418" y="1663446"/>
                  </a:lnTo>
                  <a:cubicBezTo>
                    <a:pt x="3598418" y="1993900"/>
                    <a:pt x="3328797" y="2261870"/>
                    <a:pt x="2996311" y="2261870"/>
                  </a:cubicBezTo>
                  <a:lnTo>
                    <a:pt x="602107" y="2261870"/>
                  </a:lnTo>
                  <a:cubicBezTo>
                    <a:pt x="269494" y="2261870"/>
                    <a:pt x="0" y="1993900"/>
                    <a:pt x="0" y="1663446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36518" cy="2300097"/>
            </a:xfrm>
            <a:custGeom>
              <a:avLst/>
              <a:gdLst/>
              <a:ahLst/>
              <a:cxnLst/>
              <a:rect r="r" b="b" t="t" l="l"/>
              <a:pathLst>
                <a:path h="2300097" w="3636518">
                  <a:moveTo>
                    <a:pt x="0" y="617474"/>
                  </a:moveTo>
                  <a:cubicBezTo>
                    <a:pt x="0" y="276352"/>
                    <a:pt x="278257" y="0"/>
                    <a:pt x="621157" y="0"/>
                  </a:cubicBezTo>
                  <a:lnTo>
                    <a:pt x="3015361" y="0"/>
                  </a:lnTo>
                  <a:lnTo>
                    <a:pt x="3015361" y="19050"/>
                  </a:lnTo>
                  <a:lnTo>
                    <a:pt x="3015361" y="0"/>
                  </a:lnTo>
                  <a:lnTo>
                    <a:pt x="3015361" y="19050"/>
                  </a:lnTo>
                  <a:lnTo>
                    <a:pt x="3015361" y="0"/>
                  </a:lnTo>
                  <a:cubicBezTo>
                    <a:pt x="3358388" y="0"/>
                    <a:pt x="3636518" y="276352"/>
                    <a:pt x="3636518" y="617474"/>
                  </a:cubicBezTo>
                  <a:lnTo>
                    <a:pt x="3617468" y="617474"/>
                  </a:lnTo>
                  <a:lnTo>
                    <a:pt x="3636518" y="617474"/>
                  </a:lnTo>
                  <a:lnTo>
                    <a:pt x="3636518" y="1682496"/>
                  </a:lnTo>
                  <a:lnTo>
                    <a:pt x="3617468" y="1682496"/>
                  </a:lnTo>
                  <a:lnTo>
                    <a:pt x="3636518" y="1682496"/>
                  </a:lnTo>
                  <a:cubicBezTo>
                    <a:pt x="3636518" y="2023618"/>
                    <a:pt x="3358261" y="2299970"/>
                    <a:pt x="3015361" y="2299970"/>
                  </a:cubicBezTo>
                  <a:lnTo>
                    <a:pt x="3015361" y="2280920"/>
                  </a:lnTo>
                  <a:lnTo>
                    <a:pt x="3015361" y="2299970"/>
                  </a:lnTo>
                  <a:lnTo>
                    <a:pt x="621157" y="2299970"/>
                  </a:lnTo>
                  <a:lnTo>
                    <a:pt x="621157" y="2280920"/>
                  </a:lnTo>
                  <a:lnTo>
                    <a:pt x="621157" y="2299970"/>
                  </a:lnTo>
                  <a:cubicBezTo>
                    <a:pt x="278257" y="2300097"/>
                    <a:pt x="0" y="2023745"/>
                    <a:pt x="0" y="1682623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1682496"/>
                  </a:lnTo>
                  <a:lnTo>
                    <a:pt x="19050" y="1682496"/>
                  </a:lnTo>
                  <a:lnTo>
                    <a:pt x="38100" y="1682496"/>
                  </a:lnTo>
                  <a:cubicBezTo>
                    <a:pt x="38100" y="2002409"/>
                    <a:pt x="299085" y="2261870"/>
                    <a:pt x="621157" y="2261870"/>
                  </a:cubicBezTo>
                  <a:lnTo>
                    <a:pt x="3015361" y="2261870"/>
                  </a:lnTo>
                  <a:cubicBezTo>
                    <a:pt x="3337560" y="2261870"/>
                    <a:pt x="3598418" y="2002409"/>
                    <a:pt x="3598418" y="1682496"/>
                  </a:cubicBezTo>
                  <a:lnTo>
                    <a:pt x="3598418" y="617474"/>
                  </a:lnTo>
                  <a:cubicBezTo>
                    <a:pt x="3598418" y="297561"/>
                    <a:pt x="3337560" y="38100"/>
                    <a:pt x="3015361" y="38100"/>
                  </a:cubicBezTo>
                  <a:lnTo>
                    <a:pt x="621157" y="38100"/>
                  </a:lnTo>
                  <a:lnTo>
                    <a:pt x="621157" y="19050"/>
                  </a:lnTo>
                  <a:lnTo>
                    <a:pt x="621157" y="38100"/>
                  </a:lnTo>
                  <a:cubicBezTo>
                    <a:pt x="299085" y="38100"/>
                    <a:pt x="38100" y="297561"/>
                    <a:pt x="38100" y="617474"/>
                  </a:cubicBezTo>
                  <a:close/>
                </a:path>
              </a:pathLst>
            </a:custGeom>
            <a:solidFill>
              <a:srgbClr val="2D4DF2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74874" y="3134766"/>
            <a:ext cx="224433" cy="72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2937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45149" y="2970610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Educational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45149" y="3532882"/>
            <a:ext cx="9042052" cy="57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Enhances vocabulary knowledge efficiently through structured lessons.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895576" y="4387006"/>
            <a:ext cx="13195698" cy="19050"/>
            <a:chOff x="0" y="0"/>
            <a:chExt cx="17594263" cy="25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594326" cy="25400"/>
            </a:xfrm>
            <a:custGeom>
              <a:avLst/>
              <a:gdLst/>
              <a:ahLst/>
              <a:cxnLst/>
              <a:rect r="r" b="b" t="t" l="l"/>
              <a:pathLst>
                <a:path h="25400" w="17594326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581626" y="0"/>
                  </a:lnTo>
                  <a:cubicBezTo>
                    <a:pt x="17588612" y="0"/>
                    <a:pt x="17594326" y="5715"/>
                    <a:pt x="17594326" y="12700"/>
                  </a:cubicBezTo>
                  <a:cubicBezTo>
                    <a:pt x="17594326" y="19685"/>
                    <a:pt x="17588612" y="25400"/>
                    <a:pt x="17581626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2D4DF2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32867" y="4541341"/>
            <a:ext cx="5426423" cy="2203848"/>
            <a:chOff x="0" y="0"/>
            <a:chExt cx="7235230" cy="29384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9050" y="19050"/>
              <a:ext cx="7197090" cy="2900299"/>
            </a:xfrm>
            <a:custGeom>
              <a:avLst/>
              <a:gdLst/>
              <a:ahLst/>
              <a:cxnLst/>
              <a:rect r="r" b="b" t="t" l="l"/>
              <a:pathLst>
                <a:path h="2900299" w="7197090">
                  <a:moveTo>
                    <a:pt x="0" y="598424"/>
                  </a:moveTo>
                  <a:cubicBezTo>
                    <a:pt x="0" y="267970"/>
                    <a:pt x="270002" y="0"/>
                    <a:pt x="603123" y="0"/>
                  </a:cubicBezTo>
                  <a:lnTo>
                    <a:pt x="6593967" y="0"/>
                  </a:lnTo>
                  <a:cubicBezTo>
                    <a:pt x="6927088" y="0"/>
                    <a:pt x="7197090" y="267970"/>
                    <a:pt x="7197090" y="598424"/>
                  </a:cubicBezTo>
                  <a:lnTo>
                    <a:pt x="7197090" y="2301875"/>
                  </a:lnTo>
                  <a:cubicBezTo>
                    <a:pt x="7197090" y="2632456"/>
                    <a:pt x="6927088" y="2900299"/>
                    <a:pt x="6593967" y="2900299"/>
                  </a:cubicBezTo>
                  <a:lnTo>
                    <a:pt x="603123" y="2900299"/>
                  </a:lnTo>
                  <a:cubicBezTo>
                    <a:pt x="270002" y="2900299"/>
                    <a:pt x="0" y="2632329"/>
                    <a:pt x="0" y="2301875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235190" cy="2938526"/>
            </a:xfrm>
            <a:custGeom>
              <a:avLst/>
              <a:gdLst/>
              <a:ahLst/>
              <a:cxnLst/>
              <a:rect r="r" b="b" t="t" l="l"/>
              <a:pathLst>
                <a:path h="2938526" w="7235190">
                  <a:moveTo>
                    <a:pt x="0" y="617474"/>
                  </a:moveTo>
                  <a:cubicBezTo>
                    <a:pt x="0" y="276352"/>
                    <a:pt x="278638" y="0"/>
                    <a:pt x="622173" y="0"/>
                  </a:cubicBezTo>
                  <a:lnTo>
                    <a:pt x="6613017" y="0"/>
                  </a:lnTo>
                  <a:lnTo>
                    <a:pt x="6613017" y="19050"/>
                  </a:lnTo>
                  <a:lnTo>
                    <a:pt x="6613017" y="0"/>
                  </a:lnTo>
                  <a:cubicBezTo>
                    <a:pt x="6956552" y="0"/>
                    <a:pt x="7235190" y="276352"/>
                    <a:pt x="7235190" y="617474"/>
                  </a:cubicBezTo>
                  <a:lnTo>
                    <a:pt x="7235190" y="2320925"/>
                  </a:lnTo>
                  <a:lnTo>
                    <a:pt x="7216140" y="2320925"/>
                  </a:lnTo>
                  <a:lnTo>
                    <a:pt x="7235190" y="2320925"/>
                  </a:lnTo>
                  <a:cubicBezTo>
                    <a:pt x="7235190" y="2662047"/>
                    <a:pt x="6956552" y="2938399"/>
                    <a:pt x="6613017" y="2938399"/>
                  </a:cubicBezTo>
                  <a:lnTo>
                    <a:pt x="6613017" y="2919349"/>
                  </a:lnTo>
                  <a:lnTo>
                    <a:pt x="6613017" y="2938399"/>
                  </a:lnTo>
                  <a:lnTo>
                    <a:pt x="622173" y="2938399"/>
                  </a:lnTo>
                  <a:lnTo>
                    <a:pt x="622173" y="2919349"/>
                  </a:lnTo>
                  <a:lnTo>
                    <a:pt x="622173" y="2938399"/>
                  </a:lnTo>
                  <a:cubicBezTo>
                    <a:pt x="278638" y="2938526"/>
                    <a:pt x="0" y="2662174"/>
                    <a:pt x="0" y="2320925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2320925"/>
                  </a:lnTo>
                  <a:lnTo>
                    <a:pt x="19050" y="2320925"/>
                  </a:lnTo>
                  <a:lnTo>
                    <a:pt x="38100" y="2320925"/>
                  </a:lnTo>
                  <a:cubicBezTo>
                    <a:pt x="38100" y="2640838"/>
                    <a:pt x="299466" y="2900299"/>
                    <a:pt x="622173" y="2900299"/>
                  </a:cubicBezTo>
                  <a:lnTo>
                    <a:pt x="6613017" y="2900299"/>
                  </a:lnTo>
                  <a:cubicBezTo>
                    <a:pt x="6935724" y="2900299"/>
                    <a:pt x="7197090" y="2640711"/>
                    <a:pt x="7197090" y="2320925"/>
                  </a:cubicBezTo>
                  <a:lnTo>
                    <a:pt x="7197090" y="617474"/>
                  </a:lnTo>
                  <a:lnTo>
                    <a:pt x="7216140" y="617474"/>
                  </a:lnTo>
                  <a:lnTo>
                    <a:pt x="7197090" y="617474"/>
                  </a:lnTo>
                  <a:cubicBezTo>
                    <a:pt x="7197090" y="297688"/>
                    <a:pt x="6935724" y="38100"/>
                    <a:pt x="6613017" y="38100"/>
                  </a:cubicBezTo>
                  <a:lnTo>
                    <a:pt x="622173" y="38100"/>
                  </a:lnTo>
                  <a:lnTo>
                    <a:pt x="622173" y="19050"/>
                  </a:lnTo>
                  <a:lnTo>
                    <a:pt x="622173" y="38100"/>
                  </a:lnTo>
                  <a:cubicBezTo>
                    <a:pt x="299466" y="38100"/>
                    <a:pt x="38100" y="297688"/>
                    <a:pt x="38100" y="617474"/>
                  </a:cubicBezTo>
                  <a:close/>
                </a:path>
              </a:pathLst>
            </a:custGeom>
            <a:solidFill>
              <a:srgbClr val="018CE1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74874" y="5220295"/>
            <a:ext cx="224433" cy="72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2937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44146" y="4816674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Interactive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44146" y="5378946"/>
            <a:ext cx="10197554" cy="105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Engaging quizzes and dynamic feedback make the learning experience more fun and effective.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594574" y="6711851"/>
            <a:ext cx="10496699" cy="19050"/>
            <a:chOff x="0" y="0"/>
            <a:chExt cx="13995598" cy="25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995654" cy="25400"/>
            </a:xfrm>
            <a:custGeom>
              <a:avLst/>
              <a:gdLst/>
              <a:ahLst/>
              <a:cxnLst/>
              <a:rect r="r" b="b" t="t" l="l"/>
              <a:pathLst>
                <a:path h="25400" w="13995654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3982954" y="0"/>
                  </a:lnTo>
                  <a:cubicBezTo>
                    <a:pt x="13989940" y="0"/>
                    <a:pt x="13995654" y="5715"/>
                    <a:pt x="13995654" y="12700"/>
                  </a:cubicBezTo>
                  <a:cubicBezTo>
                    <a:pt x="13995654" y="19685"/>
                    <a:pt x="13989940" y="25400"/>
                    <a:pt x="13982954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018CE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32867" y="6866185"/>
            <a:ext cx="8125420" cy="2203848"/>
            <a:chOff x="0" y="0"/>
            <a:chExt cx="10833893" cy="293846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9050" y="19050"/>
              <a:ext cx="10795762" cy="2900299"/>
            </a:xfrm>
            <a:custGeom>
              <a:avLst/>
              <a:gdLst/>
              <a:ahLst/>
              <a:cxnLst/>
              <a:rect r="r" b="b" t="t" l="l"/>
              <a:pathLst>
                <a:path h="2900299" w="10795762">
                  <a:moveTo>
                    <a:pt x="0" y="598424"/>
                  </a:moveTo>
                  <a:cubicBezTo>
                    <a:pt x="0" y="267970"/>
                    <a:pt x="270510" y="0"/>
                    <a:pt x="604139" y="0"/>
                  </a:cubicBezTo>
                  <a:lnTo>
                    <a:pt x="10191623" y="0"/>
                  </a:lnTo>
                  <a:cubicBezTo>
                    <a:pt x="10525252" y="0"/>
                    <a:pt x="10795762" y="267970"/>
                    <a:pt x="10795762" y="598424"/>
                  </a:cubicBezTo>
                  <a:lnTo>
                    <a:pt x="10795762" y="2301875"/>
                  </a:lnTo>
                  <a:cubicBezTo>
                    <a:pt x="10795762" y="2632456"/>
                    <a:pt x="10525252" y="2900299"/>
                    <a:pt x="10191623" y="2900299"/>
                  </a:cubicBezTo>
                  <a:lnTo>
                    <a:pt x="604139" y="2900299"/>
                  </a:lnTo>
                  <a:cubicBezTo>
                    <a:pt x="270510" y="2900299"/>
                    <a:pt x="0" y="2632329"/>
                    <a:pt x="0" y="2301875"/>
                  </a:cubicBezTo>
                  <a:close/>
                </a:path>
              </a:pathLst>
            </a:custGeom>
            <a:solidFill>
              <a:srgbClr val="F3F3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833862" cy="2938526"/>
            </a:xfrm>
            <a:custGeom>
              <a:avLst/>
              <a:gdLst/>
              <a:ahLst/>
              <a:cxnLst/>
              <a:rect r="r" b="b" t="t" l="l"/>
              <a:pathLst>
                <a:path h="2938526" w="10833862">
                  <a:moveTo>
                    <a:pt x="0" y="617474"/>
                  </a:moveTo>
                  <a:cubicBezTo>
                    <a:pt x="0" y="276352"/>
                    <a:pt x="279146" y="0"/>
                    <a:pt x="623189" y="0"/>
                  </a:cubicBezTo>
                  <a:lnTo>
                    <a:pt x="10210673" y="0"/>
                  </a:lnTo>
                  <a:lnTo>
                    <a:pt x="10210673" y="19050"/>
                  </a:lnTo>
                  <a:lnTo>
                    <a:pt x="10210673" y="0"/>
                  </a:lnTo>
                  <a:cubicBezTo>
                    <a:pt x="10554716" y="0"/>
                    <a:pt x="10833862" y="276352"/>
                    <a:pt x="10833862" y="617474"/>
                  </a:cubicBezTo>
                  <a:lnTo>
                    <a:pt x="10814812" y="617474"/>
                  </a:lnTo>
                  <a:lnTo>
                    <a:pt x="10833862" y="617474"/>
                  </a:lnTo>
                  <a:lnTo>
                    <a:pt x="10833862" y="2320925"/>
                  </a:lnTo>
                  <a:lnTo>
                    <a:pt x="10814812" y="2320925"/>
                  </a:lnTo>
                  <a:lnTo>
                    <a:pt x="10833862" y="2320925"/>
                  </a:lnTo>
                  <a:cubicBezTo>
                    <a:pt x="10833862" y="2662174"/>
                    <a:pt x="10554716" y="2938399"/>
                    <a:pt x="10210673" y="2938399"/>
                  </a:cubicBezTo>
                  <a:lnTo>
                    <a:pt x="10210673" y="2919349"/>
                  </a:lnTo>
                  <a:lnTo>
                    <a:pt x="10210673" y="2938399"/>
                  </a:lnTo>
                  <a:lnTo>
                    <a:pt x="623189" y="2938399"/>
                  </a:lnTo>
                  <a:lnTo>
                    <a:pt x="623189" y="2919349"/>
                  </a:lnTo>
                  <a:lnTo>
                    <a:pt x="623189" y="2938399"/>
                  </a:lnTo>
                  <a:cubicBezTo>
                    <a:pt x="279146" y="2938526"/>
                    <a:pt x="0" y="2662174"/>
                    <a:pt x="0" y="2320925"/>
                  </a:cubicBezTo>
                  <a:lnTo>
                    <a:pt x="0" y="617474"/>
                  </a:lnTo>
                  <a:lnTo>
                    <a:pt x="19050" y="617474"/>
                  </a:lnTo>
                  <a:lnTo>
                    <a:pt x="0" y="617474"/>
                  </a:lnTo>
                  <a:moveTo>
                    <a:pt x="38100" y="617474"/>
                  </a:moveTo>
                  <a:lnTo>
                    <a:pt x="38100" y="2320925"/>
                  </a:lnTo>
                  <a:lnTo>
                    <a:pt x="19050" y="2320925"/>
                  </a:lnTo>
                  <a:lnTo>
                    <a:pt x="38100" y="2320925"/>
                  </a:lnTo>
                  <a:cubicBezTo>
                    <a:pt x="38100" y="2640711"/>
                    <a:pt x="299847" y="2900299"/>
                    <a:pt x="623189" y="2900299"/>
                  </a:cubicBezTo>
                  <a:lnTo>
                    <a:pt x="10210673" y="2900299"/>
                  </a:lnTo>
                  <a:cubicBezTo>
                    <a:pt x="10534015" y="2900299"/>
                    <a:pt x="10795762" y="2640711"/>
                    <a:pt x="10795762" y="2320925"/>
                  </a:cubicBezTo>
                  <a:lnTo>
                    <a:pt x="10795762" y="617474"/>
                  </a:lnTo>
                  <a:cubicBezTo>
                    <a:pt x="10795762" y="297688"/>
                    <a:pt x="10534015" y="38100"/>
                    <a:pt x="10210673" y="38100"/>
                  </a:cubicBezTo>
                  <a:lnTo>
                    <a:pt x="623189" y="38100"/>
                  </a:lnTo>
                  <a:lnTo>
                    <a:pt x="623189" y="19050"/>
                  </a:lnTo>
                  <a:lnTo>
                    <a:pt x="623189" y="38100"/>
                  </a:lnTo>
                  <a:cubicBezTo>
                    <a:pt x="299847" y="38100"/>
                    <a:pt x="38100" y="297688"/>
                    <a:pt x="38100" y="617474"/>
                  </a:cubicBezTo>
                  <a:close/>
                </a:path>
              </a:pathLst>
            </a:custGeom>
            <a:solidFill>
              <a:srgbClr val="DA33BF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374874" y="7545140"/>
            <a:ext cx="224433" cy="72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2937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43145" y="7141517"/>
            <a:ext cx="3520231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Scalable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43145" y="7703790"/>
            <a:ext cx="7498556" cy="105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Easily extendable for additional features, like multimedia lessons and advanced quiz settings.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F3FF">
                <a:alpha val="74902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87636" y="924074"/>
            <a:ext cx="14521309" cy="93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Challenges Solved and Future Enhancements</a:t>
            </a:r>
          </a:p>
        </p:txBody>
      </p:sp>
      <p:sp>
        <p:nvSpPr>
          <p:cNvPr name="Freeform 6" id="6" descr="preencoded.png"/>
          <p:cNvSpPr/>
          <p:nvPr/>
        </p:nvSpPr>
        <p:spPr>
          <a:xfrm flipH="false" flipV="false" rot="0">
            <a:off x="3759548" y="2956620"/>
            <a:ext cx="2671911" cy="1038225"/>
          </a:xfrm>
          <a:custGeom>
            <a:avLst/>
            <a:gdLst/>
            <a:ahLst/>
            <a:cxnLst/>
            <a:rect r="r" b="b" t="t" l="l"/>
            <a:pathLst>
              <a:path h="1038225" w="2671911">
                <a:moveTo>
                  <a:pt x="0" y="0"/>
                </a:moveTo>
                <a:lnTo>
                  <a:pt x="2671911" y="0"/>
                </a:lnTo>
                <a:lnTo>
                  <a:pt x="2671911" y="1038225"/>
                </a:lnTo>
                <a:lnTo>
                  <a:pt x="0" y="10382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6" t="0" r="-8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83212" y="3163491"/>
            <a:ext cx="224433" cy="72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2937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30602" y="3217664"/>
            <a:ext cx="5105549" cy="44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Lack of Structure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506170" y="4013150"/>
            <a:ext cx="10659964" cy="19050"/>
            <a:chOff x="0" y="0"/>
            <a:chExt cx="14213285" cy="25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213332" cy="25400"/>
            </a:xfrm>
            <a:custGeom>
              <a:avLst/>
              <a:gdLst/>
              <a:ahLst/>
              <a:cxnLst/>
              <a:rect r="r" b="b" t="t" l="l"/>
              <a:pathLst>
                <a:path h="25400" w="14213332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200632" y="0"/>
                  </a:lnTo>
                  <a:cubicBezTo>
                    <a:pt x="14207618" y="0"/>
                    <a:pt x="14213332" y="5715"/>
                    <a:pt x="14213332" y="12700"/>
                  </a:cubicBezTo>
                  <a:cubicBezTo>
                    <a:pt x="14213332" y="19685"/>
                    <a:pt x="14207618" y="25400"/>
                    <a:pt x="1420063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2D4DF2"/>
            </a:solidFill>
          </p:spPr>
        </p:sp>
      </p:grpSp>
      <p:sp>
        <p:nvSpPr>
          <p:cNvPr name="Freeform 11" id="11" descr="preencoded.png"/>
          <p:cNvSpPr/>
          <p:nvPr/>
        </p:nvSpPr>
        <p:spPr>
          <a:xfrm flipH="false" flipV="false" rot="0">
            <a:off x="2423518" y="4069556"/>
            <a:ext cx="5343822" cy="1038225"/>
          </a:xfrm>
          <a:custGeom>
            <a:avLst/>
            <a:gdLst/>
            <a:ahLst/>
            <a:cxnLst/>
            <a:rect r="r" b="b" t="t" l="l"/>
            <a:pathLst>
              <a:path h="1038225" w="5343822">
                <a:moveTo>
                  <a:pt x="0" y="0"/>
                </a:moveTo>
                <a:lnTo>
                  <a:pt x="5343822" y="0"/>
                </a:lnTo>
                <a:lnTo>
                  <a:pt x="5343822" y="1038225"/>
                </a:lnTo>
                <a:lnTo>
                  <a:pt x="0" y="10382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" r="0" b="-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983212" y="4165699"/>
            <a:ext cx="224433" cy="72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2937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66484" y="4330601"/>
            <a:ext cx="5189187" cy="44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Difficult Management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842051" y="5126088"/>
            <a:ext cx="9324083" cy="19050"/>
            <a:chOff x="0" y="0"/>
            <a:chExt cx="12432110" cy="25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432157" cy="25400"/>
            </a:xfrm>
            <a:custGeom>
              <a:avLst/>
              <a:gdLst/>
              <a:ahLst/>
              <a:cxnLst/>
              <a:rect r="r" b="b" t="t" l="l"/>
              <a:pathLst>
                <a:path h="25400" w="12432157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419457" y="0"/>
                  </a:lnTo>
                  <a:cubicBezTo>
                    <a:pt x="12426442" y="0"/>
                    <a:pt x="12432157" y="5715"/>
                    <a:pt x="12432157" y="12700"/>
                  </a:cubicBezTo>
                  <a:cubicBezTo>
                    <a:pt x="12432157" y="19685"/>
                    <a:pt x="12426442" y="25400"/>
                    <a:pt x="12419457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018CE1"/>
            </a:solidFill>
          </p:spPr>
        </p:sp>
      </p:grpSp>
      <p:sp>
        <p:nvSpPr>
          <p:cNvPr name="Freeform 16" id="16" descr="preencoded.png"/>
          <p:cNvSpPr/>
          <p:nvPr/>
        </p:nvSpPr>
        <p:spPr>
          <a:xfrm flipH="false" flipV="false" rot="0">
            <a:off x="1087636" y="5182492"/>
            <a:ext cx="8015734" cy="1038225"/>
          </a:xfrm>
          <a:custGeom>
            <a:avLst/>
            <a:gdLst/>
            <a:ahLst/>
            <a:cxnLst/>
            <a:rect r="r" b="b" t="t" l="l"/>
            <a:pathLst>
              <a:path h="1038225" w="8015734">
                <a:moveTo>
                  <a:pt x="0" y="0"/>
                </a:moveTo>
                <a:lnTo>
                  <a:pt x="8015734" y="0"/>
                </a:lnTo>
                <a:lnTo>
                  <a:pt x="8015734" y="1038226"/>
                </a:lnTo>
                <a:lnTo>
                  <a:pt x="0" y="10382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" t="0" r="-26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983212" y="5278636"/>
            <a:ext cx="224433" cy="72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2937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02515" y="5443537"/>
            <a:ext cx="2802960" cy="44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00002E"/>
                </a:solidFill>
                <a:latin typeface="Arimo Bold"/>
                <a:ea typeface="Arimo Bold"/>
                <a:cs typeface="Arimo Bold"/>
                <a:sym typeface="Arimo Bold"/>
              </a:rPr>
              <a:t>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7155" y="6461969"/>
            <a:ext cx="16193690" cy="105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The app addresses the challenges of unstructured learning processes and difficulties in managing multiple lessons and vocabularies by providing a structured lesson hierarchy, a dynamic learning path, and immediate scoring and feedback.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7155" y="7756029"/>
            <a:ext cx="16193690" cy="105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312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Future enhancements include adding multimedia lesson support, incorporating difficulty levels in quizzes, and integrating user progress analytics for a more personalized and effective learning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DAGZw9NAZik</dc:identifier>
  <dcterms:modified xsi:type="dcterms:W3CDTF">2011-08-01T06:04:30Z</dcterms:modified>
  <cp:revision>1</cp:revision>
  <dc:title>Language-Learning-App-for-Vocabulary-and-Lesson-Management.pptx</dc:title>
</cp:coreProperties>
</file>