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63" r:id="rId3"/>
    <p:sldId id="258" r:id="rId4"/>
    <p:sldId id="264" r:id="rId5"/>
    <p:sldId id="268" r:id="rId6"/>
    <p:sldId id="269" r:id="rId7"/>
    <p:sldId id="270" r:id="rId8"/>
    <p:sldId id="271" r:id="rId9"/>
    <p:sldId id="259" r:id="rId10"/>
    <p:sldId id="272" r:id="rId11"/>
    <p:sldId id="273" r:id="rId12"/>
    <p:sldId id="274" r:id="rId13"/>
    <p:sldId id="260" r:id="rId14"/>
    <p:sldId id="261" r:id="rId15"/>
    <p:sldId id="262" r:id="rId16"/>
  </p:sldIdLst>
  <p:sldSz cx="14630400" cy="8229600"/>
  <p:notesSz cx="8229600" cy="14630400"/>
  <p:embeddedFontLst>
    <p:embeddedFont>
      <p:font typeface="Montserrat" panose="00000500000000000000" pitchFamily="2" charset="0"/>
      <p:regular r:id="rId18"/>
      <p:bold r:id="rId19"/>
      <p:italic r:id="rId20"/>
      <p:boldItalic r:id="rId21"/>
    </p:embeddedFont>
    <p:embeddedFont>
      <p:font typeface="Montserrat Bold" panose="00000800000000000000" charset="0"/>
      <p:bold r:id="rId22"/>
    </p:embeddedFont>
  </p:embeddedFontLst>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0287" autoAdjust="0"/>
  </p:normalViewPr>
  <p:slideViewPr>
    <p:cSldViewPr snapToGrid="0" snapToObjects="1">
      <p:cViewPr varScale="1">
        <p:scale>
          <a:sx n="55" d="100"/>
          <a:sy n="55" d="100"/>
        </p:scale>
        <p:origin x="129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50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 a </a:t>
            </a:r>
            <a:r>
              <a:rPr lang="en-US" b="1" dirty="0"/>
              <a:t>Network Packet Analyzer</a:t>
            </a:r>
            <a:r>
              <a:rPr lang="en-US" dirty="0"/>
              <a:t> to simulate packet management in a network environment.</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65373-F425-410B-919C-1862B8154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40C33-42F6-A4DA-77AB-A9CB35255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77F1DB-0DA0-C2C9-7833-6AEF77C9BE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7DC3C-34D0-738C-4925-CA79AE8BC165}"/>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15038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2476A-3688-4ABD-A51C-661E448B5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48D207-2A7E-3571-16D1-B74464396F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EC9DC4-17BE-403C-AC10-59B875A14F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DA4E7A-353C-9AB4-D2A4-FC48E0378BA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0921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8D2DB-3BEE-39EB-7306-3B819EDDD2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C5236F-D385-BC74-99AB-156C90D99E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5F6C4-711C-4FB8-CC35-BA7A4F0CD3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22FC29-6FDB-D442-5449-88C44BFE01B1}"/>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05452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high priority function will tell that how many packets are there in the list that have priority greater than the threshold</a:t>
            </a:r>
          </a:p>
          <a:p>
            <a:r>
              <a:rPr lang="en-US" dirty="0"/>
              <a:t>Used bubble sort for sorting that data packets</a:t>
            </a:r>
          </a:p>
          <a:p>
            <a:r>
              <a:rPr lang="en-US" dirty="0"/>
              <a:t>The two stack for undo and redo of packets.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So overall, we used </a:t>
            </a:r>
            <a:r>
              <a:rPr lang="en-US" b="1" dirty="0"/>
              <a:t>Linked Lists</a:t>
            </a:r>
            <a:r>
              <a:rPr lang="en-US" dirty="0"/>
              <a:t> for dynamic storage.</a:t>
            </a:r>
          </a:p>
          <a:p>
            <a:pPr>
              <a:buFont typeface="Arial" panose="020B0604020202020204" pitchFamily="34" charset="0"/>
              <a:buChar char="•"/>
            </a:pPr>
            <a:r>
              <a:rPr lang="en-US" b="1" dirty="0"/>
              <a:t>Sorting Algorithms</a:t>
            </a:r>
            <a:r>
              <a:rPr lang="en-US" dirty="0"/>
              <a:t> (e.g., quicksort) to manage prioritization.</a:t>
            </a:r>
          </a:p>
          <a:p>
            <a:pPr>
              <a:buFont typeface="Arial" panose="020B0604020202020204" pitchFamily="34" charset="0"/>
              <a:buChar char="•"/>
            </a:pPr>
            <a:r>
              <a:rPr lang="en-US" b="1" dirty="0"/>
              <a:t>BST</a:t>
            </a:r>
            <a:r>
              <a:rPr lang="en-US" dirty="0"/>
              <a:t> for efficient search operations.</a:t>
            </a:r>
          </a:p>
          <a:p>
            <a:pPr>
              <a:buFont typeface="Arial" panose="020B0604020202020204" pitchFamily="34" charset="0"/>
              <a:buChar char="•"/>
            </a:pPr>
            <a:r>
              <a:rPr lang="en-US" b="1" dirty="0"/>
              <a:t>Stacks</a:t>
            </a:r>
            <a:r>
              <a:rPr lang="en-US" dirty="0"/>
              <a:t> for undo/redo packet modifications.</a:t>
            </a:r>
          </a:p>
          <a:p>
            <a:pPr>
              <a:buFont typeface="Arial" panose="020B0604020202020204" pitchFamily="34" charset="0"/>
              <a:buChar char="•"/>
            </a:pPr>
            <a:r>
              <a:rPr lang="en-US" b="1" dirty="0"/>
              <a:t>Recursion</a:t>
            </a:r>
            <a:r>
              <a:rPr lang="en-US" dirty="0"/>
              <a:t> for statistical analysis.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C58BB-7CC7-4386-0EBD-2CC0CD288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79319F-DB64-91C8-356D-692EA7A5C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14614E-790C-2A4E-4CC0-DD0FEB0373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1D1255-8E3B-E62F-5DE9-CB7B9219CDF9}"/>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554498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1C92F-513E-16AE-25A0-F28D8F7B37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C0F9B-3CF4-DC3C-BCDE-16CA64BF9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468BE-2F25-B629-0FCE-49DA2E4798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761A4C-6FC5-11CC-426F-935945E6C214}"/>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94997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8221F-6005-B512-005E-10CCEE1A23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E5E9B5-EC23-AC37-FC8F-7D41AA4CB7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7B648-1E9A-C3D8-27A4-EC178D91D1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347521-4039-B10A-E80C-4073DF51646A}"/>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77057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2F77-2573-3F10-1D5E-A44644A5D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43B1C-811E-BF5B-03DD-879D1B2C54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593A0E-2CD3-98D1-5E03-89C7817388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FE688C-8B73-396C-5963-620EEBC88BFA}"/>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61971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1908-7E11-46C9-AEFF-2E95492D1F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57F0F8-9DD9-C9B3-5BC2-94FCF5FAA3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AA1FD9-083A-0361-7A8C-D46669F03E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C3747-FFC0-EA4D-EC21-D002588C882B}"/>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10478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7E426-BABA-6AD8-BE6A-6FAED6206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58077C-083A-CC6A-A225-AC4A9397F2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C3BCE6-5822-FDEC-D1F7-6C972C54B9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C0F30C-BE42-1AA5-695B-EE356668ABE6}"/>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46268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binary search tree all the data that is smaller than the root node goes left and the data greater than node goes to right.</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1878330"/>
            <a:ext cx="7627382" cy="2138124"/>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Network Packet Analyzer: A Program Using Data Structures</a:t>
            </a:r>
            <a:endParaRPr lang="en-US" sz="4450" dirty="0"/>
          </a:p>
        </p:txBody>
      </p:sp>
      <p:sp>
        <p:nvSpPr>
          <p:cNvPr id="4" name="Text 1"/>
          <p:cNvSpPr/>
          <p:nvPr/>
        </p:nvSpPr>
        <p:spPr>
          <a:xfrm>
            <a:off x="758309" y="4341376"/>
            <a:ext cx="7627382"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This presentation introduces a Network Packet Analyzer program designed to manage and analyze network packets using linked lists, stacks, and binary search trees. This program allows you to add, delete, restore, display, and search packets based on their priority or source.</a:t>
            </a:r>
            <a:endParaRPr lang="en-US" sz="1700" dirty="0"/>
          </a:p>
        </p:txBody>
      </p:sp>
      <p:sp>
        <p:nvSpPr>
          <p:cNvPr id="7" name="Text 3"/>
          <p:cNvSpPr/>
          <p:nvPr/>
        </p:nvSpPr>
        <p:spPr>
          <a:xfrm>
            <a:off x="758309" y="5971937"/>
            <a:ext cx="4003261" cy="2101546"/>
          </a:xfrm>
          <a:prstGeom prst="rect">
            <a:avLst/>
          </a:prstGeom>
          <a:noFill/>
          <a:ln/>
        </p:spPr>
        <p:txBody>
          <a:bodyPr wrap="none" lIns="0" tIns="0" rIns="0" bIns="0" rtlCol="0" anchor="t"/>
          <a:lstStyle/>
          <a:p>
            <a:pPr marL="0" indent="0" algn="l">
              <a:lnSpc>
                <a:spcPts val="2950"/>
              </a:lnSpc>
              <a:buNone/>
            </a:pPr>
            <a:r>
              <a:rPr lang="en-US" sz="1600" b="1" dirty="0">
                <a:solidFill>
                  <a:srgbClr val="272525"/>
                </a:solidFill>
                <a:latin typeface="Montserrat Bold" pitchFamily="34" charset="0"/>
                <a:ea typeface="Montserrat Bold" pitchFamily="34" charset="-122"/>
                <a:cs typeface="Montserrat Bold" pitchFamily="34" charset="-120"/>
              </a:rPr>
              <a:t>Group Members</a:t>
            </a:r>
            <a:r>
              <a:rPr lang="en-US" sz="2100" b="1" dirty="0">
                <a:solidFill>
                  <a:srgbClr val="272525"/>
                </a:solidFill>
                <a:latin typeface="Montserrat Bold" pitchFamily="34" charset="0"/>
                <a:ea typeface="Montserrat Bold" pitchFamily="34" charset="-122"/>
                <a:cs typeface="Montserrat Bold" pitchFamily="34" charset="-120"/>
              </a:rPr>
              <a:t>:</a:t>
            </a:r>
          </a:p>
          <a:p>
            <a:pPr marL="0" indent="0" algn="l">
              <a:lnSpc>
                <a:spcPts val="2950"/>
              </a:lnSpc>
              <a:buNone/>
            </a:pPr>
            <a:r>
              <a:rPr lang="en-US" sz="2100" dirty="0"/>
              <a:t>Haroon Waqar</a:t>
            </a:r>
          </a:p>
          <a:p>
            <a:pPr marL="0" indent="0" algn="l">
              <a:lnSpc>
                <a:spcPts val="2950"/>
              </a:lnSpc>
              <a:buNone/>
            </a:pPr>
            <a:r>
              <a:rPr lang="en-US" sz="2100" dirty="0"/>
              <a:t>Muhammad Umar Farooq</a:t>
            </a:r>
          </a:p>
          <a:p>
            <a:pPr marL="0" indent="0" algn="l">
              <a:lnSpc>
                <a:spcPts val="2950"/>
              </a:lnSpc>
              <a:buNone/>
            </a:pPr>
            <a:r>
              <a:rPr lang="en-US" sz="2100" dirty="0" err="1"/>
              <a:t>Rafay</a:t>
            </a:r>
            <a:r>
              <a:rPr lang="en-US" sz="2100" dirty="0"/>
              <a:t> Mirza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BA4A1-04DC-EB85-12B4-4878C322E4F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B6F2F19-2E90-11B2-E89D-CB979CFA0CBB}"/>
              </a:ext>
            </a:extLst>
          </p:cNvPr>
          <p:cNvSpPr/>
          <p:nvPr/>
        </p:nvSpPr>
        <p:spPr>
          <a:xfrm>
            <a:off x="758309" y="365167"/>
            <a:ext cx="131137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                                            Insert</a:t>
            </a:r>
            <a:endParaRPr lang="en-US" sz="4450" dirty="0"/>
          </a:p>
        </p:txBody>
      </p:sp>
      <p:sp>
        <p:nvSpPr>
          <p:cNvPr id="9" name="Oval 8">
            <a:extLst>
              <a:ext uri="{FF2B5EF4-FFF2-40B4-BE49-F238E27FC236}">
                <a16:creationId xmlns:a16="http://schemas.microsoft.com/office/drawing/2014/main" id="{6E97BEE6-C5C2-0F9E-D4B7-8EFB766B63E2}"/>
              </a:ext>
            </a:extLst>
          </p:cNvPr>
          <p:cNvSpPr/>
          <p:nvPr/>
        </p:nvSpPr>
        <p:spPr>
          <a:xfrm>
            <a:off x="5754029" y="1237785"/>
            <a:ext cx="1416205" cy="1215483"/>
          </a:xfrm>
          <a:prstGeom prst="ellipse">
            <a:avLst/>
          </a:prstGeom>
          <a:solidFill>
            <a:srgbClr val="9966FF"/>
          </a:solidFill>
          <a:ln/>
        </p:spPr>
        <p:txBody>
          <a:bodyPr rtlCol="0" anchor="ctr"/>
          <a:lstStyle/>
          <a:p>
            <a:pPr algn="ctr"/>
            <a:r>
              <a:rPr lang="en-US" sz="2800" dirty="0"/>
              <a:t>4</a:t>
            </a:r>
            <a:endParaRPr lang="en-PK" sz="2800" dirty="0"/>
          </a:p>
        </p:txBody>
      </p:sp>
      <p:cxnSp>
        <p:nvCxnSpPr>
          <p:cNvPr id="11" name="Straight Arrow Connector 10">
            <a:extLst>
              <a:ext uri="{FF2B5EF4-FFF2-40B4-BE49-F238E27FC236}">
                <a16:creationId xmlns:a16="http://schemas.microsoft.com/office/drawing/2014/main" id="{4D03A686-B72C-DE8F-BB4E-18A385F32C8E}"/>
              </a:ext>
            </a:extLst>
          </p:cNvPr>
          <p:cNvCxnSpPr>
            <a:stCxn id="9" idx="3"/>
          </p:cNvCxnSpPr>
          <p:nvPr/>
        </p:nvCxnSpPr>
        <p:spPr>
          <a:xfrm flipH="1">
            <a:off x="5475249" y="2275265"/>
            <a:ext cx="486178" cy="1047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228483-A5C0-8ED8-5759-AC7C04DD919A}"/>
              </a:ext>
            </a:extLst>
          </p:cNvPr>
          <p:cNvCxnSpPr>
            <a:cxnSpLocks/>
            <a:stCxn id="9" idx="5"/>
          </p:cNvCxnSpPr>
          <p:nvPr/>
        </p:nvCxnSpPr>
        <p:spPr>
          <a:xfrm>
            <a:off x="6962836" y="2275265"/>
            <a:ext cx="486178" cy="1047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6DACAEB-20EE-4BCF-510D-35CF661E06B5}"/>
              </a:ext>
            </a:extLst>
          </p:cNvPr>
          <p:cNvSpPr/>
          <p:nvPr/>
        </p:nvSpPr>
        <p:spPr>
          <a:xfrm>
            <a:off x="10337180" y="3601844"/>
            <a:ext cx="1248937" cy="1126273"/>
          </a:xfrm>
          <a:prstGeom prst="ellipse">
            <a:avLst/>
          </a:prstGeom>
          <a:solidFill>
            <a:srgbClr val="9966FF"/>
          </a:solidFill>
          <a:ln/>
        </p:spPr>
        <p:txBody>
          <a:bodyPr rtlCol="0" anchor="ctr"/>
          <a:lstStyle/>
          <a:p>
            <a:pPr algn="ctr"/>
            <a:r>
              <a:rPr lang="en-US" sz="2800" dirty="0"/>
              <a:t>3</a:t>
            </a:r>
            <a:endParaRPr lang="en-PK" sz="2800" dirty="0"/>
          </a:p>
        </p:txBody>
      </p:sp>
      <p:sp>
        <p:nvSpPr>
          <p:cNvPr id="16" name="Oval 15">
            <a:extLst>
              <a:ext uri="{FF2B5EF4-FFF2-40B4-BE49-F238E27FC236}">
                <a16:creationId xmlns:a16="http://schemas.microsoft.com/office/drawing/2014/main" id="{58CB5C2B-CCBF-247E-DA1D-DFCA4C0A662D}"/>
              </a:ext>
            </a:extLst>
          </p:cNvPr>
          <p:cNvSpPr/>
          <p:nvPr/>
        </p:nvSpPr>
        <p:spPr>
          <a:xfrm>
            <a:off x="6697407" y="5252224"/>
            <a:ext cx="1164203" cy="1126273"/>
          </a:xfrm>
          <a:prstGeom prst="ellipse">
            <a:avLst/>
          </a:prstGeom>
          <a:solidFill>
            <a:srgbClr val="9966FF"/>
          </a:solidFill>
          <a:ln/>
        </p:spPr>
        <p:txBody>
          <a:bodyPr rtlCol="0" anchor="ctr"/>
          <a:lstStyle/>
          <a:p>
            <a:pPr algn="ctr"/>
            <a:r>
              <a:rPr lang="en-US" sz="2800" dirty="0"/>
              <a:t>5</a:t>
            </a:r>
            <a:endParaRPr lang="en-PK" sz="2800" dirty="0"/>
          </a:p>
        </p:txBody>
      </p:sp>
      <p:cxnSp>
        <p:nvCxnSpPr>
          <p:cNvPr id="23" name="Straight Arrow Connector 22">
            <a:extLst>
              <a:ext uri="{FF2B5EF4-FFF2-40B4-BE49-F238E27FC236}">
                <a16:creationId xmlns:a16="http://schemas.microsoft.com/office/drawing/2014/main" id="{03DE0E32-5133-8B0A-498A-DB8DEF985F5D}"/>
              </a:ext>
            </a:extLst>
          </p:cNvPr>
          <p:cNvCxnSpPr/>
          <p:nvPr/>
        </p:nvCxnSpPr>
        <p:spPr>
          <a:xfrm flipH="1">
            <a:off x="4371278" y="4036741"/>
            <a:ext cx="735981" cy="124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2ADBD9A-8090-9545-E4A5-0A0F4ABF7924}"/>
              </a:ext>
            </a:extLst>
          </p:cNvPr>
          <p:cNvSpPr/>
          <p:nvPr/>
        </p:nvSpPr>
        <p:spPr>
          <a:xfrm>
            <a:off x="9545442" y="6017942"/>
            <a:ext cx="1293541" cy="1215483"/>
          </a:xfrm>
          <a:prstGeom prst="ellipse">
            <a:avLst/>
          </a:prstGeom>
          <a:solidFill>
            <a:srgbClr val="9966FF"/>
          </a:solidFill>
          <a:ln/>
        </p:spPr>
        <p:txBody>
          <a:bodyPr rtlCol="0" anchor="ctr"/>
          <a:lstStyle/>
          <a:p>
            <a:pPr algn="ctr"/>
            <a:r>
              <a:rPr lang="en-US" sz="2800" dirty="0"/>
              <a:t>2</a:t>
            </a:r>
            <a:endParaRPr lang="en-PK" sz="2800" dirty="0"/>
          </a:p>
        </p:txBody>
      </p:sp>
      <p:cxnSp>
        <p:nvCxnSpPr>
          <p:cNvPr id="26" name="Straight Arrow Connector 25">
            <a:extLst>
              <a:ext uri="{FF2B5EF4-FFF2-40B4-BE49-F238E27FC236}">
                <a16:creationId xmlns:a16="http://schemas.microsoft.com/office/drawing/2014/main" id="{47E84FF8-E7C6-06FF-ADC8-5B296C41B66C}"/>
              </a:ext>
            </a:extLst>
          </p:cNvPr>
          <p:cNvCxnSpPr>
            <a:cxnSpLocks/>
          </p:cNvCxnSpPr>
          <p:nvPr/>
        </p:nvCxnSpPr>
        <p:spPr>
          <a:xfrm>
            <a:off x="7861610" y="4036741"/>
            <a:ext cx="735981" cy="11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C3E17C9-B8FD-19F1-8C76-C6BEC5CB2A7B}"/>
              </a:ext>
            </a:extLst>
          </p:cNvPr>
          <p:cNvSpPr/>
          <p:nvPr/>
        </p:nvSpPr>
        <p:spPr>
          <a:xfrm>
            <a:off x="1495657" y="2145390"/>
            <a:ext cx="1115122" cy="1037063"/>
          </a:xfrm>
          <a:prstGeom prst="ellipse">
            <a:avLst/>
          </a:prstGeom>
          <a:solidFill>
            <a:srgbClr val="9966FF"/>
          </a:solidFill>
          <a:ln/>
        </p:spPr>
        <p:txBody>
          <a:bodyPr rtlCol="0" anchor="ctr"/>
          <a:lstStyle/>
          <a:p>
            <a:pPr algn="ctr"/>
            <a:r>
              <a:rPr lang="en-US" sz="2800" dirty="0"/>
              <a:t>6</a:t>
            </a:r>
            <a:endParaRPr lang="en-PK" sz="2800" dirty="0"/>
          </a:p>
        </p:txBody>
      </p:sp>
      <p:sp>
        <p:nvSpPr>
          <p:cNvPr id="3" name="Rectangle 2">
            <a:extLst>
              <a:ext uri="{FF2B5EF4-FFF2-40B4-BE49-F238E27FC236}">
                <a16:creationId xmlns:a16="http://schemas.microsoft.com/office/drawing/2014/main" id="{4CE30C7E-6441-A535-42C1-08E66DDA86A9}"/>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181723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51389E-7 6.17284E-8 L -0.375 -0.03299 " pathEditMode="relative" rAng="0" ptsTypes="AA">
                                      <p:cBhvr>
                                        <p:cTn id="14" dur="2000" fill="hold"/>
                                        <p:tgtEl>
                                          <p:spTgt spid="14"/>
                                        </p:tgtEl>
                                        <p:attrNameLst>
                                          <p:attrName>ppt_x</p:attrName>
                                          <p:attrName>ppt_y</p:attrName>
                                        </p:attrNameLst>
                                      </p:cBhvr>
                                      <p:rCtr x="-18750" y="-1659"/>
                                    </p:animMotion>
                                  </p:childTnLst>
                                </p:cTn>
                              </p:par>
                              <p:par>
                                <p:cTn id="15" presetID="42" presetClass="path" presetSubtype="0" accel="50000" decel="50000" fill="hold" grpId="0" nodeType="withEffect">
                                  <p:stCondLst>
                                    <p:cond delay="0"/>
                                  </p:stCondLst>
                                  <p:childTnLst>
                                    <p:animMotion origin="layout" path="M -4.34028E-6 2.77778E-6 L -0.00032 -0.23959 " pathEditMode="relative" rAng="0" ptsTypes="AA">
                                      <p:cBhvr>
                                        <p:cTn id="16" dur="2000" fill="hold"/>
                                        <p:tgtEl>
                                          <p:spTgt spid="16"/>
                                        </p:tgtEl>
                                        <p:attrNameLst>
                                          <p:attrName>ppt_x</p:attrName>
                                          <p:attrName>ppt_y</p:attrName>
                                        </p:attrNameLst>
                                      </p:cBhvr>
                                      <p:rCtr x="-22" y="-11979"/>
                                    </p:animMotion>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42" presetClass="path" presetSubtype="0" accel="50000" decel="50000" fill="hold" grpId="0" nodeType="withEffect">
                                  <p:stCondLst>
                                    <p:cond delay="0"/>
                                  </p:stCondLst>
                                  <p:childTnLst>
                                    <p:animMotion origin="layout" path="M -4.58333E-6 3.14815E-6 L -0.40852 -0.10301 " pathEditMode="relative" rAng="0" ptsTypes="AA">
                                      <p:cBhvr>
                                        <p:cTn id="21" dur="2000" fill="hold"/>
                                        <p:tgtEl>
                                          <p:spTgt spid="24"/>
                                        </p:tgtEl>
                                        <p:attrNameLst>
                                          <p:attrName>ppt_x</p:attrName>
                                          <p:attrName>ppt_y</p:attrName>
                                        </p:attrNameLst>
                                      </p:cBhvr>
                                      <p:rCtr x="-20432" y="-5150"/>
                                    </p:animMotion>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42" presetClass="path" presetSubtype="0" accel="50000" decel="50000" fill="hold" grpId="0" nodeType="withEffect">
                                  <p:stCondLst>
                                    <p:cond delay="0"/>
                                  </p:stCondLst>
                                  <p:childTnLst>
                                    <p:animMotion origin="layout" path="M 5.20833E-7 1.7284E-6 L 0.46582 0.35455 " pathEditMode="relative" rAng="0" ptsTypes="AA">
                                      <p:cBhvr>
                                        <p:cTn id="26" dur="2000" fill="hold"/>
                                        <p:tgtEl>
                                          <p:spTgt spid="30"/>
                                        </p:tgtEl>
                                        <p:attrNameLst>
                                          <p:attrName>ppt_x</p:attrName>
                                          <p:attrName>ppt_y</p:attrName>
                                        </p:attrNameLst>
                                      </p:cBhvr>
                                      <p:rCtr x="23286" y="177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2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AB3A7-339F-B0B3-E0AC-732201A3E63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156116B-F544-A774-54EC-0E53462D5405}"/>
              </a:ext>
            </a:extLst>
          </p:cNvPr>
          <p:cNvSpPr/>
          <p:nvPr/>
        </p:nvSpPr>
        <p:spPr>
          <a:xfrm>
            <a:off x="758309" y="365167"/>
            <a:ext cx="131137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					  Display</a:t>
            </a:r>
            <a:endParaRPr lang="en-US" sz="4450" dirty="0"/>
          </a:p>
        </p:txBody>
      </p:sp>
      <p:sp>
        <p:nvSpPr>
          <p:cNvPr id="9" name="Oval 8">
            <a:extLst>
              <a:ext uri="{FF2B5EF4-FFF2-40B4-BE49-F238E27FC236}">
                <a16:creationId xmlns:a16="http://schemas.microsoft.com/office/drawing/2014/main" id="{ED3D33AB-C899-2C9E-21D6-9931D383FEA3}"/>
              </a:ext>
            </a:extLst>
          </p:cNvPr>
          <p:cNvSpPr/>
          <p:nvPr/>
        </p:nvSpPr>
        <p:spPr>
          <a:xfrm>
            <a:off x="5754029" y="1237785"/>
            <a:ext cx="1416205" cy="1215483"/>
          </a:xfrm>
          <a:prstGeom prst="ellipse">
            <a:avLst/>
          </a:prstGeom>
          <a:solidFill>
            <a:srgbClr val="9966FF"/>
          </a:solidFill>
          <a:ln/>
        </p:spPr>
        <p:txBody>
          <a:bodyPr rtlCol="0" anchor="ctr"/>
          <a:lstStyle/>
          <a:p>
            <a:pPr algn="ctr"/>
            <a:r>
              <a:rPr lang="en-US" sz="2800" dirty="0"/>
              <a:t>4</a:t>
            </a:r>
            <a:endParaRPr lang="en-PK" sz="2800" dirty="0"/>
          </a:p>
        </p:txBody>
      </p:sp>
      <p:cxnSp>
        <p:nvCxnSpPr>
          <p:cNvPr id="11" name="Straight Arrow Connector 10">
            <a:extLst>
              <a:ext uri="{FF2B5EF4-FFF2-40B4-BE49-F238E27FC236}">
                <a16:creationId xmlns:a16="http://schemas.microsoft.com/office/drawing/2014/main" id="{2AA8D178-0812-C6EE-33A9-8E65EA3EA79B}"/>
              </a:ext>
            </a:extLst>
          </p:cNvPr>
          <p:cNvCxnSpPr>
            <a:stCxn id="9" idx="3"/>
          </p:cNvCxnSpPr>
          <p:nvPr/>
        </p:nvCxnSpPr>
        <p:spPr>
          <a:xfrm flipH="1">
            <a:off x="5475249" y="2275265"/>
            <a:ext cx="486178" cy="1047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19C8041-1F80-B07C-56A0-FF79AEE79B33}"/>
              </a:ext>
            </a:extLst>
          </p:cNvPr>
          <p:cNvCxnSpPr>
            <a:cxnSpLocks/>
            <a:stCxn id="9" idx="5"/>
          </p:cNvCxnSpPr>
          <p:nvPr/>
        </p:nvCxnSpPr>
        <p:spPr>
          <a:xfrm>
            <a:off x="6962836" y="2275265"/>
            <a:ext cx="486178" cy="1047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5B4FBBE-5BC7-88CE-388A-66F57B4805B1}"/>
              </a:ext>
            </a:extLst>
          </p:cNvPr>
          <p:cNvSpPr/>
          <p:nvPr/>
        </p:nvSpPr>
        <p:spPr>
          <a:xfrm>
            <a:off x="4667922" y="3296521"/>
            <a:ext cx="1248937" cy="1126273"/>
          </a:xfrm>
          <a:prstGeom prst="ellipse">
            <a:avLst/>
          </a:prstGeom>
          <a:solidFill>
            <a:srgbClr val="9966FF"/>
          </a:solidFill>
          <a:ln/>
        </p:spPr>
        <p:txBody>
          <a:bodyPr rtlCol="0" anchor="ctr"/>
          <a:lstStyle/>
          <a:p>
            <a:pPr algn="ctr"/>
            <a:r>
              <a:rPr lang="en-US" sz="2800" dirty="0"/>
              <a:t>3</a:t>
            </a:r>
            <a:endParaRPr lang="en-PK" sz="2800" dirty="0"/>
          </a:p>
        </p:txBody>
      </p:sp>
      <p:cxnSp>
        <p:nvCxnSpPr>
          <p:cNvPr id="23" name="Straight Arrow Connector 22">
            <a:extLst>
              <a:ext uri="{FF2B5EF4-FFF2-40B4-BE49-F238E27FC236}">
                <a16:creationId xmlns:a16="http://schemas.microsoft.com/office/drawing/2014/main" id="{50DE0D8C-7B89-9C60-0139-F4A46C3CBBF2}"/>
              </a:ext>
            </a:extLst>
          </p:cNvPr>
          <p:cNvCxnSpPr/>
          <p:nvPr/>
        </p:nvCxnSpPr>
        <p:spPr>
          <a:xfrm flipH="1">
            <a:off x="4371278" y="4036741"/>
            <a:ext cx="735981" cy="124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ABE90D2-62B8-2B7A-31EF-F30B0EC06832}"/>
              </a:ext>
            </a:extLst>
          </p:cNvPr>
          <p:cNvSpPr/>
          <p:nvPr/>
        </p:nvSpPr>
        <p:spPr>
          <a:xfrm>
            <a:off x="3578460" y="5266047"/>
            <a:ext cx="1293541" cy="1215483"/>
          </a:xfrm>
          <a:prstGeom prst="ellipse">
            <a:avLst/>
          </a:prstGeom>
          <a:solidFill>
            <a:srgbClr val="9966FF"/>
          </a:solidFill>
          <a:ln/>
        </p:spPr>
        <p:txBody>
          <a:bodyPr rtlCol="0" anchor="ctr"/>
          <a:lstStyle/>
          <a:p>
            <a:pPr algn="ctr"/>
            <a:r>
              <a:rPr lang="en-US" sz="2800" dirty="0"/>
              <a:t>2</a:t>
            </a:r>
            <a:endParaRPr lang="en-PK" sz="2800" dirty="0"/>
          </a:p>
        </p:txBody>
      </p:sp>
      <p:cxnSp>
        <p:nvCxnSpPr>
          <p:cNvPr id="26" name="Straight Arrow Connector 25">
            <a:extLst>
              <a:ext uri="{FF2B5EF4-FFF2-40B4-BE49-F238E27FC236}">
                <a16:creationId xmlns:a16="http://schemas.microsoft.com/office/drawing/2014/main" id="{CD501392-8BBE-A863-21D8-665589B359EF}"/>
              </a:ext>
            </a:extLst>
          </p:cNvPr>
          <p:cNvCxnSpPr>
            <a:cxnSpLocks/>
          </p:cNvCxnSpPr>
          <p:nvPr/>
        </p:nvCxnSpPr>
        <p:spPr>
          <a:xfrm>
            <a:off x="7861610" y="4036741"/>
            <a:ext cx="735981" cy="11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902D596-91A2-3706-712C-E5B06B6FCB12}"/>
              </a:ext>
            </a:extLst>
          </p:cNvPr>
          <p:cNvSpPr/>
          <p:nvPr/>
        </p:nvSpPr>
        <p:spPr>
          <a:xfrm>
            <a:off x="8408021" y="4980879"/>
            <a:ext cx="1115122" cy="1037063"/>
          </a:xfrm>
          <a:prstGeom prst="ellipse">
            <a:avLst/>
          </a:prstGeom>
          <a:solidFill>
            <a:srgbClr val="9966FF"/>
          </a:solidFill>
          <a:ln/>
        </p:spPr>
        <p:txBody>
          <a:bodyPr rtlCol="0" anchor="ctr"/>
          <a:lstStyle/>
          <a:p>
            <a:pPr algn="ctr"/>
            <a:r>
              <a:rPr lang="en-US" sz="2800" dirty="0"/>
              <a:t>6</a:t>
            </a:r>
            <a:endParaRPr lang="en-PK" sz="2800" dirty="0"/>
          </a:p>
        </p:txBody>
      </p:sp>
      <p:sp>
        <p:nvSpPr>
          <p:cNvPr id="16" name="Oval 15">
            <a:extLst>
              <a:ext uri="{FF2B5EF4-FFF2-40B4-BE49-F238E27FC236}">
                <a16:creationId xmlns:a16="http://schemas.microsoft.com/office/drawing/2014/main" id="{D847CDC0-040A-063F-9101-A6161AD676AD}"/>
              </a:ext>
            </a:extLst>
          </p:cNvPr>
          <p:cNvSpPr/>
          <p:nvPr/>
        </p:nvSpPr>
        <p:spPr>
          <a:xfrm>
            <a:off x="7018592" y="3296521"/>
            <a:ext cx="1293541" cy="1215483"/>
          </a:xfrm>
          <a:prstGeom prst="ellipse">
            <a:avLst/>
          </a:prstGeom>
          <a:solidFill>
            <a:srgbClr val="9966FF"/>
          </a:solidFill>
          <a:ln/>
        </p:spPr>
        <p:txBody>
          <a:bodyPr rtlCol="0" anchor="ctr"/>
          <a:lstStyle/>
          <a:p>
            <a:pPr algn="ctr"/>
            <a:r>
              <a:rPr lang="en-US" sz="2800" dirty="0"/>
              <a:t>5</a:t>
            </a:r>
            <a:endParaRPr lang="en-PK" sz="2800" dirty="0"/>
          </a:p>
        </p:txBody>
      </p:sp>
      <p:sp>
        <p:nvSpPr>
          <p:cNvPr id="3" name="Shape 3">
            <a:extLst>
              <a:ext uri="{FF2B5EF4-FFF2-40B4-BE49-F238E27FC236}">
                <a16:creationId xmlns:a16="http://schemas.microsoft.com/office/drawing/2014/main" id="{3FA73AC1-0D32-F038-FDF1-59273AC82978}"/>
              </a:ext>
            </a:extLst>
          </p:cNvPr>
          <p:cNvSpPr/>
          <p:nvPr/>
        </p:nvSpPr>
        <p:spPr>
          <a:xfrm>
            <a:off x="10203365" y="191819"/>
            <a:ext cx="3232783" cy="5394942"/>
          </a:xfrm>
          <a:prstGeom prst="roundRect">
            <a:avLst>
              <a:gd name="adj" fmla="val 8108"/>
            </a:avLst>
          </a:prstGeom>
          <a:solidFill>
            <a:srgbClr val="D2CFFC"/>
          </a:solidFill>
          <a:ln/>
        </p:spPr>
        <p:txBody>
          <a:bodyPr/>
          <a:lstStyle/>
          <a:p>
            <a:endParaRPr lang="en-PK" dirty="0"/>
          </a:p>
        </p:txBody>
      </p:sp>
      <p:sp>
        <p:nvSpPr>
          <p:cNvPr id="4" name="Shape 4">
            <a:extLst>
              <a:ext uri="{FF2B5EF4-FFF2-40B4-BE49-F238E27FC236}">
                <a16:creationId xmlns:a16="http://schemas.microsoft.com/office/drawing/2014/main" id="{1454D890-8A8D-C88C-24D0-64A20024EE2A}"/>
              </a:ext>
            </a:extLst>
          </p:cNvPr>
          <p:cNvSpPr/>
          <p:nvPr/>
        </p:nvSpPr>
        <p:spPr>
          <a:xfrm>
            <a:off x="10587547" y="386976"/>
            <a:ext cx="2464418" cy="690899"/>
          </a:xfrm>
          <a:prstGeom prst="roundRect">
            <a:avLst>
              <a:gd name="adj" fmla="val 1351"/>
            </a:avLst>
          </a:prstGeom>
          <a:solidFill>
            <a:srgbClr val="9966FF"/>
          </a:solidFill>
          <a:ln/>
        </p:spPr>
        <p:txBody>
          <a:bodyPr/>
          <a:lstStyle/>
          <a:p>
            <a:pPr algn="ctr"/>
            <a:r>
              <a:rPr lang="en-US" sz="3600" dirty="0"/>
              <a:t>Packet</a:t>
            </a:r>
            <a:endParaRPr lang="en-PK" sz="3600" dirty="0"/>
          </a:p>
        </p:txBody>
      </p:sp>
      <p:sp>
        <p:nvSpPr>
          <p:cNvPr id="5" name="Shape 4">
            <a:extLst>
              <a:ext uri="{FF2B5EF4-FFF2-40B4-BE49-F238E27FC236}">
                <a16:creationId xmlns:a16="http://schemas.microsoft.com/office/drawing/2014/main" id="{42A6DD50-C600-6CA8-7C70-933849696AAA}"/>
              </a:ext>
            </a:extLst>
          </p:cNvPr>
          <p:cNvSpPr/>
          <p:nvPr/>
        </p:nvSpPr>
        <p:spPr>
          <a:xfrm>
            <a:off x="10877153" y="1431026"/>
            <a:ext cx="1885206" cy="690899"/>
          </a:xfrm>
          <a:prstGeom prst="roundRect">
            <a:avLst>
              <a:gd name="adj" fmla="val 1351"/>
            </a:avLst>
          </a:prstGeom>
          <a:solidFill>
            <a:srgbClr val="9966FF"/>
          </a:solidFill>
          <a:ln/>
        </p:spPr>
        <p:txBody>
          <a:bodyPr/>
          <a:lstStyle/>
          <a:p>
            <a:pPr algn="ctr"/>
            <a:r>
              <a:rPr lang="en-US" sz="2800" dirty="0"/>
              <a:t>source</a:t>
            </a:r>
            <a:endParaRPr lang="en-PK" sz="3600" dirty="0"/>
          </a:p>
        </p:txBody>
      </p:sp>
      <p:sp>
        <p:nvSpPr>
          <p:cNvPr id="6" name="Shape 4">
            <a:extLst>
              <a:ext uri="{FF2B5EF4-FFF2-40B4-BE49-F238E27FC236}">
                <a16:creationId xmlns:a16="http://schemas.microsoft.com/office/drawing/2014/main" id="{2617EFBD-CB0E-FC33-0A6E-CFF721C565A3}"/>
              </a:ext>
            </a:extLst>
          </p:cNvPr>
          <p:cNvSpPr/>
          <p:nvPr/>
        </p:nvSpPr>
        <p:spPr>
          <a:xfrm>
            <a:off x="10877153" y="2453268"/>
            <a:ext cx="1885206" cy="690899"/>
          </a:xfrm>
          <a:prstGeom prst="roundRect">
            <a:avLst>
              <a:gd name="adj" fmla="val 1351"/>
            </a:avLst>
          </a:prstGeom>
          <a:solidFill>
            <a:srgbClr val="9966FF"/>
          </a:solidFill>
          <a:ln/>
        </p:spPr>
        <p:txBody>
          <a:bodyPr/>
          <a:lstStyle/>
          <a:p>
            <a:pPr algn="ctr"/>
            <a:r>
              <a:rPr lang="en-US" sz="2400" dirty="0"/>
              <a:t>Destination</a:t>
            </a:r>
            <a:endParaRPr lang="en-PK" sz="3200" dirty="0"/>
          </a:p>
        </p:txBody>
      </p:sp>
      <p:sp>
        <p:nvSpPr>
          <p:cNvPr id="7" name="Shape 4">
            <a:extLst>
              <a:ext uri="{FF2B5EF4-FFF2-40B4-BE49-F238E27FC236}">
                <a16:creationId xmlns:a16="http://schemas.microsoft.com/office/drawing/2014/main" id="{08BAE9BF-33F9-5510-D473-2F888EA39F0B}"/>
              </a:ext>
            </a:extLst>
          </p:cNvPr>
          <p:cNvSpPr/>
          <p:nvPr/>
        </p:nvSpPr>
        <p:spPr>
          <a:xfrm>
            <a:off x="10877153" y="3427763"/>
            <a:ext cx="1885206" cy="690899"/>
          </a:xfrm>
          <a:prstGeom prst="roundRect">
            <a:avLst>
              <a:gd name="adj" fmla="val 1351"/>
            </a:avLst>
          </a:prstGeom>
          <a:solidFill>
            <a:srgbClr val="9966FF"/>
          </a:solidFill>
          <a:ln/>
        </p:spPr>
        <p:txBody>
          <a:bodyPr/>
          <a:lstStyle/>
          <a:p>
            <a:pPr algn="ctr"/>
            <a:r>
              <a:rPr lang="en-US" sz="2800" dirty="0"/>
              <a:t>priority</a:t>
            </a:r>
            <a:endParaRPr lang="en-PK" sz="2800" dirty="0"/>
          </a:p>
        </p:txBody>
      </p:sp>
      <p:sp>
        <p:nvSpPr>
          <p:cNvPr id="8" name="Shape 4">
            <a:extLst>
              <a:ext uri="{FF2B5EF4-FFF2-40B4-BE49-F238E27FC236}">
                <a16:creationId xmlns:a16="http://schemas.microsoft.com/office/drawing/2014/main" id="{C77C238A-688B-6269-3D69-E8BE88EC02F1}"/>
              </a:ext>
            </a:extLst>
          </p:cNvPr>
          <p:cNvSpPr/>
          <p:nvPr/>
        </p:nvSpPr>
        <p:spPr>
          <a:xfrm>
            <a:off x="10877153" y="4394535"/>
            <a:ext cx="1885206" cy="690899"/>
          </a:xfrm>
          <a:prstGeom prst="roundRect">
            <a:avLst>
              <a:gd name="adj" fmla="val 1351"/>
            </a:avLst>
          </a:prstGeom>
          <a:solidFill>
            <a:srgbClr val="9966FF"/>
          </a:solidFill>
          <a:ln/>
        </p:spPr>
        <p:txBody>
          <a:bodyPr/>
          <a:lstStyle/>
          <a:p>
            <a:pPr algn="ctr"/>
            <a:r>
              <a:rPr lang="en-US" sz="3200" dirty="0"/>
              <a:t>size</a:t>
            </a:r>
            <a:endParaRPr lang="en-PK" sz="3200" dirty="0"/>
          </a:p>
        </p:txBody>
      </p:sp>
      <p:cxnSp>
        <p:nvCxnSpPr>
          <p:cNvPr id="17" name="Straight Arrow Connector 16">
            <a:extLst>
              <a:ext uri="{FF2B5EF4-FFF2-40B4-BE49-F238E27FC236}">
                <a16:creationId xmlns:a16="http://schemas.microsoft.com/office/drawing/2014/main" id="{B1F35A67-A367-763C-7CBB-4C53F7FF9728}"/>
              </a:ext>
            </a:extLst>
          </p:cNvPr>
          <p:cNvCxnSpPr>
            <a:stCxn id="9" idx="6"/>
          </p:cNvCxnSpPr>
          <p:nvPr/>
        </p:nvCxnSpPr>
        <p:spPr>
          <a:xfrm flipV="1">
            <a:off x="7170234" y="1776475"/>
            <a:ext cx="3033131" cy="69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54497C-A3ED-AFB0-4A38-D0B8C693276D}"/>
              </a:ext>
            </a:extLst>
          </p:cNvPr>
          <p:cNvCxnSpPr>
            <a:cxnSpLocks/>
            <a:endCxn id="3" idx="1"/>
          </p:cNvCxnSpPr>
          <p:nvPr/>
        </p:nvCxnSpPr>
        <p:spPr>
          <a:xfrm flipV="1">
            <a:off x="8194667" y="2889290"/>
            <a:ext cx="2008698" cy="72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17058E-5021-4DF6-2EAA-C038FB2AB48E}"/>
              </a:ext>
            </a:extLst>
          </p:cNvPr>
          <p:cNvCxnSpPr>
            <a:cxnSpLocks/>
            <a:stCxn id="30" idx="7"/>
            <a:endCxn id="3" idx="1"/>
          </p:cNvCxnSpPr>
          <p:nvPr/>
        </p:nvCxnSpPr>
        <p:spPr>
          <a:xfrm flipV="1">
            <a:off x="9359837" y="2889290"/>
            <a:ext cx="843528" cy="224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30FCC08-4845-05F3-2869-5C43E7266D84}"/>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3721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15CA7-2B7C-C159-A714-1BBD38ACAA3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9066E86-6007-9BF2-633D-1E06232A0E1A}"/>
              </a:ext>
            </a:extLst>
          </p:cNvPr>
          <p:cNvSpPr/>
          <p:nvPr/>
        </p:nvSpPr>
        <p:spPr>
          <a:xfrm>
            <a:off x="758309" y="365167"/>
            <a:ext cx="131137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                                            Search</a:t>
            </a:r>
            <a:endParaRPr lang="en-US" sz="4450" dirty="0"/>
          </a:p>
        </p:txBody>
      </p:sp>
      <p:sp>
        <p:nvSpPr>
          <p:cNvPr id="9" name="Oval 8">
            <a:extLst>
              <a:ext uri="{FF2B5EF4-FFF2-40B4-BE49-F238E27FC236}">
                <a16:creationId xmlns:a16="http://schemas.microsoft.com/office/drawing/2014/main" id="{50B0512C-DFA8-19E4-6FED-064731A595B5}"/>
              </a:ext>
            </a:extLst>
          </p:cNvPr>
          <p:cNvSpPr/>
          <p:nvPr/>
        </p:nvSpPr>
        <p:spPr>
          <a:xfrm>
            <a:off x="5754029" y="1237785"/>
            <a:ext cx="1416205" cy="1215483"/>
          </a:xfrm>
          <a:prstGeom prst="ellipse">
            <a:avLst/>
          </a:prstGeom>
          <a:solidFill>
            <a:srgbClr val="9966FF"/>
          </a:solidFill>
          <a:ln/>
        </p:spPr>
        <p:txBody>
          <a:bodyPr rtlCol="0" anchor="ctr"/>
          <a:lstStyle/>
          <a:p>
            <a:pPr algn="ctr"/>
            <a:r>
              <a:rPr lang="en-US" sz="2800" dirty="0"/>
              <a:t>4</a:t>
            </a:r>
            <a:endParaRPr lang="en-PK" sz="2800" dirty="0"/>
          </a:p>
        </p:txBody>
      </p:sp>
      <p:cxnSp>
        <p:nvCxnSpPr>
          <p:cNvPr id="11" name="Straight Arrow Connector 10">
            <a:extLst>
              <a:ext uri="{FF2B5EF4-FFF2-40B4-BE49-F238E27FC236}">
                <a16:creationId xmlns:a16="http://schemas.microsoft.com/office/drawing/2014/main" id="{4E56CBB3-3968-FD9B-D54A-AE48636EEC79}"/>
              </a:ext>
            </a:extLst>
          </p:cNvPr>
          <p:cNvCxnSpPr>
            <a:stCxn id="9" idx="3"/>
          </p:cNvCxnSpPr>
          <p:nvPr/>
        </p:nvCxnSpPr>
        <p:spPr>
          <a:xfrm flipH="1">
            <a:off x="5475249" y="2275265"/>
            <a:ext cx="486178" cy="1047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B81501-A278-1217-F792-4E23998D8C1F}"/>
              </a:ext>
            </a:extLst>
          </p:cNvPr>
          <p:cNvCxnSpPr>
            <a:cxnSpLocks/>
            <a:stCxn id="9" idx="5"/>
          </p:cNvCxnSpPr>
          <p:nvPr/>
        </p:nvCxnSpPr>
        <p:spPr>
          <a:xfrm>
            <a:off x="6962836" y="2275265"/>
            <a:ext cx="486178" cy="1047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24895F8-D850-DCC1-CDA3-6845F50BB78F}"/>
              </a:ext>
            </a:extLst>
          </p:cNvPr>
          <p:cNvCxnSpPr/>
          <p:nvPr/>
        </p:nvCxnSpPr>
        <p:spPr>
          <a:xfrm flipH="1">
            <a:off x="4371278" y="4036741"/>
            <a:ext cx="735981" cy="124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3EF833B-8E05-BDE1-B3FE-CEABA4463B42}"/>
              </a:ext>
            </a:extLst>
          </p:cNvPr>
          <p:cNvSpPr/>
          <p:nvPr/>
        </p:nvSpPr>
        <p:spPr>
          <a:xfrm>
            <a:off x="3490332" y="5252224"/>
            <a:ext cx="1293541" cy="1215483"/>
          </a:xfrm>
          <a:prstGeom prst="ellipse">
            <a:avLst/>
          </a:prstGeom>
          <a:solidFill>
            <a:srgbClr val="9966FF"/>
          </a:solidFill>
          <a:ln/>
        </p:spPr>
        <p:txBody>
          <a:bodyPr rtlCol="0" anchor="ctr"/>
          <a:lstStyle/>
          <a:p>
            <a:pPr algn="ctr"/>
            <a:r>
              <a:rPr lang="en-US" sz="2800" dirty="0"/>
              <a:t>2</a:t>
            </a:r>
            <a:endParaRPr lang="en-PK" sz="2800" dirty="0"/>
          </a:p>
        </p:txBody>
      </p:sp>
      <p:cxnSp>
        <p:nvCxnSpPr>
          <p:cNvPr id="26" name="Straight Arrow Connector 25">
            <a:extLst>
              <a:ext uri="{FF2B5EF4-FFF2-40B4-BE49-F238E27FC236}">
                <a16:creationId xmlns:a16="http://schemas.microsoft.com/office/drawing/2014/main" id="{4F4A4D06-3CD7-DA75-0F44-D2DADC723059}"/>
              </a:ext>
            </a:extLst>
          </p:cNvPr>
          <p:cNvCxnSpPr>
            <a:cxnSpLocks/>
          </p:cNvCxnSpPr>
          <p:nvPr/>
        </p:nvCxnSpPr>
        <p:spPr>
          <a:xfrm>
            <a:off x="7861610" y="4036741"/>
            <a:ext cx="735981" cy="11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3513A19-E56A-4B1E-FFBD-AF439A0875F1}"/>
              </a:ext>
            </a:extLst>
          </p:cNvPr>
          <p:cNvSpPr/>
          <p:nvPr/>
        </p:nvSpPr>
        <p:spPr>
          <a:xfrm>
            <a:off x="8352263" y="5062654"/>
            <a:ext cx="1115122" cy="1037063"/>
          </a:xfrm>
          <a:prstGeom prst="ellipse">
            <a:avLst/>
          </a:prstGeom>
          <a:solidFill>
            <a:srgbClr val="9966FF"/>
          </a:solidFill>
          <a:ln/>
        </p:spPr>
        <p:txBody>
          <a:bodyPr rtlCol="0" anchor="ctr"/>
          <a:lstStyle/>
          <a:p>
            <a:pPr algn="ctr"/>
            <a:r>
              <a:rPr lang="en-US" sz="2800" dirty="0"/>
              <a:t>6</a:t>
            </a:r>
            <a:endParaRPr lang="en-PK" sz="2800" dirty="0"/>
          </a:p>
        </p:txBody>
      </p:sp>
      <p:sp>
        <p:nvSpPr>
          <p:cNvPr id="16" name="Oval 15">
            <a:extLst>
              <a:ext uri="{FF2B5EF4-FFF2-40B4-BE49-F238E27FC236}">
                <a16:creationId xmlns:a16="http://schemas.microsoft.com/office/drawing/2014/main" id="{A09C4DD4-89BE-E9A7-EBC8-AB11B2DBF2E9}"/>
              </a:ext>
            </a:extLst>
          </p:cNvPr>
          <p:cNvSpPr/>
          <p:nvPr/>
        </p:nvSpPr>
        <p:spPr>
          <a:xfrm>
            <a:off x="7118914" y="3323063"/>
            <a:ext cx="1164203" cy="1126273"/>
          </a:xfrm>
          <a:prstGeom prst="ellipse">
            <a:avLst/>
          </a:prstGeom>
          <a:solidFill>
            <a:srgbClr val="9966FF"/>
          </a:solidFill>
          <a:ln/>
        </p:spPr>
        <p:txBody>
          <a:bodyPr rtlCol="0" anchor="ctr"/>
          <a:lstStyle/>
          <a:p>
            <a:pPr algn="ctr"/>
            <a:r>
              <a:rPr lang="en-US" sz="2800" dirty="0"/>
              <a:t>5</a:t>
            </a:r>
            <a:endParaRPr lang="en-PK" sz="2800" dirty="0"/>
          </a:p>
        </p:txBody>
      </p:sp>
      <p:sp>
        <p:nvSpPr>
          <p:cNvPr id="14" name="Oval 13">
            <a:extLst>
              <a:ext uri="{FF2B5EF4-FFF2-40B4-BE49-F238E27FC236}">
                <a16:creationId xmlns:a16="http://schemas.microsoft.com/office/drawing/2014/main" id="{E88962B0-1774-8F3F-BC9C-437009DB8F0A}"/>
              </a:ext>
            </a:extLst>
          </p:cNvPr>
          <p:cNvSpPr/>
          <p:nvPr/>
        </p:nvSpPr>
        <p:spPr>
          <a:xfrm>
            <a:off x="4739268" y="3323062"/>
            <a:ext cx="1248937" cy="1126273"/>
          </a:xfrm>
          <a:prstGeom prst="ellipse">
            <a:avLst/>
          </a:prstGeom>
          <a:solidFill>
            <a:srgbClr val="9966FF"/>
          </a:solidFill>
          <a:ln/>
        </p:spPr>
        <p:txBody>
          <a:bodyPr rtlCol="0" anchor="ctr"/>
          <a:lstStyle/>
          <a:p>
            <a:pPr algn="ctr"/>
            <a:r>
              <a:rPr lang="en-US" sz="2800" dirty="0"/>
              <a:t>3</a:t>
            </a:r>
            <a:endParaRPr lang="en-PK" sz="2800" dirty="0"/>
          </a:p>
        </p:txBody>
      </p:sp>
      <p:pic>
        <p:nvPicPr>
          <p:cNvPr id="2052" name="Picture 4" descr="Search Button Vector Art, Icons, and Graphics for Free Download">
            <a:extLst>
              <a:ext uri="{FF2B5EF4-FFF2-40B4-BE49-F238E27FC236}">
                <a16:creationId xmlns:a16="http://schemas.microsoft.com/office/drawing/2014/main" id="{B6C7D20D-C207-D0FA-DAFD-825E5F05B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8332" y="6211230"/>
            <a:ext cx="680224" cy="680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FB60C2B-953E-E98E-3DE8-B74C81F62464}"/>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416532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08 -0.00482 L 0.00108 -0.00482 C -0.00413 -0.03954 0.00054 -0.01138 -0.00586 -0.04282 C -0.01074 -0.06713 -0.00695 -0.0571 -0.0127 -0.07002 C -0.01389 -0.0787 -0.01248 -0.07253 -0.01574 -0.07947 C -0.01628 -0.08063 -0.0166 -0.08237 -0.01726 -0.08352 C -0.03038 -0.10493 -0.02094 -0.08854 -0.03017 -0.10108 C -0.03212 -0.10358 -0.03364 -0.10686 -0.03559 -0.10918 C -0.03646 -0.11053 -0.03755 -0.11111 -0.03863 -0.11188 C -0.04362 -0.11574 -0.04861 -0.11979 -0.05382 -0.12287 C -0.0637 -0.12866 -0.05361 -0.12307 -0.06218 -0.12693 C -0.06402 -0.1277 -0.06576 -0.12905 -0.0676 -0.12963 C -0.07107 -0.13078 -0.07466 -0.13098 -0.07824 -0.13233 L -0.08203 -0.13368 C -0.08941 -0.1331 -0.09679 -0.13348 -0.10417 -0.13233 C -0.11252 -0.13098 -0.0995 -0.12654 -0.10949 -0.13098 C -0.10927 -0.13599 -0.10916 -0.14081 -0.10873 -0.14583 C -0.1084 -0.14988 -0.10764 -0.15393 -0.10721 -0.15798 C -0.10688 -0.16126 -0.10667 -0.16435 -0.10645 -0.16743 C -0.10667 -0.18248 -0.10656 -0.19733 -0.10721 -0.21219 C -0.10732 -0.21585 -0.10808 -0.21952 -0.10873 -0.22299 C -0.10938 -0.22685 -0.11014 -0.23032 -0.11101 -0.23399 C -0.1148 -0.25038 -0.11817 -0.26157 -0.1262 -0.27585 L -0.13542 -0.29224 C -0.13716 -0.29533 -0.13867 -0.29919 -0.14074 -0.30169 C -0.14996 -0.3125 -0.14019 -0.30131 -0.15213 -0.31385 C -0.16048 -0.32253 -0.15658 -0.32002 -0.16667 -0.32735 C -0.18414 -0.34008 -0.17318 -0.33294 -0.18338 -0.3368 C -0.18544 -0.33757 -0.18946 -0.3395 -0.18946 -0.3395 C -0.18826 -0.34105 -0.18653 -0.34278 -0.18566 -0.3451 C -0.18501 -0.34664 -0.18468 -0.34857 -0.18414 -0.3505 C -0.18153 -0.37384 -0.18577 -0.33777 -0.18186 -0.36535 C -0.18121 -0.36979 -0.18088 -0.37442 -0.18034 -0.37885 C -0.1811 -0.39602 -0.18088 -0.41338 -0.18262 -0.43036 C -0.18349 -0.43846 -0.18577 -0.44618 -0.18794 -0.45351 C -0.19542 -0.47743 -0.19976 -0.50636 -0.21159 -0.52392 C -0.21311 -0.52623 -0.21474 -0.52816 -0.21615 -0.53067 C -0.2219 -0.54089 -0.21626 -0.53433 -0.22298 -0.54282 C -0.22429 -0.54436 -0.2257 -0.54533 -0.22689 -0.54687 C -0.22841 -0.54899 -0.22971 -0.55169 -0.23145 -0.55362 C -0.23405 -0.55671 -0.23709 -0.55902 -0.2398 -0.56172 C -0.24317 -0.5652 -0.2461 -0.57002 -0.24968 -0.57272 C -0.25152 -0.57407 -0.25326 -0.57523 -0.25499 -0.57677 C -0.2564 -0.57793 -0.25749 -0.57966 -0.2589 -0.58082 C -0.26443 -0.58507 -0.27344 -0.58815 -0.27865 -0.59027 C -0.28299 -0.59471 -0.29058 -0.60301 -0.29547 -0.60648 C -0.29785 -0.60821 -0.30057 -0.60899 -0.30306 -0.61053 C -0.30491 -0.61169 -0.30653 -0.61381 -0.30838 -0.61458 C -0.31033 -0.61554 -0.3125 -0.61554 -0.31446 -0.61593 C -0.33127 -0.6196 -0.31207 -0.61535 -0.32748 -0.61863 C -0.33225 -0.61825 -0.33713 -0.61863 -0.34191 -0.61728 C -0.3443 -0.6167 -0.34647 -0.61477 -0.34874 -0.61323 C -0.35146 -0.61169 -0.35753 -0.60764 -0.36025 -0.60513 C -0.36209 -0.60358 -0.36394 -0.60204 -0.36556 -0.59973 C -0.38466 -0.57368 -0.3571 -0.60706 -0.37468 -0.58622 C -0.37576 -0.58256 -0.37652 -0.5787 -0.37772 -0.57542 C -0.37913 -0.57156 -0.38108 -0.56848 -0.38227 -0.56462 C -0.38466 -0.55671 -0.38846 -0.54012 -0.38846 -0.54012 C -0.38889 -0.53472 -0.38933 -0.52932 -0.38998 -0.52392 C -0.39052 -0.5189 -0.39215 -0.51408 -0.39226 -0.50906 C -0.39269 -0.48649 -0.39236 -0.46373 -0.3915 -0.44116 C -0.39052 -0.41724 -0.38889 -0.41936 -0.38607 -0.402 C -0.38553 -0.39795 -0.38531 -0.39371 -0.38455 -0.38966 C -0.37696 -0.34915 -0.38802 -0.41782 -0.37999 -0.3721 C -0.37934 -0.36805 -0.37934 -0.36381 -0.37847 -0.35995 C -0.3775 -0.35513 -0.37555 -0.35108 -0.37468 -0.34645 L -0.37392 -0.3424 C -0.3788 -0.3395 -0.37338 -0.34162 -0.37923 -0.34375 C -0.38206 -0.34471 -0.38488 -0.34452 -0.3877 -0.3451 C -0.39605 -0.34413 -0.40452 -0.34433 -0.41276 -0.3424 C -0.41613 -0.34143 -0.42524 -0.33237 -0.42806 -0.33005 C -0.43175 -0.32716 -0.43566 -0.32465 -0.43946 -0.32195 C -0.44206 -0.31828 -0.44445 -0.31462 -0.44705 -0.31115 C -0.45703 -0.29803 -0.45627 -0.30208 -0.46387 -0.28684 C -0.4655 -0.28337 -0.46702 -0.2797 -0.46843 -0.27585 C -0.47071 -0.26967 -0.47418 -0.25675 -0.47602 -0.25019 C -0.47711 -0.24267 -0.48015 -0.22183 -0.48058 -0.21489 C -0.48123 -0.20679 -0.48101 -0.19868 -0.48134 -0.19058 C -0.48177 -0.18248 -0.48242 -0.17438 -0.48286 -0.16608 C -0.48242 -0.15721 -0.48221 -0.14795 -0.48134 -0.13908 C -0.48015 -0.12635 -0.4732 -0.10744 -0.46995 -0.09973 C -0.46919 -0.09799 -0.46832 -0.09625 -0.46767 -0.09433 C -0.46702 -0.09259 -0.4668 -0.09047 -0.46615 -0.08892 C -0.46604 -0.08854 -0.46561 -0.08892 -0.46539 -0.08892 L -0.46615 -0.08892 L -0.46539 -0.10243 " pathEditMode="relative" ptsTypes="AAAAAAAAAAAAAAAAAAAAAAAAAAAAAAAAAAAAAAAAAAAAAAAAAAAAAAAAAAAAAAAAAAAAAAAAAAAAAAAAAAAAAA">
                                      <p:cBhvr>
                                        <p:cTn id="6" dur="7000" fill="hold"/>
                                        <p:tgtEl>
                                          <p:spTgt spid="20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08196"/>
          </a:xfrm>
          <a:prstGeom prst="rect">
            <a:avLst/>
          </a:prstGeom>
        </p:spPr>
      </p:pic>
      <p:sp>
        <p:nvSpPr>
          <p:cNvPr id="3" name="Text 0"/>
          <p:cNvSpPr/>
          <p:nvPr/>
        </p:nvSpPr>
        <p:spPr>
          <a:xfrm>
            <a:off x="758309" y="3891677"/>
            <a:ext cx="6466880"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Additional Functionalities</a:t>
            </a:r>
            <a:endParaRPr lang="en-US" sz="4450" dirty="0"/>
          </a:p>
        </p:txBody>
      </p:sp>
      <p:sp>
        <p:nvSpPr>
          <p:cNvPr id="4" name="Shape 1"/>
          <p:cNvSpPr/>
          <p:nvPr/>
        </p:nvSpPr>
        <p:spPr>
          <a:xfrm>
            <a:off x="758309" y="5173028"/>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PK"/>
          </a:p>
        </p:txBody>
      </p:sp>
      <p:sp>
        <p:nvSpPr>
          <p:cNvPr id="5" name="Text 2"/>
          <p:cNvSpPr/>
          <p:nvPr/>
        </p:nvSpPr>
        <p:spPr>
          <a:xfrm>
            <a:off x="941427" y="5245656"/>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6" name="Text 3"/>
          <p:cNvSpPr/>
          <p:nvPr/>
        </p:nvSpPr>
        <p:spPr>
          <a:xfrm>
            <a:off x="1462326" y="5173028"/>
            <a:ext cx="325457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countHighPriorityPackets</a:t>
            </a:r>
            <a:endParaRPr lang="en-US" sz="2200" dirty="0"/>
          </a:p>
        </p:txBody>
      </p:sp>
      <p:sp>
        <p:nvSpPr>
          <p:cNvPr id="7" name="Text 4"/>
          <p:cNvSpPr/>
          <p:nvPr/>
        </p:nvSpPr>
        <p:spPr>
          <a:xfrm>
            <a:off x="1462326" y="5659160"/>
            <a:ext cx="3522821"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Traverses the binary search tree, counting packets with a priority above a specified threshold.</a:t>
            </a:r>
            <a:endParaRPr lang="en-US" sz="1700" dirty="0"/>
          </a:p>
        </p:txBody>
      </p:sp>
      <p:sp>
        <p:nvSpPr>
          <p:cNvPr id="8" name="Shape 5"/>
          <p:cNvSpPr/>
          <p:nvPr/>
        </p:nvSpPr>
        <p:spPr>
          <a:xfrm>
            <a:off x="5201722" y="5173028"/>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PK"/>
          </a:p>
        </p:txBody>
      </p:sp>
      <p:sp>
        <p:nvSpPr>
          <p:cNvPr id="9" name="Text 6"/>
          <p:cNvSpPr/>
          <p:nvPr/>
        </p:nvSpPr>
        <p:spPr>
          <a:xfrm>
            <a:off x="5349597" y="5245656"/>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0" name="Text 7"/>
          <p:cNvSpPr/>
          <p:nvPr/>
        </p:nvSpPr>
        <p:spPr>
          <a:xfrm>
            <a:off x="5905738" y="5173028"/>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sortPackets</a:t>
            </a:r>
            <a:endParaRPr lang="en-US" sz="2200" dirty="0"/>
          </a:p>
        </p:txBody>
      </p:sp>
      <p:sp>
        <p:nvSpPr>
          <p:cNvPr id="11" name="Text 8"/>
          <p:cNvSpPr/>
          <p:nvPr/>
        </p:nvSpPr>
        <p:spPr>
          <a:xfrm>
            <a:off x="5905738" y="5659160"/>
            <a:ext cx="3522821"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Sorts the packets in the linked list by priority using a sorting algorithm like bubble sort.</a:t>
            </a:r>
            <a:endParaRPr lang="en-US" sz="1700" dirty="0"/>
          </a:p>
        </p:txBody>
      </p:sp>
      <p:sp>
        <p:nvSpPr>
          <p:cNvPr id="12" name="Shape 9"/>
          <p:cNvSpPr/>
          <p:nvPr/>
        </p:nvSpPr>
        <p:spPr>
          <a:xfrm>
            <a:off x="9645134" y="5173028"/>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PK"/>
          </a:p>
        </p:txBody>
      </p:sp>
      <p:sp>
        <p:nvSpPr>
          <p:cNvPr id="13" name="Text 10"/>
          <p:cNvSpPr/>
          <p:nvPr/>
        </p:nvSpPr>
        <p:spPr>
          <a:xfrm>
            <a:off x="9796463" y="5245656"/>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4" name="Text 11"/>
          <p:cNvSpPr/>
          <p:nvPr/>
        </p:nvSpPr>
        <p:spPr>
          <a:xfrm>
            <a:off x="10349151" y="5173028"/>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Undo/Redo</a:t>
            </a:r>
            <a:endParaRPr lang="en-US" sz="2200" dirty="0"/>
          </a:p>
        </p:txBody>
      </p:sp>
      <p:sp>
        <p:nvSpPr>
          <p:cNvPr id="15" name="Text 12"/>
          <p:cNvSpPr/>
          <p:nvPr/>
        </p:nvSpPr>
        <p:spPr>
          <a:xfrm>
            <a:off x="10349151" y="5659160"/>
            <a:ext cx="3522821"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Uses a stack to store deleted packets, enabling users to undo and redo delete actions.</a:t>
            </a:r>
            <a:endParaRPr lang="en-US" sz="1700" dirty="0"/>
          </a:p>
        </p:txBody>
      </p:sp>
      <p:sp>
        <p:nvSpPr>
          <p:cNvPr id="16" name="Rectangle 15">
            <a:extLst>
              <a:ext uri="{FF2B5EF4-FFF2-40B4-BE49-F238E27FC236}">
                <a16:creationId xmlns:a16="http://schemas.microsoft.com/office/drawing/2014/main" id="{F61551FB-B986-5447-21AF-A5EE7E6EEC68}"/>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43257"/>
          </a:xfrm>
          <a:prstGeom prst="rect">
            <a:avLst/>
          </a:prstGeom>
        </p:spPr>
      </p:pic>
      <p:sp>
        <p:nvSpPr>
          <p:cNvPr id="3" name="Text 0"/>
          <p:cNvSpPr/>
          <p:nvPr/>
        </p:nvSpPr>
        <p:spPr>
          <a:xfrm>
            <a:off x="628055" y="2736771"/>
            <a:ext cx="4722733" cy="590312"/>
          </a:xfrm>
          <a:prstGeom prst="rect">
            <a:avLst/>
          </a:prstGeom>
          <a:noFill/>
          <a:ln/>
        </p:spPr>
        <p:txBody>
          <a:bodyPr wrap="none" lIns="0" tIns="0" rIns="0" bIns="0" rtlCol="0" anchor="t"/>
          <a:lstStyle/>
          <a:p>
            <a:pPr marL="0" indent="0">
              <a:lnSpc>
                <a:spcPts val="4600"/>
              </a:lnSpc>
              <a:buNone/>
            </a:pPr>
            <a:r>
              <a:rPr lang="en-US" sz="3700" b="1" dirty="0">
                <a:solidFill>
                  <a:srgbClr val="7068F4"/>
                </a:solidFill>
                <a:latin typeface="Barlow Bold" pitchFamily="34" charset="0"/>
                <a:ea typeface="Barlow Bold" pitchFamily="34" charset="-122"/>
                <a:cs typeface="Barlow Bold" pitchFamily="34" charset="-120"/>
              </a:rPr>
              <a:t>Main Program Flow</a:t>
            </a:r>
            <a:endParaRPr lang="en-US" sz="3700" dirty="0"/>
          </a:p>
        </p:txBody>
      </p:sp>
      <p:sp>
        <p:nvSpPr>
          <p:cNvPr id="4" name="Shape 1"/>
          <p:cNvSpPr/>
          <p:nvPr/>
        </p:nvSpPr>
        <p:spPr>
          <a:xfrm>
            <a:off x="628055" y="5667494"/>
            <a:ext cx="13374291" cy="22860"/>
          </a:xfrm>
          <a:prstGeom prst="roundRect">
            <a:avLst>
              <a:gd name="adj" fmla="val 706556"/>
            </a:avLst>
          </a:prstGeom>
          <a:solidFill>
            <a:srgbClr val="C1C3D0"/>
          </a:solidFill>
          <a:ln/>
        </p:spPr>
        <p:txBody>
          <a:bodyPr/>
          <a:lstStyle/>
          <a:p>
            <a:endParaRPr lang="en-PK"/>
          </a:p>
        </p:txBody>
      </p:sp>
      <p:sp>
        <p:nvSpPr>
          <p:cNvPr id="5" name="Shape 2"/>
          <p:cNvSpPr/>
          <p:nvPr/>
        </p:nvSpPr>
        <p:spPr>
          <a:xfrm>
            <a:off x="3237428" y="5039499"/>
            <a:ext cx="22860" cy="628055"/>
          </a:xfrm>
          <a:prstGeom prst="roundRect">
            <a:avLst>
              <a:gd name="adj" fmla="val 706556"/>
            </a:avLst>
          </a:prstGeom>
          <a:solidFill>
            <a:srgbClr val="C1C3D0"/>
          </a:solidFill>
          <a:ln/>
        </p:spPr>
        <p:txBody>
          <a:bodyPr/>
          <a:lstStyle/>
          <a:p>
            <a:endParaRPr lang="en-PK"/>
          </a:p>
        </p:txBody>
      </p:sp>
      <p:sp>
        <p:nvSpPr>
          <p:cNvPr id="6" name="Shape 3"/>
          <p:cNvSpPr/>
          <p:nvPr/>
        </p:nvSpPr>
        <p:spPr>
          <a:xfrm>
            <a:off x="3047048" y="5465624"/>
            <a:ext cx="403741" cy="403741"/>
          </a:xfrm>
          <a:prstGeom prst="roundRect">
            <a:avLst>
              <a:gd name="adj" fmla="val 40006"/>
            </a:avLst>
          </a:prstGeom>
          <a:solidFill>
            <a:srgbClr val="EEEFF5"/>
          </a:solidFill>
          <a:ln/>
          <a:effectLst>
            <a:outerShdw blurRad="44450" dist="21590" dir="13500000" algn="bl" rotWithShape="0">
              <a:srgbClr val="FFFFFF">
                <a:alpha val="70000"/>
              </a:srgbClr>
            </a:outerShdw>
          </a:effectLst>
        </p:spPr>
        <p:txBody>
          <a:bodyPr/>
          <a:lstStyle/>
          <a:p>
            <a:endParaRPr lang="en-PK"/>
          </a:p>
        </p:txBody>
      </p:sp>
      <p:sp>
        <p:nvSpPr>
          <p:cNvPr id="7" name="Text 4"/>
          <p:cNvSpPr/>
          <p:nvPr/>
        </p:nvSpPr>
        <p:spPr>
          <a:xfrm>
            <a:off x="3198733" y="5525750"/>
            <a:ext cx="100370" cy="283369"/>
          </a:xfrm>
          <a:prstGeom prst="rect">
            <a:avLst/>
          </a:prstGeom>
          <a:noFill/>
          <a:ln/>
        </p:spPr>
        <p:txBody>
          <a:bodyPr wrap="none" lIns="0" tIns="0" rIns="0" bIns="0" rtlCol="0" anchor="t"/>
          <a:lstStyle/>
          <a:p>
            <a:pPr marL="0" indent="0" algn="ctr">
              <a:lnSpc>
                <a:spcPts val="2200"/>
              </a:lnSpc>
              <a:buNone/>
            </a:pPr>
            <a:r>
              <a:rPr lang="en-US" sz="2200" b="1" dirty="0">
                <a:solidFill>
                  <a:srgbClr val="272525"/>
                </a:solidFill>
                <a:latin typeface="Barlow Bold" pitchFamily="34" charset="0"/>
                <a:ea typeface="Barlow Bold" pitchFamily="34" charset="-122"/>
                <a:cs typeface="Barlow Bold" pitchFamily="34" charset="-120"/>
              </a:rPr>
              <a:t>1</a:t>
            </a:r>
            <a:endParaRPr lang="en-US" sz="2200" dirty="0"/>
          </a:p>
        </p:txBody>
      </p:sp>
      <p:sp>
        <p:nvSpPr>
          <p:cNvPr id="8" name="Text 5"/>
          <p:cNvSpPr/>
          <p:nvPr/>
        </p:nvSpPr>
        <p:spPr>
          <a:xfrm>
            <a:off x="2068354" y="3596164"/>
            <a:ext cx="2361367" cy="295037"/>
          </a:xfrm>
          <a:prstGeom prst="rect">
            <a:avLst/>
          </a:prstGeom>
          <a:noFill/>
          <a:ln/>
        </p:spPr>
        <p:txBody>
          <a:bodyPr wrap="none" lIns="0" tIns="0" rIns="0" bIns="0" rtlCol="0" anchor="t"/>
          <a:lstStyle/>
          <a:p>
            <a:pPr marL="0" indent="0" algn="ctr">
              <a:lnSpc>
                <a:spcPts val="2300"/>
              </a:lnSpc>
              <a:buNone/>
            </a:pPr>
            <a:r>
              <a:rPr lang="en-US" sz="1850" b="1" dirty="0">
                <a:solidFill>
                  <a:srgbClr val="272525"/>
                </a:solidFill>
                <a:latin typeface="Barlow Bold" pitchFamily="34" charset="0"/>
                <a:ea typeface="Barlow Bold" pitchFamily="34" charset="-122"/>
                <a:cs typeface="Barlow Bold" pitchFamily="34" charset="-120"/>
              </a:rPr>
              <a:t>Menu Display</a:t>
            </a:r>
            <a:endParaRPr lang="en-US" sz="1850" dirty="0"/>
          </a:p>
        </p:txBody>
      </p:sp>
      <p:sp>
        <p:nvSpPr>
          <p:cNvPr id="9" name="Text 6"/>
          <p:cNvSpPr/>
          <p:nvPr/>
        </p:nvSpPr>
        <p:spPr>
          <a:xfrm>
            <a:off x="807482" y="3998833"/>
            <a:ext cx="4883110" cy="861179"/>
          </a:xfrm>
          <a:prstGeom prst="rect">
            <a:avLst/>
          </a:prstGeom>
          <a:noFill/>
          <a:ln/>
        </p:spPr>
        <p:txBody>
          <a:bodyPr wrap="square" lIns="0" tIns="0" rIns="0" bIns="0" rtlCol="0" anchor="t"/>
          <a:lstStyle/>
          <a:p>
            <a:pPr marL="0" indent="0" algn="ctr">
              <a:lnSpc>
                <a:spcPts val="2250"/>
              </a:lnSpc>
              <a:buNone/>
            </a:pPr>
            <a:r>
              <a:rPr lang="en-US" sz="1400" dirty="0">
                <a:solidFill>
                  <a:srgbClr val="272525"/>
                </a:solidFill>
                <a:latin typeface="Montserrat" pitchFamily="34" charset="0"/>
                <a:ea typeface="Montserrat" pitchFamily="34" charset="-122"/>
                <a:cs typeface="Montserrat" pitchFamily="34" charset="-120"/>
              </a:rPr>
              <a:t>The program presents a menu with options for adding, deleting, restoring, searching, sorting, and counting packets.</a:t>
            </a:r>
            <a:endParaRPr lang="en-US" sz="1400" dirty="0"/>
          </a:p>
        </p:txBody>
      </p:sp>
      <p:sp>
        <p:nvSpPr>
          <p:cNvPr id="10" name="Shape 7"/>
          <p:cNvSpPr/>
          <p:nvPr/>
        </p:nvSpPr>
        <p:spPr>
          <a:xfrm>
            <a:off x="5948243" y="5667435"/>
            <a:ext cx="22860" cy="628055"/>
          </a:xfrm>
          <a:prstGeom prst="roundRect">
            <a:avLst>
              <a:gd name="adj" fmla="val 706556"/>
            </a:avLst>
          </a:prstGeom>
          <a:solidFill>
            <a:srgbClr val="C1C3D0"/>
          </a:solidFill>
          <a:ln/>
        </p:spPr>
        <p:txBody>
          <a:bodyPr/>
          <a:lstStyle/>
          <a:p>
            <a:endParaRPr lang="en-PK"/>
          </a:p>
        </p:txBody>
      </p:sp>
      <p:sp>
        <p:nvSpPr>
          <p:cNvPr id="11" name="Shape 8"/>
          <p:cNvSpPr/>
          <p:nvPr/>
        </p:nvSpPr>
        <p:spPr>
          <a:xfrm>
            <a:off x="5757863" y="5465624"/>
            <a:ext cx="403741" cy="403741"/>
          </a:xfrm>
          <a:prstGeom prst="roundRect">
            <a:avLst>
              <a:gd name="adj" fmla="val 40006"/>
            </a:avLst>
          </a:prstGeom>
          <a:solidFill>
            <a:srgbClr val="EEEFF5"/>
          </a:solidFill>
          <a:ln/>
          <a:effectLst>
            <a:outerShdw blurRad="44450" dist="21590" dir="13500000" algn="bl" rotWithShape="0">
              <a:srgbClr val="FFFFFF">
                <a:alpha val="70000"/>
              </a:srgbClr>
            </a:outerShdw>
          </a:effectLst>
        </p:spPr>
        <p:txBody>
          <a:bodyPr/>
          <a:lstStyle/>
          <a:p>
            <a:endParaRPr lang="en-PK"/>
          </a:p>
        </p:txBody>
      </p:sp>
      <p:sp>
        <p:nvSpPr>
          <p:cNvPr id="12" name="Text 9"/>
          <p:cNvSpPr/>
          <p:nvPr/>
        </p:nvSpPr>
        <p:spPr>
          <a:xfrm>
            <a:off x="5880378" y="5525750"/>
            <a:ext cx="158710" cy="283369"/>
          </a:xfrm>
          <a:prstGeom prst="rect">
            <a:avLst/>
          </a:prstGeom>
          <a:noFill/>
          <a:ln/>
        </p:spPr>
        <p:txBody>
          <a:bodyPr wrap="none" lIns="0" tIns="0" rIns="0" bIns="0" rtlCol="0" anchor="t"/>
          <a:lstStyle/>
          <a:p>
            <a:pPr marL="0" indent="0" algn="ctr">
              <a:lnSpc>
                <a:spcPts val="2200"/>
              </a:lnSpc>
              <a:buNone/>
            </a:pPr>
            <a:r>
              <a:rPr lang="en-US" sz="2200" b="1" dirty="0">
                <a:solidFill>
                  <a:srgbClr val="272525"/>
                </a:solidFill>
                <a:latin typeface="Barlow Bold" pitchFamily="34" charset="0"/>
                <a:ea typeface="Barlow Bold" pitchFamily="34" charset="-122"/>
                <a:cs typeface="Barlow Bold" pitchFamily="34" charset="-120"/>
              </a:rPr>
              <a:t>2</a:t>
            </a:r>
            <a:endParaRPr lang="en-US" sz="2200" dirty="0"/>
          </a:p>
        </p:txBody>
      </p:sp>
      <p:sp>
        <p:nvSpPr>
          <p:cNvPr id="13" name="Text 10"/>
          <p:cNvSpPr/>
          <p:nvPr/>
        </p:nvSpPr>
        <p:spPr>
          <a:xfrm>
            <a:off x="4779050" y="6474976"/>
            <a:ext cx="2361367" cy="295037"/>
          </a:xfrm>
          <a:prstGeom prst="rect">
            <a:avLst/>
          </a:prstGeom>
          <a:noFill/>
          <a:ln/>
        </p:spPr>
        <p:txBody>
          <a:bodyPr wrap="none" lIns="0" tIns="0" rIns="0" bIns="0" rtlCol="0" anchor="t"/>
          <a:lstStyle/>
          <a:p>
            <a:pPr marL="0" indent="0" algn="ctr">
              <a:lnSpc>
                <a:spcPts val="2300"/>
              </a:lnSpc>
              <a:buNone/>
            </a:pPr>
            <a:r>
              <a:rPr lang="en-US" sz="1850" b="1" dirty="0">
                <a:solidFill>
                  <a:srgbClr val="272525"/>
                </a:solidFill>
                <a:latin typeface="Barlow Bold" pitchFamily="34" charset="0"/>
                <a:ea typeface="Barlow Bold" pitchFamily="34" charset="-122"/>
                <a:cs typeface="Barlow Bold" pitchFamily="34" charset="-120"/>
              </a:rPr>
              <a:t>User Input</a:t>
            </a:r>
            <a:endParaRPr lang="en-US" sz="1850" dirty="0"/>
          </a:p>
        </p:txBody>
      </p:sp>
      <p:sp>
        <p:nvSpPr>
          <p:cNvPr id="14" name="Text 11"/>
          <p:cNvSpPr/>
          <p:nvPr/>
        </p:nvSpPr>
        <p:spPr>
          <a:xfrm>
            <a:off x="3518178" y="6877645"/>
            <a:ext cx="4883229" cy="861179"/>
          </a:xfrm>
          <a:prstGeom prst="rect">
            <a:avLst/>
          </a:prstGeom>
          <a:noFill/>
          <a:ln/>
        </p:spPr>
        <p:txBody>
          <a:bodyPr wrap="square" lIns="0" tIns="0" rIns="0" bIns="0" rtlCol="0" anchor="t"/>
          <a:lstStyle/>
          <a:p>
            <a:pPr marL="0" indent="0" algn="ctr">
              <a:lnSpc>
                <a:spcPts val="2250"/>
              </a:lnSpc>
              <a:buNone/>
            </a:pPr>
            <a:r>
              <a:rPr lang="en-US" sz="1400" dirty="0">
                <a:solidFill>
                  <a:srgbClr val="272525"/>
                </a:solidFill>
                <a:latin typeface="Montserrat" pitchFamily="34" charset="0"/>
                <a:ea typeface="Montserrat" pitchFamily="34" charset="-122"/>
                <a:cs typeface="Montserrat" pitchFamily="34" charset="-120"/>
              </a:rPr>
              <a:t>The user selects an option from the menu and provides relevant input, such as packet details or search criteria.</a:t>
            </a:r>
            <a:endParaRPr lang="en-US" sz="1400" dirty="0"/>
          </a:p>
        </p:txBody>
      </p:sp>
      <p:sp>
        <p:nvSpPr>
          <p:cNvPr id="15" name="Shape 12"/>
          <p:cNvSpPr/>
          <p:nvPr/>
        </p:nvSpPr>
        <p:spPr>
          <a:xfrm>
            <a:off x="8658939" y="5039499"/>
            <a:ext cx="22860" cy="628055"/>
          </a:xfrm>
          <a:prstGeom prst="roundRect">
            <a:avLst>
              <a:gd name="adj" fmla="val 706556"/>
            </a:avLst>
          </a:prstGeom>
          <a:solidFill>
            <a:srgbClr val="C1C3D0"/>
          </a:solidFill>
          <a:ln/>
        </p:spPr>
        <p:txBody>
          <a:bodyPr/>
          <a:lstStyle/>
          <a:p>
            <a:endParaRPr lang="en-PK"/>
          </a:p>
        </p:txBody>
      </p:sp>
      <p:sp>
        <p:nvSpPr>
          <p:cNvPr id="16" name="Shape 13"/>
          <p:cNvSpPr/>
          <p:nvPr/>
        </p:nvSpPr>
        <p:spPr>
          <a:xfrm>
            <a:off x="8468558" y="5465624"/>
            <a:ext cx="403741" cy="403741"/>
          </a:xfrm>
          <a:prstGeom prst="roundRect">
            <a:avLst>
              <a:gd name="adj" fmla="val 40006"/>
            </a:avLst>
          </a:prstGeom>
          <a:solidFill>
            <a:srgbClr val="EEEFF5"/>
          </a:solidFill>
          <a:ln/>
          <a:effectLst>
            <a:outerShdw blurRad="44450" dist="21590" dir="13500000" algn="bl" rotWithShape="0">
              <a:srgbClr val="FFFFFF">
                <a:alpha val="70000"/>
              </a:srgbClr>
            </a:outerShdw>
          </a:effectLst>
        </p:spPr>
        <p:txBody>
          <a:bodyPr/>
          <a:lstStyle/>
          <a:p>
            <a:endParaRPr lang="en-PK"/>
          </a:p>
        </p:txBody>
      </p:sp>
      <p:sp>
        <p:nvSpPr>
          <p:cNvPr id="17" name="Text 14"/>
          <p:cNvSpPr/>
          <p:nvPr/>
        </p:nvSpPr>
        <p:spPr>
          <a:xfrm>
            <a:off x="8593931" y="5525750"/>
            <a:ext cx="152995" cy="283369"/>
          </a:xfrm>
          <a:prstGeom prst="rect">
            <a:avLst/>
          </a:prstGeom>
          <a:noFill/>
          <a:ln/>
        </p:spPr>
        <p:txBody>
          <a:bodyPr wrap="none" lIns="0" tIns="0" rIns="0" bIns="0" rtlCol="0" anchor="t"/>
          <a:lstStyle/>
          <a:p>
            <a:pPr marL="0" indent="0" algn="ctr">
              <a:lnSpc>
                <a:spcPts val="2200"/>
              </a:lnSpc>
              <a:buNone/>
            </a:pPr>
            <a:r>
              <a:rPr lang="en-US" sz="2200" b="1" dirty="0">
                <a:solidFill>
                  <a:srgbClr val="272525"/>
                </a:solidFill>
                <a:latin typeface="Barlow Bold" pitchFamily="34" charset="0"/>
                <a:ea typeface="Barlow Bold" pitchFamily="34" charset="-122"/>
                <a:cs typeface="Barlow Bold" pitchFamily="34" charset="-120"/>
              </a:rPr>
              <a:t>3</a:t>
            </a:r>
            <a:endParaRPr lang="en-US" sz="2200" dirty="0"/>
          </a:p>
        </p:txBody>
      </p:sp>
      <p:sp>
        <p:nvSpPr>
          <p:cNvPr id="18" name="Text 15"/>
          <p:cNvSpPr/>
          <p:nvPr/>
        </p:nvSpPr>
        <p:spPr>
          <a:xfrm>
            <a:off x="7362349" y="3596164"/>
            <a:ext cx="2616160" cy="295037"/>
          </a:xfrm>
          <a:prstGeom prst="rect">
            <a:avLst/>
          </a:prstGeom>
          <a:noFill/>
          <a:ln/>
        </p:spPr>
        <p:txBody>
          <a:bodyPr wrap="none" lIns="0" tIns="0" rIns="0" bIns="0" rtlCol="0" anchor="t"/>
          <a:lstStyle/>
          <a:p>
            <a:pPr marL="0" indent="0" algn="ctr">
              <a:lnSpc>
                <a:spcPts val="2300"/>
              </a:lnSpc>
              <a:buNone/>
            </a:pPr>
            <a:r>
              <a:rPr lang="en-US" sz="1850" b="1" dirty="0">
                <a:solidFill>
                  <a:srgbClr val="272525"/>
                </a:solidFill>
                <a:latin typeface="Barlow Bold" pitchFamily="34" charset="0"/>
                <a:ea typeface="Barlow Bold" pitchFamily="34" charset="-122"/>
                <a:cs typeface="Barlow Bold" pitchFamily="34" charset="-120"/>
              </a:rPr>
              <a:t>Data Structure Operation</a:t>
            </a:r>
            <a:endParaRPr lang="en-US" sz="1850" dirty="0"/>
          </a:p>
        </p:txBody>
      </p:sp>
      <p:sp>
        <p:nvSpPr>
          <p:cNvPr id="19" name="Text 16"/>
          <p:cNvSpPr/>
          <p:nvPr/>
        </p:nvSpPr>
        <p:spPr>
          <a:xfrm>
            <a:off x="6228874" y="3998833"/>
            <a:ext cx="4883229" cy="861179"/>
          </a:xfrm>
          <a:prstGeom prst="rect">
            <a:avLst/>
          </a:prstGeom>
          <a:noFill/>
          <a:ln/>
        </p:spPr>
        <p:txBody>
          <a:bodyPr wrap="square" lIns="0" tIns="0" rIns="0" bIns="0" rtlCol="0" anchor="t"/>
          <a:lstStyle/>
          <a:p>
            <a:pPr marL="0" indent="0" algn="ctr">
              <a:lnSpc>
                <a:spcPts val="2250"/>
              </a:lnSpc>
              <a:buNone/>
            </a:pPr>
            <a:r>
              <a:rPr lang="en-US" sz="1400" dirty="0">
                <a:solidFill>
                  <a:srgbClr val="272525"/>
                </a:solidFill>
                <a:latin typeface="Montserrat" pitchFamily="34" charset="0"/>
                <a:ea typeface="Montserrat" pitchFamily="34" charset="-122"/>
                <a:cs typeface="Montserrat" pitchFamily="34" charset="-120"/>
              </a:rPr>
              <a:t>The program processes the user input, interacting with the linked list, stack, or binary search tree, as appropriate.</a:t>
            </a:r>
            <a:endParaRPr lang="en-US" sz="1400" dirty="0"/>
          </a:p>
        </p:txBody>
      </p:sp>
      <p:sp>
        <p:nvSpPr>
          <p:cNvPr id="20" name="Shape 17"/>
          <p:cNvSpPr/>
          <p:nvPr/>
        </p:nvSpPr>
        <p:spPr>
          <a:xfrm>
            <a:off x="11369754" y="5667435"/>
            <a:ext cx="22860" cy="628055"/>
          </a:xfrm>
          <a:prstGeom prst="roundRect">
            <a:avLst>
              <a:gd name="adj" fmla="val 706556"/>
            </a:avLst>
          </a:prstGeom>
          <a:solidFill>
            <a:srgbClr val="C1C3D0"/>
          </a:solidFill>
          <a:ln/>
        </p:spPr>
        <p:txBody>
          <a:bodyPr/>
          <a:lstStyle/>
          <a:p>
            <a:endParaRPr lang="en-PK"/>
          </a:p>
        </p:txBody>
      </p:sp>
      <p:sp>
        <p:nvSpPr>
          <p:cNvPr id="21" name="Shape 18"/>
          <p:cNvSpPr/>
          <p:nvPr/>
        </p:nvSpPr>
        <p:spPr>
          <a:xfrm>
            <a:off x="11179373" y="5465624"/>
            <a:ext cx="403741" cy="403741"/>
          </a:xfrm>
          <a:prstGeom prst="roundRect">
            <a:avLst>
              <a:gd name="adj" fmla="val 40006"/>
            </a:avLst>
          </a:prstGeom>
          <a:solidFill>
            <a:srgbClr val="EEEFF5"/>
          </a:solidFill>
          <a:ln/>
          <a:effectLst>
            <a:outerShdw blurRad="44450" dist="21590" dir="13500000" algn="bl" rotWithShape="0">
              <a:srgbClr val="FFFFFF">
                <a:alpha val="70000"/>
              </a:srgbClr>
            </a:outerShdw>
          </a:effectLst>
        </p:spPr>
        <p:txBody>
          <a:bodyPr/>
          <a:lstStyle/>
          <a:p>
            <a:endParaRPr lang="en-PK"/>
          </a:p>
        </p:txBody>
      </p:sp>
      <p:sp>
        <p:nvSpPr>
          <p:cNvPr id="22" name="Text 19"/>
          <p:cNvSpPr/>
          <p:nvPr/>
        </p:nvSpPr>
        <p:spPr>
          <a:xfrm>
            <a:off x="11295459" y="5525750"/>
            <a:ext cx="171450" cy="283369"/>
          </a:xfrm>
          <a:prstGeom prst="rect">
            <a:avLst/>
          </a:prstGeom>
          <a:noFill/>
          <a:ln/>
        </p:spPr>
        <p:txBody>
          <a:bodyPr wrap="none" lIns="0" tIns="0" rIns="0" bIns="0" rtlCol="0" anchor="t"/>
          <a:lstStyle/>
          <a:p>
            <a:pPr marL="0" indent="0" algn="ctr">
              <a:lnSpc>
                <a:spcPts val="2200"/>
              </a:lnSpc>
              <a:buNone/>
            </a:pPr>
            <a:r>
              <a:rPr lang="en-US" sz="2200" b="1" dirty="0">
                <a:solidFill>
                  <a:srgbClr val="272525"/>
                </a:solidFill>
                <a:latin typeface="Barlow Bold" pitchFamily="34" charset="0"/>
                <a:ea typeface="Barlow Bold" pitchFamily="34" charset="-122"/>
                <a:cs typeface="Barlow Bold" pitchFamily="34" charset="-120"/>
              </a:rPr>
              <a:t>4</a:t>
            </a:r>
            <a:endParaRPr lang="en-US" sz="2200" dirty="0"/>
          </a:p>
        </p:txBody>
      </p:sp>
      <p:sp>
        <p:nvSpPr>
          <p:cNvPr id="23" name="Text 20"/>
          <p:cNvSpPr/>
          <p:nvPr/>
        </p:nvSpPr>
        <p:spPr>
          <a:xfrm>
            <a:off x="10200561" y="6474976"/>
            <a:ext cx="2361367" cy="295037"/>
          </a:xfrm>
          <a:prstGeom prst="rect">
            <a:avLst/>
          </a:prstGeom>
          <a:noFill/>
          <a:ln/>
        </p:spPr>
        <p:txBody>
          <a:bodyPr wrap="none" lIns="0" tIns="0" rIns="0" bIns="0" rtlCol="0" anchor="t"/>
          <a:lstStyle/>
          <a:p>
            <a:pPr marL="0" indent="0" algn="ctr">
              <a:lnSpc>
                <a:spcPts val="2300"/>
              </a:lnSpc>
              <a:buNone/>
            </a:pPr>
            <a:r>
              <a:rPr lang="en-US" sz="1850" b="1" dirty="0">
                <a:solidFill>
                  <a:srgbClr val="272525"/>
                </a:solidFill>
                <a:latin typeface="Barlow Bold" pitchFamily="34" charset="0"/>
                <a:ea typeface="Barlow Bold" pitchFamily="34" charset="-122"/>
                <a:cs typeface="Barlow Bold" pitchFamily="34" charset="-120"/>
              </a:rPr>
              <a:t>Output</a:t>
            </a:r>
            <a:endParaRPr lang="en-US" sz="1850" dirty="0"/>
          </a:p>
        </p:txBody>
      </p:sp>
      <p:sp>
        <p:nvSpPr>
          <p:cNvPr id="24" name="Text 21"/>
          <p:cNvSpPr/>
          <p:nvPr/>
        </p:nvSpPr>
        <p:spPr>
          <a:xfrm>
            <a:off x="8939689" y="6877645"/>
            <a:ext cx="4883229" cy="861179"/>
          </a:xfrm>
          <a:prstGeom prst="rect">
            <a:avLst/>
          </a:prstGeom>
          <a:noFill/>
          <a:ln/>
        </p:spPr>
        <p:txBody>
          <a:bodyPr wrap="square" lIns="0" tIns="0" rIns="0" bIns="0" rtlCol="0" anchor="t"/>
          <a:lstStyle/>
          <a:p>
            <a:pPr marL="0" indent="0" algn="ctr">
              <a:lnSpc>
                <a:spcPts val="2250"/>
              </a:lnSpc>
              <a:buNone/>
            </a:pPr>
            <a:r>
              <a:rPr lang="en-US" sz="1400" dirty="0">
                <a:solidFill>
                  <a:srgbClr val="272525"/>
                </a:solidFill>
                <a:latin typeface="Montserrat" pitchFamily="34" charset="0"/>
                <a:ea typeface="Montserrat" pitchFamily="34" charset="-122"/>
                <a:cs typeface="Montserrat" pitchFamily="34" charset="-120"/>
              </a:rPr>
              <a:t>The program displays the results of the operation, such as packets added, deleted, restored, or found, or counts of high-priority packets.</a:t>
            </a:r>
            <a:endParaRPr lang="en-US" sz="1400" dirty="0"/>
          </a:p>
        </p:txBody>
      </p:sp>
      <p:sp>
        <p:nvSpPr>
          <p:cNvPr id="25" name="Rectangle 24">
            <a:extLst>
              <a:ext uri="{FF2B5EF4-FFF2-40B4-BE49-F238E27FC236}">
                <a16:creationId xmlns:a16="http://schemas.microsoft.com/office/drawing/2014/main" id="{94B0E415-E898-CEA2-74E7-BCC3F8D058D5}"/>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2382441"/>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Conclusion</a:t>
            </a:r>
            <a:endParaRPr lang="en-US" sz="4450" dirty="0"/>
          </a:p>
        </p:txBody>
      </p:sp>
      <p:sp>
        <p:nvSpPr>
          <p:cNvPr id="4" name="Text 1"/>
          <p:cNvSpPr/>
          <p:nvPr/>
        </p:nvSpPr>
        <p:spPr>
          <a:xfrm>
            <a:off x="758309" y="3420070"/>
            <a:ext cx="7627382" cy="242697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This Network Packet Analyzer demonstrates how linked lists, stacks, and binary search trees can effectively manage and analyze network packet data. The program provides a flexible and efficient approach to handling packet operations, including adding, deleting, restoring, searching, sorting, and counting packets. This program allows network administrators and developers to gain valuable insights into network traffic and improve network performance.</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36D6D-9758-CABD-BA03-55E6A76150C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24FA9D0-A712-CA52-0F6D-03C4A629CA3D}"/>
              </a:ext>
            </a:extLst>
          </p:cNvPr>
          <p:cNvSpPr/>
          <p:nvPr/>
        </p:nvSpPr>
        <p:spPr>
          <a:xfrm>
            <a:off x="758309" y="1408271"/>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Packet Structure</a:t>
            </a:r>
            <a:endParaRPr lang="en-US" sz="4450" dirty="0"/>
          </a:p>
        </p:txBody>
      </p:sp>
      <p:sp>
        <p:nvSpPr>
          <p:cNvPr id="3" name="Text 1">
            <a:extLst>
              <a:ext uri="{FF2B5EF4-FFF2-40B4-BE49-F238E27FC236}">
                <a16:creationId xmlns:a16="http://schemas.microsoft.com/office/drawing/2014/main" id="{6611CA54-A4DA-AF2B-C84D-36EBB4F207A2}"/>
              </a:ext>
            </a:extLst>
          </p:cNvPr>
          <p:cNvSpPr/>
          <p:nvPr/>
        </p:nvSpPr>
        <p:spPr>
          <a:xfrm>
            <a:off x="758309" y="2662476"/>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4" name="Text 2">
            <a:extLst>
              <a:ext uri="{FF2B5EF4-FFF2-40B4-BE49-F238E27FC236}">
                <a16:creationId xmlns:a16="http://schemas.microsoft.com/office/drawing/2014/main" id="{77D4A709-8D05-6032-E125-2E903185F6EC}"/>
              </a:ext>
            </a:extLst>
          </p:cNvPr>
          <p:cNvSpPr/>
          <p:nvPr/>
        </p:nvSpPr>
        <p:spPr>
          <a:xfrm>
            <a:off x="758309" y="3235285"/>
            <a:ext cx="6292572" cy="69342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Shape 3">
            <a:extLst>
              <a:ext uri="{FF2B5EF4-FFF2-40B4-BE49-F238E27FC236}">
                <a16:creationId xmlns:a16="http://schemas.microsoft.com/office/drawing/2014/main" id="{D763950C-8D1F-3D66-DAC2-464550384572}"/>
              </a:ext>
            </a:extLst>
          </p:cNvPr>
          <p:cNvSpPr/>
          <p:nvPr/>
        </p:nvSpPr>
        <p:spPr>
          <a:xfrm>
            <a:off x="692825" y="2120980"/>
            <a:ext cx="3232783" cy="5394942"/>
          </a:xfrm>
          <a:prstGeom prst="roundRect">
            <a:avLst>
              <a:gd name="adj" fmla="val 8108"/>
            </a:avLst>
          </a:prstGeom>
          <a:solidFill>
            <a:srgbClr val="D2CFFC"/>
          </a:solidFill>
          <a:ln/>
        </p:spPr>
        <p:txBody>
          <a:bodyPr/>
          <a:lstStyle/>
          <a:p>
            <a:endParaRPr lang="en-PK"/>
          </a:p>
        </p:txBody>
      </p:sp>
      <p:sp>
        <p:nvSpPr>
          <p:cNvPr id="8" name="Text 6">
            <a:extLst>
              <a:ext uri="{FF2B5EF4-FFF2-40B4-BE49-F238E27FC236}">
                <a16:creationId xmlns:a16="http://schemas.microsoft.com/office/drawing/2014/main" id="{A8ED5F72-7B3E-355E-EC28-C53B5018A924}"/>
              </a:ext>
            </a:extLst>
          </p:cNvPr>
          <p:cNvSpPr/>
          <p:nvPr/>
        </p:nvSpPr>
        <p:spPr>
          <a:xfrm>
            <a:off x="7587139" y="2662476"/>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9" name="Text 7">
            <a:extLst>
              <a:ext uri="{FF2B5EF4-FFF2-40B4-BE49-F238E27FC236}">
                <a16:creationId xmlns:a16="http://schemas.microsoft.com/office/drawing/2014/main" id="{65668637-241C-218C-EDF7-E662C879A58F}"/>
              </a:ext>
            </a:extLst>
          </p:cNvPr>
          <p:cNvSpPr/>
          <p:nvPr/>
        </p:nvSpPr>
        <p:spPr>
          <a:xfrm>
            <a:off x="7315200" y="3235285"/>
            <a:ext cx="6564511" cy="1040130"/>
          </a:xfrm>
          <a:prstGeom prst="rect">
            <a:avLst/>
          </a:prstGeom>
          <a:noFill/>
          <a:ln/>
        </p:spPr>
        <p:txBody>
          <a:bodyPr wrap="square" lIns="0" tIns="0" rIns="0" bIns="0" rtlCol="0" anchor="t"/>
          <a:lstStyle/>
          <a:p>
            <a:pPr marL="0" indent="0">
              <a:lnSpc>
                <a:spcPts val="2700"/>
              </a:lnSpc>
              <a:buNone/>
            </a:pPr>
            <a:endParaRPr lang="en-US" sz="1700" dirty="0"/>
          </a:p>
        </p:txBody>
      </p:sp>
      <p:sp>
        <p:nvSpPr>
          <p:cNvPr id="6" name="Shape 4">
            <a:extLst>
              <a:ext uri="{FF2B5EF4-FFF2-40B4-BE49-F238E27FC236}">
                <a16:creationId xmlns:a16="http://schemas.microsoft.com/office/drawing/2014/main" id="{340F0649-1395-361C-3B6F-79E4C5FE7CB9}"/>
              </a:ext>
            </a:extLst>
          </p:cNvPr>
          <p:cNvSpPr/>
          <p:nvPr/>
        </p:nvSpPr>
        <p:spPr>
          <a:xfrm>
            <a:off x="1048216" y="2327812"/>
            <a:ext cx="2464418" cy="690899"/>
          </a:xfrm>
          <a:prstGeom prst="roundRect">
            <a:avLst>
              <a:gd name="adj" fmla="val 1351"/>
            </a:avLst>
          </a:prstGeom>
          <a:solidFill>
            <a:srgbClr val="9966FF"/>
          </a:solidFill>
          <a:ln/>
        </p:spPr>
        <p:txBody>
          <a:bodyPr/>
          <a:lstStyle/>
          <a:p>
            <a:pPr algn="ctr"/>
            <a:r>
              <a:rPr lang="en-US" sz="3600" dirty="0"/>
              <a:t>Packet</a:t>
            </a:r>
            <a:endParaRPr lang="en-PK" sz="3600" dirty="0"/>
          </a:p>
        </p:txBody>
      </p:sp>
      <p:sp>
        <p:nvSpPr>
          <p:cNvPr id="14" name="Shape 4">
            <a:extLst>
              <a:ext uri="{FF2B5EF4-FFF2-40B4-BE49-F238E27FC236}">
                <a16:creationId xmlns:a16="http://schemas.microsoft.com/office/drawing/2014/main" id="{80ECB988-D3BC-0634-8A45-2B1EBCEF0214}"/>
              </a:ext>
            </a:extLst>
          </p:cNvPr>
          <p:cNvSpPr/>
          <p:nvPr/>
        </p:nvSpPr>
        <p:spPr>
          <a:xfrm>
            <a:off x="1366613" y="3237806"/>
            <a:ext cx="1885206" cy="690899"/>
          </a:xfrm>
          <a:prstGeom prst="roundRect">
            <a:avLst>
              <a:gd name="adj" fmla="val 1351"/>
            </a:avLst>
          </a:prstGeom>
          <a:solidFill>
            <a:srgbClr val="9966FF"/>
          </a:solidFill>
          <a:ln/>
        </p:spPr>
        <p:txBody>
          <a:bodyPr/>
          <a:lstStyle/>
          <a:p>
            <a:pPr algn="ctr"/>
            <a:r>
              <a:rPr lang="en-US" sz="2800" dirty="0"/>
              <a:t>source</a:t>
            </a:r>
            <a:endParaRPr lang="en-PK" sz="3600" dirty="0"/>
          </a:p>
        </p:txBody>
      </p:sp>
      <p:sp>
        <p:nvSpPr>
          <p:cNvPr id="15" name="Shape 4">
            <a:extLst>
              <a:ext uri="{FF2B5EF4-FFF2-40B4-BE49-F238E27FC236}">
                <a16:creationId xmlns:a16="http://schemas.microsoft.com/office/drawing/2014/main" id="{C5C75214-7FE7-C4FB-C8F9-4A3B3AE163D0}"/>
              </a:ext>
            </a:extLst>
          </p:cNvPr>
          <p:cNvSpPr/>
          <p:nvPr/>
        </p:nvSpPr>
        <p:spPr>
          <a:xfrm>
            <a:off x="1366613" y="4275415"/>
            <a:ext cx="1885206" cy="690899"/>
          </a:xfrm>
          <a:prstGeom prst="roundRect">
            <a:avLst>
              <a:gd name="adj" fmla="val 1351"/>
            </a:avLst>
          </a:prstGeom>
          <a:solidFill>
            <a:srgbClr val="9966FF"/>
          </a:solidFill>
          <a:ln/>
        </p:spPr>
        <p:txBody>
          <a:bodyPr/>
          <a:lstStyle/>
          <a:p>
            <a:pPr algn="ctr"/>
            <a:r>
              <a:rPr lang="en-US" sz="2400" dirty="0"/>
              <a:t>Destination</a:t>
            </a:r>
            <a:endParaRPr lang="en-PK" sz="3200" dirty="0"/>
          </a:p>
        </p:txBody>
      </p:sp>
      <p:sp>
        <p:nvSpPr>
          <p:cNvPr id="16" name="Shape 4">
            <a:extLst>
              <a:ext uri="{FF2B5EF4-FFF2-40B4-BE49-F238E27FC236}">
                <a16:creationId xmlns:a16="http://schemas.microsoft.com/office/drawing/2014/main" id="{0C6FF165-60B1-2778-2DAB-8F6136E30728}"/>
              </a:ext>
            </a:extLst>
          </p:cNvPr>
          <p:cNvSpPr/>
          <p:nvPr/>
        </p:nvSpPr>
        <p:spPr>
          <a:xfrm>
            <a:off x="1366613" y="5233784"/>
            <a:ext cx="1885206" cy="690899"/>
          </a:xfrm>
          <a:prstGeom prst="roundRect">
            <a:avLst>
              <a:gd name="adj" fmla="val 1351"/>
            </a:avLst>
          </a:prstGeom>
          <a:solidFill>
            <a:srgbClr val="9966FF"/>
          </a:solidFill>
          <a:ln/>
        </p:spPr>
        <p:txBody>
          <a:bodyPr/>
          <a:lstStyle/>
          <a:p>
            <a:pPr algn="ctr"/>
            <a:r>
              <a:rPr lang="en-US" sz="2800" dirty="0"/>
              <a:t>priority</a:t>
            </a:r>
            <a:endParaRPr lang="en-PK" sz="2800" dirty="0"/>
          </a:p>
        </p:txBody>
      </p:sp>
      <p:sp>
        <p:nvSpPr>
          <p:cNvPr id="17" name="Shape 4">
            <a:extLst>
              <a:ext uri="{FF2B5EF4-FFF2-40B4-BE49-F238E27FC236}">
                <a16:creationId xmlns:a16="http://schemas.microsoft.com/office/drawing/2014/main" id="{B4202C2C-ED2A-10A4-D8BE-532E34474921}"/>
              </a:ext>
            </a:extLst>
          </p:cNvPr>
          <p:cNvSpPr/>
          <p:nvPr/>
        </p:nvSpPr>
        <p:spPr>
          <a:xfrm>
            <a:off x="1366613" y="6274605"/>
            <a:ext cx="1885206" cy="690899"/>
          </a:xfrm>
          <a:prstGeom prst="roundRect">
            <a:avLst>
              <a:gd name="adj" fmla="val 1351"/>
            </a:avLst>
          </a:prstGeom>
          <a:solidFill>
            <a:srgbClr val="9966FF"/>
          </a:solidFill>
          <a:ln/>
        </p:spPr>
        <p:txBody>
          <a:bodyPr/>
          <a:lstStyle/>
          <a:p>
            <a:pPr algn="ctr"/>
            <a:r>
              <a:rPr lang="en-US" sz="3200" dirty="0"/>
              <a:t>size</a:t>
            </a:r>
            <a:endParaRPr lang="en-PK" sz="3200" dirty="0"/>
          </a:p>
        </p:txBody>
      </p:sp>
      <p:cxnSp>
        <p:nvCxnSpPr>
          <p:cNvPr id="20" name="Straight Arrow Connector 19">
            <a:extLst>
              <a:ext uri="{FF2B5EF4-FFF2-40B4-BE49-F238E27FC236}">
                <a16:creationId xmlns:a16="http://schemas.microsoft.com/office/drawing/2014/main" id="{DE817025-8FFF-095C-55F0-99526CFC3390}"/>
              </a:ext>
            </a:extLst>
          </p:cNvPr>
          <p:cNvCxnSpPr/>
          <p:nvPr/>
        </p:nvCxnSpPr>
        <p:spPr>
          <a:xfrm flipV="1">
            <a:off x="9120851" y="1408271"/>
            <a:ext cx="1689903" cy="16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052F29-FC83-8BA9-D897-827D8B04B1A9}"/>
              </a:ext>
            </a:extLst>
          </p:cNvPr>
          <p:cNvCxnSpPr>
            <a:cxnSpLocks/>
          </p:cNvCxnSpPr>
          <p:nvPr/>
        </p:nvCxnSpPr>
        <p:spPr>
          <a:xfrm>
            <a:off x="9120850" y="3209941"/>
            <a:ext cx="1689904" cy="2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42A884-8D24-C518-A3B8-F74C3E7FFEF1}"/>
              </a:ext>
            </a:extLst>
          </p:cNvPr>
          <p:cNvCxnSpPr>
            <a:cxnSpLocks/>
          </p:cNvCxnSpPr>
          <p:nvPr/>
        </p:nvCxnSpPr>
        <p:spPr>
          <a:xfrm>
            <a:off x="9120851" y="4898934"/>
            <a:ext cx="1689903" cy="6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519459F-B66F-21C9-1A12-37669BC2CE4E}"/>
              </a:ext>
            </a:extLst>
          </p:cNvPr>
          <p:cNvCxnSpPr>
            <a:cxnSpLocks/>
          </p:cNvCxnSpPr>
          <p:nvPr/>
        </p:nvCxnSpPr>
        <p:spPr>
          <a:xfrm>
            <a:off x="9079502" y="5917520"/>
            <a:ext cx="1689903" cy="35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36D6DB-E34D-15B5-B880-08FBC1330FCE}"/>
              </a:ext>
            </a:extLst>
          </p:cNvPr>
          <p:cNvSpPr txBox="1"/>
          <p:nvPr/>
        </p:nvSpPr>
        <p:spPr>
          <a:xfrm>
            <a:off x="11632557" y="1180618"/>
            <a:ext cx="2895344" cy="769441"/>
          </a:xfrm>
          <a:prstGeom prst="rect">
            <a:avLst/>
          </a:prstGeom>
          <a:noFill/>
        </p:spPr>
        <p:txBody>
          <a:bodyPr wrap="none" rtlCol="0">
            <a:spAutoFit/>
          </a:bodyPr>
          <a:lstStyle/>
          <a:p>
            <a:r>
              <a:rPr lang="en-US" sz="4400" dirty="0"/>
              <a:t>192.168.1.1</a:t>
            </a:r>
            <a:endParaRPr lang="en-PK" sz="3200" dirty="0"/>
          </a:p>
        </p:txBody>
      </p:sp>
      <p:sp>
        <p:nvSpPr>
          <p:cNvPr id="32" name="TextBox 31">
            <a:extLst>
              <a:ext uri="{FF2B5EF4-FFF2-40B4-BE49-F238E27FC236}">
                <a16:creationId xmlns:a16="http://schemas.microsoft.com/office/drawing/2014/main" id="{429BF6FD-60B4-7471-A2CD-59C20AD8F873}"/>
              </a:ext>
            </a:extLst>
          </p:cNvPr>
          <p:cNvSpPr txBox="1"/>
          <p:nvPr/>
        </p:nvSpPr>
        <p:spPr>
          <a:xfrm>
            <a:off x="11771453" y="2928395"/>
            <a:ext cx="1471878" cy="646331"/>
          </a:xfrm>
          <a:prstGeom prst="rect">
            <a:avLst/>
          </a:prstGeom>
          <a:noFill/>
        </p:spPr>
        <p:txBody>
          <a:bodyPr wrap="none" rtlCol="0">
            <a:spAutoFit/>
          </a:bodyPr>
          <a:lstStyle/>
          <a:p>
            <a:r>
              <a:rPr lang="en-US" sz="3600" dirty="0"/>
              <a:t>8.8.8.8</a:t>
            </a:r>
            <a:endParaRPr lang="en-PK" sz="4000" dirty="0"/>
          </a:p>
        </p:txBody>
      </p:sp>
      <p:sp>
        <p:nvSpPr>
          <p:cNvPr id="33" name="TextBox 32">
            <a:extLst>
              <a:ext uri="{FF2B5EF4-FFF2-40B4-BE49-F238E27FC236}">
                <a16:creationId xmlns:a16="http://schemas.microsoft.com/office/drawing/2014/main" id="{82426D32-F040-4A7F-DF6F-01ED7D2D6FCB}"/>
              </a:ext>
            </a:extLst>
          </p:cNvPr>
          <p:cNvSpPr txBox="1"/>
          <p:nvPr/>
        </p:nvSpPr>
        <p:spPr>
          <a:xfrm>
            <a:off x="12130268" y="4734046"/>
            <a:ext cx="418704" cy="646331"/>
          </a:xfrm>
          <a:prstGeom prst="rect">
            <a:avLst/>
          </a:prstGeom>
          <a:noFill/>
        </p:spPr>
        <p:txBody>
          <a:bodyPr wrap="none" rtlCol="0">
            <a:spAutoFit/>
          </a:bodyPr>
          <a:lstStyle/>
          <a:p>
            <a:r>
              <a:rPr lang="en-US" sz="3600" dirty="0"/>
              <a:t>3</a:t>
            </a:r>
            <a:endParaRPr lang="en-PK" sz="3600" dirty="0"/>
          </a:p>
        </p:txBody>
      </p:sp>
      <p:sp>
        <p:nvSpPr>
          <p:cNvPr id="34" name="TextBox 33">
            <a:extLst>
              <a:ext uri="{FF2B5EF4-FFF2-40B4-BE49-F238E27FC236}">
                <a16:creationId xmlns:a16="http://schemas.microsoft.com/office/drawing/2014/main" id="{92ABAC50-4180-F19A-E9CA-0EEE08A1CD62}"/>
              </a:ext>
            </a:extLst>
          </p:cNvPr>
          <p:cNvSpPr txBox="1"/>
          <p:nvPr/>
        </p:nvSpPr>
        <p:spPr>
          <a:xfrm>
            <a:off x="11526182" y="5936543"/>
            <a:ext cx="2353529" cy="707886"/>
          </a:xfrm>
          <a:prstGeom prst="rect">
            <a:avLst/>
          </a:prstGeom>
          <a:noFill/>
        </p:spPr>
        <p:txBody>
          <a:bodyPr wrap="none" rtlCol="0">
            <a:spAutoFit/>
          </a:bodyPr>
          <a:lstStyle/>
          <a:p>
            <a:r>
              <a:rPr lang="en-US" sz="4000" dirty="0"/>
              <a:t>1024Bytes</a:t>
            </a:r>
            <a:endParaRPr lang="en-PK" sz="4000" dirty="0"/>
          </a:p>
        </p:txBody>
      </p:sp>
      <p:sp>
        <p:nvSpPr>
          <p:cNvPr id="7" name="Rectangle 6">
            <a:extLst>
              <a:ext uri="{FF2B5EF4-FFF2-40B4-BE49-F238E27FC236}">
                <a16:creationId xmlns:a16="http://schemas.microsoft.com/office/drawing/2014/main" id="{441CA81A-4E63-2008-0C24-9D42DCB21B62}"/>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18172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1899 1.91358E-6 L 0.39605 -0.23283 " pathEditMode="relative" rAng="0" ptsTypes="AA">
                                      <p:cBhvr>
                                        <p:cTn id="6" dur="1000" fill="hold"/>
                                        <p:tgtEl>
                                          <p:spTgt spid="14"/>
                                        </p:tgtEl>
                                        <p:attrNameLst>
                                          <p:attrName>ppt_x</p:attrName>
                                          <p:attrName>ppt_y</p:attrName>
                                        </p:attrNameLst>
                                      </p:cBhvr>
                                      <p:rCtr x="18848" y="-11651"/>
                                    </p:animMotion>
                                  </p:childTnLst>
                                </p:cTn>
                              </p:par>
                              <p:par>
                                <p:cTn id="7" presetID="42" presetClass="path" presetSubtype="0" accel="50000" decel="50000" fill="hold" grpId="0" nodeType="withEffect">
                                  <p:stCondLst>
                                    <p:cond delay="0"/>
                                  </p:stCondLst>
                                  <p:childTnLst>
                                    <p:animMotion origin="layout" path="M 9.02778E-7 -2.59259E-6 L 0.39442 -0.15393 " pathEditMode="relative" rAng="0" ptsTypes="AA">
                                      <p:cBhvr>
                                        <p:cTn id="8" dur="1000" fill="hold"/>
                                        <p:tgtEl>
                                          <p:spTgt spid="15"/>
                                        </p:tgtEl>
                                        <p:attrNameLst>
                                          <p:attrName>ppt_x</p:attrName>
                                          <p:attrName>ppt_y</p:attrName>
                                        </p:attrNameLst>
                                      </p:cBhvr>
                                      <p:rCtr x="19716" y="-7697"/>
                                    </p:animMotion>
                                  </p:childTnLst>
                                </p:cTn>
                              </p:par>
                              <p:par>
                                <p:cTn id="9" presetID="42" presetClass="path" presetSubtype="0" accel="50000" decel="50000" fill="hold" grpId="0" nodeType="withEffect">
                                  <p:stCondLst>
                                    <p:cond delay="0"/>
                                  </p:stCondLst>
                                  <p:childTnLst>
                                    <p:animMotion origin="layout" path="M -0.01139 -4.93827E-6 L 0.39258 -0.09548 " pathEditMode="relative" rAng="0" ptsTypes="AA">
                                      <p:cBhvr>
                                        <p:cTn id="10" dur="1000" fill="hold"/>
                                        <p:tgtEl>
                                          <p:spTgt spid="16"/>
                                        </p:tgtEl>
                                        <p:attrNameLst>
                                          <p:attrName>ppt_x</p:attrName>
                                          <p:attrName>ppt_y</p:attrName>
                                        </p:attrNameLst>
                                      </p:cBhvr>
                                      <p:rCtr x="20193" y="-4784"/>
                                    </p:animMotion>
                                  </p:childTnLst>
                                </p:cTn>
                              </p:par>
                              <p:par>
                                <p:cTn id="11" presetID="42" presetClass="path" presetSubtype="0" accel="50000" decel="50000" fill="hold" grpId="0" nodeType="withEffect">
                                  <p:stCondLst>
                                    <p:cond delay="0"/>
                                  </p:stCondLst>
                                  <p:childTnLst>
                                    <p:animMotion origin="layout" path="M -0.00836 1.85185E-6 L 0.39637 -0.06327 " pathEditMode="relative" rAng="0" ptsTypes="AA">
                                      <p:cBhvr>
                                        <p:cTn id="12" dur="1000" fill="hold"/>
                                        <p:tgtEl>
                                          <p:spTgt spid="17"/>
                                        </p:tgtEl>
                                        <p:attrNameLst>
                                          <p:attrName>ppt_x</p:attrName>
                                          <p:attrName>ppt_y</p:attrName>
                                        </p:attrNameLst>
                                      </p:cBhvr>
                                      <p:rCtr x="20237" y="-3164"/>
                                    </p:animMotion>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fade">
                                      <p:cBhvr>
                                        <p:cTn id="31" dur="500"/>
                                        <p:tgtEl>
                                          <p:spTgt spid="3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0"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2054066"/>
            <a:ext cx="13113782" cy="1425416"/>
          </a:xfrm>
          <a:prstGeom prst="rect">
            <a:avLst/>
          </a:prstGeom>
          <a:noFill/>
          <a:ln/>
        </p:spPr>
        <p:txBody>
          <a:bodyPr wrap="square" lIns="0" tIns="0" rIns="0" bIns="0" rtlCol="0" anchor="t"/>
          <a:lstStyle/>
          <a:p>
            <a:pPr marL="0" indent="0" algn="ctr">
              <a:lnSpc>
                <a:spcPts val="5600"/>
              </a:lnSpc>
              <a:buNone/>
            </a:pPr>
            <a:r>
              <a:rPr lang="en-US" sz="7200" b="1" dirty="0">
                <a:solidFill>
                  <a:srgbClr val="7068F4"/>
                </a:solidFill>
                <a:latin typeface="Barlow Bold" pitchFamily="34" charset="0"/>
                <a:ea typeface="Barlow Bold" pitchFamily="34" charset="-122"/>
                <a:cs typeface="Barlow Bold" pitchFamily="34" charset="-120"/>
              </a:rPr>
              <a:t>PacketList Class: </a:t>
            </a:r>
            <a:endParaRPr lang="en-US" sz="7200" b="1" dirty="0">
              <a:solidFill>
                <a:schemeClr val="bg2">
                  <a:lumMod val="10000"/>
                </a:schemeClr>
              </a:solidFill>
              <a:latin typeface="Barlow Bold" pitchFamily="34" charset="0"/>
              <a:ea typeface="Barlow Bold" pitchFamily="34" charset="-122"/>
              <a:cs typeface="Barlow Bold" pitchFamily="34" charset="-120"/>
            </a:endParaRPr>
          </a:p>
          <a:p>
            <a:pPr marL="0" indent="0" algn="ctr">
              <a:lnSpc>
                <a:spcPts val="5600"/>
              </a:lnSpc>
              <a:buNone/>
            </a:pPr>
            <a:r>
              <a:rPr lang="en-US" sz="4450" b="1" dirty="0">
                <a:solidFill>
                  <a:schemeClr val="bg2">
                    <a:lumMod val="10000"/>
                  </a:schemeClr>
                </a:solidFill>
                <a:latin typeface="Barlow Bold" pitchFamily="34" charset="0"/>
                <a:ea typeface="Barlow Bold" pitchFamily="34" charset="-122"/>
                <a:cs typeface="Barlow Bold" pitchFamily="34" charset="-120"/>
              </a:rPr>
              <a:t>Managing Packets with a Linked List</a:t>
            </a:r>
            <a:endParaRPr lang="en-US" sz="4450" dirty="0">
              <a:solidFill>
                <a:schemeClr val="bg2">
                  <a:lumMod val="10000"/>
                </a:schemeClr>
              </a:solidFill>
            </a:endParaRPr>
          </a:p>
        </p:txBody>
      </p:sp>
      <p:sp>
        <p:nvSpPr>
          <p:cNvPr id="3" name="Rectangle 2">
            <a:extLst>
              <a:ext uri="{FF2B5EF4-FFF2-40B4-BE49-F238E27FC236}">
                <a16:creationId xmlns:a16="http://schemas.microsoft.com/office/drawing/2014/main" id="{2ECF7294-9CC2-95AC-AF32-482C40C8146A}"/>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40555-7092-9624-6CE6-6855644C7D1A}"/>
            </a:ext>
          </a:extLst>
        </p:cNvPr>
        <p:cNvGrpSpPr/>
        <p:nvPr/>
      </p:nvGrpSpPr>
      <p:grpSpPr>
        <a:xfrm>
          <a:off x="0" y="0"/>
          <a:ext cx="0" cy="0"/>
          <a:chOff x="0" y="0"/>
          <a:chExt cx="0" cy="0"/>
        </a:xfrm>
      </p:grpSpPr>
      <p:sp>
        <p:nvSpPr>
          <p:cNvPr id="3" name="Text 1">
            <a:extLst>
              <a:ext uri="{FF2B5EF4-FFF2-40B4-BE49-F238E27FC236}">
                <a16:creationId xmlns:a16="http://schemas.microsoft.com/office/drawing/2014/main" id="{769C010D-C74D-474E-DC4C-3E9867984461}"/>
              </a:ext>
            </a:extLst>
          </p:cNvPr>
          <p:cNvSpPr/>
          <p:nvPr/>
        </p:nvSpPr>
        <p:spPr>
          <a:xfrm>
            <a:off x="5121964" y="821804"/>
            <a:ext cx="2850713" cy="470762"/>
          </a:xfrm>
          <a:prstGeom prst="rect">
            <a:avLst/>
          </a:prstGeom>
          <a:noFill/>
          <a:ln/>
        </p:spPr>
        <p:txBody>
          <a:bodyPr wrap="none" lIns="0" tIns="0" rIns="0" bIns="0" rtlCol="0" anchor="t"/>
          <a:lstStyle/>
          <a:p>
            <a:pPr marL="0" indent="0">
              <a:lnSpc>
                <a:spcPts val="2800"/>
              </a:lnSpc>
              <a:buNone/>
            </a:pPr>
            <a:r>
              <a:rPr lang="en-US" sz="6000" b="1" dirty="0">
                <a:solidFill>
                  <a:srgbClr val="7068F4"/>
                </a:solidFill>
                <a:latin typeface="Barlow Bold" pitchFamily="34" charset="0"/>
                <a:ea typeface="Barlow Bold" pitchFamily="34" charset="-122"/>
                <a:cs typeface="Barlow Bold" pitchFamily="34" charset="-120"/>
              </a:rPr>
              <a:t>Add Packet</a:t>
            </a:r>
            <a:endParaRPr lang="en-US" sz="6000" dirty="0"/>
          </a:p>
        </p:txBody>
      </p:sp>
      <p:sp>
        <p:nvSpPr>
          <p:cNvPr id="4" name="Text 2">
            <a:extLst>
              <a:ext uri="{FF2B5EF4-FFF2-40B4-BE49-F238E27FC236}">
                <a16:creationId xmlns:a16="http://schemas.microsoft.com/office/drawing/2014/main" id="{CF61185C-55D2-7175-AF16-16A420BF6BEB}"/>
              </a:ext>
            </a:extLst>
          </p:cNvPr>
          <p:cNvSpPr/>
          <p:nvPr/>
        </p:nvSpPr>
        <p:spPr>
          <a:xfrm>
            <a:off x="2500615" y="6154519"/>
            <a:ext cx="2881908" cy="69342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Text 3">
            <a:extLst>
              <a:ext uri="{FF2B5EF4-FFF2-40B4-BE49-F238E27FC236}">
                <a16:creationId xmlns:a16="http://schemas.microsoft.com/office/drawing/2014/main" id="{8F13BE4C-65E7-4845-5636-E7753A58DE00}"/>
              </a:ext>
            </a:extLst>
          </p:cNvPr>
          <p:cNvSpPr/>
          <p:nvPr/>
        </p:nvSpPr>
        <p:spPr>
          <a:xfrm>
            <a:off x="4176474" y="4020979"/>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16" name="Rectangle 15">
            <a:extLst>
              <a:ext uri="{FF2B5EF4-FFF2-40B4-BE49-F238E27FC236}">
                <a16:creationId xmlns:a16="http://schemas.microsoft.com/office/drawing/2014/main" id="{1C11B02E-4D2D-C219-B5FA-AA33FE9CF232}"/>
              </a:ext>
            </a:extLst>
          </p:cNvPr>
          <p:cNvSpPr/>
          <p:nvPr/>
        </p:nvSpPr>
        <p:spPr>
          <a:xfrm>
            <a:off x="1736203"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Rectangle 17">
            <a:extLst>
              <a:ext uri="{FF2B5EF4-FFF2-40B4-BE49-F238E27FC236}">
                <a16:creationId xmlns:a16="http://schemas.microsoft.com/office/drawing/2014/main" id="{85297075-E4BD-8409-C973-7486A377506B}"/>
              </a:ext>
            </a:extLst>
          </p:cNvPr>
          <p:cNvSpPr/>
          <p:nvPr/>
        </p:nvSpPr>
        <p:spPr>
          <a:xfrm>
            <a:off x="6557059" y="2619734"/>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Rectangle 18">
            <a:extLst>
              <a:ext uri="{FF2B5EF4-FFF2-40B4-BE49-F238E27FC236}">
                <a16:creationId xmlns:a16="http://schemas.microsoft.com/office/drawing/2014/main" id="{48DB235F-E25D-DB98-CB64-2DB9B99BE6FF}"/>
              </a:ext>
            </a:extLst>
          </p:cNvPr>
          <p:cNvSpPr/>
          <p:nvPr/>
        </p:nvSpPr>
        <p:spPr>
          <a:xfrm>
            <a:off x="4146631"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Arrow: Right 24">
            <a:extLst>
              <a:ext uri="{FF2B5EF4-FFF2-40B4-BE49-F238E27FC236}">
                <a16:creationId xmlns:a16="http://schemas.microsoft.com/office/drawing/2014/main" id="{6BEFDCB6-2FCC-BCEB-A25B-AE4214C1C393}"/>
              </a:ext>
            </a:extLst>
          </p:cNvPr>
          <p:cNvSpPr/>
          <p:nvPr/>
        </p:nvSpPr>
        <p:spPr>
          <a:xfrm>
            <a:off x="2789499" y="282422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6" name="Arrow: Right 25">
            <a:extLst>
              <a:ext uri="{FF2B5EF4-FFF2-40B4-BE49-F238E27FC236}">
                <a16:creationId xmlns:a16="http://schemas.microsoft.com/office/drawing/2014/main" id="{6E05C092-076F-DE90-D985-1A4B9BAAEC85}"/>
              </a:ext>
            </a:extLst>
          </p:cNvPr>
          <p:cNvSpPr/>
          <p:nvPr/>
        </p:nvSpPr>
        <p:spPr>
          <a:xfrm>
            <a:off x="5199927"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7" name="Arrow: Right 26">
            <a:extLst>
              <a:ext uri="{FF2B5EF4-FFF2-40B4-BE49-F238E27FC236}">
                <a16:creationId xmlns:a16="http://schemas.microsoft.com/office/drawing/2014/main" id="{561E72D1-D3AD-89DC-025A-FB6CE70B2F1D}"/>
              </a:ext>
            </a:extLst>
          </p:cNvPr>
          <p:cNvSpPr/>
          <p:nvPr/>
        </p:nvSpPr>
        <p:spPr>
          <a:xfrm>
            <a:off x="379071" y="280670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8" name="Rectangle 27">
            <a:extLst>
              <a:ext uri="{FF2B5EF4-FFF2-40B4-BE49-F238E27FC236}">
                <a16:creationId xmlns:a16="http://schemas.microsoft.com/office/drawing/2014/main" id="{3CF90F48-C381-D39A-D0D3-D9D2D70E3A87}"/>
              </a:ext>
            </a:extLst>
          </p:cNvPr>
          <p:cNvSpPr/>
          <p:nvPr/>
        </p:nvSpPr>
        <p:spPr>
          <a:xfrm>
            <a:off x="10104701" y="5579765"/>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cxnSp>
        <p:nvCxnSpPr>
          <p:cNvPr id="34" name="Connector: Elbow 33">
            <a:extLst>
              <a:ext uri="{FF2B5EF4-FFF2-40B4-BE49-F238E27FC236}">
                <a16:creationId xmlns:a16="http://schemas.microsoft.com/office/drawing/2014/main" id="{C06DE5E2-E106-8ABE-0146-738CE8220FA9}"/>
              </a:ext>
            </a:extLst>
          </p:cNvPr>
          <p:cNvCxnSpPr>
            <a:stCxn id="18" idx="3"/>
            <a:endCxn id="28" idx="1"/>
          </p:cNvCxnSpPr>
          <p:nvPr/>
        </p:nvCxnSpPr>
        <p:spPr>
          <a:xfrm>
            <a:off x="7610355" y="3024848"/>
            <a:ext cx="2494346" cy="2960031"/>
          </a:xfrm>
          <a:prstGeom prst="bentConnector3">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Arrow: Right 35">
            <a:extLst>
              <a:ext uri="{FF2B5EF4-FFF2-40B4-BE49-F238E27FC236}">
                <a16:creationId xmlns:a16="http://schemas.microsoft.com/office/drawing/2014/main" id="{DD24CF5D-3BDC-7A04-A078-DCF614B325E7}"/>
              </a:ext>
            </a:extLst>
          </p:cNvPr>
          <p:cNvSpPr/>
          <p:nvPr/>
        </p:nvSpPr>
        <p:spPr>
          <a:xfrm>
            <a:off x="7610355" y="289046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38" name="Arrow: Right 37">
            <a:extLst>
              <a:ext uri="{FF2B5EF4-FFF2-40B4-BE49-F238E27FC236}">
                <a16:creationId xmlns:a16="http://schemas.microsoft.com/office/drawing/2014/main" id="{1EF516E4-7935-8C7F-1CE5-99DA7554A4E3}"/>
              </a:ext>
            </a:extLst>
          </p:cNvPr>
          <p:cNvSpPr/>
          <p:nvPr/>
        </p:nvSpPr>
        <p:spPr>
          <a:xfrm>
            <a:off x="11162335"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39" name="Arrow: Right 38">
            <a:extLst>
              <a:ext uri="{FF2B5EF4-FFF2-40B4-BE49-F238E27FC236}">
                <a16:creationId xmlns:a16="http://schemas.microsoft.com/office/drawing/2014/main" id="{52A329EB-54F9-4342-3ACA-771B8F7ED43D}"/>
              </a:ext>
            </a:extLst>
          </p:cNvPr>
          <p:cNvSpPr/>
          <p:nvPr/>
        </p:nvSpPr>
        <p:spPr>
          <a:xfrm>
            <a:off x="7610355" y="2890463"/>
            <a:ext cx="2410428"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dirty="0"/>
          </a:p>
        </p:txBody>
      </p:sp>
      <p:sp>
        <p:nvSpPr>
          <p:cNvPr id="42" name="Text 4">
            <a:extLst>
              <a:ext uri="{FF2B5EF4-FFF2-40B4-BE49-F238E27FC236}">
                <a16:creationId xmlns:a16="http://schemas.microsoft.com/office/drawing/2014/main" id="{95E5AD69-3F3E-D9A2-442C-C8B2BDB84459}"/>
              </a:ext>
            </a:extLst>
          </p:cNvPr>
          <p:cNvSpPr/>
          <p:nvPr/>
        </p:nvSpPr>
        <p:spPr>
          <a:xfrm>
            <a:off x="873889" y="1725441"/>
            <a:ext cx="12882622" cy="945640"/>
          </a:xfrm>
          <a:prstGeom prst="rect">
            <a:avLst/>
          </a:prstGeom>
          <a:noFill/>
          <a:ln/>
        </p:spPr>
        <p:txBody>
          <a:bodyPr wrap="square" lIns="0" tIns="0" rIns="0" bIns="0" rtlCol="0" anchor="t"/>
          <a:lstStyle/>
          <a:p>
            <a:pPr marL="342900" indent="-342900">
              <a:lnSpc>
                <a:spcPts val="2700"/>
              </a:lnSpc>
              <a:buFont typeface="Arial" panose="020B0604020202020204" pitchFamily="34" charset="0"/>
              <a:buChar char="•"/>
            </a:pPr>
            <a:r>
              <a:rPr lang="en-US" sz="2400" dirty="0">
                <a:solidFill>
                  <a:srgbClr val="272525"/>
                </a:solidFill>
                <a:latin typeface="Montserrat" pitchFamily="34" charset="0"/>
                <a:ea typeface="Montserrat" pitchFamily="34" charset="-122"/>
                <a:cs typeface="Montserrat" pitchFamily="34" charset="-120"/>
              </a:rPr>
              <a:t>Adds a new packet to the end of the linked list.</a:t>
            </a:r>
            <a:endParaRPr lang="en-US" sz="2400" dirty="0"/>
          </a:p>
          <a:p>
            <a:pPr>
              <a:lnSpc>
                <a:spcPts val="2700"/>
              </a:lnSpc>
            </a:pPr>
            <a:endParaRPr lang="en-US" sz="2400" dirty="0"/>
          </a:p>
        </p:txBody>
      </p:sp>
      <p:sp>
        <p:nvSpPr>
          <p:cNvPr id="2" name="Rectangle 1">
            <a:extLst>
              <a:ext uri="{FF2B5EF4-FFF2-40B4-BE49-F238E27FC236}">
                <a16:creationId xmlns:a16="http://schemas.microsoft.com/office/drawing/2014/main" id="{9EA4DAF5-B257-9132-F12D-52C5452B7477}"/>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231184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1.00694E-6 2.34568E-6 L -0.00597 -0.35976 " pathEditMode="relative" rAng="0" ptsTypes="AA">
                                      <p:cBhvr>
                                        <p:cTn id="9" dur="1000" fill="hold"/>
                                        <p:tgtEl>
                                          <p:spTgt spid="28"/>
                                        </p:tgtEl>
                                        <p:attrNameLst>
                                          <p:attrName>ppt_x</p:attrName>
                                          <p:attrName>ppt_y</p:attrName>
                                        </p:attrNameLst>
                                      </p:cBhvr>
                                      <p:rCtr x="-304" y="-17998"/>
                                    </p:animMotion>
                                  </p:childTnLst>
                                </p:cTn>
                              </p:par>
                              <p:par>
                                <p:cTn id="10" presetID="10"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xit" presetSubtype="0" fill="hold" grpId="0"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4C70B-B56C-BC4D-F0FC-37BD4EA9DA73}"/>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8D3B8E-E60A-37F0-72B1-27131FAA7948}"/>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
        <p:nvSpPr>
          <p:cNvPr id="9" name="Rectangle 8">
            <a:extLst>
              <a:ext uri="{FF2B5EF4-FFF2-40B4-BE49-F238E27FC236}">
                <a16:creationId xmlns:a16="http://schemas.microsoft.com/office/drawing/2014/main" id="{FFD8EC37-7607-3748-07BD-C15D2C1C9806}"/>
              </a:ext>
            </a:extLst>
          </p:cNvPr>
          <p:cNvSpPr/>
          <p:nvPr/>
        </p:nvSpPr>
        <p:spPr>
          <a:xfrm>
            <a:off x="11181145" y="4114800"/>
            <a:ext cx="2303362" cy="398747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dirty="0"/>
              <a:t>Stack</a:t>
            </a:r>
            <a:endParaRPr lang="en-PK" sz="7200" dirty="0"/>
          </a:p>
        </p:txBody>
      </p:sp>
      <p:sp>
        <p:nvSpPr>
          <p:cNvPr id="3" name="Text 1">
            <a:extLst>
              <a:ext uri="{FF2B5EF4-FFF2-40B4-BE49-F238E27FC236}">
                <a16:creationId xmlns:a16="http://schemas.microsoft.com/office/drawing/2014/main" id="{058102EF-EA7F-667A-3A92-52111604D7AB}"/>
              </a:ext>
            </a:extLst>
          </p:cNvPr>
          <p:cNvSpPr/>
          <p:nvPr/>
        </p:nvSpPr>
        <p:spPr>
          <a:xfrm>
            <a:off x="5121964" y="821804"/>
            <a:ext cx="2850713" cy="470762"/>
          </a:xfrm>
          <a:prstGeom prst="rect">
            <a:avLst/>
          </a:prstGeom>
          <a:noFill/>
          <a:ln/>
        </p:spPr>
        <p:txBody>
          <a:bodyPr wrap="none" lIns="0" tIns="0" rIns="0" bIns="0" rtlCol="0" anchor="t"/>
          <a:lstStyle/>
          <a:p>
            <a:pPr marL="0" indent="0">
              <a:lnSpc>
                <a:spcPts val="2800"/>
              </a:lnSpc>
              <a:buNone/>
            </a:pPr>
            <a:r>
              <a:rPr lang="en-US" sz="6000" b="1">
                <a:solidFill>
                  <a:srgbClr val="7068F4"/>
                </a:solidFill>
                <a:latin typeface="Barlow Bold" pitchFamily="34" charset="0"/>
                <a:ea typeface="Barlow Bold" pitchFamily="34" charset="-122"/>
                <a:cs typeface="Barlow Bold" pitchFamily="34" charset="-120"/>
              </a:rPr>
              <a:t>Delete Packet</a:t>
            </a:r>
            <a:endParaRPr lang="en-US" sz="6000" dirty="0"/>
          </a:p>
        </p:txBody>
      </p:sp>
      <p:sp>
        <p:nvSpPr>
          <p:cNvPr id="4" name="Text 2">
            <a:extLst>
              <a:ext uri="{FF2B5EF4-FFF2-40B4-BE49-F238E27FC236}">
                <a16:creationId xmlns:a16="http://schemas.microsoft.com/office/drawing/2014/main" id="{86F5DD60-EF5B-F6EA-6BD6-97D9B5B755A8}"/>
              </a:ext>
            </a:extLst>
          </p:cNvPr>
          <p:cNvSpPr/>
          <p:nvPr/>
        </p:nvSpPr>
        <p:spPr>
          <a:xfrm>
            <a:off x="2500615" y="6154519"/>
            <a:ext cx="2881908" cy="69342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Text 3">
            <a:extLst>
              <a:ext uri="{FF2B5EF4-FFF2-40B4-BE49-F238E27FC236}">
                <a16:creationId xmlns:a16="http://schemas.microsoft.com/office/drawing/2014/main" id="{1D9F544A-3DB7-E899-E62E-3F0A2403676B}"/>
              </a:ext>
            </a:extLst>
          </p:cNvPr>
          <p:cNvSpPr/>
          <p:nvPr/>
        </p:nvSpPr>
        <p:spPr>
          <a:xfrm>
            <a:off x="4176474" y="4020979"/>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16" name="Rectangle 15">
            <a:extLst>
              <a:ext uri="{FF2B5EF4-FFF2-40B4-BE49-F238E27FC236}">
                <a16:creationId xmlns:a16="http://schemas.microsoft.com/office/drawing/2014/main" id="{46FC4DCF-599C-782E-5C9D-6042989CAC45}"/>
              </a:ext>
            </a:extLst>
          </p:cNvPr>
          <p:cNvSpPr/>
          <p:nvPr/>
        </p:nvSpPr>
        <p:spPr>
          <a:xfrm>
            <a:off x="1736203"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Rectangle 17">
            <a:extLst>
              <a:ext uri="{FF2B5EF4-FFF2-40B4-BE49-F238E27FC236}">
                <a16:creationId xmlns:a16="http://schemas.microsoft.com/office/drawing/2014/main" id="{DCB01DA0-6D57-F73E-426B-7879E2F3D670}"/>
              </a:ext>
            </a:extLst>
          </p:cNvPr>
          <p:cNvSpPr/>
          <p:nvPr/>
        </p:nvSpPr>
        <p:spPr>
          <a:xfrm>
            <a:off x="6557059" y="2619734"/>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Rectangle 18">
            <a:extLst>
              <a:ext uri="{FF2B5EF4-FFF2-40B4-BE49-F238E27FC236}">
                <a16:creationId xmlns:a16="http://schemas.microsoft.com/office/drawing/2014/main" id="{27676C70-F856-ECE7-CB3A-7BC232D1B2B8}"/>
              </a:ext>
            </a:extLst>
          </p:cNvPr>
          <p:cNvSpPr/>
          <p:nvPr/>
        </p:nvSpPr>
        <p:spPr>
          <a:xfrm>
            <a:off x="4146631"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Arrow: Right 24">
            <a:extLst>
              <a:ext uri="{FF2B5EF4-FFF2-40B4-BE49-F238E27FC236}">
                <a16:creationId xmlns:a16="http://schemas.microsoft.com/office/drawing/2014/main" id="{A69A1009-9B8C-C313-AEB9-887549646A54}"/>
              </a:ext>
            </a:extLst>
          </p:cNvPr>
          <p:cNvSpPr/>
          <p:nvPr/>
        </p:nvSpPr>
        <p:spPr>
          <a:xfrm>
            <a:off x="2789499" y="282422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6" name="Arrow: Right 25">
            <a:extLst>
              <a:ext uri="{FF2B5EF4-FFF2-40B4-BE49-F238E27FC236}">
                <a16:creationId xmlns:a16="http://schemas.microsoft.com/office/drawing/2014/main" id="{B8192E35-BDBB-A203-1610-710C44E9BC9C}"/>
              </a:ext>
            </a:extLst>
          </p:cNvPr>
          <p:cNvSpPr/>
          <p:nvPr/>
        </p:nvSpPr>
        <p:spPr>
          <a:xfrm>
            <a:off x="5199927"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7" name="Arrow: Right 26">
            <a:extLst>
              <a:ext uri="{FF2B5EF4-FFF2-40B4-BE49-F238E27FC236}">
                <a16:creationId xmlns:a16="http://schemas.microsoft.com/office/drawing/2014/main" id="{86DD5DAB-BD1D-ED32-36B0-AFD256561256}"/>
              </a:ext>
            </a:extLst>
          </p:cNvPr>
          <p:cNvSpPr/>
          <p:nvPr/>
        </p:nvSpPr>
        <p:spPr>
          <a:xfrm>
            <a:off x="379071" y="284737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 name="Text 4">
            <a:extLst>
              <a:ext uri="{FF2B5EF4-FFF2-40B4-BE49-F238E27FC236}">
                <a16:creationId xmlns:a16="http://schemas.microsoft.com/office/drawing/2014/main" id="{6A052E9A-035C-51F5-E7DE-3F082B114C81}"/>
              </a:ext>
            </a:extLst>
          </p:cNvPr>
          <p:cNvSpPr/>
          <p:nvPr/>
        </p:nvSpPr>
        <p:spPr>
          <a:xfrm>
            <a:off x="601884" y="1527858"/>
            <a:ext cx="12882622" cy="945640"/>
          </a:xfrm>
          <a:prstGeom prst="rect">
            <a:avLst/>
          </a:prstGeom>
          <a:noFill/>
          <a:ln/>
        </p:spPr>
        <p:txBody>
          <a:bodyPr wrap="square" lIns="0" tIns="0" rIns="0" bIns="0" rtlCol="0" anchor="t"/>
          <a:lstStyle/>
          <a:p>
            <a:pPr marL="342900" indent="-342900">
              <a:lnSpc>
                <a:spcPts val="2700"/>
              </a:lnSpc>
              <a:buFont typeface="Arial" panose="020B0604020202020204" pitchFamily="34" charset="0"/>
              <a:buChar char="•"/>
            </a:pPr>
            <a:r>
              <a:rPr lang="en-US" sz="2400" dirty="0">
                <a:solidFill>
                  <a:srgbClr val="272525"/>
                </a:solidFill>
                <a:latin typeface="Montserrat" pitchFamily="34" charset="0"/>
                <a:ea typeface="Montserrat" pitchFamily="34" charset="-122"/>
                <a:cs typeface="Montserrat" pitchFamily="34" charset="-120"/>
              </a:rPr>
              <a:t>Deletes the first packet from the list and pushes it onto a stack for undo functionality.</a:t>
            </a:r>
            <a:endParaRPr lang="en-US" sz="2400" dirty="0"/>
          </a:p>
        </p:txBody>
      </p:sp>
      <p:sp>
        <p:nvSpPr>
          <p:cNvPr id="6" name="Arrow: Right 5">
            <a:extLst>
              <a:ext uri="{FF2B5EF4-FFF2-40B4-BE49-F238E27FC236}">
                <a16:creationId xmlns:a16="http://schemas.microsoft.com/office/drawing/2014/main" id="{E8BFCD33-0542-3CF5-4E4D-7434F9B0BE68}"/>
              </a:ext>
            </a:extLst>
          </p:cNvPr>
          <p:cNvSpPr/>
          <p:nvPr/>
        </p:nvSpPr>
        <p:spPr>
          <a:xfrm>
            <a:off x="7610355" y="289046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76091759-0730-2CBD-C308-AF2CB45407A7}"/>
              </a:ext>
            </a:extLst>
          </p:cNvPr>
          <p:cNvSpPr/>
          <p:nvPr/>
        </p:nvSpPr>
        <p:spPr>
          <a:xfrm>
            <a:off x="8967487" y="2625521"/>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Arrow: Right 7">
            <a:extLst>
              <a:ext uri="{FF2B5EF4-FFF2-40B4-BE49-F238E27FC236}">
                <a16:creationId xmlns:a16="http://schemas.microsoft.com/office/drawing/2014/main" id="{727719B8-5D93-E857-C611-D2F7F20DD8F5}"/>
              </a:ext>
            </a:extLst>
          </p:cNvPr>
          <p:cNvSpPr/>
          <p:nvPr/>
        </p:nvSpPr>
        <p:spPr>
          <a:xfrm>
            <a:off x="10020783"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10" name="Arrow: Right 9">
            <a:extLst>
              <a:ext uri="{FF2B5EF4-FFF2-40B4-BE49-F238E27FC236}">
                <a16:creationId xmlns:a16="http://schemas.microsoft.com/office/drawing/2014/main" id="{485483EE-7A66-004E-A0B9-5F6920C469DB}"/>
              </a:ext>
            </a:extLst>
          </p:cNvPr>
          <p:cNvSpPr/>
          <p:nvPr/>
        </p:nvSpPr>
        <p:spPr>
          <a:xfrm>
            <a:off x="5199927" y="2890463"/>
            <a:ext cx="3767560" cy="3534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0550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1389E-6 3.14815E-6 L 0.35286 0.24865 " pathEditMode="relative" rAng="0" ptsTypes="AA">
                                      <p:cBhvr>
                                        <p:cTn id="6" dur="2000" fill="hold"/>
                                        <p:tgtEl>
                                          <p:spTgt spid="18"/>
                                        </p:tgtEl>
                                        <p:attrNameLst>
                                          <p:attrName>ppt_x</p:attrName>
                                          <p:attrName>ppt_y</p:attrName>
                                        </p:attrNameLst>
                                      </p:cBhvr>
                                      <p:rCtr x="17643" y="12423"/>
                                    </p:animMotion>
                                  </p:childTnLst>
                                </p:cTn>
                              </p:par>
                              <p:par>
                                <p:cTn id="7" presetID="10" presetClass="exit" presetSubtype="0" fill="hold" grpId="0" nodeType="withEffect">
                                  <p:stCondLst>
                                    <p:cond delay="0"/>
                                  </p:stCondLst>
                                  <p:childTnLst>
                                    <p:animEffect transition="out" filter="fade">
                                      <p:cBhvr>
                                        <p:cTn id="8" dur="500"/>
                                        <p:tgtEl>
                                          <p:spTgt spid="26"/>
                                        </p:tgtEl>
                                      </p:cBhvr>
                                    </p:animEffect>
                                    <p:set>
                                      <p:cBhvr>
                                        <p:cTn id="9" dur="1" fill="hold">
                                          <p:stCondLst>
                                            <p:cond delay="499"/>
                                          </p:stCondLst>
                                        </p:cTn>
                                        <p:tgtEl>
                                          <p:spTgt spid="26"/>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6"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B066E-C3CF-D395-1F38-F968073762D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8D753C0-D757-E7BD-1492-4225D99BD55C}"/>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
        <p:nvSpPr>
          <p:cNvPr id="9" name="Rectangle 8">
            <a:extLst>
              <a:ext uri="{FF2B5EF4-FFF2-40B4-BE49-F238E27FC236}">
                <a16:creationId xmlns:a16="http://schemas.microsoft.com/office/drawing/2014/main" id="{0FB57E58-5D96-9540-EF2D-80F9722F6298}"/>
              </a:ext>
            </a:extLst>
          </p:cNvPr>
          <p:cNvSpPr/>
          <p:nvPr/>
        </p:nvSpPr>
        <p:spPr>
          <a:xfrm>
            <a:off x="11181145" y="4114800"/>
            <a:ext cx="2303362" cy="398747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dirty="0"/>
              <a:t>Stack</a:t>
            </a:r>
            <a:endParaRPr lang="en-PK" sz="7200" dirty="0"/>
          </a:p>
        </p:txBody>
      </p:sp>
      <p:sp>
        <p:nvSpPr>
          <p:cNvPr id="3" name="Text 1">
            <a:extLst>
              <a:ext uri="{FF2B5EF4-FFF2-40B4-BE49-F238E27FC236}">
                <a16:creationId xmlns:a16="http://schemas.microsoft.com/office/drawing/2014/main" id="{D12CA64A-D962-AD5F-F406-FC8C5618035E}"/>
              </a:ext>
            </a:extLst>
          </p:cNvPr>
          <p:cNvSpPr/>
          <p:nvPr/>
        </p:nvSpPr>
        <p:spPr>
          <a:xfrm>
            <a:off x="5121964" y="821804"/>
            <a:ext cx="2850713" cy="470762"/>
          </a:xfrm>
          <a:prstGeom prst="rect">
            <a:avLst/>
          </a:prstGeom>
          <a:noFill/>
          <a:ln/>
        </p:spPr>
        <p:txBody>
          <a:bodyPr wrap="none" lIns="0" tIns="0" rIns="0" bIns="0" rtlCol="0" anchor="t"/>
          <a:lstStyle/>
          <a:p>
            <a:pPr marL="0" indent="0">
              <a:lnSpc>
                <a:spcPts val="2800"/>
              </a:lnSpc>
              <a:buNone/>
            </a:pPr>
            <a:r>
              <a:rPr lang="en-US" sz="6000" b="1" dirty="0">
                <a:solidFill>
                  <a:srgbClr val="7068F4"/>
                </a:solidFill>
                <a:latin typeface="Barlow Bold" pitchFamily="34" charset="0"/>
                <a:ea typeface="Barlow Bold" pitchFamily="34" charset="-122"/>
                <a:cs typeface="Barlow Bold" pitchFamily="34" charset="-120"/>
              </a:rPr>
              <a:t>Restore Packet</a:t>
            </a:r>
            <a:endParaRPr lang="en-US" sz="6000" dirty="0"/>
          </a:p>
        </p:txBody>
      </p:sp>
      <p:sp>
        <p:nvSpPr>
          <p:cNvPr id="4" name="Text 2">
            <a:extLst>
              <a:ext uri="{FF2B5EF4-FFF2-40B4-BE49-F238E27FC236}">
                <a16:creationId xmlns:a16="http://schemas.microsoft.com/office/drawing/2014/main" id="{E88A2F22-F414-F2C0-C148-9C5F198315E4}"/>
              </a:ext>
            </a:extLst>
          </p:cNvPr>
          <p:cNvSpPr/>
          <p:nvPr/>
        </p:nvSpPr>
        <p:spPr>
          <a:xfrm>
            <a:off x="2500615" y="6154519"/>
            <a:ext cx="2881908" cy="69342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Text 3">
            <a:extLst>
              <a:ext uri="{FF2B5EF4-FFF2-40B4-BE49-F238E27FC236}">
                <a16:creationId xmlns:a16="http://schemas.microsoft.com/office/drawing/2014/main" id="{4AACB082-CB0F-CF24-ECDA-73ED9EF7A920}"/>
              </a:ext>
            </a:extLst>
          </p:cNvPr>
          <p:cNvSpPr/>
          <p:nvPr/>
        </p:nvSpPr>
        <p:spPr>
          <a:xfrm>
            <a:off x="4176474" y="4020979"/>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16" name="Rectangle 15">
            <a:extLst>
              <a:ext uri="{FF2B5EF4-FFF2-40B4-BE49-F238E27FC236}">
                <a16:creationId xmlns:a16="http://schemas.microsoft.com/office/drawing/2014/main" id="{812C0E95-2899-A506-836A-50F697BBA6B2}"/>
              </a:ext>
            </a:extLst>
          </p:cNvPr>
          <p:cNvSpPr/>
          <p:nvPr/>
        </p:nvSpPr>
        <p:spPr>
          <a:xfrm>
            <a:off x="1736203"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Rectangle 18">
            <a:extLst>
              <a:ext uri="{FF2B5EF4-FFF2-40B4-BE49-F238E27FC236}">
                <a16:creationId xmlns:a16="http://schemas.microsoft.com/office/drawing/2014/main" id="{38531407-A72D-4272-15C8-B38A04F63907}"/>
              </a:ext>
            </a:extLst>
          </p:cNvPr>
          <p:cNvSpPr/>
          <p:nvPr/>
        </p:nvSpPr>
        <p:spPr>
          <a:xfrm>
            <a:off x="4146631"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Arrow: Right 24">
            <a:extLst>
              <a:ext uri="{FF2B5EF4-FFF2-40B4-BE49-F238E27FC236}">
                <a16:creationId xmlns:a16="http://schemas.microsoft.com/office/drawing/2014/main" id="{309ACFE4-7511-F08E-7CAF-145813AF63C5}"/>
              </a:ext>
            </a:extLst>
          </p:cNvPr>
          <p:cNvSpPr/>
          <p:nvPr/>
        </p:nvSpPr>
        <p:spPr>
          <a:xfrm>
            <a:off x="2789499" y="282422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dirty="0"/>
          </a:p>
        </p:txBody>
      </p:sp>
      <p:sp>
        <p:nvSpPr>
          <p:cNvPr id="27" name="Arrow: Right 26">
            <a:extLst>
              <a:ext uri="{FF2B5EF4-FFF2-40B4-BE49-F238E27FC236}">
                <a16:creationId xmlns:a16="http://schemas.microsoft.com/office/drawing/2014/main" id="{19CC56D2-5B4C-761E-931E-AB882BD4577E}"/>
              </a:ext>
            </a:extLst>
          </p:cNvPr>
          <p:cNvSpPr/>
          <p:nvPr/>
        </p:nvSpPr>
        <p:spPr>
          <a:xfrm>
            <a:off x="379071" y="284737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 name="Text 4">
            <a:extLst>
              <a:ext uri="{FF2B5EF4-FFF2-40B4-BE49-F238E27FC236}">
                <a16:creationId xmlns:a16="http://schemas.microsoft.com/office/drawing/2014/main" id="{08960CDE-D500-D39A-087A-84630CB254F4}"/>
              </a:ext>
            </a:extLst>
          </p:cNvPr>
          <p:cNvSpPr/>
          <p:nvPr/>
        </p:nvSpPr>
        <p:spPr>
          <a:xfrm>
            <a:off x="601884" y="1527858"/>
            <a:ext cx="12882622" cy="945640"/>
          </a:xfrm>
          <a:prstGeom prst="rect">
            <a:avLst/>
          </a:prstGeom>
          <a:noFill/>
          <a:ln/>
        </p:spPr>
        <p:txBody>
          <a:bodyPr wrap="square" lIns="0" tIns="0" rIns="0" bIns="0" rtlCol="0" anchor="t"/>
          <a:lstStyle/>
          <a:p>
            <a:pPr marL="342900" indent="-342900">
              <a:lnSpc>
                <a:spcPts val="2700"/>
              </a:lnSpc>
              <a:buFont typeface="Arial" panose="020B0604020202020204" pitchFamily="34" charset="0"/>
              <a:buChar char="•"/>
            </a:pPr>
            <a:r>
              <a:rPr lang="en-US" sz="2400" dirty="0">
                <a:solidFill>
                  <a:srgbClr val="272525"/>
                </a:solidFill>
                <a:latin typeface="Montserrat" pitchFamily="34" charset="0"/>
                <a:ea typeface="Montserrat" pitchFamily="34" charset="-122"/>
                <a:cs typeface="Montserrat" pitchFamily="34" charset="-120"/>
              </a:rPr>
              <a:t>Deletes the first packet from the list and pushes it onto a stack for undo functionality.</a:t>
            </a:r>
            <a:endParaRPr lang="en-US" sz="2400" dirty="0"/>
          </a:p>
        </p:txBody>
      </p:sp>
      <p:sp>
        <p:nvSpPr>
          <p:cNvPr id="7" name="Rectangle 6">
            <a:extLst>
              <a:ext uri="{FF2B5EF4-FFF2-40B4-BE49-F238E27FC236}">
                <a16:creationId xmlns:a16="http://schemas.microsoft.com/office/drawing/2014/main" id="{9D8521DE-0CFA-74B7-C54F-7FCB7D451CD2}"/>
              </a:ext>
            </a:extLst>
          </p:cNvPr>
          <p:cNvSpPr/>
          <p:nvPr/>
        </p:nvSpPr>
        <p:spPr>
          <a:xfrm>
            <a:off x="8967487" y="2625521"/>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Arrow: Right 7">
            <a:extLst>
              <a:ext uri="{FF2B5EF4-FFF2-40B4-BE49-F238E27FC236}">
                <a16:creationId xmlns:a16="http://schemas.microsoft.com/office/drawing/2014/main" id="{EC55A762-9B6F-0254-D03D-7ADD6098BDEB}"/>
              </a:ext>
            </a:extLst>
          </p:cNvPr>
          <p:cNvSpPr/>
          <p:nvPr/>
        </p:nvSpPr>
        <p:spPr>
          <a:xfrm>
            <a:off x="10020783"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14" name="Arrow: Right 13">
            <a:extLst>
              <a:ext uri="{FF2B5EF4-FFF2-40B4-BE49-F238E27FC236}">
                <a16:creationId xmlns:a16="http://schemas.microsoft.com/office/drawing/2014/main" id="{9B23E117-711E-2565-C427-6882A5E5D953}"/>
              </a:ext>
            </a:extLst>
          </p:cNvPr>
          <p:cNvSpPr/>
          <p:nvPr/>
        </p:nvSpPr>
        <p:spPr>
          <a:xfrm>
            <a:off x="5199926" y="2824223"/>
            <a:ext cx="3767561"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dirty="0"/>
          </a:p>
        </p:txBody>
      </p:sp>
      <p:sp>
        <p:nvSpPr>
          <p:cNvPr id="15" name="Rectangle 14">
            <a:extLst>
              <a:ext uri="{FF2B5EF4-FFF2-40B4-BE49-F238E27FC236}">
                <a16:creationId xmlns:a16="http://schemas.microsoft.com/office/drawing/2014/main" id="{D232DF99-07FB-19F1-5853-061A5F37EC37}"/>
              </a:ext>
            </a:extLst>
          </p:cNvPr>
          <p:cNvSpPr/>
          <p:nvPr/>
        </p:nvSpPr>
        <p:spPr>
          <a:xfrm>
            <a:off x="11701688" y="4670089"/>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Arrow: Right 20">
            <a:extLst>
              <a:ext uri="{FF2B5EF4-FFF2-40B4-BE49-F238E27FC236}">
                <a16:creationId xmlns:a16="http://schemas.microsoft.com/office/drawing/2014/main" id="{965002FB-6217-CF0F-6C11-7116A845C726}"/>
              </a:ext>
            </a:extLst>
          </p:cNvPr>
          <p:cNvSpPr/>
          <p:nvPr/>
        </p:nvSpPr>
        <p:spPr>
          <a:xfrm>
            <a:off x="7610356" y="282422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dirty="0"/>
          </a:p>
        </p:txBody>
      </p:sp>
      <p:sp>
        <p:nvSpPr>
          <p:cNvPr id="22" name="Arrow: Right 21">
            <a:extLst>
              <a:ext uri="{FF2B5EF4-FFF2-40B4-BE49-F238E27FC236}">
                <a16:creationId xmlns:a16="http://schemas.microsoft.com/office/drawing/2014/main" id="{D69E6BCB-6372-067E-822A-1733000C35A1}"/>
              </a:ext>
            </a:extLst>
          </p:cNvPr>
          <p:cNvSpPr/>
          <p:nvPr/>
        </p:nvSpPr>
        <p:spPr>
          <a:xfrm>
            <a:off x="5199927" y="2841584"/>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34789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1.00694E-6 4.75309E-6 L -0.35547 -0.24865 " pathEditMode="relative" rAng="0" ptsTypes="AA">
                                      <p:cBhvr>
                                        <p:cTn id="9" dur="2000" fill="hold"/>
                                        <p:tgtEl>
                                          <p:spTgt spid="15"/>
                                        </p:tgtEl>
                                        <p:attrNameLst>
                                          <p:attrName>ppt_x</p:attrName>
                                          <p:attrName>ppt_y</p:attrName>
                                        </p:attrNameLst>
                                      </p:cBhvr>
                                      <p:rCtr x="-17773" y="-12442"/>
                                    </p:animMotion>
                                  </p:childTnLst>
                                </p:cTn>
                              </p:par>
                              <p:par>
                                <p:cTn id="10" presetID="10"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9D1C8-97DF-38A4-9E43-678F512C2724}"/>
            </a:ext>
          </a:extLst>
        </p:cNvPr>
        <p:cNvGrpSpPr/>
        <p:nvPr/>
      </p:nvGrpSpPr>
      <p:grpSpPr>
        <a:xfrm>
          <a:off x="0" y="0"/>
          <a:ext cx="0" cy="0"/>
          <a:chOff x="0" y="0"/>
          <a:chExt cx="0" cy="0"/>
        </a:xfrm>
      </p:grpSpPr>
      <p:sp>
        <p:nvSpPr>
          <p:cNvPr id="3" name="Text 1">
            <a:extLst>
              <a:ext uri="{FF2B5EF4-FFF2-40B4-BE49-F238E27FC236}">
                <a16:creationId xmlns:a16="http://schemas.microsoft.com/office/drawing/2014/main" id="{17487249-3F5E-8E7B-DAE8-75A290C193C0}"/>
              </a:ext>
            </a:extLst>
          </p:cNvPr>
          <p:cNvSpPr/>
          <p:nvPr/>
        </p:nvSpPr>
        <p:spPr>
          <a:xfrm>
            <a:off x="5121964" y="821804"/>
            <a:ext cx="2850713" cy="470762"/>
          </a:xfrm>
          <a:prstGeom prst="rect">
            <a:avLst/>
          </a:prstGeom>
          <a:noFill/>
          <a:ln/>
        </p:spPr>
        <p:txBody>
          <a:bodyPr wrap="none" lIns="0" tIns="0" rIns="0" bIns="0" rtlCol="0" anchor="t"/>
          <a:lstStyle/>
          <a:p>
            <a:pPr>
              <a:lnSpc>
                <a:spcPts val="2800"/>
              </a:lnSpc>
            </a:pPr>
            <a:r>
              <a:rPr lang="en-US" sz="6000" b="1" dirty="0">
                <a:solidFill>
                  <a:srgbClr val="7068F4"/>
                </a:solidFill>
                <a:latin typeface="Barlow Bold" pitchFamily="34" charset="0"/>
                <a:ea typeface="Barlow Bold" pitchFamily="34" charset="-122"/>
                <a:cs typeface="Barlow Bold" pitchFamily="34" charset="-120"/>
              </a:rPr>
              <a:t>Display Packets</a:t>
            </a:r>
            <a:endParaRPr lang="en-US" sz="6000" dirty="0"/>
          </a:p>
          <a:p>
            <a:pPr marL="0" indent="0">
              <a:lnSpc>
                <a:spcPts val="2800"/>
              </a:lnSpc>
              <a:buNone/>
            </a:pPr>
            <a:endParaRPr lang="en-US" sz="6000" dirty="0"/>
          </a:p>
        </p:txBody>
      </p:sp>
      <p:sp>
        <p:nvSpPr>
          <p:cNvPr id="4" name="Text 2">
            <a:extLst>
              <a:ext uri="{FF2B5EF4-FFF2-40B4-BE49-F238E27FC236}">
                <a16:creationId xmlns:a16="http://schemas.microsoft.com/office/drawing/2014/main" id="{ECF85C32-A6A7-45F9-E6E9-0231445ADEF3}"/>
              </a:ext>
            </a:extLst>
          </p:cNvPr>
          <p:cNvSpPr/>
          <p:nvPr/>
        </p:nvSpPr>
        <p:spPr>
          <a:xfrm>
            <a:off x="2500615" y="6154519"/>
            <a:ext cx="2881908" cy="69342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Text 3">
            <a:extLst>
              <a:ext uri="{FF2B5EF4-FFF2-40B4-BE49-F238E27FC236}">
                <a16:creationId xmlns:a16="http://schemas.microsoft.com/office/drawing/2014/main" id="{AD74C01B-B937-FC75-798A-E21582A03AC0}"/>
              </a:ext>
            </a:extLst>
          </p:cNvPr>
          <p:cNvSpPr/>
          <p:nvPr/>
        </p:nvSpPr>
        <p:spPr>
          <a:xfrm>
            <a:off x="4176474" y="4020979"/>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16" name="Rectangle 15">
            <a:extLst>
              <a:ext uri="{FF2B5EF4-FFF2-40B4-BE49-F238E27FC236}">
                <a16:creationId xmlns:a16="http://schemas.microsoft.com/office/drawing/2014/main" id="{950072C1-7D51-02DF-3AC4-140AF0E960EA}"/>
              </a:ext>
            </a:extLst>
          </p:cNvPr>
          <p:cNvSpPr/>
          <p:nvPr/>
        </p:nvSpPr>
        <p:spPr>
          <a:xfrm>
            <a:off x="1736203"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Rectangle 18">
            <a:extLst>
              <a:ext uri="{FF2B5EF4-FFF2-40B4-BE49-F238E27FC236}">
                <a16:creationId xmlns:a16="http://schemas.microsoft.com/office/drawing/2014/main" id="{5A5EDC37-6E67-91E1-D5C4-6D36AB490406}"/>
              </a:ext>
            </a:extLst>
          </p:cNvPr>
          <p:cNvSpPr/>
          <p:nvPr/>
        </p:nvSpPr>
        <p:spPr>
          <a:xfrm>
            <a:off x="4146631" y="2615878"/>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Arrow: Right 24">
            <a:extLst>
              <a:ext uri="{FF2B5EF4-FFF2-40B4-BE49-F238E27FC236}">
                <a16:creationId xmlns:a16="http://schemas.microsoft.com/office/drawing/2014/main" id="{6D62E5EE-18F7-A6E4-5D6F-E941A1347E86}"/>
              </a:ext>
            </a:extLst>
          </p:cNvPr>
          <p:cNvSpPr/>
          <p:nvPr/>
        </p:nvSpPr>
        <p:spPr>
          <a:xfrm>
            <a:off x="2789499" y="282422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6" name="Arrow: Right 25">
            <a:extLst>
              <a:ext uri="{FF2B5EF4-FFF2-40B4-BE49-F238E27FC236}">
                <a16:creationId xmlns:a16="http://schemas.microsoft.com/office/drawing/2014/main" id="{6C940779-2D72-12AC-09EA-E9F0FDC2917E}"/>
              </a:ext>
            </a:extLst>
          </p:cNvPr>
          <p:cNvSpPr/>
          <p:nvPr/>
        </p:nvSpPr>
        <p:spPr>
          <a:xfrm>
            <a:off x="5199927"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7" name="Arrow: Right 26">
            <a:extLst>
              <a:ext uri="{FF2B5EF4-FFF2-40B4-BE49-F238E27FC236}">
                <a16:creationId xmlns:a16="http://schemas.microsoft.com/office/drawing/2014/main" id="{2E91D9AD-9FBC-7E4E-1A87-6363115D613F}"/>
              </a:ext>
            </a:extLst>
          </p:cNvPr>
          <p:cNvSpPr/>
          <p:nvPr/>
        </p:nvSpPr>
        <p:spPr>
          <a:xfrm>
            <a:off x="379071" y="284737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 name="Text 4">
            <a:extLst>
              <a:ext uri="{FF2B5EF4-FFF2-40B4-BE49-F238E27FC236}">
                <a16:creationId xmlns:a16="http://schemas.microsoft.com/office/drawing/2014/main" id="{80F61AE6-4629-5A0D-3991-FACDE1872D50}"/>
              </a:ext>
            </a:extLst>
          </p:cNvPr>
          <p:cNvSpPr/>
          <p:nvPr/>
        </p:nvSpPr>
        <p:spPr>
          <a:xfrm>
            <a:off x="601884" y="1527858"/>
            <a:ext cx="12882622" cy="945640"/>
          </a:xfrm>
          <a:prstGeom prst="rect">
            <a:avLst/>
          </a:prstGeom>
          <a:noFill/>
          <a:ln/>
        </p:spPr>
        <p:txBody>
          <a:bodyPr wrap="square" lIns="0" tIns="0" rIns="0" bIns="0" rtlCol="0" anchor="t"/>
          <a:lstStyle/>
          <a:p>
            <a:pPr marL="342900" indent="-342900">
              <a:lnSpc>
                <a:spcPts val="2700"/>
              </a:lnSpc>
              <a:buFont typeface="Arial" panose="020B0604020202020204" pitchFamily="34" charset="0"/>
              <a:buChar char="•"/>
            </a:pPr>
            <a:r>
              <a:rPr lang="en-US" sz="2400" dirty="0">
                <a:solidFill>
                  <a:srgbClr val="272525"/>
                </a:solidFill>
                <a:latin typeface="Montserrat" pitchFamily="34" charset="0"/>
                <a:ea typeface="Montserrat" pitchFamily="34" charset="-122"/>
                <a:cs typeface="Montserrat" pitchFamily="34" charset="-120"/>
              </a:rPr>
              <a:t>Displays all packets in the linked list.</a:t>
            </a:r>
            <a:endParaRPr lang="en-US" sz="2400" dirty="0"/>
          </a:p>
        </p:txBody>
      </p:sp>
      <p:sp>
        <p:nvSpPr>
          <p:cNvPr id="6" name="Arrow: Right 5">
            <a:extLst>
              <a:ext uri="{FF2B5EF4-FFF2-40B4-BE49-F238E27FC236}">
                <a16:creationId xmlns:a16="http://schemas.microsoft.com/office/drawing/2014/main" id="{0C60909A-1712-86DE-2FBB-F263C349AC64}"/>
              </a:ext>
            </a:extLst>
          </p:cNvPr>
          <p:cNvSpPr/>
          <p:nvPr/>
        </p:nvSpPr>
        <p:spPr>
          <a:xfrm>
            <a:off x="7610355" y="2890462"/>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215A559E-3C23-1D22-DE62-21856AE1A714}"/>
              </a:ext>
            </a:extLst>
          </p:cNvPr>
          <p:cNvSpPr/>
          <p:nvPr/>
        </p:nvSpPr>
        <p:spPr>
          <a:xfrm>
            <a:off x="8967487" y="2625521"/>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Arrow: Right 7">
            <a:extLst>
              <a:ext uri="{FF2B5EF4-FFF2-40B4-BE49-F238E27FC236}">
                <a16:creationId xmlns:a16="http://schemas.microsoft.com/office/drawing/2014/main" id="{14FD753F-0B2E-607B-87DE-39722375F87E}"/>
              </a:ext>
            </a:extLst>
          </p:cNvPr>
          <p:cNvSpPr/>
          <p:nvPr/>
        </p:nvSpPr>
        <p:spPr>
          <a:xfrm>
            <a:off x="10020783" y="2890463"/>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11" name="Rectangle 10">
            <a:extLst>
              <a:ext uri="{FF2B5EF4-FFF2-40B4-BE49-F238E27FC236}">
                <a16:creationId xmlns:a16="http://schemas.microsoft.com/office/drawing/2014/main" id="{85536678-98BF-18DB-B399-90C251626F51}"/>
              </a:ext>
            </a:extLst>
          </p:cNvPr>
          <p:cNvSpPr/>
          <p:nvPr/>
        </p:nvSpPr>
        <p:spPr>
          <a:xfrm>
            <a:off x="6557059" y="2647709"/>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cxnSp>
        <p:nvCxnSpPr>
          <p:cNvPr id="13" name="Connector: Elbow 12">
            <a:extLst>
              <a:ext uri="{FF2B5EF4-FFF2-40B4-BE49-F238E27FC236}">
                <a16:creationId xmlns:a16="http://schemas.microsoft.com/office/drawing/2014/main" id="{77631D83-BF14-6C69-5CCD-6E1F098A1E39}"/>
              </a:ext>
            </a:extLst>
          </p:cNvPr>
          <p:cNvCxnSpPr>
            <a:cxnSpLocks/>
            <a:endCxn id="15" idx="0"/>
          </p:cNvCxnSpPr>
          <p:nvPr/>
        </p:nvCxnSpPr>
        <p:spPr>
          <a:xfrm rot="16200000" flipH="1">
            <a:off x="2112620" y="3040265"/>
            <a:ext cx="1117920" cy="8435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B8A00D5-2353-F49A-5541-F3FB3E36443C}"/>
              </a:ext>
            </a:extLst>
          </p:cNvPr>
          <p:cNvSpPr>
            <a:spLocks noGrp="1" noRot="1" noMove="1" noResize="1" noEditPoints="1" noAdjustHandles="1" noChangeArrowheads="1" noChangeShapeType="1"/>
          </p:cNvSpPr>
          <p:nvPr/>
        </p:nvSpPr>
        <p:spPr>
          <a:xfrm>
            <a:off x="1986504" y="4020979"/>
            <a:ext cx="2213659" cy="3432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Shape 4">
            <a:extLst>
              <a:ext uri="{FF2B5EF4-FFF2-40B4-BE49-F238E27FC236}">
                <a16:creationId xmlns:a16="http://schemas.microsoft.com/office/drawing/2014/main" id="{A4F55CAD-70E4-B38F-AF35-9CEFCC06C88E}"/>
              </a:ext>
            </a:extLst>
          </p:cNvPr>
          <p:cNvSpPr>
            <a:spLocks noGrp="1" noRot="1" noMove="1" noResize="1" noEditPoints="1" noAdjustHandles="1" noChangeArrowheads="1" noChangeShapeType="1"/>
          </p:cNvSpPr>
          <p:nvPr/>
        </p:nvSpPr>
        <p:spPr>
          <a:xfrm>
            <a:off x="2222338" y="4279933"/>
            <a:ext cx="1634926" cy="568553"/>
          </a:xfrm>
          <a:prstGeom prst="roundRect">
            <a:avLst>
              <a:gd name="adj" fmla="val 1351"/>
            </a:avLst>
          </a:prstGeom>
          <a:solidFill>
            <a:srgbClr val="9966FF"/>
          </a:solidFill>
          <a:ln/>
        </p:spPr>
        <p:txBody>
          <a:bodyPr/>
          <a:lstStyle/>
          <a:p>
            <a:pPr algn="ctr"/>
            <a:r>
              <a:rPr lang="en-US" sz="2800" dirty="0"/>
              <a:t>source</a:t>
            </a:r>
            <a:endParaRPr lang="en-PK" sz="3600" dirty="0"/>
          </a:p>
        </p:txBody>
      </p:sp>
      <p:sp>
        <p:nvSpPr>
          <p:cNvPr id="28" name="Shape 4">
            <a:extLst>
              <a:ext uri="{FF2B5EF4-FFF2-40B4-BE49-F238E27FC236}">
                <a16:creationId xmlns:a16="http://schemas.microsoft.com/office/drawing/2014/main" id="{760909D9-1771-9E5E-142E-7F5DD603F54E}"/>
              </a:ext>
            </a:extLst>
          </p:cNvPr>
          <p:cNvSpPr>
            <a:spLocks noGrp="1" noRot="1" noMove="1" noResize="1" noEditPoints="1" noAdjustHandles="1" noChangeArrowheads="1" noChangeShapeType="1"/>
          </p:cNvSpPr>
          <p:nvPr/>
        </p:nvSpPr>
        <p:spPr>
          <a:xfrm>
            <a:off x="2217036" y="5082415"/>
            <a:ext cx="1634926" cy="573319"/>
          </a:xfrm>
          <a:prstGeom prst="roundRect">
            <a:avLst>
              <a:gd name="adj" fmla="val 1351"/>
            </a:avLst>
          </a:prstGeom>
          <a:solidFill>
            <a:srgbClr val="9966FF"/>
          </a:solidFill>
          <a:ln/>
        </p:spPr>
        <p:txBody>
          <a:bodyPr/>
          <a:lstStyle/>
          <a:p>
            <a:pPr algn="ctr"/>
            <a:r>
              <a:rPr lang="en-US" sz="2400" dirty="0"/>
              <a:t>Destination</a:t>
            </a:r>
            <a:endParaRPr lang="en-PK" sz="3200" dirty="0"/>
          </a:p>
        </p:txBody>
      </p:sp>
      <p:sp>
        <p:nvSpPr>
          <p:cNvPr id="31" name="Shape 4">
            <a:extLst>
              <a:ext uri="{FF2B5EF4-FFF2-40B4-BE49-F238E27FC236}">
                <a16:creationId xmlns:a16="http://schemas.microsoft.com/office/drawing/2014/main" id="{FE0E3E10-CF16-D44A-53F5-5C2B56298EA8}"/>
              </a:ext>
            </a:extLst>
          </p:cNvPr>
          <p:cNvSpPr>
            <a:spLocks noGrp="1" noRot="1" noMove="1" noResize="1" noEditPoints="1" noAdjustHandles="1" noChangeArrowheads="1" noChangeShapeType="1"/>
          </p:cNvSpPr>
          <p:nvPr/>
        </p:nvSpPr>
        <p:spPr>
          <a:xfrm>
            <a:off x="2222338" y="5911451"/>
            <a:ext cx="1669167" cy="531803"/>
          </a:xfrm>
          <a:prstGeom prst="roundRect">
            <a:avLst>
              <a:gd name="adj" fmla="val 1351"/>
            </a:avLst>
          </a:prstGeom>
          <a:solidFill>
            <a:srgbClr val="9966FF"/>
          </a:solidFill>
          <a:ln/>
        </p:spPr>
        <p:txBody>
          <a:bodyPr/>
          <a:lstStyle/>
          <a:p>
            <a:pPr algn="ctr"/>
            <a:r>
              <a:rPr lang="en-US" sz="2800" dirty="0"/>
              <a:t>priority</a:t>
            </a:r>
            <a:endParaRPr lang="en-PK" sz="2800" dirty="0"/>
          </a:p>
        </p:txBody>
      </p:sp>
      <p:sp>
        <p:nvSpPr>
          <p:cNvPr id="32" name="Shape 4">
            <a:extLst>
              <a:ext uri="{FF2B5EF4-FFF2-40B4-BE49-F238E27FC236}">
                <a16:creationId xmlns:a16="http://schemas.microsoft.com/office/drawing/2014/main" id="{58B04C9A-BED6-67F3-C55C-90B69B7BA386}"/>
              </a:ext>
            </a:extLst>
          </p:cNvPr>
          <p:cNvSpPr>
            <a:spLocks noGrp="1" noRot="1" noMove="1" noResize="1" noEditPoints="1" noAdjustHandles="1" noChangeArrowheads="1" noChangeShapeType="1"/>
          </p:cNvSpPr>
          <p:nvPr/>
        </p:nvSpPr>
        <p:spPr>
          <a:xfrm>
            <a:off x="2217036" y="6661985"/>
            <a:ext cx="1674469" cy="573320"/>
          </a:xfrm>
          <a:prstGeom prst="roundRect">
            <a:avLst>
              <a:gd name="adj" fmla="val 1351"/>
            </a:avLst>
          </a:prstGeom>
          <a:solidFill>
            <a:srgbClr val="9966FF"/>
          </a:solidFill>
          <a:ln/>
        </p:spPr>
        <p:txBody>
          <a:bodyPr/>
          <a:lstStyle/>
          <a:p>
            <a:pPr algn="ctr"/>
            <a:r>
              <a:rPr lang="en-US" sz="3200" dirty="0"/>
              <a:t>size</a:t>
            </a:r>
            <a:endParaRPr lang="en-PK" sz="3200" dirty="0"/>
          </a:p>
        </p:txBody>
      </p:sp>
      <p:sp>
        <p:nvSpPr>
          <p:cNvPr id="35" name="Rectangle 34">
            <a:extLst>
              <a:ext uri="{FF2B5EF4-FFF2-40B4-BE49-F238E27FC236}">
                <a16:creationId xmlns:a16="http://schemas.microsoft.com/office/drawing/2014/main" id="{F8B54C60-878A-5ECF-DD38-9373E2B557CD}"/>
              </a:ext>
            </a:extLst>
          </p:cNvPr>
          <p:cNvSpPr/>
          <p:nvPr/>
        </p:nvSpPr>
        <p:spPr>
          <a:xfrm>
            <a:off x="4829536" y="4020978"/>
            <a:ext cx="2213659" cy="3432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6" name="Shape 4">
            <a:extLst>
              <a:ext uri="{FF2B5EF4-FFF2-40B4-BE49-F238E27FC236}">
                <a16:creationId xmlns:a16="http://schemas.microsoft.com/office/drawing/2014/main" id="{3E3EF968-F77C-0A74-3EAD-0426D2B8F2FD}"/>
              </a:ext>
            </a:extLst>
          </p:cNvPr>
          <p:cNvSpPr/>
          <p:nvPr/>
        </p:nvSpPr>
        <p:spPr>
          <a:xfrm>
            <a:off x="5156520" y="4293703"/>
            <a:ext cx="1634926" cy="568553"/>
          </a:xfrm>
          <a:prstGeom prst="roundRect">
            <a:avLst>
              <a:gd name="adj" fmla="val 1351"/>
            </a:avLst>
          </a:prstGeom>
          <a:solidFill>
            <a:srgbClr val="9966FF"/>
          </a:solidFill>
          <a:ln/>
        </p:spPr>
        <p:txBody>
          <a:bodyPr/>
          <a:lstStyle/>
          <a:p>
            <a:pPr algn="ctr"/>
            <a:r>
              <a:rPr lang="en-US" sz="2800" dirty="0"/>
              <a:t>source</a:t>
            </a:r>
            <a:endParaRPr lang="en-PK" sz="3600" dirty="0"/>
          </a:p>
        </p:txBody>
      </p:sp>
      <p:sp>
        <p:nvSpPr>
          <p:cNvPr id="37" name="Shape 4">
            <a:extLst>
              <a:ext uri="{FF2B5EF4-FFF2-40B4-BE49-F238E27FC236}">
                <a16:creationId xmlns:a16="http://schemas.microsoft.com/office/drawing/2014/main" id="{877D74FC-85B0-88B0-EA1E-11B3EA4EDFDC}"/>
              </a:ext>
            </a:extLst>
          </p:cNvPr>
          <p:cNvSpPr/>
          <p:nvPr/>
        </p:nvSpPr>
        <p:spPr>
          <a:xfrm>
            <a:off x="5118902" y="5026583"/>
            <a:ext cx="1634926" cy="573319"/>
          </a:xfrm>
          <a:prstGeom prst="roundRect">
            <a:avLst>
              <a:gd name="adj" fmla="val 1351"/>
            </a:avLst>
          </a:prstGeom>
          <a:solidFill>
            <a:srgbClr val="9966FF"/>
          </a:solidFill>
          <a:ln/>
        </p:spPr>
        <p:txBody>
          <a:bodyPr/>
          <a:lstStyle/>
          <a:p>
            <a:pPr algn="ctr"/>
            <a:r>
              <a:rPr lang="en-US" sz="2400" dirty="0"/>
              <a:t>Destination</a:t>
            </a:r>
            <a:endParaRPr lang="en-PK" sz="3200" dirty="0"/>
          </a:p>
        </p:txBody>
      </p:sp>
      <p:sp>
        <p:nvSpPr>
          <p:cNvPr id="38" name="Shape 4">
            <a:extLst>
              <a:ext uri="{FF2B5EF4-FFF2-40B4-BE49-F238E27FC236}">
                <a16:creationId xmlns:a16="http://schemas.microsoft.com/office/drawing/2014/main" id="{D48E3D9E-6265-29AC-68C0-4D3DD027C425}"/>
              </a:ext>
            </a:extLst>
          </p:cNvPr>
          <p:cNvSpPr/>
          <p:nvPr/>
        </p:nvSpPr>
        <p:spPr>
          <a:xfrm>
            <a:off x="5156520" y="5888617"/>
            <a:ext cx="1669167" cy="531803"/>
          </a:xfrm>
          <a:prstGeom prst="roundRect">
            <a:avLst>
              <a:gd name="adj" fmla="val 1351"/>
            </a:avLst>
          </a:prstGeom>
          <a:solidFill>
            <a:srgbClr val="9966FF"/>
          </a:solidFill>
          <a:ln/>
        </p:spPr>
        <p:txBody>
          <a:bodyPr/>
          <a:lstStyle/>
          <a:p>
            <a:pPr algn="ctr"/>
            <a:r>
              <a:rPr lang="en-US" sz="2800" dirty="0"/>
              <a:t>priority</a:t>
            </a:r>
            <a:endParaRPr lang="en-PK" sz="2800" dirty="0"/>
          </a:p>
        </p:txBody>
      </p:sp>
      <p:sp>
        <p:nvSpPr>
          <p:cNvPr id="39" name="Shape 4">
            <a:extLst>
              <a:ext uri="{FF2B5EF4-FFF2-40B4-BE49-F238E27FC236}">
                <a16:creationId xmlns:a16="http://schemas.microsoft.com/office/drawing/2014/main" id="{555DC945-0CDC-A040-4252-2A0F53D95D1B}"/>
              </a:ext>
            </a:extLst>
          </p:cNvPr>
          <p:cNvSpPr/>
          <p:nvPr/>
        </p:nvSpPr>
        <p:spPr>
          <a:xfrm>
            <a:off x="5116977" y="6675965"/>
            <a:ext cx="1674469" cy="573320"/>
          </a:xfrm>
          <a:prstGeom prst="roundRect">
            <a:avLst>
              <a:gd name="adj" fmla="val 1351"/>
            </a:avLst>
          </a:prstGeom>
          <a:solidFill>
            <a:srgbClr val="9966FF"/>
          </a:solidFill>
          <a:ln/>
        </p:spPr>
        <p:txBody>
          <a:bodyPr/>
          <a:lstStyle/>
          <a:p>
            <a:pPr algn="ctr"/>
            <a:r>
              <a:rPr lang="en-US" sz="3200" dirty="0"/>
              <a:t>size</a:t>
            </a:r>
            <a:endParaRPr lang="en-PK" sz="3200" dirty="0"/>
          </a:p>
        </p:txBody>
      </p:sp>
      <p:cxnSp>
        <p:nvCxnSpPr>
          <p:cNvPr id="40" name="Connector: Elbow 39">
            <a:extLst>
              <a:ext uri="{FF2B5EF4-FFF2-40B4-BE49-F238E27FC236}">
                <a16:creationId xmlns:a16="http://schemas.microsoft.com/office/drawing/2014/main" id="{D80A9402-E8A4-773A-0967-7EFB5AFC17B7}"/>
              </a:ext>
            </a:extLst>
          </p:cNvPr>
          <p:cNvCxnSpPr>
            <a:cxnSpLocks/>
          </p:cNvCxnSpPr>
          <p:nvPr/>
        </p:nvCxnSpPr>
        <p:spPr>
          <a:xfrm rot="16200000" flipH="1">
            <a:off x="4823563" y="3247887"/>
            <a:ext cx="1117920" cy="843508"/>
          </a:xfrm>
          <a:prstGeom prst="bentConnector3">
            <a:avLst>
              <a:gd name="adj1" fmla="val 4068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19D5C67-F0FB-5598-23E6-D9A24A5D1CC9}"/>
              </a:ext>
            </a:extLst>
          </p:cNvPr>
          <p:cNvSpPr/>
          <p:nvPr/>
        </p:nvSpPr>
        <p:spPr>
          <a:xfrm>
            <a:off x="9494135" y="4377214"/>
            <a:ext cx="45719" cy="45719"/>
          </a:xfrm>
          <a:prstGeom prst="rect">
            <a:avLst/>
          </a:prstGeom>
          <a:solidFill>
            <a:srgbClr val="9966FF"/>
          </a:solidFill>
          <a:ln/>
        </p:spPr>
        <p:txBody>
          <a:bodyPr rtlCol="0" anchor="ctr"/>
          <a:lstStyle/>
          <a:p>
            <a:pPr algn="ctr"/>
            <a:endParaRPr lang="en-PK" sz="2800" dirty="0"/>
          </a:p>
        </p:txBody>
      </p:sp>
      <p:sp>
        <p:nvSpPr>
          <p:cNvPr id="44" name="Rectangle 43">
            <a:extLst>
              <a:ext uri="{FF2B5EF4-FFF2-40B4-BE49-F238E27FC236}">
                <a16:creationId xmlns:a16="http://schemas.microsoft.com/office/drawing/2014/main" id="{9D0085E4-6153-14AD-9A6D-C03F1EE2331A}"/>
              </a:ext>
            </a:extLst>
          </p:cNvPr>
          <p:cNvSpPr/>
          <p:nvPr/>
        </p:nvSpPr>
        <p:spPr>
          <a:xfrm>
            <a:off x="1927668" y="3433506"/>
            <a:ext cx="2435987" cy="4101613"/>
          </a:xfrm>
          <a:prstGeom prst="rect">
            <a:avLst/>
          </a:prstGeom>
          <a:solidFill>
            <a:schemeClr val="bg1">
              <a:lumMod val="95000"/>
            </a:schemeClr>
          </a:solidFill>
          <a:ln/>
        </p:spPr>
        <p:txBody>
          <a:bodyPr rtlCol="0" anchor="ctr"/>
          <a:lstStyle/>
          <a:p>
            <a:pPr algn="ctr"/>
            <a:endParaRPr lang="en-PK" sz="2800" dirty="0"/>
          </a:p>
        </p:txBody>
      </p:sp>
      <p:cxnSp>
        <p:nvCxnSpPr>
          <p:cNvPr id="60" name="Connector: Elbow 59">
            <a:extLst>
              <a:ext uri="{FF2B5EF4-FFF2-40B4-BE49-F238E27FC236}">
                <a16:creationId xmlns:a16="http://schemas.microsoft.com/office/drawing/2014/main" id="{C0D99709-8E97-47B8-1091-212CCDC103B0}"/>
              </a:ext>
            </a:extLst>
          </p:cNvPr>
          <p:cNvCxnSpPr>
            <a:cxnSpLocks/>
          </p:cNvCxnSpPr>
          <p:nvPr/>
        </p:nvCxnSpPr>
        <p:spPr>
          <a:xfrm rot="16200000" flipH="1">
            <a:off x="6981646" y="3190946"/>
            <a:ext cx="1117920" cy="843508"/>
          </a:xfrm>
          <a:prstGeom prst="bentConnector3">
            <a:avLst>
              <a:gd name="adj1" fmla="val 4068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F6EA5D2-35C2-265A-B49E-11447A184D54}"/>
              </a:ext>
            </a:extLst>
          </p:cNvPr>
          <p:cNvSpPr/>
          <p:nvPr/>
        </p:nvSpPr>
        <p:spPr>
          <a:xfrm>
            <a:off x="7102212" y="4020977"/>
            <a:ext cx="2213659" cy="3432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2" name="Shape 4">
            <a:extLst>
              <a:ext uri="{FF2B5EF4-FFF2-40B4-BE49-F238E27FC236}">
                <a16:creationId xmlns:a16="http://schemas.microsoft.com/office/drawing/2014/main" id="{7031A2D3-5F82-9001-C81F-92C1BD10FFF7}"/>
              </a:ext>
            </a:extLst>
          </p:cNvPr>
          <p:cNvSpPr/>
          <p:nvPr/>
        </p:nvSpPr>
        <p:spPr>
          <a:xfrm>
            <a:off x="7435831" y="4279932"/>
            <a:ext cx="1634926" cy="568553"/>
          </a:xfrm>
          <a:prstGeom prst="roundRect">
            <a:avLst>
              <a:gd name="adj" fmla="val 1351"/>
            </a:avLst>
          </a:prstGeom>
          <a:solidFill>
            <a:srgbClr val="9966FF"/>
          </a:solidFill>
          <a:ln/>
        </p:spPr>
        <p:txBody>
          <a:bodyPr/>
          <a:lstStyle/>
          <a:p>
            <a:pPr algn="ctr"/>
            <a:r>
              <a:rPr lang="en-US" sz="2800" dirty="0"/>
              <a:t>source</a:t>
            </a:r>
            <a:endParaRPr lang="en-PK" sz="3600" dirty="0"/>
          </a:p>
        </p:txBody>
      </p:sp>
      <p:sp>
        <p:nvSpPr>
          <p:cNvPr id="63" name="Shape 4">
            <a:extLst>
              <a:ext uri="{FF2B5EF4-FFF2-40B4-BE49-F238E27FC236}">
                <a16:creationId xmlns:a16="http://schemas.microsoft.com/office/drawing/2014/main" id="{9D24EF9B-03CA-580D-396F-2F8715BFB261}"/>
              </a:ext>
            </a:extLst>
          </p:cNvPr>
          <p:cNvSpPr/>
          <p:nvPr/>
        </p:nvSpPr>
        <p:spPr>
          <a:xfrm>
            <a:off x="7435831" y="5020108"/>
            <a:ext cx="1634926" cy="573319"/>
          </a:xfrm>
          <a:prstGeom prst="roundRect">
            <a:avLst>
              <a:gd name="adj" fmla="val 1351"/>
            </a:avLst>
          </a:prstGeom>
          <a:solidFill>
            <a:srgbClr val="9966FF"/>
          </a:solidFill>
          <a:ln/>
        </p:spPr>
        <p:txBody>
          <a:bodyPr/>
          <a:lstStyle/>
          <a:p>
            <a:pPr algn="ctr"/>
            <a:r>
              <a:rPr lang="en-US" sz="2400" dirty="0"/>
              <a:t>Destination</a:t>
            </a:r>
            <a:endParaRPr lang="en-PK" sz="3200" dirty="0"/>
          </a:p>
        </p:txBody>
      </p:sp>
      <p:sp>
        <p:nvSpPr>
          <p:cNvPr id="64" name="Shape 4">
            <a:extLst>
              <a:ext uri="{FF2B5EF4-FFF2-40B4-BE49-F238E27FC236}">
                <a16:creationId xmlns:a16="http://schemas.microsoft.com/office/drawing/2014/main" id="{D4A6D7C0-2003-BAE5-EBF0-85025FD50E80}"/>
              </a:ext>
            </a:extLst>
          </p:cNvPr>
          <p:cNvSpPr/>
          <p:nvPr/>
        </p:nvSpPr>
        <p:spPr>
          <a:xfrm>
            <a:off x="7418710" y="5888617"/>
            <a:ext cx="1669167" cy="531803"/>
          </a:xfrm>
          <a:prstGeom prst="roundRect">
            <a:avLst>
              <a:gd name="adj" fmla="val 1351"/>
            </a:avLst>
          </a:prstGeom>
          <a:solidFill>
            <a:srgbClr val="9966FF"/>
          </a:solidFill>
          <a:ln/>
        </p:spPr>
        <p:txBody>
          <a:bodyPr/>
          <a:lstStyle/>
          <a:p>
            <a:pPr algn="ctr"/>
            <a:r>
              <a:rPr lang="en-US" sz="2800" dirty="0"/>
              <a:t>priority</a:t>
            </a:r>
            <a:endParaRPr lang="en-PK" sz="2800" dirty="0"/>
          </a:p>
        </p:txBody>
      </p:sp>
      <p:sp>
        <p:nvSpPr>
          <p:cNvPr id="66" name="Shape 4">
            <a:extLst>
              <a:ext uri="{FF2B5EF4-FFF2-40B4-BE49-F238E27FC236}">
                <a16:creationId xmlns:a16="http://schemas.microsoft.com/office/drawing/2014/main" id="{855B1B77-B092-C09B-98C2-A8956D9C45E6}"/>
              </a:ext>
            </a:extLst>
          </p:cNvPr>
          <p:cNvSpPr/>
          <p:nvPr/>
        </p:nvSpPr>
        <p:spPr>
          <a:xfrm>
            <a:off x="7418710" y="6715610"/>
            <a:ext cx="1674469" cy="573320"/>
          </a:xfrm>
          <a:prstGeom prst="roundRect">
            <a:avLst>
              <a:gd name="adj" fmla="val 1351"/>
            </a:avLst>
          </a:prstGeom>
          <a:solidFill>
            <a:srgbClr val="9966FF"/>
          </a:solidFill>
          <a:ln/>
        </p:spPr>
        <p:txBody>
          <a:bodyPr/>
          <a:lstStyle/>
          <a:p>
            <a:pPr algn="ctr"/>
            <a:r>
              <a:rPr lang="en-US" sz="3200" dirty="0"/>
              <a:t>size</a:t>
            </a:r>
            <a:endParaRPr lang="en-PK" sz="3200" dirty="0"/>
          </a:p>
        </p:txBody>
      </p:sp>
      <p:cxnSp>
        <p:nvCxnSpPr>
          <p:cNvPr id="68" name="Connector: Elbow 67">
            <a:extLst>
              <a:ext uri="{FF2B5EF4-FFF2-40B4-BE49-F238E27FC236}">
                <a16:creationId xmlns:a16="http://schemas.microsoft.com/office/drawing/2014/main" id="{211B9A41-C54F-A215-394F-1D0D3D29EA92}"/>
              </a:ext>
            </a:extLst>
          </p:cNvPr>
          <p:cNvCxnSpPr>
            <a:cxnSpLocks/>
          </p:cNvCxnSpPr>
          <p:nvPr/>
        </p:nvCxnSpPr>
        <p:spPr>
          <a:xfrm rot="16200000" flipH="1">
            <a:off x="9461823" y="3140836"/>
            <a:ext cx="1117920" cy="843508"/>
          </a:xfrm>
          <a:prstGeom prst="bentConnector3">
            <a:avLst>
              <a:gd name="adj1" fmla="val 4068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25A418B-DCE1-7852-BA87-9071D87D3A73}"/>
              </a:ext>
            </a:extLst>
          </p:cNvPr>
          <p:cNvSpPr/>
          <p:nvPr/>
        </p:nvSpPr>
        <p:spPr>
          <a:xfrm>
            <a:off x="9592519" y="4008898"/>
            <a:ext cx="2213659" cy="3432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70" name="Shape 4">
            <a:extLst>
              <a:ext uri="{FF2B5EF4-FFF2-40B4-BE49-F238E27FC236}">
                <a16:creationId xmlns:a16="http://schemas.microsoft.com/office/drawing/2014/main" id="{1FC8767D-3CE6-89BC-E7AA-6BF0D8BD9DE7}"/>
              </a:ext>
            </a:extLst>
          </p:cNvPr>
          <p:cNvSpPr/>
          <p:nvPr/>
        </p:nvSpPr>
        <p:spPr>
          <a:xfrm>
            <a:off x="9881885" y="4312617"/>
            <a:ext cx="1634926" cy="568553"/>
          </a:xfrm>
          <a:prstGeom prst="roundRect">
            <a:avLst>
              <a:gd name="adj" fmla="val 1351"/>
            </a:avLst>
          </a:prstGeom>
          <a:solidFill>
            <a:srgbClr val="9966FF"/>
          </a:solidFill>
          <a:ln/>
        </p:spPr>
        <p:txBody>
          <a:bodyPr/>
          <a:lstStyle/>
          <a:p>
            <a:pPr algn="ctr"/>
            <a:r>
              <a:rPr lang="en-US" sz="2800" dirty="0"/>
              <a:t>source</a:t>
            </a:r>
            <a:endParaRPr lang="en-PK" sz="3600" dirty="0"/>
          </a:p>
        </p:txBody>
      </p:sp>
      <p:sp>
        <p:nvSpPr>
          <p:cNvPr id="71" name="Shape 4">
            <a:extLst>
              <a:ext uri="{FF2B5EF4-FFF2-40B4-BE49-F238E27FC236}">
                <a16:creationId xmlns:a16="http://schemas.microsoft.com/office/drawing/2014/main" id="{9281D049-E816-62EB-A22F-C5579E9205F0}"/>
              </a:ext>
            </a:extLst>
          </p:cNvPr>
          <p:cNvSpPr/>
          <p:nvPr/>
        </p:nvSpPr>
        <p:spPr>
          <a:xfrm>
            <a:off x="9881885" y="5026583"/>
            <a:ext cx="1634926" cy="573319"/>
          </a:xfrm>
          <a:prstGeom prst="roundRect">
            <a:avLst>
              <a:gd name="adj" fmla="val 1351"/>
            </a:avLst>
          </a:prstGeom>
          <a:solidFill>
            <a:srgbClr val="9966FF"/>
          </a:solidFill>
          <a:ln/>
        </p:spPr>
        <p:txBody>
          <a:bodyPr/>
          <a:lstStyle/>
          <a:p>
            <a:pPr algn="ctr"/>
            <a:r>
              <a:rPr lang="en-US" sz="2400" dirty="0"/>
              <a:t>Destination</a:t>
            </a:r>
            <a:endParaRPr lang="en-PK" sz="3200" dirty="0"/>
          </a:p>
        </p:txBody>
      </p:sp>
      <p:sp>
        <p:nvSpPr>
          <p:cNvPr id="72" name="Shape 4">
            <a:extLst>
              <a:ext uri="{FF2B5EF4-FFF2-40B4-BE49-F238E27FC236}">
                <a16:creationId xmlns:a16="http://schemas.microsoft.com/office/drawing/2014/main" id="{35017B35-43CD-A8AD-EBBA-7A24E3016210}"/>
              </a:ext>
            </a:extLst>
          </p:cNvPr>
          <p:cNvSpPr/>
          <p:nvPr/>
        </p:nvSpPr>
        <p:spPr>
          <a:xfrm>
            <a:off x="9914803" y="5883799"/>
            <a:ext cx="1669167" cy="531803"/>
          </a:xfrm>
          <a:prstGeom prst="roundRect">
            <a:avLst>
              <a:gd name="adj" fmla="val 1351"/>
            </a:avLst>
          </a:prstGeom>
          <a:solidFill>
            <a:srgbClr val="9966FF"/>
          </a:solidFill>
          <a:ln/>
        </p:spPr>
        <p:txBody>
          <a:bodyPr/>
          <a:lstStyle/>
          <a:p>
            <a:pPr algn="ctr"/>
            <a:r>
              <a:rPr lang="en-US" sz="2800" dirty="0"/>
              <a:t>priority</a:t>
            </a:r>
            <a:endParaRPr lang="en-PK" sz="2800" dirty="0"/>
          </a:p>
        </p:txBody>
      </p:sp>
      <p:sp>
        <p:nvSpPr>
          <p:cNvPr id="74" name="Shape 4">
            <a:extLst>
              <a:ext uri="{FF2B5EF4-FFF2-40B4-BE49-F238E27FC236}">
                <a16:creationId xmlns:a16="http://schemas.microsoft.com/office/drawing/2014/main" id="{5AD4B1E3-B779-7CCC-5675-0C3EC6277EB9}"/>
              </a:ext>
            </a:extLst>
          </p:cNvPr>
          <p:cNvSpPr/>
          <p:nvPr/>
        </p:nvSpPr>
        <p:spPr>
          <a:xfrm>
            <a:off x="9972204" y="6693169"/>
            <a:ext cx="1674469" cy="573320"/>
          </a:xfrm>
          <a:prstGeom prst="roundRect">
            <a:avLst>
              <a:gd name="adj" fmla="val 1351"/>
            </a:avLst>
          </a:prstGeom>
          <a:solidFill>
            <a:srgbClr val="9966FF"/>
          </a:solidFill>
          <a:ln/>
        </p:spPr>
        <p:txBody>
          <a:bodyPr/>
          <a:lstStyle/>
          <a:p>
            <a:pPr algn="ctr"/>
            <a:r>
              <a:rPr lang="en-US" sz="3200" dirty="0"/>
              <a:t>size</a:t>
            </a:r>
            <a:endParaRPr lang="en-PK" sz="3200" dirty="0"/>
          </a:p>
        </p:txBody>
      </p:sp>
      <p:sp>
        <p:nvSpPr>
          <p:cNvPr id="58" name="Rectangle 57">
            <a:extLst>
              <a:ext uri="{FF2B5EF4-FFF2-40B4-BE49-F238E27FC236}">
                <a16:creationId xmlns:a16="http://schemas.microsoft.com/office/drawing/2014/main" id="{461890FC-098F-F531-6B09-64DFEA5618B8}"/>
              </a:ext>
            </a:extLst>
          </p:cNvPr>
          <p:cNvSpPr/>
          <p:nvPr/>
        </p:nvSpPr>
        <p:spPr>
          <a:xfrm>
            <a:off x="4682865" y="3458826"/>
            <a:ext cx="2435987" cy="4101613"/>
          </a:xfrm>
          <a:prstGeom prst="rect">
            <a:avLst/>
          </a:prstGeom>
          <a:solidFill>
            <a:schemeClr val="bg1">
              <a:lumMod val="95000"/>
            </a:schemeClr>
          </a:solidFill>
          <a:ln/>
        </p:spPr>
        <p:txBody>
          <a:bodyPr rtlCol="0" anchor="ctr"/>
          <a:lstStyle/>
          <a:p>
            <a:pPr algn="ctr"/>
            <a:endParaRPr lang="en-PK" sz="2800" dirty="0"/>
          </a:p>
        </p:txBody>
      </p:sp>
      <p:sp>
        <p:nvSpPr>
          <p:cNvPr id="67" name="Rectangle 66">
            <a:extLst>
              <a:ext uri="{FF2B5EF4-FFF2-40B4-BE49-F238E27FC236}">
                <a16:creationId xmlns:a16="http://schemas.microsoft.com/office/drawing/2014/main" id="{98E74542-3CF7-0269-8527-D35A4A7C9C26}"/>
              </a:ext>
            </a:extLst>
          </p:cNvPr>
          <p:cNvSpPr/>
          <p:nvPr/>
        </p:nvSpPr>
        <p:spPr>
          <a:xfrm>
            <a:off x="7118220" y="3450187"/>
            <a:ext cx="2435987" cy="4101613"/>
          </a:xfrm>
          <a:prstGeom prst="rect">
            <a:avLst/>
          </a:prstGeom>
          <a:solidFill>
            <a:schemeClr val="bg1">
              <a:lumMod val="95000"/>
            </a:schemeClr>
          </a:solidFill>
          <a:ln/>
        </p:spPr>
        <p:txBody>
          <a:bodyPr rtlCol="0" anchor="ctr"/>
          <a:lstStyle/>
          <a:p>
            <a:pPr algn="ctr"/>
            <a:endParaRPr lang="en-PK" sz="2800" dirty="0"/>
          </a:p>
        </p:txBody>
      </p:sp>
      <p:sp>
        <p:nvSpPr>
          <p:cNvPr id="75" name="Rectangle 74">
            <a:extLst>
              <a:ext uri="{FF2B5EF4-FFF2-40B4-BE49-F238E27FC236}">
                <a16:creationId xmlns:a16="http://schemas.microsoft.com/office/drawing/2014/main" id="{A25A67C9-2863-9D3F-96E4-27D3456F63CF}"/>
              </a:ext>
            </a:extLst>
          </p:cNvPr>
          <p:cNvSpPr/>
          <p:nvPr/>
        </p:nvSpPr>
        <p:spPr>
          <a:xfrm>
            <a:off x="9545099" y="3439620"/>
            <a:ext cx="2435987" cy="4101613"/>
          </a:xfrm>
          <a:prstGeom prst="rect">
            <a:avLst/>
          </a:prstGeom>
          <a:solidFill>
            <a:schemeClr val="bg1">
              <a:lumMod val="95000"/>
            </a:schemeClr>
          </a:solidFill>
          <a:ln/>
        </p:spPr>
        <p:txBody>
          <a:bodyPr rtlCol="0" anchor="ctr"/>
          <a:lstStyle/>
          <a:p>
            <a:pPr algn="ctr"/>
            <a:endParaRPr lang="en-PK" sz="2800" dirty="0"/>
          </a:p>
        </p:txBody>
      </p:sp>
      <p:sp>
        <p:nvSpPr>
          <p:cNvPr id="9" name="Rectangle 8">
            <a:extLst>
              <a:ext uri="{FF2B5EF4-FFF2-40B4-BE49-F238E27FC236}">
                <a16:creationId xmlns:a16="http://schemas.microsoft.com/office/drawing/2014/main" id="{3A3D5545-2F60-77FA-78EA-6E78D14B0A14}"/>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14315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childTnLst>
                                </p:cTn>
                              </p:par>
                              <p:par>
                                <p:cTn id="39" presetID="10"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xEl>
                                              <p:pRg st="0" end="0"/>
                                            </p:txEl>
                                          </p:spTgt>
                                        </p:tgtEl>
                                        <p:attrNameLst>
                                          <p:attrName>style.visibility</p:attrName>
                                        </p:attrNameLst>
                                      </p:cBhvr>
                                      <p:to>
                                        <p:strVal val="visible"/>
                                      </p:to>
                                    </p:set>
                                    <p:animEffect transition="in" filter="fade">
                                      <p:cBhvr>
                                        <p:cTn id="44" dur="500"/>
                                        <p:tgtEl>
                                          <p:spTgt spid="37">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1000"/>
                                        <p:tgtEl>
                                          <p:spTgt spid="6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1000"/>
                                        <p:tgtEl>
                                          <p:spTgt spid="63"/>
                                        </p:tgtEl>
                                      </p:cBhvr>
                                    </p:animEffect>
                                  </p:childTnLst>
                                </p:cTn>
                              </p:par>
                              <p:par>
                                <p:cTn id="64" presetID="10" presetClass="entr" presetSubtype="0" fill="hold" nodeType="withEffect">
                                  <p:stCondLst>
                                    <p:cond delay="0"/>
                                  </p:stCondLst>
                                  <p:childTnLst>
                                    <p:set>
                                      <p:cBhvr>
                                        <p:cTn id="65" dur="1" fill="hold">
                                          <p:stCondLst>
                                            <p:cond delay="0"/>
                                          </p:stCondLst>
                                        </p:cTn>
                                        <p:tgtEl>
                                          <p:spTgt spid="63">
                                            <p:txEl>
                                              <p:pRg st="0" end="0"/>
                                            </p:txEl>
                                          </p:spTgt>
                                        </p:tgtEl>
                                        <p:attrNameLst>
                                          <p:attrName>style.visibility</p:attrName>
                                        </p:attrNameLst>
                                      </p:cBhvr>
                                      <p:to>
                                        <p:strVal val="visible"/>
                                      </p:to>
                                    </p:set>
                                    <p:animEffect transition="in" filter="fade">
                                      <p:cBhvr>
                                        <p:cTn id="66" dur="500"/>
                                        <p:tgtEl>
                                          <p:spTgt spid="63">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fade">
                                      <p:cBhvr>
                                        <p:cTn id="72" dur="1000"/>
                                        <p:tgtEl>
                                          <p:spTgt spid="66"/>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fade">
                                      <p:cBhvr>
                                        <p:cTn id="76" dur="500"/>
                                        <p:tgtEl>
                                          <p:spTgt spid="67"/>
                                        </p:tgtEl>
                                      </p:cBhvr>
                                    </p:animEffect>
                                  </p:childTnLst>
                                </p:cTn>
                              </p:par>
                            </p:childTnLst>
                          </p:cTn>
                        </p:par>
                        <p:par>
                          <p:cTn id="77" fill="hold">
                            <p:stCondLst>
                              <p:cond delay="3500"/>
                            </p:stCondLst>
                            <p:childTnLst>
                              <p:par>
                                <p:cTn id="78" presetID="10" presetClass="entr" presetSubtype="0" fill="hold" nodeType="after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fade">
                                      <p:cBhvr>
                                        <p:cTn id="80" dur="500"/>
                                        <p:tgtEl>
                                          <p:spTgt spid="6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1000"/>
                                        <p:tgtEl>
                                          <p:spTgt spid="7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1000"/>
                                        <p:tgtEl>
                                          <p:spTgt spid="71"/>
                                        </p:tgtEl>
                                      </p:cBhvr>
                                    </p:animEffect>
                                  </p:childTnLst>
                                </p:cTn>
                              </p:par>
                              <p:par>
                                <p:cTn id="90" presetID="10" presetClass="entr" presetSubtype="0" fill="hold" nodeType="withEffect">
                                  <p:stCondLst>
                                    <p:cond delay="0"/>
                                  </p:stCondLst>
                                  <p:childTnLst>
                                    <p:set>
                                      <p:cBhvr>
                                        <p:cTn id="91" dur="1" fill="hold">
                                          <p:stCondLst>
                                            <p:cond delay="0"/>
                                          </p:stCondLst>
                                        </p:cTn>
                                        <p:tgtEl>
                                          <p:spTgt spid="71">
                                            <p:txEl>
                                              <p:pRg st="0" end="0"/>
                                            </p:txEl>
                                          </p:spTgt>
                                        </p:tgtEl>
                                        <p:attrNameLst>
                                          <p:attrName>style.visibility</p:attrName>
                                        </p:attrNameLst>
                                      </p:cBhvr>
                                      <p:to>
                                        <p:strVal val="visible"/>
                                      </p:to>
                                    </p:set>
                                    <p:animEffect transition="in" filter="fade">
                                      <p:cBhvr>
                                        <p:cTn id="92" dur="500"/>
                                        <p:tgtEl>
                                          <p:spTgt spid="71">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fade">
                                      <p:cBhvr>
                                        <p:cTn id="98" dur="1000"/>
                                        <p:tgtEl>
                                          <p:spTgt spid="74"/>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animBg="1"/>
      <p:bldP spid="28" grpId="0" animBg="1"/>
      <p:bldP spid="31" grpId="0" animBg="1"/>
      <p:bldP spid="32" grpId="0" animBg="1"/>
      <p:bldP spid="35" grpId="0" animBg="1"/>
      <p:bldP spid="36" grpId="0" animBg="1"/>
      <p:bldP spid="37" grpId="0" animBg="1"/>
      <p:bldP spid="38" grpId="0" animBg="1"/>
      <p:bldP spid="39" grpId="0" animBg="1"/>
      <p:bldP spid="44"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58" grpId="0" animBg="1"/>
      <p:bldP spid="67" grpId="0" animBg="1"/>
      <p:bldP spid="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10C01-23A0-D238-C97D-557BEFC97A4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A4F1F50-33ED-902F-0EFB-904D60C80274}"/>
              </a:ext>
            </a:extLst>
          </p:cNvPr>
          <p:cNvSpPr/>
          <p:nvPr/>
        </p:nvSpPr>
        <p:spPr>
          <a:xfrm>
            <a:off x="3996442" y="3786474"/>
            <a:ext cx="6024341" cy="398747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dirty="0"/>
              <a:t>Encrypting</a:t>
            </a:r>
            <a:endParaRPr lang="en-PK" sz="7200" dirty="0"/>
          </a:p>
        </p:txBody>
      </p:sp>
      <p:sp>
        <p:nvSpPr>
          <p:cNvPr id="3" name="Text 1">
            <a:extLst>
              <a:ext uri="{FF2B5EF4-FFF2-40B4-BE49-F238E27FC236}">
                <a16:creationId xmlns:a16="http://schemas.microsoft.com/office/drawing/2014/main" id="{4C0E6C5F-D937-3F08-DB42-92486A3F50B6}"/>
              </a:ext>
            </a:extLst>
          </p:cNvPr>
          <p:cNvSpPr/>
          <p:nvPr/>
        </p:nvSpPr>
        <p:spPr>
          <a:xfrm>
            <a:off x="5121964" y="821804"/>
            <a:ext cx="2850713" cy="470762"/>
          </a:xfrm>
          <a:prstGeom prst="rect">
            <a:avLst/>
          </a:prstGeom>
          <a:noFill/>
          <a:ln/>
        </p:spPr>
        <p:txBody>
          <a:bodyPr wrap="none" lIns="0" tIns="0" rIns="0" bIns="0" rtlCol="0" anchor="t"/>
          <a:lstStyle/>
          <a:p>
            <a:pPr marL="0" indent="0">
              <a:lnSpc>
                <a:spcPts val="2800"/>
              </a:lnSpc>
              <a:buNone/>
            </a:pPr>
            <a:r>
              <a:rPr lang="en-US" sz="6000" b="1" dirty="0">
                <a:solidFill>
                  <a:srgbClr val="7068F4"/>
                </a:solidFill>
                <a:latin typeface="Barlow Bold" pitchFamily="34" charset="0"/>
                <a:ea typeface="Barlow Bold" pitchFamily="34" charset="-122"/>
                <a:cs typeface="Barlow Bold" pitchFamily="34" charset="-120"/>
              </a:rPr>
              <a:t>Encryption</a:t>
            </a:r>
            <a:endParaRPr lang="en-US" sz="6000" dirty="0"/>
          </a:p>
        </p:txBody>
      </p:sp>
      <p:sp>
        <p:nvSpPr>
          <p:cNvPr id="4" name="Text 2">
            <a:extLst>
              <a:ext uri="{FF2B5EF4-FFF2-40B4-BE49-F238E27FC236}">
                <a16:creationId xmlns:a16="http://schemas.microsoft.com/office/drawing/2014/main" id="{B90C8180-A8F4-4DF8-5BDD-E3B8C05F4B80}"/>
              </a:ext>
            </a:extLst>
          </p:cNvPr>
          <p:cNvSpPr/>
          <p:nvPr/>
        </p:nvSpPr>
        <p:spPr>
          <a:xfrm>
            <a:off x="2500615" y="6154519"/>
            <a:ext cx="2881908" cy="69342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Text 3">
            <a:extLst>
              <a:ext uri="{FF2B5EF4-FFF2-40B4-BE49-F238E27FC236}">
                <a16:creationId xmlns:a16="http://schemas.microsoft.com/office/drawing/2014/main" id="{01D3D533-5E36-FAD4-7321-E491DC133F20}"/>
              </a:ext>
            </a:extLst>
          </p:cNvPr>
          <p:cNvSpPr/>
          <p:nvPr/>
        </p:nvSpPr>
        <p:spPr>
          <a:xfrm>
            <a:off x="4176474" y="4020979"/>
            <a:ext cx="2850713" cy="356235"/>
          </a:xfrm>
          <a:prstGeom prst="rect">
            <a:avLst/>
          </a:prstGeom>
          <a:noFill/>
          <a:ln/>
        </p:spPr>
        <p:txBody>
          <a:bodyPr wrap="none" lIns="0" tIns="0" rIns="0" bIns="0" rtlCol="0" anchor="t"/>
          <a:lstStyle/>
          <a:p>
            <a:pPr marL="0" indent="0">
              <a:lnSpc>
                <a:spcPts val="2800"/>
              </a:lnSpc>
              <a:buNone/>
            </a:pPr>
            <a:endParaRPr lang="en-US" sz="2200" dirty="0"/>
          </a:p>
        </p:txBody>
      </p:sp>
      <p:sp>
        <p:nvSpPr>
          <p:cNvPr id="16" name="Rectangle 15">
            <a:extLst>
              <a:ext uri="{FF2B5EF4-FFF2-40B4-BE49-F238E27FC236}">
                <a16:creationId xmlns:a16="http://schemas.microsoft.com/office/drawing/2014/main" id="{2BC765AF-439C-C926-826C-36B3B33F1341}"/>
              </a:ext>
            </a:extLst>
          </p:cNvPr>
          <p:cNvSpPr/>
          <p:nvPr/>
        </p:nvSpPr>
        <p:spPr>
          <a:xfrm>
            <a:off x="1586014" y="5228507"/>
            <a:ext cx="1053296"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PK" dirty="0"/>
          </a:p>
        </p:txBody>
      </p:sp>
      <p:sp>
        <p:nvSpPr>
          <p:cNvPr id="19" name="Rectangle 18">
            <a:extLst>
              <a:ext uri="{FF2B5EF4-FFF2-40B4-BE49-F238E27FC236}">
                <a16:creationId xmlns:a16="http://schemas.microsoft.com/office/drawing/2014/main" id="{A8A779EB-85C3-4AD1-16DD-204302081A4B}"/>
              </a:ext>
            </a:extLst>
          </p:cNvPr>
          <p:cNvSpPr/>
          <p:nvPr/>
        </p:nvSpPr>
        <p:spPr>
          <a:xfrm>
            <a:off x="11377915" y="5332697"/>
            <a:ext cx="1357132" cy="81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Encrypted data</a:t>
            </a:r>
            <a:endParaRPr lang="en-PK" dirty="0"/>
          </a:p>
        </p:txBody>
      </p:sp>
      <p:sp>
        <p:nvSpPr>
          <p:cNvPr id="25" name="Arrow: Right 24">
            <a:extLst>
              <a:ext uri="{FF2B5EF4-FFF2-40B4-BE49-F238E27FC236}">
                <a16:creationId xmlns:a16="http://schemas.microsoft.com/office/drawing/2014/main" id="{E895C5D3-FDD9-9D89-414E-98DFB70B6F57}"/>
              </a:ext>
            </a:extLst>
          </p:cNvPr>
          <p:cNvSpPr/>
          <p:nvPr/>
        </p:nvSpPr>
        <p:spPr>
          <a:xfrm>
            <a:off x="2639310" y="5558405"/>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7" name="Arrow: Right 26">
            <a:extLst>
              <a:ext uri="{FF2B5EF4-FFF2-40B4-BE49-F238E27FC236}">
                <a16:creationId xmlns:a16="http://schemas.microsoft.com/office/drawing/2014/main" id="{E3A40C0A-75B4-75F5-9A76-18C4BEEC4755}"/>
              </a:ext>
            </a:extLst>
          </p:cNvPr>
          <p:cNvSpPr/>
          <p:nvPr/>
        </p:nvSpPr>
        <p:spPr>
          <a:xfrm>
            <a:off x="10020783" y="5558404"/>
            <a:ext cx="1357132" cy="3588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K"/>
          </a:p>
        </p:txBody>
      </p:sp>
      <p:sp>
        <p:nvSpPr>
          <p:cNvPr id="2" name="Text 4">
            <a:extLst>
              <a:ext uri="{FF2B5EF4-FFF2-40B4-BE49-F238E27FC236}">
                <a16:creationId xmlns:a16="http://schemas.microsoft.com/office/drawing/2014/main" id="{81355097-3CB5-9CBD-ED60-DF278343D47F}"/>
              </a:ext>
            </a:extLst>
          </p:cNvPr>
          <p:cNvSpPr/>
          <p:nvPr/>
        </p:nvSpPr>
        <p:spPr>
          <a:xfrm>
            <a:off x="601884" y="1527858"/>
            <a:ext cx="12882622" cy="945640"/>
          </a:xfrm>
          <a:prstGeom prst="rect">
            <a:avLst/>
          </a:prstGeom>
          <a:noFill/>
          <a:ln/>
        </p:spPr>
        <p:txBody>
          <a:bodyPr wrap="square" lIns="0" tIns="0" rIns="0" bIns="0" rtlCol="0" anchor="t"/>
          <a:lstStyle/>
          <a:p>
            <a:pPr marL="342900" indent="-342900">
              <a:lnSpc>
                <a:spcPts val="2700"/>
              </a:lnSpc>
              <a:buFont typeface="Arial" panose="020B0604020202020204" pitchFamily="34" charset="0"/>
              <a:buChar char="•"/>
            </a:pPr>
            <a:r>
              <a:rPr lang="en-US" sz="2400" dirty="0">
                <a:solidFill>
                  <a:srgbClr val="272525"/>
                </a:solidFill>
                <a:latin typeface="Montserrat" pitchFamily="34" charset="0"/>
                <a:ea typeface="Montserrat" pitchFamily="34" charset="-122"/>
                <a:cs typeface="Montserrat" pitchFamily="34" charset="-120"/>
              </a:rPr>
              <a:t>An encryption feature has been implemented to ensure the confidentiality of packet data.</a:t>
            </a:r>
            <a:endParaRPr lang="en-US" sz="2400" dirty="0"/>
          </a:p>
        </p:txBody>
      </p:sp>
      <p:sp>
        <p:nvSpPr>
          <p:cNvPr id="6" name="Rectangle 5">
            <a:extLst>
              <a:ext uri="{FF2B5EF4-FFF2-40B4-BE49-F238E27FC236}">
                <a16:creationId xmlns:a16="http://schemas.microsoft.com/office/drawing/2014/main" id="{3D905002-6BF6-D180-21FD-4CCB3D91351E}"/>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extLst>
      <p:ext uri="{BB962C8B-B14F-4D97-AF65-F5344CB8AC3E}">
        <p14:creationId xmlns:p14="http://schemas.microsoft.com/office/powerpoint/2010/main" val="241292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2227421"/>
            <a:ext cx="131137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PacketBST Class: Organizing Packets with a Binary Search Tree</a:t>
            </a:r>
            <a:endParaRPr lang="en-US" sz="4450" dirty="0"/>
          </a:p>
        </p:txBody>
      </p:sp>
      <p:sp>
        <p:nvSpPr>
          <p:cNvPr id="3" name="Text 1"/>
          <p:cNvSpPr/>
          <p:nvPr/>
        </p:nvSpPr>
        <p:spPr>
          <a:xfrm>
            <a:off x="758309" y="419433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insert</a:t>
            </a:r>
            <a:endParaRPr lang="en-US" sz="2200" dirty="0"/>
          </a:p>
        </p:txBody>
      </p:sp>
      <p:sp>
        <p:nvSpPr>
          <p:cNvPr id="4" name="Text 2"/>
          <p:cNvSpPr/>
          <p:nvPr/>
        </p:nvSpPr>
        <p:spPr>
          <a:xfrm>
            <a:off x="758309" y="4767143"/>
            <a:ext cx="4018359"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Inserts a packet into the tree, based on its priority, maintaining the search tree structure.</a:t>
            </a:r>
            <a:endParaRPr lang="en-US" sz="1700" dirty="0"/>
          </a:p>
        </p:txBody>
      </p:sp>
      <p:sp>
        <p:nvSpPr>
          <p:cNvPr id="5" name="Text 3"/>
          <p:cNvSpPr/>
          <p:nvPr/>
        </p:nvSpPr>
        <p:spPr>
          <a:xfrm>
            <a:off x="5312926" y="419433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display</a:t>
            </a:r>
            <a:endParaRPr lang="en-US" sz="2200" dirty="0"/>
          </a:p>
        </p:txBody>
      </p:sp>
      <p:sp>
        <p:nvSpPr>
          <p:cNvPr id="6" name="Text 4"/>
          <p:cNvSpPr/>
          <p:nvPr/>
        </p:nvSpPr>
        <p:spPr>
          <a:xfrm>
            <a:off x="5312926" y="4767143"/>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Displays all packets in the tree in order of priority.</a:t>
            </a:r>
            <a:endParaRPr lang="en-US" sz="1700" dirty="0"/>
          </a:p>
        </p:txBody>
      </p:sp>
      <p:sp>
        <p:nvSpPr>
          <p:cNvPr id="7" name="Text 5"/>
          <p:cNvSpPr/>
          <p:nvPr/>
        </p:nvSpPr>
        <p:spPr>
          <a:xfrm>
            <a:off x="9867543" y="419433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search</a:t>
            </a:r>
            <a:endParaRPr lang="en-US" sz="2200" dirty="0"/>
          </a:p>
        </p:txBody>
      </p:sp>
      <p:sp>
        <p:nvSpPr>
          <p:cNvPr id="8" name="Text 6"/>
          <p:cNvSpPr/>
          <p:nvPr/>
        </p:nvSpPr>
        <p:spPr>
          <a:xfrm>
            <a:off x="9867543" y="4767143"/>
            <a:ext cx="4018359"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Searches for a packet by priority or source, leveraging the tree structure for efficient searching.</a:t>
            </a:r>
            <a:endParaRPr lang="en-US" sz="1700" dirty="0"/>
          </a:p>
        </p:txBody>
      </p:sp>
      <p:sp>
        <p:nvSpPr>
          <p:cNvPr id="9" name="Rectangle 8">
            <a:extLst>
              <a:ext uri="{FF2B5EF4-FFF2-40B4-BE49-F238E27FC236}">
                <a16:creationId xmlns:a16="http://schemas.microsoft.com/office/drawing/2014/main" id="{B1F0138A-FCB5-6570-B78A-CE50C9908BAA}"/>
              </a:ext>
            </a:extLst>
          </p:cNvPr>
          <p:cNvSpPr/>
          <p:nvPr/>
        </p:nvSpPr>
        <p:spPr>
          <a:xfrm>
            <a:off x="12857355" y="7761685"/>
            <a:ext cx="1683835" cy="379857"/>
          </a:xfrm>
          <a:prstGeom prst="rect">
            <a:avLst/>
          </a:prstGeom>
          <a:solidFill>
            <a:schemeClr val="bg1">
              <a:lumMod val="95000"/>
            </a:schemeClr>
          </a:solidFill>
          <a:ln/>
        </p:spPr>
        <p:txBody>
          <a:bodyPr rtlCol="0" anchor="ctr"/>
          <a:lstStyle/>
          <a:p>
            <a:pPr algn="ctr"/>
            <a:endParaRPr lang="en-PK"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966FF"/>
        </a:solidFill>
        <a:ln/>
      </a:spPr>
      <a:bodyPr/>
      <a:lstStyle>
        <a:defPPr algn="ctr">
          <a:defRPr sz="2800" dirty="0" smtClean="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295</TotalTime>
  <Words>657</Words>
  <Application>Microsoft Office PowerPoint</Application>
  <PresentationFormat>Custom</PresentationFormat>
  <Paragraphs>129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Barlow Bold</vt:lpstr>
      <vt:lpstr>Arial</vt:lpstr>
      <vt:lpstr>Montserrat</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u2023536</cp:lastModifiedBy>
  <cp:revision>10</cp:revision>
  <dcterms:created xsi:type="dcterms:W3CDTF">2024-12-17T16:10:03Z</dcterms:created>
  <dcterms:modified xsi:type="dcterms:W3CDTF">2024-12-18T04:57:37Z</dcterms:modified>
</cp:coreProperties>
</file>