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58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5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56B0-7BA8-4FAE-8787-8EB065880ED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282C-47B9-4C58-8CDA-A2AAD90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Table Driven Shift Reduce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LR(0) parsing</a:t>
            </a:r>
          </a:p>
          <a:p>
            <a:r>
              <a:rPr lang="en-IN" dirty="0" smtClean="0"/>
              <a:t>Why And Why Nots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900" dirty="0" smtClean="0"/>
              <a:t>LR parsing is non-recursive </a:t>
            </a:r>
            <a:r>
              <a:rPr lang="en-IN" sz="2900" b="1" dirty="0" smtClean="0"/>
              <a:t>table driven </a:t>
            </a:r>
            <a:r>
              <a:rPr lang="en-IN" sz="2900" dirty="0" smtClean="0"/>
              <a:t>shift reduce parsing. </a:t>
            </a:r>
          </a:p>
          <a:p>
            <a:pPr lvl="3"/>
            <a:r>
              <a:rPr lang="en-IN" sz="2900" dirty="0" smtClean="0"/>
              <a:t>L : left to right scan</a:t>
            </a:r>
          </a:p>
          <a:p>
            <a:pPr lvl="3"/>
            <a:r>
              <a:rPr lang="en-IN" sz="2900" dirty="0" smtClean="0"/>
              <a:t>R: rightmost derivation first (in reverse order)</a:t>
            </a:r>
          </a:p>
          <a:p>
            <a:endParaRPr lang="en-IN" sz="2900" dirty="0"/>
          </a:p>
          <a:p>
            <a:r>
              <a:rPr lang="en-US" sz="2900" dirty="0" smtClean="0"/>
              <a:t>LR parsing algorithm   </a:t>
            </a:r>
          </a:p>
          <a:p>
            <a:pPr lvl="1"/>
            <a:r>
              <a:rPr lang="en-US" sz="2500" dirty="0" smtClean="0"/>
              <a:t>Performs a shift-reduce parse with an explicit stack  in relation to parsing table       </a:t>
            </a:r>
          </a:p>
          <a:p>
            <a:pPr lvl="1"/>
            <a:r>
              <a:rPr lang="en-US" sz="2500" dirty="0" smtClean="0"/>
              <a:t>stack contains grammar symbols (T or NT) mixed with states</a:t>
            </a:r>
          </a:p>
          <a:p>
            <a:pPr lvl="1"/>
            <a:r>
              <a:rPr lang="en-US" sz="2500" dirty="0" smtClean="0"/>
              <a:t>Look at state at top of stack and input symbol to find action in table</a:t>
            </a:r>
          </a:p>
          <a:p>
            <a:pPr lvl="2"/>
            <a:r>
              <a:rPr lang="en-US" sz="2100" dirty="0" smtClean="0"/>
              <a:t> shift(n): advance input, push state n on stack </a:t>
            </a:r>
          </a:p>
          <a:p>
            <a:pPr lvl="2"/>
            <a:r>
              <a:rPr lang="en-US" sz="2100" dirty="0" smtClean="0"/>
              <a:t>reduce(k): pop </a:t>
            </a:r>
            <a:r>
              <a:rPr lang="en-US" sz="2100" dirty="0" err="1" smtClean="0"/>
              <a:t>rhs</a:t>
            </a:r>
            <a:r>
              <a:rPr lang="en-US" sz="2100" dirty="0" smtClean="0"/>
              <a:t> of grammar rule k, look up state on top of stack and lhs for </a:t>
            </a:r>
            <a:r>
              <a:rPr lang="en-US" sz="2100" dirty="0" err="1" smtClean="0"/>
              <a:t>goto</a:t>
            </a:r>
            <a:r>
              <a:rPr lang="en-US" sz="2100" dirty="0" smtClean="0"/>
              <a:t> n, push lhs(k) and n onto stack </a:t>
            </a:r>
          </a:p>
          <a:p>
            <a:pPr lvl="2"/>
            <a:r>
              <a:rPr lang="en-US" sz="2100" dirty="0" smtClean="0"/>
              <a:t> accept: stop and success </a:t>
            </a:r>
          </a:p>
          <a:p>
            <a:pPr lvl="2"/>
            <a:r>
              <a:rPr lang="en-US" sz="2100" dirty="0" smtClean="0"/>
              <a:t> error: stop and fail </a:t>
            </a:r>
          </a:p>
          <a:p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val="7097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Kinds of LR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LR(k)  : most powerful deterministic bottom-up parsing using k look-</a:t>
            </a:r>
            <a:r>
              <a:rPr lang="en-US" dirty="0" err="1" smtClean="0"/>
              <a:t>aheads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 SLR(k) and LALR(k) mechanism to perform  bottom-up parsing </a:t>
            </a:r>
          </a:p>
          <a:p>
            <a:r>
              <a:rPr lang="en-US" dirty="0" smtClean="0"/>
              <a:t> finite state machine to manipulate “handle” 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Parse stack </a:t>
            </a:r>
          </a:p>
          <a:p>
            <a:pPr lvl="1"/>
            <a:r>
              <a:rPr lang="en-US" dirty="0" smtClean="0"/>
              <a:t> Shift-reduce driver </a:t>
            </a:r>
          </a:p>
          <a:p>
            <a:pPr lvl="1"/>
            <a:r>
              <a:rPr lang="en-US" dirty="0" smtClean="0"/>
              <a:t>Action table  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LR parsers are driven by two tables: </a:t>
            </a:r>
          </a:p>
          <a:p>
            <a:r>
              <a:rPr lang="en-US" dirty="0" smtClean="0"/>
              <a:t>Action table, which specifies that actions to take </a:t>
            </a:r>
          </a:p>
          <a:p>
            <a:r>
              <a:rPr lang="en-US" dirty="0" smtClean="0"/>
              <a:t>Shift, reduce, accept (terminate with success) or error  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table, which specifies state transition </a:t>
            </a:r>
          </a:p>
          <a:p>
            <a:r>
              <a:rPr lang="en-US" dirty="0" smtClean="0"/>
              <a:t>Defines successor states after a token or LHS is matched and shifted. </a:t>
            </a:r>
          </a:p>
          <a:p>
            <a:r>
              <a:rPr lang="en-US" dirty="0" smtClean="0"/>
              <a:t>Parse stack – contains parse states (not symbols) </a:t>
            </a:r>
          </a:p>
          <a:p>
            <a:r>
              <a:rPr lang="en-US" dirty="0" smtClean="0"/>
              <a:t>Encode the shifted symbol and the handles that are being matched, a possible sub-tree of the parse tree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closure function on CFG to find states and items </a:t>
            </a:r>
          </a:p>
          <a:p>
            <a:r>
              <a:rPr lang="en-IN" dirty="0" smtClean="0"/>
              <a:t>We now look at an example.</a:t>
            </a:r>
          </a:p>
          <a:p>
            <a:r>
              <a:rPr lang="en-IN" dirty="0" smtClean="0"/>
              <a:t>The parser we will be forming is LR(0)</a:t>
            </a:r>
          </a:p>
          <a:p>
            <a:r>
              <a:rPr lang="en-IN" dirty="0" smtClean="0"/>
              <a:t>LR parser with 0 </a:t>
            </a:r>
            <a:r>
              <a:rPr lang="en-IN" dirty="0" err="1" smtClean="0"/>
              <a:t>lookahead</a:t>
            </a:r>
            <a:endParaRPr lang="en-IN" dirty="0" smtClean="0"/>
          </a:p>
          <a:p>
            <a:r>
              <a:rPr lang="en-IN" dirty="0" smtClean="0"/>
              <a:t>LR parser with LR (0) items</a:t>
            </a:r>
          </a:p>
          <a:p>
            <a:r>
              <a:rPr lang="en-IN" dirty="0" smtClean="0"/>
              <a:t>If a state has a reduction rule we will apply it under all terminal symbols</a:t>
            </a:r>
          </a:p>
          <a:p>
            <a:r>
              <a:rPr lang="en-IN" dirty="0" smtClean="0"/>
              <a:t>We will use a negative example in which a conflict occur for positive examples see the pre requisites.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6188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 E+T/T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TT*F/F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Fid</a:t>
            </a:r>
            <a:r>
              <a:rPr lang="en-IN" dirty="0" smtClean="0">
                <a:sym typeface="Wingdings" panose="05000000000000000000" pitchFamily="2" charset="2"/>
              </a:rPr>
              <a:t> /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4381" y="29928"/>
            <a:ext cx="126188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 $</a:t>
            </a:r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 E+T/T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TT*F/F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Fid</a:t>
            </a:r>
            <a:r>
              <a:rPr lang="en-IN" dirty="0" smtClean="0">
                <a:sym typeface="Wingdings" panose="05000000000000000000" pitchFamily="2" charset="2"/>
              </a:rPr>
              <a:t> /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250" y="415498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grammar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5225" y="549410"/>
            <a:ext cx="21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Augmented grammar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082" y="2250141"/>
            <a:ext cx="79861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34671" y="2250141"/>
            <a:ext cx="695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 make S</a:t>
            </a:r>
            <a:r>
              <a:rPr lang="en-IN" dirty="0" smtClean="0">
                <a:sym typeface="Wingdings" panose="05000000000000000000" pitchFamily="2" charset="2"/>
              </a:rPr>
              <a:t>E$ an item we place . Before first element of right hand side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S .E$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4258" y="3484619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74593" y="200781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880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4381" y="29928"/>
            <a:ext cx="126188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 $</a:t>
            </a:r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>
                <a:sym typeface="Wingdings" panose="05000000000000000000" pitchFamily="2" charset="2"/>
              </a:rPr>
              <a:t> E+T/T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TT*F/F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Fid</a:t>
            </a:r>
            <a:r>
              <a:rPr lang="en-IN" dirty="0" smtClean="0">
                <a:sym typeface="Wingdings" panose="05000000000000000000" pitchFamily="2" charset="2"/>
              </a:rPr>
              <a:t> /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557" y="333448"/>
            <a:ext cx="21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Augmented grammar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398" y="1476978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  <a:endParaRPr lang="en-I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60054" y="1476978"/>
            <a:ext cx="863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 . Is before a non terminal E, closure function dictates that we look at all production of E</a:t>
            </a:r>
          </a:p>
          <a:p>
            <a:r>
              <a:rPr lang="en-IN" dirty="0" smtClean="0"/>
              <a:t>By placing a . at </a:t>
            </a:r>
            <a:r>
              <a:rPr lang="en-IN" dirty="0" err="1" smtClean="0"/>
              <a:t>beinging</a:t>
            </a:r>
            <a:r>
              <a:rPr lang="en-IN" dirty="0" smtClean="0"/>
              <a:t> of each production and including it in current state.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397" y="2129622"/>
            <a:ext cx="973343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60052" y="2233623"/>
            <a:ext cx="603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Now . Is appearing before T we have to expand its productions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396" y="3151598"/>
            <a:ext cx="1002582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7395" y="4728041"/>
            <a:ext cx="1024639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460050" y="3722625"/>
            <a:ext cx="603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Now . Is appearing before F we have to expand its productions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0050" y="5415223"/>
            <a:ext cx="759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further expansion required . All items of state found we label state as state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96521" y="214594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429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713" y="2307570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715061" y="3323233"/>
            <a:ext cx="163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7040" y="2953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564" y="340707"/>
            <a:ext cx="766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will now move on symbol E where possible in items of state 0 to a new state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689" y="15604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308037" y="1171704"/>
            <a:ext cx="163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0016" y="8023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5377" y="2838702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9460" y="1970469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1930" y="2446069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8423" y="2815401"/>
            <a:ext cx="367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further closure required in state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59813" y="156041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18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 and </a:t>
            </a:r>
            <a:r>
              <a:rPr lang="en-IN" dirty="0" err="1" smtClean="0"/>
              <a:t>goto</a:t>
            </a:r>
            <a:r>
              <a:rPr lang="en-IN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populate action and </a:t>
            </a:r>
            <a:r>
              <a:rPr lang="en-IN" dirty="0" err="1" smtClean="0"/>
              <a:t>goto</a:t>
            </a:r>
            <a:r>
              <a:rPr lang="en-IN" dirty="0" smtClean="0"/>
              <a:t> table we use following conventions for action table </a:t>
            </a:r>
          </a:p>
          <a:p>
            <a:r>
              <a:rPr lang="en-IN" dirty="0" smtClean="0"/>
              <a:t>S# shift and </a:t>
            </a:r>
            <a:r>
              <a:rPr lang="en-IN" dirty="0" err="1" smtClean="0"/>
              <a:t>goto</a:t>
            </a:r>
            <a:r>
              <a:rPr lang="en-IN" dirty="0" smtClean="0"/>
              <a:t> state number #</a:t>
            </a:r>
          </a:p>
          <a:p>
            <a:r>
              <a:rPr lang="en-IN" dirty="0" smtClean="0"/>
              <a:t>R# reduce according to production rule #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goto</a:t>
            </a:r>
            <a:r>
              <a:rPr lang="en-IN" dirty="0" smtClean="0"/>
              <a:t> table we write state number under the respective non terminal</a:t>
            </a:r>
          </a:p>
          <a:p>
            <a:r>
              <a:rPr lang="en-IN" dirty="0" smtClean="0"/>
              <a:t>We check all items in a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125601" y="1352764"/>
            <a:ext cx="163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17580" y="9834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5917" y="868233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470" y="47560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36507"/>
              </p:ext>
            </p:extLst>
          </p:nvPr>
        </p:nvGraphicFramePr>
        <p:xfrm>
          <a:off x="43253" y="4632960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1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706433"/>
            <a:ext cx="1686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7752" y="51948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7501" y="75491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10332"/>
              </p:ext>
            </p:extLst>
          </p:nvPr>
        </p:nvGraphicFramePr>
        <p:xfrm>
          <a:off x="43253" y="4632960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075907" y="1628837"/>
            <a:ext cx="1686563" cy="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2313" y="13010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94508" y="1182561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Watch the YouTube link shared on channel in relation to LR 0 parsing</a:t>
            </a:r>
          </a:p>
          <a:p>
            <a:r>
              <a:rPr lang="en-IN" dirty="0" smtClean="0"/>
              <a:t>Read LR 0 Parsing.pdf</a:t>
            </a:r>
          </a:p>
          <a:p>
            <a:r>
              <a:rPr lang="en-IN" dirty="0" smtClean="0"/>
              <a:t>Read from page 38 to 96 of bottom up translation.pdf</a:t>
            </a:r>
          </a:p>
          <a:p>
            <a:r>
              <a:rPr lang="en-IN" dirty="0" smtClean="0"/>
              <a:t>Search for viable prefix, handles and items on google </a:t>
            </a:r>
          </a:p>
          <a:p>
            <a:r>
              <a:rPr lang="en-IN" dirty="0" smtClean="0"/>
              <a:t>We will be mainly discussing the things which were not discussed in detail in other files/links.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7501" y="75491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68320"/>
              </p:ext>
            </p:extLst>
          </p:nvPr>
        </p:nvGraphicFramePr>
        <p:xfrm>
          <a:off x="43253" y="4632960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13" idx="1"/>
          </p:cNvCxnSpPr>
          <p:nvPr/>
        </p:nvCxnSpPr>
        <p:spPr>
          <a:xfrm flipV="1">
            <a:off x="1075907" y="1583450"/>
            <a:ext cx="1872039" cy="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2313" y="13010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19161" y="2177299"/>
            <a:ext cx="308905" cy="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8876" y="1915933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8310" y="17475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70759" y="189913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7501" y="75491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98094"/>
              </p:ext>
            </p:extLst>
          </p:nvPr>
        </p:nvGraphicFramePr>
        <p:xfrm>
          <a:off x="43253" y="4632960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82348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7501" y="75491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87248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603021" y="2349832"/>
            <a:ext cx="1165408" cy="120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2" y="369332"/>
            <a:ext cx="571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All items of state 0 checked we will now move to next state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62971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74593" y="200781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Rule 0: S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57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60499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22214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4081" y="2775584"/>
            <a:ext cx="543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state 2 there is a matching rule so we apply reduction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2: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12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72719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R2/ S# 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2970" y="209327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3541" y="779929"/>
            <a:ext cx="86940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There is a shift reduce conflict as we can either shift + or reduce E</a:t>
            </a:r>
            <a:r>
              <a:rPr lang="en-IN" dirty="0" smtClean="0">
                <a:sym typeface="Wingdings" panose="05000000000000000000" pitchFamily="2" charset="2"/>
              </a:rPr>
              <a:t>T. We should stop here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As there is a conflict but just for the sake of it lets continue and come back to it.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Do remember this is a back draw of LR (0) parser, as it cannot handle shift reduce conflicts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We have to resolve this conflict.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But lets continue and come to this point later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Read L R 0 parsing.pdf if you haven’t now and then continue from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15381"/>
              </p:ext>
            </p:extLst>
          </p:nvPr>
        </p:nvGraphicFramePr>
        <p:xfrm>
          <a:off x="0" y="3791991"/>
          <a:ext cx="105705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42648" y="2406661"/>
            <a:ext cx="543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state 3 there is a matching rule so we apply reduction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4: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7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27503"/>
              </p:ext>
            </p:extLst>
          </p:nvPr>
        </p:nvGraphicFramePr>
        <p:xfrm>
          <a:off x="0" y="3791991"/>
          <a:ext cx="1057056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5: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/>
              <a:t>Rule 6: </a:t>
            </a:r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33782"/>
              </p:ext>
            </p:extLst>
          </p:nvPr>
        </p:nvGraphicFramePr>
        <p:xfrm>
          <a:off x="0" y="3791991"/>
          <a:ext cx="1057056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>
            <a:stCxn id="4" idx="2"/>
            <a:endCxn id="23" idx="1"/>
          </p:cNvCxnSpPr>
          <p:nvPr/>
        </p:nvCxnSpPr>
        <p:spPr>
          <a:xfrm rot="16200000" flipH="1">
            <a:off x="590598" y="2337409"/>
            <a:ext cx="1165408" cy="122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261" y="309282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7023" y="3349168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9423" y="334916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6: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Num</a:t>
            </a:r>
            <a:endParaRPr lang="en-IN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reduce parser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Shift reduce parser uses a stack, which can contain grammar symbols, both terminals and non terminals. The parser </a:t>
            </a:r>
            <a:r>
              <a:rPr lang="en-IN" sz="2000" b="1" dirty="0" smtClean="0"/>
              <a:t>shifts </a:t>
            </a:r>
            <a:r>
              <a:rPr lang="en-IN" sz="2000" dirty="0" smtClean="0"/>
              <a:t>terminal symbols from input to the stack. If a handle(anything starting from top of stack) match the RHS production, then the parser </a:t>
            </a:r>
            <a:r>
              <a:rPr lang="en-IN" sz="2000" b="1" dirty="0" smtClean="0"/>
              <a:t>reduces </a:t>
            </a:r>
            <a:r>
              <a:rPr lang="en-IN" sz="2000" dirty="0" smtClean="0"/>
              <a:t>handle to the left  side non terminal and place the nonterminal on top of stack. This process continues until the parser terminates either in success or in failure.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</a:t>
            </a:r>
            <a:endParaRPr lang="en-IN" sz="2000" b="1" dirty="0" smtClean="0"/>
          </a:p>
          <a:p>
            <a:r>
              <a:rPr lang="en-IN" sz="2000" dirty="0" smtClean="0"/>
              <a:t>But what if there are multiple actions. </a:t>
            </a:r>
          </a:p>
          <a:p>
            <a:r>
              <a:rPr lang="en-IN" sz="2000" dirty="0" smtClean="0"/>
              <a:t>In last class we assumed a rule that, we will used the longest possible handle. </a:t>
            </a:r>
          </a:p>
          <a:p>
            <a:r>
              <a:rPr lang="en-IN" sz="2000" dirty="0" smtClean="0"/>
              <a:t>What if the length of handles is the same. </a:t>
            </a:r>
          </a:p>
          <a:p>
            <a:r>
              <a:rPr lang="en-IN" sz="2000" dirty="0" smtClean="0"/>
              <a:t>What if stack has id and next input symbol is </a:t>
            </a:r>
            <a:r>
              <a:rPr lang="en-IN" sz="2000" dirty="0" err="1" smtClean="0"/>
              <a:t>num</a:t>
            </a:r>
            <a:r>
              <a:rPr lang="en-IN" sz="2000" dirty="0" smtClean="0"/>
              <a:t> (both have same precedence that is)).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18025"/>
              </p:ext>
            </p:extLst>
          </p:nvPr>
        </p:nvGraphicFramePr>
        <p:xfrm>
          <a:off x="89332" y="3322385"/>
          <a:ext cx="1057056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601"/>
                <a:gridCol w="1601601"/>
                <a:gridCol w="1601601"/>
                <a:gridCol w="1601601"/>
                <a:gridCol w="1601601"/>
                <a:gridCol w="815631"/>
                <a:gridCol w="586393"/>
                <a:gridCol w="712694"/>
                <a:gridCol w="447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6: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Num</a:t>
            </a:r>
            <a:endParaRPr lang="en-IN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401"/>
              </p:ext>
            </p:extLst>
          </p:nvPr>
        </p:nvGraphicFramePr>
        <p:xfrm>
          <a:off x="5297043" y="2777298"/>
          <a:ext cx="689495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66848" y="-79705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/>
              <a:t>Rule 1: </a:t>
            </a:r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6: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Num</a:t>
            </a:r>
            <a:endParaRPr lang="en-IN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26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32326"/>
              </p:ext>
            </p:extLst>
          </p:nvPr>
        </p:nvGraphicFramePr>
        <p:xfrm>
          <a:off x="5297043" y="2777298"/>
          <a:ext cx="689495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31012"/>
              </p:ext>
            </p:extLst>
          </p:nvPr>
        </p:nvGraphicFramePr>
        <p:xfrm>
          <a:off x="5135972" y="3201009"/>
          <a:ext cx="6894957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59433" y="2576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4335" y="59985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624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</a:t>
            </a:r>
            <a:r>
              <a:rPr lang="en-IN" dirty="0" smtClean="0">
                <a:sym typeface="Wingdings" panose="05000000000000000000" pitchFamily="2" charset="2"/>
              </a:rPr>
              <a:t>.T*F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67423" y="2415386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91798" y="1800921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2"/>
          </p:cNvCxnSpPr>
          <p:nvPr/>
        </p:nvCxnSpPr>
        <p:spPr>
          <a:xfrm flipH="1">
            <a:off x="6591798" y="1800923"/>
            <a:ext cx="9416" cy="5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110959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95819"/>
              </p:ext>
            </p:extLst>
          </p:nvPr>
        </p:nvGraphicFramePr>
        <p:xfrm>
          <a:off x="5135972" y="3201009"/>
          <a:ext cx="6894957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9328" y="935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14335" y="8042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3173" y="29024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58" y="5333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22021" y="935477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91798" y="1800921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37754" y="1800923"/>
            <a:ext cx="9416" cy="5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2675" y="2404768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1833" y="2729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45258" y="1137174"/>
            <a:ext cx="276763" cy="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25963"/>
              </p:ext>
            </p:extLst>
          </p:nvPr>
        </p:nvGraphicFramePr>
        <p:xfrm>
          <a:off x="5135972" y="3201009"/>
          <a:ext cx="6894957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41008" y="10747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14335" y="8042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72398" y="1029452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8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58" y="5333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22021" y="935477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05965" y="2069141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37754" y="1800923"/>
            <a:ext cx="9416" cy="5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2675" y="2404768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1833" y="2729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45258" y="1137174"/>
            <a:ext cx="276763" cy="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14335" y="1444130"/>
            <a:ext cx="392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1728" y="108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097852" y="1352763"/>
            <a:ext cx="95045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T.*F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5573" y="30548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21343"/>
              </p:ext>
            </p:extLst>
          </p:nvPr>
        </p:nvGraphicFramePr>
        <p:xfrm>
          <a:off x="4731832" y="2711410"/>
          <a:ext cx="6894957" cy="407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04116" y="12730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14335" y="8042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72398" y="1029452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8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58" y="5333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22021" y="935477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63040" y="2151413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2"/>
            <a:endCxn id="38" idx="1"/>
          </p:cNvCxnSpPr>
          <p:nvPr/>
        </p:nvCxnSpPr>
        <p:spPr>
          <a:xfrm rot="16200000" flipH="1">
            <a:off x="6683889" y="1996850"/>
            <a:ext cx="349375" cy="511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14335" y="2242631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1833" y="2729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45258" y="1137174"/>
            <a:ext cx="276763" cy="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45258" y="1583450"/>
            <a:ext cx="392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1728" y="108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097852" y="1352763"/>
            <a:ext cx="95045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TT.*F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5573" y="30548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6775" y="3547228"/>
            <a:ext cx="17251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Rule 0: S</a:t>
            </a:r>
            <a:r>
              <a:rPr lang="en-IN" dirty="0" smtClean="0">
                <a:sym typeface="Wingdings" panose="05000000000000000000" pitchFamily="2" charset="2"/>
              </a:rPr>
              <a:t> E$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Rule 1: </a:t>
            </a:r>
            <a:r>
              <a:rPr lang="en-IN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/>
              <a:t>Rule 2: </a:t>
            </a:r>
            <a:r>
              <a:rPr lang="en-IN" dirty="0" smtClean="0">
                <a:sym typeface="Wingdings" panose="05000000000000000000" pitchFamily="2" charset="2"/>
              </a:rPr>
              <a:t>E T</a:t>
            </a:r>
          </a:p>
          <a:p>
            <a:r>
              <a:rPr lang="en-IN" dirty="0" smtClean="0"/>
              <a:t>Rule 3: </a:t>
            </a:r>
            <a:r>
              <a:rPr lang="en-IN" dirty="0" smtClean="0">
                <a:sym typeface="Wingdings" panose="05000000000000000000" pitchFamily="2" charset="2"/>
              </a:rPr>
              <a:t>T T* F</a:t>
            </a:r>
          </a:p>
          <a:p>
            <a:r>
              <a:rPr lang="en-IN" dirty="0" smtClean="0"/>
              <a:t>Rule 4: </a:t>
            </a:r>
            <a:r>
              <a:rPr lang="en-IN" dirty="0" smtClean="0">
                <a:sym typeface="Wingdings" panose="05000000000000000000" pitchFamily="2" charset="2"/>
              </a:rPr>
              <a:t>T F</a:t>
            </a:r>
          </a:p>
          <a:p>
            <a:r>
              <a:rPr lang="en-IN" dirty="0" smtClean="0"/>
              <a:t>Rule 5: </a:t>
            </a:r>
            <a:r>
              <a:rPr lang="en-IN" dirty="0" smtClean="0">
                <a:sym typeface="Wingdings" panose="05000000000000000000" pitchFamily="2" charset="2"/>
              </a:rPr>
              <a:t>F id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Rule 6: </a:t>
            </a: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Num</a:t>
            </a:r>
            <a:endParaRPr lang="en-I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3" y="337101"/>
            <a:ext cx="1032655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.E$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E+T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.T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.T* 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 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 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5908" y="671262"/>
            <a:ext cx="1872038" cy="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1190" y="34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946" y="43406"/>
            <a:ext cx="992579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$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E E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+T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2466" y="-1982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11095"/>
              </p:ext>
            </p:extLst>
          </p:nvPr>
        </p:nvGraphicFramePr>
        <p:xfrm>
          <a:off x="4731832" y="2711410"/>
          <a:ext cx="6894957" cy="407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31190" y="1292813"/>
            <a:ext cx="1761474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04116" y="12730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7946" y="1137174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0594" y="1214118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7946" y="2291336"/>
            <a:ext cx="664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TF.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2466" y="20608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5925" y="2333170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1131190" y="1743699"/>
            <a:ext cx="1816756" cy="73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3"/>
          <p:cNvCxnSpPr/>
          <p:nvPr/>
        </p:nvCxnSpPr>
        <p:spPr>
          <a:xfrm>
            <a:off x="1131190" y="2203979"/>
            <a:ext cx="1594702" cy="904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14335" y="8042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5194" y="2860593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id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72398" y="1029452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8</a:t>
            </a:r>
            <a:endParaRPr lang="en-US" dirty="0"/>
          </a:p>
        </p:txBody>
      </p:sp>
      <p:cxnSp>
        <p:nvCxnSpPr>
          <p:cNvPr id="21" name="Straight Arrow Connector 13"/>
          <p:cNvCxnSpPr/>
          <p:nvPr/>
        </p:nvCxnSpPr>
        <p:spPr>
          <a:xfrm rot="16200000" flipH="1">
            <a:off x="105799" y="2327905"/>
            <a:ext cx="629325" cy="607331"/>
          </a:xfrm>
          <a:prstGeom prst="bentConnector3">
            <a:avLst>
              <a:gd name="adj1" fmla="val 94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400" y="2573552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835" y="2690182"/>
            <a:ext cx="1029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F</a:t>
            </a:r>
            <a:r>
              <a:rPr lang="en-IN" dirty="0" err="1" smtClean="0">
                <a:sym typeface="Wingdings" panose="05000000000000000000" pitchFamily="2" charset="2"/>
              </a:rPr>
              <a:t>Num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659" y="2407966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57545" y="409000"/>
            <a:ext cx="1872038" cy="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583" y="157771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 E$.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0968" y="8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5713" y="157771"/>
            <a:ext cx="24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6/accept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8185" y="804245"/>
            <a:ext cx="1919544" cy="1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58" y="5333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3025" y="457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88092" y="600594"/>
            <a:ext cx="1029449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E+. 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T.T*F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T.F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F.id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F.</a:t>
            </a:r>
            <a:r>
              <a:rPr lang="en-IN" dirty="0" err="1" smtClean="0">
                <a:sym typeface="Wingdings" panose="05000000000000000000" pitchFamily="2" charset="2"/>
              </a:rPr>
              <a:t>Num</a:t>
            </a:r>
            <a:endParaRPr lang="en-IN" dirty="0" smtClean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3655925" y="1800922"/>
            <a:ext cx="2543170" cy="567504"/>
          </a:xfrm>
          <a:prstGeom prst="bentConnector3">
            <a:avLst>
              <a:gd name="adj1" fmla="val -4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2745" y="20386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22021" y="935477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14613" y="2196700"/>
            <a:ext cx="9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2"/>
          </p:cNvCxnSpPr>
          <p:nvPr/>
        </p:nvCxnSpPr>
        <p:spPr>
          <a:xfrm rot="16200000" flipH="1">
            <a:off x="6733554" y="1947185"/>
            <a:ext cx="514710" cy="7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79001" y="2270466"/>
            <a:ext cx="1331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state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1833" y="2729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45258" y="1137174"/>
            <a:ext cx="276763" cy="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45258" y="1583450"/>
            <a:ext cx="392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1728" y="108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097852" y="1352763"/>
            <a:ext cx="95045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E E+T.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TT.*F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5573" y="3054827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329" y="3980329"/>
            <a:ext cx="343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Closure complete no further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82258"/>
              </p:ext>
            </p:extLst>
          </p:nvPr>
        </p:nvGraphicFramePr>
        <p:xfrm>
          <a:off x="4731832" y="2711410"/>
          <a:ext cx="6894957" cy="407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57"/>
                <a:gridCol w="806824"/>
                <a:gridCol w="820270"/>
                <a:gridCol w="900953"/>
                <a:gridCol w="900953"/>
                <a:gridCol w="820271"/>
                <a:gridCol w="699247"/>
                <a:gridCol w="645459"/>
                <a:gridCol w="578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2"/>
                          </a:solidFill>
                        </a:rPr>
                        <a:t>R2/S#?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2323" y="155539"/>
            <a:ext cx="1039067" cy="8925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</a:t>
            </a:r>
            <a:r>
              <a:rPr lang="en-IN" dirty="0" smtClean="0">
                <a:sym typeface="Wingdings" panose="05000000000000000000" pitchFamily="2" charset="2"/>
              </a:rPr>
              <a:t>T </a:t>
            </a:r>
            <a:r>
              <a:rPr lang="en-IN" sz="2800" dirty="0" smtClean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</a:t>
            </a:r>
            <a:r>
              <a:rPr lang="en-IN" dirty="0" smtClean="0">
                <a:sym typeface="Wingdings" panose="05000000000000000000" pitchFamily="2" charset="2"/>
              </a:rPr>
              <a:t> T</a:t>
            </a:r>
            <a:r>
              <a:rPr lang="en-IN" sz="2400" dirty="0" smtClean="0">
                <a:sym typeface="Wingdings" panose="05000000000000000000" pitchFamily="2" charset="2"/>
              </a:rPr>
              <a:t>.</a:t>
            </a:r>
            <a:r>
              <a:rPr lang="en-IN" dirty="0" smtClean="0">
                <a:sym typeface="Wingdings" panose="05000000000000000000" pitchFamily="2" charset="2"/>
              </a:rPr>
              <a:t>* 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4971" y="232483"/>
            <a:ext cx="10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6918" y="232483"/>
            <a:ext cx="3708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smtClean="0"/>
              <a:t>Elephant in the room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377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 2 had a shift reduce conflict</a:t>
            </a:r>
          </a:p>
          <a:p>
            <a:r>
              <a:rPr lang="en-IN" dirty="0" smtClean="0"/>
              <a:t>So the grammar is not LR(0) and we cannot make an LR(0) parser.</a:t>
            </a:r>
          </a:p>
          <a:p>
            <a:r>
              <a:rPr lang="en-IN" dirty="0" smtClean="0"/>
              <a:t>To solve this we need to rewrite the grammar, resolve the conflict or use a more powerful parser.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What if stack has id and next input symbol is </a:t>
            </a:r>
            <a:r>
              <a:rPr lang="en-IN" sz="2000" dirty="0" err="1" smtClean="0"/>
              <a:t>num</a:t>
            </a:r>
            <a:r>
              <a:rPr lang="en-IN" sz="2000" dirty="0" smtClean="0"/>
              <a:t> (both have same precedence that is)).</a:t>
            </a:r>
            <a:endParaRPr lang="en-US" sz="2000" dirty="0" smtClean="0"/>
          </a:p>
          <a:p>
            <a:r>
              <a:rPr lang="en-IN" sz="2000" dirty="0" smtClean="0"/>
              <a:t>Or in two different “states” of shift reduce parser, both with same stack and different symbols remaining in the input(i.e. remaining input queue). </a:t>
            </a:r>
          </a:p>
          <a:p>
            <a:r>
              <a:rPr lang="en-IN" sz="2000" dirty="0" smtClean="0"/>
              <a:t>The right decision is different. i.e. we cannot decide to always shift or always reduce. </a:t>
            </a:r>
          </a:p>
          <a:p>
            <a:r>
              <a:rPr lang="en-IN" sz="2000" dirty="0" smtClean="0"/>
              <a:t>We might need more information in addition to handles, next input symbol and precedence.</a:t>
            </a:r>
          </a:p>
          <a:p>
            <a:r>
              <a:rPr lang="en-IN" sz="2000" dirty="0" smtClean="0"/>
              <a:t>Consider for example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06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Suggest a rule to resolve this conflict</a:t>
            </a:r>
          </a:p>
          <a:p>
            <a:r>
              <a:rPr lang="en-IN" dirty="0" smtClean="0"/>
              <a:t>Or rewrite the grammar to resolve this conflict</a:t>
            </a:r>
          </a:p>
          <a:p>
            <a:r>
              <a:rPr lang="en-IN" dirty="0" smtClean="0"/>
              <a:t>You will be doing exercise in next class with respect to SR and LR (0)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CFG: E</a:t>
            </a:r>
            <a:r>
              <a:rPr lang="pt-BR" sz="2000" dirty="0" smtClean="0">
                <a:sym typeface="Wingdings" panose="05000000000000000000" pitchFamily="2" charset="2"/>
              </a:rPr>
              <a:t> E+E/id</a:t>
            </a:r>
          </a:p>
          <a:p>
            <a:r>
              <a:rPr lang="pt-BR" sz="2000" dirty="0" smtClean="0">
                <a:sym typeface="Wingdings" panose="05000000000000000000" pitchFamily="2" charset="2"/>
              </a:rPr>
              <a:t>Input: id+id+id</a:t>
            </a:r>
            <a:endParaRPr lang="pt-BR" sz="2000" dirty="0" smtClean="0"/>
          </a:p>
          <a:p>
            <a:r>
              <a:rPr lang="pt-BR" sz="2000" dirty="0" smtClean="0"/>
              <a:t>() id + id + id	 ----------	shift id</a:t>
            </a:r>
          </a:p>
          <a:p>
            <a:r>
              <a:rPr lang="pt-BR" sz="2000" dirty="0" smtClean="0"/>
              <a:t>(id) + id + id  	 ----------	reduce id to E</a:t>
            </a:r>
          </a:p>
          <a:p>
            <a:r>
              <a:rPr lang="pt-BR" sz="2000" dirty="0" smtClean="0"/>
              <a:t>(E) + id + id 	 	---------- 	shift +</a:t>
            </a:r>
          </a:p>
          <a:p>
            <a:r>
              <a:rPr lang="pt-BR" sz="2000" dirty="0" smtClean="0"/>
              <a:t>(E +) id + id 		----------	shift id</a:t>
            </a:r>
          </a:p>
          <a:p>
            <a:r>
              <a:rPr lang="pt-BR" sz="2000" dirty="0" smtClean="0"/>
              <a:t>(E+ id) + id		----------	reduce id</a:t>
            </a:r>
          </a:p>
          <a:p>
            <a:r>
              <a:rPr lang="pt-BR" sz="2000" dirty="0" smtClean="0"/>
              <a:t>(E + E) + id		----------	reduce or shift ??</a:t>
            </a:r>
          </a:p>
          <a:p>
            <a:r>
              <a:rPr lang="pt-BR" sz="2000" dirty="0" smtClean="0"/>
              <a:t>Same precedence as both E+E (handle) and +,  as both are in same production</a:t>
            </a:r>
          </a:p>
          <a:p>
            <a:r>
              <a:rPr lang="pt-BR" sz="2000" dirty="0" smtClean="0"/>
              <a:t>This decision dillema is called shift-reduce conflict.</a:t>
            </a:r>
          </a:p>
          <a:p>
            <a:r>
              <a:rPr lang="pt-BR" sz="2000" dirty="0" smtClean="0"/>
              <a:t>We can also have a reduce-reduce conflict.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5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However if we use left associativity here and say + is left associative and shift. </a:t>
            </a:r>
          </a:p>
          <a:p>
            <a:pPr lvl="1"/>
            <a:r>
              <a:rPr lang="en-IN" sz="1600" dirty="0" smtClean="0"/>
              <a:t>This shift-reduce conflict resolves. But we had to use supplementary information of associativity in addition to precedence.</a:t>
            </a:r>
          </a:p>
          <a:p>
            <a:r>
              <a:rPr lang="en-IN" sz="2000" dirty="0" smtClean="0"/>
              <a:t>Instead of what is left in input, we can also see what has already been parsed. (i.e. handles, what can lead to a handle(done by viable prefix) , what is below handles in stack(items and states).</a:t>
            </a:r>
          </a:p>
          <a:p>
            <a:r>
              <a:rPr lang="en-US" sz="2000" dirty="0"/>
              <a:t>In LR parsers, the shift and reduce decisions are potentially based on the entire </a:t>
            </a:r>
            <a:r>
              <a:rPr lang="en-US" sz="2000" dirty="0" smtClean="0"/>
              <a:t>stack i.e. </a:t>
            </a:r>
            <a:r>
              <a:rPr lang="en-US" sz="2000" dirty="0"/>
              <a:t>everything </a:t>
            </a:r>
            <a:r>
              <a:rPr lang="en-US" sz="2000" dirty="0" smtClean="0"/>
              <a:t>that has been parsed.</a:t>
            </a:r>
          </a:p>
          <a:p>
            <a:r>
              <a:rPr lang="en-US" sz="2000" dirty="0" smtClean="0"/>
              <a:t>LR </a:t>
            </a:r>
            <a:r>
              <a:rPr lang="en-US" sz="2000" dirty="0"/>
              <a:t>parsers do this with constant speed, by summarizing all the relevant left context information into a single number called the </a:t>
            </a:r>
            <a:r>
              <a:rPr lang="en-US" sz="2000" dirty="0" smtClean="0"/>
              <a:t>LR(n) state items.</a:t>
            </a:r>
            <a:endParaRPr lang="en-IN" sz="2000" dirty="0" smtClean="0"/>
          </a:p>
          <a:p>
            <a:r>
              <a:rPr lang="en-IN" sz="2000" dirty="0" smtClean="0"/>
              <a:t>To do this LR parsers a closure operation of CFG to make table of states.</a:t>
            </a:r>
            <a:endParaRPr lang="en-US" sz="2000" dirty="0" smtClean="0"/>
          </a:p>
          <a:p>
            <a:pPr marL="0" indent="0">
              <a:buNone/>
            </a:pPr>
            <a:endParaRPr lang="en-IN" sz="2200" dirty="0" smtClean="0"/>
          </a:p>
          <a:p>
            <a:endParaRPr lang="en-IN" sz="2200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Handle, Viable prefix</a:t>
            </a:r>
            <a:r>
              <a:rPr lang="en-IN" dirty="0"/>
              <a:t> </a:t>
            </a:r>
            <a:r>
              <a:rPr lang="en-IN" dirty="0" smtClean="0"/>
              <a:t>and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Handle</a:t>
            </a:r>
            <a:r>
              <a:rPr lang="en-IN" dirty="0" smtClean="0"/>
              <a:t> is a part of input string ( i.e. substring of input) which matches the right side of a production (appearing at top of stack).</a:t>
            </a:r>
          </a:p>
          <a:p>
            <a:r>
              <a:rPr lang="en-IN" b="1" dirty="0" smtClean="0"/>
              <a:t>Viable prefix </a:t>
            </a:r>
            <a:r>
              <a:rPr lang="en-IN" dirty="0" smtClean="0"/>
              <a:t>is prefix which can appear on top of stack</a:t>
            </a:r>
          </a:p>
          <a:p>
            <a:r>
              <a:rPr lang="en-IN" dirty="0" smtClean="0"/>
              <a:t>e.g.</a:t>
            </a:r>
          </a:p>
          <a:p>
            <a:r>
              <a:rPr lang="en-IN" dirty="0" smtClean="0"/>
              <a:t>If </a:t>
            </a:r>
            <a:r>
              <a:rPr lang="en-IN" dirty="0" err="1" smtClean="0"/>
              <a:t>Id+id</a:t>
            </a:r>
            <a:r>
              <a:rPr lang="en-IN" dirty="0" smtClean="0"/>
              <a:t> is input and E</a:t>
            </a:r>
            <a:r>
              <a:rPr lang="en-IN" dirty="0" smtClean="0">
                <a:sym typeface="Wingdings" panose="05000000000000000000" pitchFamily="2" charset="2"/>
              </a:rPr>
              <a:t>E+E/id </a:t>
            </a:r>
          </a:p>
          <a:p>
            <a:r>
              <a:rPr lang="en-IN" dirty="0" smtClean="0"/>
              <a:t>id+ can never appear on top of stack as it is not possible</a:t>
            </a:r>
          </a:p>
          <a:p>
            <a:r>
              <a:rPr lang="en-IN" dirty="0" smtClean="0"/>
              <a:t>As before + is shift id has to be reduced into E</a:t>
            </a:r>
          </a:p>
          <a:p>
            <a:r>
              <a:rPr lang="en-IN" dirty="0" smtClean="0"/>
              <a:t>So we can get E+ in stack not id + so E + is viable and id + is not viable</a:t>
            </a:r>
            <a:endParaRPr lang="en-US" dirty="0" smtClean="0"/>
          </a:p>
          <a:p>
            <a:r>
              <a:rPr lang="en-IN" dirty="0" smtClean="0"/>
              <a:t>A viable prefix </a:t>
            </a:r>
            <a:r>
              <a:rPr lang="en-IN" b="1" dirty="0" smtClean="0"/>
              <a:t>can extend up </a:t>
            </a:r>
            <a:r>
              <a:rPr lang="en-IN" dirty="0" smtClean="0"/>
              <a:t>to a handle not past a handle.</a:t>
            </a:r>
          </a:p>
        </p:txBody>
      </p:sp>
    </p:spTree>
    <p:extLst>
      <p:ext uri="{BB962C8B-B14F-4D97-AF65-F5344CB8AC3E}">
        <p14:creationId xmlns:p14="http://schemas.microsoft.com/office/powerpoint/2010/main" val="25312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approach to building LR(0) parsers will be based on a notation for describing "what point in a rule we are up </a:t>
            </a:r>
            <a:r>
              <a:rPr lang="en-US" dirty="0" smtClean="0"/>
              <a:t>to. </a:t>
            </a:r>
            <a:r>
              <a:rPr lang="en-US" dirty="0"/>
              <a:t> </a:t>
            </a:r>
            <a:r>
              <a:rPr lang="en-US" dirty="0" smtClean="0"/>
              <a:t>Item </a:t>
            </a:r>
            <a:r>
              <a:rPr lang="en-US" dirty="0"/>
              <a:t>describes "where we </a:t>
            </a:r>
            <a:r>
              <a:rPr lang="en-US" dirty="0" smtClean="0"/>
              <a:t>are“.</a:t>
            </a:r>
          </a:p>
          <a:p>
            <a:r>
              <a:rPr lang="en-US" dirty="0" smtClean="0"/>
              <a:t>A valid item describes where we are </a:t>
            </a:r>
          </a:p>
          <a:p>
            <a:r>
              <a:rPr lang="en-US" dirty="0"/>
              <a:t>T</a:t>
            </a:r>
            <a:r>
              <a:rPr lang="en-US" dirty="0" smtClean="0"/>
              <a:t>he relation between viable prefix and valid item is </a:t>
            </a:r>
          </a:p>
          <a:p>
            <a:pPr lvl="1"/>
            <a:r>
              <a:rPr lang="en-US" dirty="0" smtClean="0"/>
              <a:t>If any  item is valid for a string S then S must be a viable prefix.</a:t>
            </a:r>
          </a:p>
          <a:p>
            <a:pPr lvl="1"/>
            <a:r>
              <a:rPr lang="en-US" dirty="0" smtClean="0"/>
              <a:t>If some string   S is a viable prefix, then there must be some item that is valid for 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Handle, Viable prefix</a:t>
            </a:r>
            <a:r>
              <a:rPr lang="en-IN" dirty="0"/>
              <a:t> </a:t>
            </a:r>
            <a:r>
              <a:rPr lang="en-IN" dirty="0" smtClean="0"/>
              <a:t>and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Item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Item is any production with a . Specifying. </a:t>
            </a:r>
          </a:p>
          <a:p>
            <a:pPr lvl="1"/>
            <a:r>
              <a:rPr lang="en-IN" dirty="0" smtClean="0"/>
              <a:t>What is left(remaining) to be seen on the right hand side of the production. Whatever has been seen is on the left side of .</a:t>
            </a:r>
          </a:p>
          <a:p>
            <a:pPr lvl="1"/>
            <a:r>
              <a:rPr lang="en-IN" dirty="0" smtClean="0"/>
              <a:t> This will help use see where we are in a particular parse. If we reach an item which has nothing on right hand side we reduce, other wise we shift.</a:t>
            </a:r>
          </a:p>
          <a:p>
            <a:r>
              <a:rPr lang="en-IN" dirty="0" smtClean="0"/>
              <a:t>Configuration or collection of items at any given step  is called state.</a:t>
            </a:r>
          </a:p>
          <a:p>
            <a:r>
              <a:rPr lang="en-IN" dirty="0" smtClean="0"/>
              <a:t>We move across states after seeing items on input and stack.</a:t>
            </a:r>
          </a:p>
          <a:p>
            <a:r>
              <a:rPr lang="en-IN" dirty="0" smtClean="0"/>
              <a:t>Collection of states is represented in LR parsing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4693</Words>
  <Application>Microsoft Office PowerPoint</Application>
  <PresentationFormat>Widescreen</PresentationFormat>
  <Paragraphs>1646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Table Driven Shift Reduce Parsing</vt:lpstr>
      <vt:lpstr>Pre requisite</vt:lpstr>
      <vt:lpstr>Shift reduce parser summary…</vt:lpstr>
      <vt:lpstr>PowerPoint Presentation</vt:lpstr>
      <vt:lpstr>PowerPoint Presentation</vt:lpstr>
      <vt:lpstr>PowerPoint Presentation</vt:lpstr>
      <vt:lpstr>Handle, Viable prefix and item</vt:lpstr>
      <vt:lpstr>Handle, Viable prefix and item</vt:lpstr>
      <vt:lpstr>Item and state</vt:lpstr>
      <vt:lpstr>LR parsing</vt:lpstr>
      <vt:lpstr> Kinds of LR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and goto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Driven Shift Reduce Parsing</dc:title>
  <dc:creator>Bilal Haider</dc:creator>
  <cp:lastModifiedBy>Bilal Haider</cp:lastModifiedBy>
  <cp:revision>38</cp:revision>
  <dcterms:created xsi:type="dcterms:W3CDTF">2020-04-15T11:09:41Z</dcterms:created>
  <dcterms:modified xsi:type="dcterms:W3CDTF">2020-04-19T23:57:36Z</dcterms:modified>
</cp:coreProperties>
</file>