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57" r:id="rId4"/>
    <p:sldId id="259" r:id="rId5"/>
    <p:sldId id="260" r:id="rId6"/>
    <p:sldId id="261" r:id="rId7"/>
    <p:sldId id="264" r:id="rId8"/>
    <p:sldId id="265" r:id="rId9"/>
    <p:sldId id="266" r:id="rId10"/>
    <p:sldId id="258" r:id="rId11"/>
    <p:sldId id="262" r:id="rId12"/>
    <p:sldId id="263"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95"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3656B0-7BA8-4FAE-8787-8EB065880EDD}"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282C-47B9-4C58-8CDA-A2AAD90A73C5}" type="slidenum">
              <a:rPr lang="en-US" smtClean="0"/>
              <a:t>‹#›</a:t>
            </a:fld>
            <a:endParaRPr lang="en-US"/>
          </a:p>
        </p:txBody>
      </p:sp>
    </p:spTree>
    <p:extLst>
      <p:ext uri="{BB962C8B-B14F-4D97-AF65-F5344CB8AC3E}">
        <p14:creationId xmlns:p14="http://schemas.microsoft.com/office/powerpoint/2010/main" val="125371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3656B0-7BA8-4FAE-8787-8EB065880EDD}"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282C-47B9-4C58-8CDA-A2AAD90A73C5}" type="slidenum">
              <a:rPr lang="en-US" smtClean="0"/>
              <a:t>‹#›</a:t>
            </a:fld>
            <a:endParaRPr lang="en-US"/>
          </a:p>
        </p:txBody>
      </p:sp>
    </p:spTree>
    <p:extLst>
      <p:ext uri="{BB962C8B-B14F-4D97-AF65-F5344CB8AC3E}">
        <p14:creationId xmlns:p14="http://schemas.microsoft.com/office/powerpoint/2010/main" val="185065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3656B0-7BA8-4FAE-8787-8EB065880EDD}"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282C-47B9-4C58-8CDA-A2AAD90A73C5}" type="slidenum">
              <a:rPr lang="en-US" smtClean="0"/>
              <a:t>‹#›</a:t>
            </a:fld>
            <a:endParaRPr lang="en-US"/>
          </a:p>
        </p:txBody>
      </p:sp>
    </p:spTree>
    <p:extLst>
      <p:ext uri="{BB962C8B-B14F-4D97-AF65-F5344CB8AC3E}">
        <p14:creationId xmlns:p14="http://schemas.microsoft.com/office/powerpoint/2010/main" val="405806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3656B0-7BA8-4FAE-8787-8EB065880EDD}"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282C-47B9-4C58-8CDA-A2AAD90A73C5}" type="slidenum">
              <a:rPr lang="en-US" smtClean="0"/>
              <a:t>‹#›</a:t>
            </a:fld>
            <a:endParaRPr lang="en-US"/>
          </a:p>
        </p:txBody>
      </p:sp>
    </p:spTree>
    <p:extLst>
      <p:ext uri="{BB962C8B-B14F-4D97-AF65-F5344CB8AC3E}">
        <p14:creationId xmlns:p14="http://schemas.microsoft.com/office/powerpoint/2010/main" val="102476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56B0-7BA8-4FAE-8787-8EB065880EDD}"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282C-47B9-4C58-8CDA-A2AAD90A73C5}" type="slidenum">
              <a:rPr lang="en-US" smtClean="0"/>
              <a:t>‹#›</a:t>
            </a:fld>
            <a:endParaRPr lang="en-US"/>
          </a:p>
        </p:txBody>
      </p:sp>
    </p:spTree>
    <p:extLst>
      <p:ext uri="{BB962C8B-B14F-4D97-AF65-F5344CB8AC3E}">
        <p14:creationId xmlns:p14="http://schemas.microsoft.com/office/powerpoint/2010/main" val="2506498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3656B0-7BA8-4FAE-8787-8EB065880EDD}"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282C-47B9-4C58-8CDA-A2AAD90A73C5}" type="slidenum">
              <a:rPr lang="en-US" smtClean="0"/>
              <a:t>‹#›</a:t>
            </a:fld>
            <a:endParaRPr lang="en-US"/>
          </a:p>
        </p:txBody>
      </p:sp>
    </p:spTree>
    <p:extLst>
      <p:ext uri="{BB962C8B-B14F-4D97-AF65-F5344CB8AC3E}">
        <p14:creationId xmlns:p14="http://schemas.microsoft.com/office/powerpoint/2010/main" val="42926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3656B0-7BA8-4FAE-8787-8EB065880EDD}"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0282C-47B9-4C58-8CDA-A2AAD90A73C5}" type="slidenum">
              <a:rPr lang="en-US" smtClean="0"/>
              <a:t>‹#›</a:t>
            </a:fld>
            <a:endParaRPr lang="en-US"/>
          </a:p>
        </p:txBody>
      </p:sp>
    </p:spTree>
    <p:extLst>
      <p:ext uri="{BB962C8B-B14F-4D97-AF65-F5344CB8AC3E}">
        <p14:creationId xmlns:p14="http://schemas.microsoft.com/office/powerpoint/2010/main" val="332450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3656B0-7BA8-4FAE-8787-8EB065880EDD}"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0282C-47B9-4C58-8CDA-A2AAD90A73C5}" type="slidenum">
              <a:rPr lang="en-US" smtClean="0"/>
              <a:t>‹#›</a:t>
            </a:fld>
            <a:endParaRPr lang="en-US"/>
          </a:p>
        </p:txBody>
      </p:sp>
    </p:spTree>
    <p:extLst>
      <p:ext uri="{BB962C8B-B14F-4D97-AF65-F5344CB8AC3E}">
        <p14:creationId xmlns:p14="http://schemas.microsoft.com/office/powerpoint/2010/main" val="415612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656B0-7BA8-4FAE-8787-8EB065880EDD}" type="datetimeFigureOut">
              <a:rPr lang="en-US" smtClean="0"/>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0282C-47B9-4C58-8CDA-A2AAD90A73C5}" type="slidenum">
              <a:rPr lang="en-US" smtClean="0"/>
              <a:t>‹#›</a:t>
            </a:fld>
            <a:endParaRPr lang="en-US"/>
          </a:p>
        </p:txBody>
      </p:sp>
    </p:spTree>
    <p:extLst>
      <p:ext uri="{BB962C8B-B14F-4D97-AF65-F5344CB8AC3E}">
        <p14:creationId xmlns:p14="http://schemas.microsoft.com/office/powerpoint/2010/main" val="380687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656B0-7BA8-4FAE-8787-8EB065880EDD}"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282C-47B9-4C58-8CDA-A2AAD90A73C5}" type="slidenum">
              <a:rPr lang="en-US" smtClean="0"/>
              <a:t>‹#›</a:t>
            </a:fld>
            <a:endParaRPr lang="en-US"/>
          </a:p>
        </p:txBody>
      </p:sp>
    </p:spTree>
    <p:extLst>
      <p:ext uri="{BB962C8B-B14F-4D97-AF65-F5344CB8AC3E}">
        <p14:creationId xmlns:p14="http://schemas.microsoft.com/office/powerpoint/2010/main" val="370485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656B0-7BA8-4FAE-8787-8EB065880EDD}"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282C-47B9-4C58-8CDA-A2AAD90A73C5}" type="slidenum">
              <a:rPr lang="en-US" smtClean="0"/>
              <a:t>‹#›</a:t>
            </a:fld>
            <a:endParaRPr lang="en-US"/>
          </a:p>
        </p:txBody>
      </p:sp>
    </p:spTree>
    <p:extLst>
      <p:ext uri="{BB962C8B-B14F-4D97-AF65-F5344CB8AC3E}">
        <p14:creationId xmlns:p14="http://schemas.microsoft.com/office/powerpoint/2010/main" val="352406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656B0-7BA8-4FAE-8787-8EB065880EDD}" type="datetimeFigureOut">
              <a:rPr lang="en-US" smtClean="0"/>
              <a:t>4/15/2020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0282C-47B9-4C58-8CDA-A2AAD90A73C5}" type="slidenum">
              <a:rPr lang="en-US" smtClean="0"/>
              <a:t>‹#›</a:t>
            </a:fld>
            <a:endParaRPr lang="en-US"/>
          </a:p>
        </p:txBody>
      </p:sp>
    </p:spTree>
    <p:extLst>
      <p:ext uri="{BB962C8B-B14F-4D97-AF65-F5344CB8AC3E}">
        <p14:creationId xmlns:p14="http://schemas.microsoft.com/office/powerpoint/2010/main" val="2799390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Table Driven Shift Reduce Parsing</a:t>
            </a:r>
            <a:endParaRPr lang="en-US" dirty="0"/>
          </a:p>
        </p:txBody>
      </p:sp>
      <p:sp>
        <p:nvSpPr>
          <p:cNvPr id="3" name="Subtitle 2"/>
          <p:cNvSpPr>
            <a:spLocks noGrp="1"/>
          </p:cNvSpPr>
          <p:nvPr>
            <p:ph type="subTitle" idx="1"/>
          </p:nvPr>
        </p:nvSpPr>
        <p:spPr/>
        <p:txBody>
          <a:bodyPr/>
          <a:lstStyle/>
          <a:p>
            <a:r>
              <a:rPr lang="en-IN" dirty="0" smtClean="0"/>
              <a:t>LR(0) parsing</a:t>
            </a:r>
          </a:p>
          <a:p>
            <a:r>
              <a:rPr lang="en-IN" dirty="0" smtClean="0"/>
              <a:t>Why And Why Nots</a:t>
            </a:r>
            <a:endParaRPr lang="en-US" dirty="0"/>
          </a:p>
        </p:txBody>
      </p:sp>
    </p:spTree>
    <p:extLst>
      <p:ext uri="{BB962C8B-B14F-4D97-AF65-F5344CB8AC3E}">
        <p14:creationId xmlns:p14="http://schemas.microsoft.com/office/powerpoint/2010/main" val="2265110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LR parsing</a:t>
            </a:r>
            <a:endParaRPr lang="en-US" dirty="0"/>
          </a:p>
        </p:txBody>
      </p:sp>
      <p:sp>
        <p:nvSpPr>
          <p:cNvPr id="3" name="Content Placeholder 2"/>
          <p:cNvSpPr>
            <a:spLocks noGrp="1"/>
          </p:cNvSpPr>
          <p:nvPr>
            <p:ph idx="1"/>
          </p:nvPr>
        </p:nvSpPr>
        <p:spPr/>
        <p:txBody>
          <a:bodyPr>
            <a:normAutofit fontScale="77500" lnSpcReduction="20000"/>
          </a:bodyPr>
          <a:lstStyle/>
          <a:p>
            <a:r>
              <a:rPr lang="en-IN" sz="2900" dirty="0" smtClean="0"/>
              <a:t>LR parsing is none recursive table driven shift reduce parsing. </a:t>
            </a:r>
          </a:p>
          <a:p>
            <a:pPr lvl="3"/>
            <a:r>
              <a:rPr lang="en-IN" sz="2900" dirty="0" smtClean="0"/>
              <a:t>L : left to right scan</a:t>
            </a:r>
          </a:p>
          <a:p>
            <a:pPr lvl="3"/>
            <a:r>
              <a:rPr lang="en-IN" sz="2900" dirty="0" smtClean="0"/>
              <a:t>R: rightmost derivation first (in reverse order)</a:t>
            </a:r>
          </a:p>
          <a:p>
            <a:endParaRPr lang="en-IN" sz="2900" dirty="0"/>
          </a:p>
          <a:p>
            <a:r>
              <a:rPr lang="en-US" sz="2900" dirty="0" smtClean="0"/>
              <a:t>LR parsing algorithm –  Performs a shift-reduce parse with an explicit stack         </a:t>
            </a:r>
          </a:p>
          <a:p>
            <a:r>
              <a:rPr lang="en-US" sz="2900" dirty="0" smtClean="0"/>
              <a:t>stack contains grammar symbols (T or V) mixed with states</a:t>
            </a:r>
          </a:p>
          <a:p>
            <a:r>
              <a:rPr lang="en-US" sz="2900" dirty="0" smtClean="0"/>
              <a:t>Look at state at top of stack and input symbol to find action in table</a:t>
            </a:r>
          </a:p>
          <a:p>
            <a:r>
              <a:rPr lang="en-US" sz="2900" dirty="0" smtClean="0"/>
              <a:t> shift(n): advance input, push state n on stack </a:t>
            </a:r>
          </a:p>
          <a:p>
            <a:r>
              <a:rPr lang="en-US" sz="2900" dirty="0" smtClean="0"/>
              <a:t>reduce(k): pop </a:t>
            </a:r>
            <a:r>
              <a:rPr lang="en-US" sz="2900" dirty="0" err="1" smtClean="0"/>
              <a:t>rhs</a:t>
            </a:r>
            <a:r>
              <a:rPr lang="en-US" sz="2900" dirty="0" smtClean="0"/>
              <a:t> of grammar rule k, look up state on top of stack and lhs for </a:t>
            </a:r>
            <a:r>
              <a:rPr lang="en-US" sz="2900" dirty="0" err="1" smtClean="0"/>
              <a:t>goto</a:t>
            </a:r>
            <a:r>
              <a:rPr lang="en-US" sz="2900" dirty="0" smtClean="0"/>
              <a:t> n, push lhs(k) and n onto stack </a:t>
            </a:r>
          </a:p>
          <a:p>
            <a:r>
              <a:rPr lang="en-US" sz="2900" dirty="0" smtClean="0"/>
              <a:t> accept: stop and success </a:t>
            </a:r>
          </a:p>
          <a:p>
            <a:r>
              <a:rPr lang="en-US" sz="2900" dirty="0" smtClean="0"/>
              <a:t> error: stop and fail </a:t>
            </a:r>
          </a:p>
          <a:p>
            <a:endParaRPr lang="en-IN" sz="3000" dirty="0" smtClean="0"/>
          </a:p>
        </p:txBody>
      </p:sp>
    </p:spTree>
    <p:extLst>
      <p:ext uri="{BB962C8B-B14F-4D97-AF65-F5344CB8AC3E}">
        <p14:creationId xmlns:p14="http://schemas.microsoft.com/office/powerpoint/2010/main" val="709795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Kinds of LR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LR(k)  : most powerful deterministic bottom-up parsing using k </a:t>
            </a:r>
            <a:r>
              <a:rPr lang="en-US" dirty="0" err="1" smtClean="0"/>
              <a:t>lookaheads</a:t>
            </a:r>
            <a:r>
              <a:rPr lang="en-US" dirty="0" smtClean="0"/>
              <a:t> </a:t>
            </a:r>
          </a:p>
          <a:p>
            <a:r>
              <a:rPr lang="en-US" dirty="0" smtClean="0"/>
              <a:t> SLR(k) and LALR(k) mechanism to perform  bottom-up parsing </a:t>
            </a:r>
          </a:p>
          <a:p>
            <a:r>
              <a:rPr lang="en-US" dirty="0" smtClean="0"/>
              <a:t> finite state machine to manipulate “handle” </a:t>
            </a:r>
          </a:p>
          <a:p>
            <a:r>
              <a:rPr lang="en-US" dirty="0" smtClean="0"/>
              <a:t>Components </a:t>
            </a:r>
          </a:p>
          <a:p>
            <a:pPr lvl="1"/>
            <a:r>
              <a:rPr lang="en-US" dirty="0" smtClean="0"/>
              <a:t>Parse stack </a:t>
            </a:r>
          </a:p>
          <a:p>
            <a:pPr lvl="1"/>
            <a:r>
              <a:rPr lang="en-US" dirty="0" smtClean="0"/>
              <a:t> Shift-reduce driver </a:t>
            </a:r>
          </a:p>
          <a:p>
            <a:pPr lvl="1"/>
            <a:r>
              <a:rPr lang="en-US" dirty="0" smtClean="0"/>
              <a:t>Action table  </a:t>
            </a:r>
          </a:p>
          <a:p>
            <a:pPr lvl="1"/>
            <a:r>
              <a:rPr lang="en-US" dirty="0" err="1" smtClean="0"/>
              <a:t>Goto</a:t>
            </a:r>
            <a:r>
              <a:rPr lang="en-US" dirty="0" smtClean="0"/>
              <a:t> table </a:t>
            </a:r>
            <a:endParaRPr lang="en-US" dirty="0"/>
          </a:p>
        </p:txBody>
      </p:sp>
    </p:spTree>
    <p:extLst>
      <p:ext uri="{BB962C8B-B14F-4D97-AF65-F5344CB8AC3E}">
        <p14:creationId xmlns:p14="http://schemas.microsoft.com/office/powerpoint/2010/main" val="2473824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LR parsers are driven by two tables: </a:t>
            </a:r>
          </a:p>
          <a:p>
            <a:r>
              <a:rPr lang="en-US" dirty="0" smtClean="0"/>
              <a:t>Action table, which specifies that actions to take </a:t>
            </a:r>
          </a:p>
          <a:p>
            <a:r>
              <a:rPr lang="en-US" dirty="0" smtClean="0"/>
              <a:t>Shift, reduce, accept (terminate with success) or error  </a:t>
            </a:r>
          </a:p>
          <a:p>
            <a:r>
              <a:rPr lang="en-US" dirty="0" err="1" smtClean="0"/>
              <a:t>Goto</a:t>
            </a:r>
            <a:r>
              <a:rPr lang="en-US" dirty="0" smtClean="0"/>
              <a:t> table, which specifies state transition </a:t>
            </a:r>
          </a:p>
          <a:p>
            <a:r>
              <a:rPr lang="en-US" dirty="0" smtClean="0"/>
              <a:t>Defines successor states after a token or LHS is matched and shifted. </a:t>
            </a:r>
          </a:p>
          <a:p>
            <a:r>
              <a:rPr lang="en-US" dirty="0" smtClean="0"/>
              <a:t>Parse stack – contains parse states (not symbols) </a:t>
            </a:r>
          </a:p>
          <a:p>
            <a:r>
              <a:rPr lang="en-US" dirty="0" smtClean="0"/>
              <a:t>Encode the shifted symbol and the handles that are being matched, a possible sub-tree of the parse tree </a:t>
            </a:r>
          </a:p>
          <a:p>
            <a:pPr marL="0" indent="0">
              <a:buNone/>
            </a:pPr>
            <a:endParaRPr lang="en-US" dirty="0"/>
          </a:p>
        </p:txBody>
      </p:sp>
    </p:spTree>
    <p:extLst>
      <p:ext uri="{BB962C8B-B14F-4D97-AF65-F5344CB8AC3E}">
        <p14:creationId xmlns:p14="http://schemas.microsoft.com/office/powerpoint/2010/main" val="291676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We use closure function on CFG to find states and items </a:t>
            </a:r>
          </a:p>
          <a:p>
            <a:r>
              <a:rPr lang="en-IN" dirty="0" smtClean="0"/>
              <a:t>We now look at an example.</a:t>
            </a:r>
          </a:p>
          <a:p>
            <a:r>
              <a:rPr lang="en-IN" dirty="0" smtClean="0"/>
              <a:t>The parser we will be forming is LR(0)</a:t>
            </a:r>
          </a:p>
          <a:p>
            <a:r>
              <a:rPr lang="en-IN" dirty="0" smtClean="0"/>
              <a:t>LR parser with 0 </a:t>
            </a:r>
            <a:r>
              <a:rPr lang="en-IN" dirty="0" err="1" smtClean="0"/>
              <a:t>lookahead</a:t>
            </a:r>
            <a:endParaRPr lang="en-IN" dirty="0" smtClean="0"/>
          </a:p>
          <a:p>
            <a:r>
              <a:rPr lang="en-IN" dirty="0" smtClean="0"/>
              <a:t>LR parser with LR (0) items</a:t>
            </a:r>
          </a:p>
          <a:p>
            <a:r>
              <a:rPr lang="en-IN" dirty="0" smtClean="0"/>
              <a:t>If a state has a reduction rule we will apply it under all terminal symbols</a:t>
            </a:r>
            <a:endParaRPr lang="en-US" dirty="0"/>
          </a:p>
        </p:txBody>
      </p:sp>
    </p:spTree>
    <p:extLst>
      <p:ext uri="{BB962C8B-B14F-4D97-AF65-F5344CB8AC3E}">
        <p14:creationId xmlns:p14="http://schemas.microsoft.com/office/powerpoint/2010/main" val="3067543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61884" cy="1200329"/>
          </a:xfrm>
          <a:prstGeom prst="rect">
            <a:avLst/>
          </a:prstGeom>
          <a:solidFill>
            <a:schemeClr val="bg1"/>
          </a:solidFill>
          <a:ln>
            <a:solidFill>
              <a:srgbClr val="FF0000"/>
            </a:solidFill>
          </a:ln>
        </p:spPr>
        <p:txBody>
          <a:bodyPr wrap="none" rtlCol="0">
            <a:spAutoFit/>
          </a:bodyPr>
          <a:lstStyle/>
          <a:p>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5" name="TextBox 4"/>
          <p:cNvSpPr txBox="1"/>
          <p:nvPr/>
        </p:nvSpPr>
        <p:spPr>
          <a:xfrm>
            <a:off x="2264381" y="29928"/>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6" name="TextBox 5"/>
          <p:cNvSpPr txBox="1"/>
          <p:nvPr/>
        </p:nvSpPr>
        <p:spPr>
          <a:xfrm>
            <a:off x="1243567" y="-7185"/>
            <a:ext cx="1039131" cy="369332"/>
          </a:xfrm>
          <a:prstGeom prst="rect">
            <a:avLst/>
          </a:prstGeom>
          <a:noFill/>
        </p:spPr>
        <p:txBody>
          <a:bodyPr wrap="none" rtlCol="0">
            <a:spAutoFit/>
          </a:bodyPr>
          <a:lstStyle/>
          <a:p>
            <a:r>
              <a:rPr lang="en-IN" dirty="0" smtClean="0"/>
              <a:t>grammar</a:t>
            </a:r>
            <a:endParaRPr lang="en-US" dirty="0"/>
          </a:p>
        </p:txBody>
      </p:sp>
      <p:sp>
        <p:nvSpPr>
          <p:cNvPr id="7" name="TextBox 6"/>
          <p:cNvSpPr txBox="1"/>
          <p:nvPr/>
        </p:nvSpPr>
        <p:spPr>
          <a:xfrm>
            <a:off x="4112273" y="61724"/>
            <a:ext cx="2187074" cy="369332"/>
          </a:xfrm>
          <a:prstGeom prst="rect">
            <a:avLst/>
          </a:prstGeom>
          <a:noFill/>
        </p:spPr>
        <p:txBody>
          <a:bodyPr wrap="none" rtlCol="0">
            <a:spAutoFit/>
          </a:bodyPr>
          <a:lstStyle/>
          <a:p>
            <a:r>
              <a:rPr lang="en-IN" dirty="0" smtClean="0"/>
              <a:t>Augmented grammar</a:t>
            </a:r>
            <a:endParaRPr lang="en-US" dirty="0"/>
          </a:p>
        </p:txBody>
      </p:sp>
      <p:sp>
        <p:nvSpPr>
          <p:cNvPr id="8" name="TextBox 7"/>
          <p:cNvSpPr txBox="1"/>
          <p:nvPr/>
        </p:nvSpPr>
        <p:spPr>
          <a:xfrm>
            <a:off x="233082" y="2250141"/>
            <a:ext cx="798617"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endParaRPr lang="en-IN" dirty="0" smtClean="0"/>
          </a:p>
        </p:txBody>
      </p:sp>
      <p:sp>
        <p:nvSpPr>
          <p:cNvPr id="9" name="TextBox 8"/>
          <p:cNvSpPr txBox="1"/>
          <p:nvPr/>
        </p:nvSpPr>
        <p:spPr>
          <a:xfrm>
            <a:off x="1734671" y="2250141"/>
            <a:ext cx="6950621" cy="646331"/>
          </a:xfrm>
          <a:prstGeom prst="rect">
            <a:avLst/>
          </a:prstGeom>
          <a:noFill/>
        </p:spPr>
        <p:txBody>
          <a:bodyPr wrap="none" rtlCol="0">
            <a:spAutoFit/>
          </a:bodyPr>
          <a:lstStyle/>
          <a:p>
            <a:r>
              <a:rPr lang="en-IN" dirty="0" smtClean="0"/>
              <a:t>To make S</a:t>
            </a:r>
            <a:r>
              <a:rPr lang="en-IN" dirty="0" smtClean="0">
                <a:sym typeface="Wingdings" panose="05000000000000000000" pitchFamily="2" charset="2"/>
              </a:rPr>
              <a:t>E$ an item we place . Before first element of right hand side</a:t>
            </a:r>
          </a:p>
          <a:p>
            <a:r>
              <a:rPr lang="en-IN" dirty="0" smtClean="0">
                <a:sym typeface="Wingdings" panose="05000000000000000000" pitchFamily="2" charset="2"/>
              </a:rPr>
              <a:t>S .E$</a:t>
            </a:r>
            <a:endParaRPr lang="en-US" dirty="0"/>
          </a:p>
        </p:txBody>
      </p:sp>
      <p:sp>
        <p:nvSpPr>
          <p:cNvPr id="10" name="TextBox 9"/>
          <p:cNvSpPr txBox="1"/>
          <p:nvPr/>
        </p:nvSpPr>
        <p:spPr>
          <a:xfrm>
            <a:off x="844258" y="3484619"/>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endParaRPr lang="en-IN" dirty="0" smtClean="0"/>
          </a:p>
        </p:txBody>
      </p:sp>
      <p:sp>
        <p:nvSpPr>
          <p:cNvPr id="11" name="TextBox 10"/>
          <p:cNvSpPr txBox="1"/>
          <p:nvPr/>
        </p:nvSpPr>
        <p:spPr>
          <a:xfrm>
            <a:off x="9174593" y="200781"/>
            <a:ext cx="1725152" cy="2031325"/>
          </a:xfrm>
          <a:prstGeom prst="rect">
            <a:avLst/>
          </a:prstGeom>
          <a:solidFill>
            <a:schemeClr val="bg1"/>
          </a:solidFill>
          <a:ln>
            <a:solidFill>
              <a:srgbClr val="FF0000"/>
            </a:solidFill>
          </a:ln>
        </p:spPr>
        <p:txBody>
          <a:bodyPr wrap="none" rtlCol="0">
            <a:spAutoFit/>
          </a:bodyPr>
          <a:lstStyle/>
          <a:p>
            <a:r>
              <a:rPr lang="en-IN" dirty="0" smtClean="0"/>
              <a:t>Rule 0: S</a:t>
            </a:r>
            <a:r>
              <a:rPr lang="en-IN" dirty="0" smtClean="0">
                <a:sym typeface="Wingdings" panose="05000000000000000000" pitchFamily="2" charset="2"/>
              </a:rPr>
              <a:t> E$</a:t>
            </a:r>
          </a:p>
          <a:p>
            <a:r>
              <a:rPr lang="en-IN" dirty="0" smtClean="0"/>
              <a:t>Rule 1: </a:t>
            </a:r>
            <a:r>
              <a:rPr lang="en-IN" dirty="0" smtClean="0">
                <a:sym typeface="Wingdings" panose="05000000000000000000" pitchFamily="2" charset="2"/>
              </a:rPr>
              <a:t>E E+T</a:t>
            </a:r>
          </a:p>
          <a:p>
            <a:r>
              <a:rPr lang="en-IN" dirty="0" smtClean="0"/>
              <a:t>Rule 2: </a:t>
            </a:r>
            <a:r>
              <a:rPr lang="en-IN" dirty="0" smtClean="0">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t>Rule 4: </a:t>
            </a:r>
            <a:r>
              <a:rPr lang="en-IN" dirty="0" smtClean="0">
                <a:sym typeface="Wingdings" panose="05000000000000000000" pitchFamily="2" charset="2"/>
              </a:rPr>
              <a:t>T F</a:t>
            </a:r>
          </a:p>
          <a:p>
            <a:r>
              <a:rPr lang="en-IN" dirty="0" smtClean="0"/>
              <a:t>Rule 5: </a:t>
            </a:r>
            <a:r>
              <a:rPr lang="en-IN" dirty="0" smtClean="0">
                <a:sym typeface="Wingdings" panose="05000000000000000000" pitchFamily="2" charset="2"/>
              </a:rPr>
              <a:t>F id</a:t>
            </a:r>
          </a:p>
          <a:p>
            <a:r>
              <a:rPr lang="en-IN" dirty="0" smtClean="0"/>
              <a:t>Rule 6: </a:t>
            </a:r>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spTree>
    <p:extLst>
      <p:ext uri="{BB962C8B-B14F-4D97-AF65-F5344CB8AC3E}">
        <p14:creationId xmlns:p14="http://schemas.microsoft.com/office/powerpoint/2010/main" val="3188074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64381" y="29928"/>
            <a:ext cx="1261884" cy="1200329"/>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 $</a:t>
            </a:r>
            <a:endParaRPr lang="en-IN" dirty="0" smtClean="0"/>
          </a:p>
          <a:p>
            <a:r>
              <a:rPr lang="en-IN" dirty="0" smtClean="0"/>
              <a:t>E</a:t>
            </a:r>
            <a:r>
              <a:rPr lang="en-IN" dirty="0" smtClean="0">
                <a:sym typeface="Wingdings" panose="05000000000000000000" pitchFamily="2" charset="2"/>
              </a:rPr>
              <a:t> E+T/T</a:t>
            </a:r>
          </a:p>
          <a:p>
            <a:r>
              <a:rPr lang="en-IN" dirty="0" smtClean="0">
                <a:sym typeface="Wingdings" panose="05000000000000000000" pitchFamily="2" charset="2"/>
              </a:rPr>
              <a:t>TT*F/F</a:t>
            </a:r>
          </a:p>
          <a:p>
            <a:r>
              <a:rPr lang="en-IN" dirty="0" err="1" smtClean="0">
                <a:sym typeface="Wingdings" panose="05000000000000000000" pitchFamily="2" charset="2"/>
              </a:rPr>
              <a:t>Fid</a:t>
            </a:r>
            <a:r>
              <a:rPr lang="en-IN" dirty="0" smtClean="0">
                <a:sym typeface="Wingdings" panose="05000000000000000000" pitchFamily="2" charset="2"/>
              </a:rPr>
              <a:t> /</a:t>
            </a:r>
            <a:r>
              <a:rPr lang="en-IN" dirty="0" err="1" smtClean="0">
                <a:sym typeface="Wingdings" panose="05000000000000000000" pitchFamily="2" charset="2"/>
              </a:rPr>
              <a:t>num</a:t>
            </a:r>
            <a:endParaRPr lang="en-US" dirty="0"/>
          </a:p>
        </p:txBody>
      </p:sp>
      <p:sp>
        <p:nvSpPr>
          <p:cNvPr id="7" name="TextBox 6"/>
          <p:cNvSpPr txBox="1"/>
          <p:nvPr/>
        </p:nvSpPr>
        <p:spPr>
          <a:xfrm>
            <a:off x="4112273" y="61724"/>
            <a:ext cx="2187074" cy="369332"/>
          </a:xfrm>
          <a:prstGeom prst="rect">
            <a:avLst/>
          </a:prstGeom>
          <a:noFill/>
        </p:spPr>
        <p:txBody>
          <a:bodyPr wrap="none" rtlCol="0">
            <a:spAutoFit/>
          </a:bodyPr>
          <a:lstStyle/>
          <a:p>
            <a:r>
              <a:rPr lang="en-IN" dirty="0" smtClean="0"/>
              <a:t>Augmented grammar</a:t>
            </a:r>
            <a:endParaRPr lang="en-US" dirty="0"/>
          </a:p>
        </p:txBody>
      </p:sp>
      <p:sp>
        <p:nvSpPr>
          <p:cNvPr id="10" name="TextBox 9"/>
          <p:cNvSpPr txBox="1"/>
          <p:nvPr/>
        </p:nvSpPr>
        <p:spPr>
          <a:xfrm>
            <a:off x="427398" y="1476978"/>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endParaRPr lang="en-IN" dirty="0" smtClean="0"/>
          </a:p>
        </p:txBody>
      </p:sp>
      <p:sp>
        <p:nvSpPr>
          <p:cNvPr id="2" name="TextBox 1"/>
          <p:cNvSpPr txBox="1"/>
          <p:nvPr/>
        </p:nvSpPr>
        <p:spPr>
          <a:xfrm>
            <a:off x="1460054" y="1476978"/>
            <a:ext cx="8636467" cy="646331"/>
          </a:xfrm>
          <a:prstGeom prst="rect">
            <a:avLst/>
          </a:prstGeom>
          <a:noFill/>
        </p:spPr>
        <p:txBody>
          <a:bodyPr wrap="none" rtlCol="0">
            <a:spAutoFit/>
          </a:bodyPr>
          <a:lstStyle/>
          <a:p>
            <a:r>
              <a:rPr lang="en-IN" dirty="0" smtClean="0"/>
              <a:t>AS . Is before a non terminal E, closure function dictates that we look at all production of E</a:t>
            </a:r>
          </a:p>
          <a:p>
            <a:r>
              <a:rPr lang="en-IN" dirty="0" smtClean="0"/>
              <a:t>By placing a . at </a:t>
            </a:r>
            <a:r>
              <a:rPr lang="en-IN" dirty="0" err="1" smtClean="0"/>
              <a:t>beinging</a:t>
            </a:r>
            <a:r>
              <a:rPr lang="en-IN" dirty="0" smtClean="0"/>
              <a:t> of each production and including it in current state.</a:t>
            </a:r>
            <a:endParaRPr lang="en-US" dirty="0"/>
          </a:p>
        </p:txBody>
      </p:sp>
      <p:sp>
        <p:nvSpPr>
          <p:cNvPr id="11" name="TextBox 10"/>
          <p:cNvSpPr txBox="1"/>
          <p:nvPr/>
        </p:nvSpPr>
        <p:spPr>
          <a:xfrm>
            <a:off x="427397" y="2129622"/>
            <a:ext cx="973343" cy="923330"/>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endParaRPr lang="en-IN" dirty="0" smtClean="0"/>
          </a:p>
        </p:txBody>
      </p:sp>
      <p:sp>
        <p:nvSpPr>
          <p:cNvPr id="3" name="TextBox 2"/>
          <p:cNvSpPr txBox="1"/>
          <p:nvPr/>
        </p:nvSpPr>
        <p:spPr>
          <a:xfrm>
            <a:off x="1460052" y="2233623"/>
            <a:ext cx="6031266" cy="369332"/>
          </a:xfrm>
          <a:prstGeom prst="rect">
            <a:avLst/>
          </a:prstGeom>
          <a:noFill/>
        </p:spPr>
        <p:txBody>
          <a:bodyPr wrap="none" rtlCol="0">
            <a:spAutoFit/>
          </a:bodyPr>
          <a:lstStyle/>
          <a:p>
            <a:r>
              <a:rPr lang="en-IN" dirty="0" smtClean="0"/>
              <a:t>Now . Is appearing before T we have to expand its productions</a:t>
            </a:r>
            <a:endParaRPr lang="en-US" dirty="0"/>
          </a:p>
        </p:txBody>
      </p:sp>
      <p:sp>
        <p:nvSpPr>
          <p:cNvPr id="12" name="TextBox 11"/>
          <p:cNvSpPr txBox="1"/>
          <p:nvPr/>
        </p:nvSpPr>
        <p:spPr>
          <a:xfrm>
            <a:off x="427396" y="3151598"/>
            <a:ext cx="1002582" cy="1477328"/>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endParaRPr lang="en-IN" dirty="0" smtClean="0"/>
          </a:p>
        </p:txBody>
      </p:sp>
      <p:sp>
        <p:nvSpPr>
          <p:cNvPr id="13" name="TextBox 12"/>
          <p:cNvSpPr txBox="1"/>
          <p:nvPr/>
        </p:nvSpPr>
        <p:spPr>
          <a:xfrm>
            <a:off x="427395" y="4728041"/>
            <a:ext cx="1024639"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sp>
        <p:nvSpPr>
          <p:cNvPr id="14" name="TextBox 13"/>
          <p:cNvSpPr txBox="1"/>
          <p:nvPr/>
        </p:nvSpPr>
        <p:spPr>
          <a:xfrm>
            <a:off x="1460050" y="3722625"/>
            <a:ext cx="6031266" cy="369332"/>
          </a:xfrm>
          <a:prstGeom prst="rect">
            <a:avLst/>
          </a:prstGeom>
          <a:noFill/>
        </p:spPr>
        <p:txBody>
          <a:bodyPr wrap="none" rtlCol="0">
            <a:spAutoFit/>
          </a:bodyPr>
          <a:lstStyle/>
          <a:p>
            <a:r>
              <a:rPr lang="en-IN" dirty="0" smtClean="0"/>
              <a:t>Now . Is appearing before F we have to expand its productions</a:t>
            </a:r>
            <a:endParaRPr lang="en-US" dirty="0"/>
          </a:p>
        </p:txBody>
      </p:sp>
      <p:sp>
        <p:nvSpPr>
          <p:cNvPr id="15" name="TextBox 14"/>
          <p:cNvSpPr txBox="1"/>
          <p:nvPr/>
        </p:nvSpPr>
        <p:spPr>
          <a:xfrm>
            <a:off x="1460050" y="5415223"/>
            <a:ext cx="7599324" cy="369332"/>
          </a:xfrm>
          <a:prstGeom prst="rect">
            <a:avLst/>
          </a:prstGeom>
          <a:noFill/>
        </p:spPr>
        <p:txBody>
          <a:bodyPr wrap="none" rtlCol="0">
            <a:spAutoFit/>
          </a:bodyPr>
          <a:lstStyle/>
          <a:p>
            <a:r>
              <a:rPr lang="en-IN" dirty="0" smtClean="0"/>
              <a:t>No further expansion required . All items of state found we label state as state 0</a:t>
            </a:r>
            <a:endParaRPr lang="en-US" dirty="0"/>
          </a:p>
        </p:txBody>
      </p:sp>
      <p:sp>
        <p:nvSpPr>
          <p:cNvPr id="16" name="TextBox 15"/>
          <p:cNvSpPr txBox="1"/>
          <p:nvPr/>
        </p:nvSpPr>
        <p:spPr>
          <a:xfrm>
            <a:off x="10096521" y="214594"/>
            <a:ext cx="1725152" cy="2031325"/>
          </a:xfrm>
          <a:prstGeom prst="rect">
            <a:avLst/>
          </a:prstGeom>
          <a:solidFill>
            <a:schemeClr val="bg1"/>
          </a:solidFill>
          <a:ln>
            <a:solidFill>
              <a:srgbClr val="FF0000"/>
            </a:solidFill>
          </a:ln>
        </p:spPr>
        <p:txBody>
          <a:bodyPr wrap="none" rtlCol="0">
            <a:spAutoFit/>
          </a:bodyPr>
          <a:lstStyle/>
          <a:p>
            <a:r>
              <a:rPr lang="en-IN" dirty="0" smtClean="0"/>
              <a:t>Rule 0: S</a:t>
            </a:r>
            <a:r>
              <a:rPr lang="en-IN" dirty="0" smtClean="0">
                <a:sym typeface="Wingdings" panose="05000000000000000000" pitchFamily="2" charset="2"/>
              </a:rPr>
              <a:t> E$</a:t>
            </a:r>
          </a:p>
          <a:p>
            <a:r>
              <a:rPr lang="en-IN" dirty="0" smtClean="0"/>
              <a:t>Rule 1: </a:t>
            </a:r>
            <a:r>
              <a:rPr lang="en-IN" dirty="0" smtClean="0">
                <a:sym typeface="Wingdings" panose="05000000000000000000" pitchFamily="2" charset="2"/>
              </a:rPr>
              <a:t>E E+T</a:t>
            </a:r>
          </a:p>
          <a:p>
            <a:r>
              <a:rPr lang="en-IN" dirty="0" smtClean="0"/>
              <a:t>Rule 2: </a:t>
            </a:r>
            <a:r>
              <a:rPr lang="en-IN" dirty="0" smtClean="0">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t>Rule 4: </a:t>
            </a:r>
            <a:r>
              <a:rPr lang="en-IN" dirty="0" smtClean="0">
                <a:sym typeface="Wingdings" panose="05000000000000000000" pitchFamily="2" charset="2"/>
              </a:rPr>
              <a:t>T F</a:t>
            </a:r>
          </a:p>
          <a:p>
            <a:r>
              <a:rPr lang="en-IN" dirty="0" smtClean="0"/>
              <a:t>Rule 5: </a:t>
            </a:r>
            <a:r>
              <a:rPr lang="en-IN" dirty="0" smtClean="0">
                <a:sym typeface="Wingdings" panose="05000000000000000000" pitchFamily="2" charset="2"/>
              </a:rPr>
              <a:t>F id</a:t>
            </a:r>
          </a:p>
          <a:p>
            <a:r>
              <a:rPr lang="en-IN" dirty="0" smtClean="0"/>
              <a:t>Rule 6: </a:t>
            </a:r>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spTree>
    <p:extLst>
      <p:ext uri="{BB962C8B-B14F-4D97-AF65-F5344CB8AC3E}">
        <p14:creationId xmlns:p14="http://schemas.microsoft.com/office/powerpoint/2010/main" val="2642987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2713" y="2307570"/>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6" name="Straight Arrow Connector 5"/>
          <p:cNvCxnSpPr>
            <a:stCxn id="4" idx="3"/>
          </p:cNvCxnSpPr>
          <p:nvPr/>
        </p:nvCxnSpPr>
        <p:spPr>
          <a:xfrm flipV="1">
            <a:off x="3665368" y="3323232"/>
            <a:ext cx="16865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07040" y="2953900"/>
            <a:ext cx="296876" cy="369332"/>
          </a:xfrm>
          <a:prstGeom prst="rect">
            <a:avLst/>
          </a:prstGeom>
          <a:noFill/>
        </p:spPr>
        <p:txBody>
          <a:bodyPr wrap="none" rtlCol="0">
            <a:spAutoFit/>
          </a:bodyPr>
          <a:lstStyle/>
          <a:p>
            <a:r>
              <a:rPr lang="en-IN" dirty="0" smtClean="0"/>
              <a:t>E</a:t>
            </a:r>
            <a:endParaRPr lang="en-US" dirty="0"/>
          </a:p>
        </p:txBody>
      </p:sp>
      <p:sp>
        <p:nvSpPr>
          <p:cNvPr id="8" name="TextBox 7"/>
          <p:cNvSpPr txBox="1"/>
          <p:nvPr/>
        </p:nvSpPr>
        <p:spPr>
          <a:xfrm>
            <a:off x="2438564" y="340707"/>
            <a:ext cx="7666651" cy="646331"/>
          </a:xfrm>
          <a:prstGeom prst="rect">
            <a:avLst/>
          </a:prstGeom>
          <a:noFill/>
        </p:spPr>
        <p:txBody>
          <a:bodyPr wrap="none" rtlCol="0">
            <a:spAutoFit/>
          </a:bodyPr>
          <a:lstStyle/>
          <a:p>
            <a:r>
              <a:rPr lang="en-IN" dirty="0" smtClean="0"/>
              <a:t>We will now move on symbol E where possible in items of state 0 to a new state</a:t>
            </a:r>
          </a:p>
          <a:p>
            <a:endParaRPr lang="en-US" dirty="0"/>
          </a:p>
        </p:txBody>
      </p:sp>
      <p:sp>
        <p:nvSpPr>
          <p:cNvPr id="9" name="TextBox 8"/>
          <p:cNvSpPr txBox="1"/>
          <p:nvPr/>
        </p:nvSpPr>
        <p:spPr>
          <a:xfrm>
            <a:off x="225689" y="15604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10" name="Straight Arrow Connector 9"/>
          <p:cNvCxnSpPr>
            <a:stCxn id="9" idx="3"/>
          </p:cNvCxnSpPr>
          <p:nvPr/>
        </p:nvCxnSpPr>
        <p:spPr>
          <a:xfrm flipV="1">
            <a:off x="1258344" y="1171703"/>
            <a:ext cx="16865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00016" y="802371"/>
            <a:ext cx="296876" cy="369332"/>
          </a:xfrm>
          <a:prstGeom prst="rect">
            <a:avLst/>
          </a:prstGeom>
          <a:noFill/>
        </p:spPr>
        <p:txBody>
          <a:bodyPr wrap="none" rtlCol="0">
            <a:spAutoFit/>
          </a:bodyPr>
          <a:lstStyle/>
          <a:p>
            <a:r>
              <a:rPr lang="en-IN" dirty="0" smtClean="0"/>
              <a:t>E</a:t>
            </a:r>
            <a:endParaRPr lang="en-US" dirty="0"/>
          </a:p>
        </p:txBody>
      </p:sp>
      <p:sp>
        <p:nvSpPr>
          <p:cNvPr id="13" name="TextBox 12"/>
          <p:cNvSpPr txBox="1"/>
          <p:nvPr/>
        </p:nvSpPr>
        <p:spPr>
          <a:xfrm>
            <a:off x="5365377" y="2838702"/>
            <a:ext cx="110959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14" name="TextBox 13"/>
          <p:cNvSpPr txBox="1"/>
          <p:nvPr/>
        </p:nvSpPr>
        <p:spPr>
          <a:xfrm>
            <a:off x="2589460" y="1970469"/>
            <a:ext cx="1075907" cy="369332"/>
          </a:xfrm>
          <a:prstGeom prst="rect">
            <a:avLst/>
          </a:prstGeom>
          <a:noFill/>
        </p:spPr>
        <p:txBody>
          <a:bodyPr wrap="square" rtlCol="0">
            <a:spAutoFit/>
          </a:bodyPr>
          <a:lstStyle/>
          <a:p>
            <a:r>
              <a:rPr lang="en-IN" dirty="0" smtClean="0"/>
              <a:t>State 0</a:t>
            </a:r>
            <a:endParaRPr lang="en-US" dirty="0"/>
          </a:p>
        </p:txBody>
      </p:sp>
      <p:sp>
        <p:nvSpPr>
          <p:cNvPr id="15" name="TextBox 14"/>
          <p:cNvSpPr txBox="1"/>
          <p:nvPr/>
        </p:nvSpPr>
        <p:spPr>
          <a:xfrm>
            <a:off x="5351930" y="2446069"/>
            <a:ext cx="1075907" cy="369332"/>
          </a:xfrm>
          <a:prstGeom prst="rect">
            <a:avLst/>
          </a:prstGeom>
          <a:noFill/>
        </p:spPr>
        <p:txBody>
          <a:bodyPr wrap="square" rtlCol="0">
            <a:spAutoFit/>
          </a:bodyPr>
          <a:lstStyle/>
          <a:p>
            <a:r>
              <a:rPr lang="en-IN" dirty="0" smtClean="0"/>
              <a:t>State 1</a:t>
            </a:r>
            <a:endParaRPr lang="en-US" dirty="0"/>
          </a:p>
        </p:txBody>
      </p:sp>
      <p:sp>
        <p:nvSpPr>
          <p:cNvPr id="16" name="TextBox 15"/>
          <p:cNvSpPr txBox="1"/>
          <p:nvPr/>
        </p:nvSpPr>
        <p:spPr>
          <a:xfrm>
            <a:off x="6488423" y="2815401"/>
            <a:ext cx="3671390" cy="369332"/>
          </a:xfrm>
          <a:prstGeom prst="rect">
            <a:avLst/>
          </a:prstGeom>
          <a:noFill/>
        </p:spPr>
        <p:txBody>
          <a:bodyPr wrap="none" rtlCol="0">
            <a:spAutoFit/>
          </a:bodyPr>
          <a:lstStyle/>
          <a:p>
            <a:r>
              <a:rPr lang="en-IN" dirty="0" smtClean="0"/>
              <a:t>No further closure required in state 1</a:t>
            </a:r>
            <a:endParaRPr lang="en-US" dirty="0"/>
          </a:p>
        </p:txBody>
      </p:sp>
      <p:sp>
        <p:nvSpPr>
          <p:cNvPr id="17" name="TextBox 16"/>
          <p:cNvSpPr txBox="1"/>
          <p:nvPr/>
        </p:nvSpPr>
        <p:spPr>
          <a:xfrm>
            <a:off x="10159813" y="156041"/>
            <a:ext cx="1725152" cy="2031325"/>
          </a:xfrm>
          <a:prstGeom prst="rect">
            <a:avLst/>
          </a:prstGeom>
          <a:solidFill>
            <a:schemeClr val="bg1"/>
          </a:solidFill>
          <a:ln>
            <a:solidFill>
              <a:srgbClr val="FF0000"/>
            </a:solidFill>
          </a:ln>
        </p:spPr>
        <p:txBody>
          <a:bodyPr wrap="none" rtlCol="0">
            <a:spAutoFit/>
          </a:bodyPr>
          <a:lstStyle/>
          <a:p>
            <a:r>
              <a:rPr lang="en-IN" dirty="0" smtClean="0"/>
              <a:t>Rule 0: S</a:t>
            </a:r>
            <a:r>
              <a:rPr lang="en-IN" dirty="0" smtClean="0">
                <a:sym typeface="Wingdings" panose="05000000000000000000" pitchFamily="2" charset="2"/>
              </a:rPr>
              <a:t> E$</a:t>
            </a:r>
          </a:p>
          <a:p>
            <a:r>
              <a:rPr lang="en-IN" dirty="0" smtClean="0"/>
              <a:t>Rule 1: </a:t>
            </a:r>
            <a:r>
              <a:rPr lang="en-IN" dirty="0" smtClean="0">
                <a:sym typeface="Wingdings" panose="05000000000000000000" pitchFamily="2" charset="2"/>
              </a:rPr>
              <a:t>E E+T</a:t>
            </a:r>
          </a:p>
          <a:p>
            <a:r>
              <a:rPr lang="en-IN" dirty="0" smtClean="0"/>
              <a:t>Rule 2: </a:t>
            </a:r>
            <a:r>
              <a:rPr lang="en-IN" dirty="0" smtClean="0">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t>Rule 4: </a:t>
            </a:r>
            <a:r>
              <a:rPr lang="en-IN" dirty="0" smtClean="0">
                <a:sym typeface="Wingdings" panose="05000000000000000000" pitchFamily="2" charset="2"/>
              </a:rPr>
              <a:t>T F</a:t>
            </a:r>
          </a:p>
          <a:p>
            <a:r>
              <a:rPr lang="en-IN" dirty="0" smtClean="0"/>
              <a:t>Rule 5: </a:t>
            </a:r>
            <a:r>
              <a:rPr lang="en-IN" dirty="0" smtClean="0">
                <a:sym typeface="Wingdings" panose="05000000000000000000" pitchFamily="2" charset="2"/>
              </a:rPr>
              <a:t>F id</a:t>
            </a:r>
          </a:p>
          <a:p>
            <a:r>
              <a:rPr lang="en-IN" dirty="0" smtClean="0"/>
              <a:t>Rule 6: </a:t>
            </a:r>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spTree>
    <p:extLst>
      <p:ext uri="{BB962C8B-B14F-4D97-AF65-F5344CB8AC3E}">
        <p14:creationId xmlns:p14="http://schemas.microsoft.com/office/powerpoint/2010/main" val="2718012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Action and </a:t>
            </a:r>
            <a:r>
              <a:rPr lang="en-IN" dirty="0" err="1" smtClean="0"/>
              <a:t>goto</a:t>
            </a:r>
            <a:r>
              <a:rPr lang="en-IN" dirty="0" smtClean="0"/>
              <a:t> table</a:t>
            </a:r>
            <a:endParaRPr lang="en-US" dirty="0"/>
          </a:p>
        </p:txBody>
      </p:sp>
      <p:sp>
        <p:nvSpPr>
          <p:cNvPr id="3" name="Content Placeholder 2"/>
          <p:cNvSpPr>
            <a:spLocks noGrp="1"/>
          </p:cNvSpPr>
          <p:nvPr>
            <p:ph idx="1"/>
          </p:nvPr>
        </p:nvSpPr>
        <p:spPr/>
        <p:txBody>
          <a:bodyPr/>
          <a:lstStyle/>
          <a:p>
            <a:r>
              <a:rPr lang="en-IN" dirty="0" smtClean="0"/>
              <a:t>To populate action and </a:t>
            </a:r>
            <a:r>
              <a:rPr lang="en-IN" dirty="0" err="1" smtClean="0"/>
              <a:t>goto</a:t>
            </a:r>
            <a:r>
              <a:rPr lang="en-IN" dirty="0" smtClean="0"/>
              <a:t> table we use following conventions for action table </a:t>
            </a:r>
          </a:p>
          <a:p>
            <a:r>
              <a:rPr lang="en-IN" dirty="0" smtClean="0"/>
              <a:t>S# shift and </a:t>
            </a:r>
            <a:r>
              <a:rPr lang="en-IN" dirty="0" err="1" smtClean="0"/>
              <a:t>goto</a:t>
            </a:r>
            <a:r>
              <a:rPr lang="en-IN" dirty="0" smtClean="0"/>
              <a:t> state number #</a:t>
            </a:r>
          </a:p>
          <a:p>
            <a:r>
              <a:rPr lang="en-IN" dirty="0" smtClean="0"/>
              <a:t>R# reduce according to production rule #</a:t>
            </a:r>
          </a:p>
          <a:p>
            <a:r>
              <a:rPr lang="en-IN" dirty="0" smtClean="0"/>
              <a:t>For </a:t>
            </a:r>
            <a:r>
              <a:rPr lang="en-IN" dirty="0" err="1" smtClean="0"/>
              <a:t>goto</a:t>
            </a:r>
            <a:r>
              <a:rPr lang="en-IN" dirty="0" smtClean="0"/>
              <a:t> table we write state number under the respective non terminal</a:t>
            </a:r>
          </a:p>
          <a:p>
            <a:r>
              <a:rPr lang="en-IN" dirty="0" smtClean="0"/>
              <a:t>We check all items in a state.</a:t>
            </a:r>
            <a:endParaRPr lang="en-US" dirty="0"/>
          </a:p>
        </p:txBody>
      </p:sp>
    </p:spTree>
    <p:extLst>
      <p:ext uri="{BB962C8B-B14F-4D97-AF65-F5344CB8AC3E}">
        <p14:creationId xmlns:p14="http://schemas.microsoft.com/office/powerpoint/2010/main" val="2784309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82348"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a:stCxn id="4" idx="3"/>
          </p:cNvCxnSpPr>
          <p:nvPr/>
        </p:nvCxnSpPr>
        <p:spPr>
          <a:xfrm>
            <a:off x="1125601" y="1352764"/>
            <a:ext cx="1636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17580" y="983431"/>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775917" y="868233"/>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762470" y="475600"/>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178236507"/>
              </p:ext>
            </p:extLst>
          </p:nvPr>
        </p:nvGraphicFramePr>
        <p:xfrm>
          <a:off x="43253" y="4632960"/>
          <a:ext cx="10570566" cy="222504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1</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323174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82348"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706433"/>
            <a:ext cx="16865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817752" y="51948"/>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3967501" y="75491"/>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616910332"/>
              </p:ext>
            </p:extLst>
          </p:nvPr>
        </p:nvGraphicFramePr>
        <p:xfrm>
          <a:off x="43253" y="4632960"/>
          <a:ext cx="10570566" cy="222504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075907" y="1628837"/>
            <a:ext cx="1686563" cy="4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22313" y="1301015"/>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794508" y="1182561"/>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Tree>
    <p:extLst>
      <p:ext uri="{BB962C8B-B14F-4D97-AF65-F5344CB8AC3E}">
        <p14:creationId xmlns:p14="http://schemas.microsoft.com/office/powerpoint/2010/main" val="176847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 requisite</a:t>
            </a:r>
            <a:endParaRPr lang="en-US" dirty="0"/>
          </a:p>
        </p:txBody>
      </p:sp>
      <p:sp>
        <p:nvSpPr>
          <p:cNvPr id="3" name="Content Placeholder 2"/>
          <p:cNvSpPr>
            <a:spLocks noGrp="1"/>
          </p:cNvSpPr>
          <p:nvPr>
            <p:ph idx="1"/>
          </p:nvPr>
        </p:nvSpPr>
        <p:spPr/>
        <p:txBody>
          <a:bodyPr/>
          <a:lstStyle/>
          <a:p>
            <a:r>
              <a:rPr lang="en-IN" dirty="0" smtClean="0"/>
              <a:t>Watch the YouTube link shared on channel in relation to LR 0 parsing</a:t>
            </a:r>
          </a:p>
          <a:p>
            <a:r>
              <a:rPr lang="en-IN" dirty="0" smtClean="0"/>
              <a:t>Read LR 0 Parsing.pdf</a:t>
            </a:r>
          </a:p>
          <a:p>
            <a:r>
              <a:rPr lang="en-IN" dirty="0" smtClean="0"/>
              <a:t>Read from page 38 to 96 of bottom up translation.pdf</a:t>
            </a:r>
          </a:p>
          <a:p>
            <a:r>
              <a:rPr lang="en-IN" dirty="0" smtClean="0"/>
              <a:t>Search for viable prefix, handles and items on google </a:t>
            </a:r>
          </a:p>
          <a:p>
            <a:r>
              <a:rPr lang="en-IN" dirty="0" smtClean="0"/>
              <a:t>We will be mainly discussing the things which were not discussed in detail in other files/links.</a:t>
            </a:r>
            <a:endParaRPr lang="en-US" dirty="0"/>
          </a:p>
        </p:txBody>
      </p:sp>
    </p:spTree>
    <p:extLst>
      <p:ext uri="{BB962C8B-B14F-4D97-AF65-F5344CB8AC3E}">
        <p14:creationId xmlns:p14="http://schemas.microsoft.com/office/powerpoint/2010/main" val="2397210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82348"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3967501" y="75491"/>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113868320"/>
              </p:ext>
            </p:extLst>
          </p:nvPr>
        </p:nvGraphicFramePr>
        <p:xfrm>
          <a:off x="43253" y="4632960"/>
          <a:ext cx="10570566" cy="222504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a:endCxn id="13" idx="1"/>
          </p:cNvCxnSpPr>
          <p:nvPr/>
        </p:nvCxnSpPr>
        <p:spPr>
          <a:xfrm flipV="1">
            <a:off x="1075907" y="1583450"/>
            <a:ext cx="1872039" cy="45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22313" y="1301015"/>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cxnSp>
        <p:nvCxnSpPr>
          <p:cNvPr id="12" name="Straight Arrow Connector 11"/>
          <p:cNvCxnSpPr/>
          <p:nvPr/>
        </p:nvCxnSpPr>
        <p:spPr>
          <a:xfrm>
            <a:off x="1119161" y="2177299"/>
            <a:ext cx="308905" cy="4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28876" y="1915933"/>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1138310" y="17475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2070759" y="1899136"/>
            <a:ext cx="1075907" cy="369332"/>
          </a:xfrm>
          <a:prstGeom prst="rect">
            <a:avLst/>
          </a:prstGeom>
          <a:noFill/>
        </p:spPr>
        <p:txBody>
          <a:bodyPr wrap="square" rtlCol="0">
            <a:spAutoFit/>
          </a:bodyPr>
          <a:lstStyle/>
          <a:p>
            <a:r>
              <a:rPr lang="en-IN" dirty="0" smtClean="0"/>
              <a:t>State 3</a:t>
            </a:r>
            <a:endParaRPr lang="en-US" dirty="0"/>
          </a:p>
        </p:txBody>
      </p:sp>
    </p:spTree>
    <p:extLst>
      <p:ext uri="{BB962C8B-B14F-4D97-AF65-F5344CB8AC3E}">
        <p14:creationId xmlns:p14="http://schemas.microsoft.com/office/powerpoint/2010/main" val="1152034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82348"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3967501" y="75491"/>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063198094"/>
              </p:ext>
            </p:extLst>
          </p:nvPr>
        </p:nvGraphicFramePr>
        <p:xfrm>
          <a:off x="43253" y="4632960"/>
          <a:ext cx="10570566" cy="222504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spTree>
    <p:extLst>
      <p:ext uri="{BB962C8B-B14F-4D97-AF65-F5344CB8AC3E}">
        <p14:creationId xmlns:p14="http://schemas.microsoft.com/office/powerpoint/2010/main" val="3519995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82348"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3967501" y="75491"/>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872787248"/>
              </p:ext>
            </p:extLst>
          </p:nvPr>
        </p:nvGraphicFramePr>
        <p:xfrm>
          <a:off x="0" y="3791991"/>
          <a:ext cx="10570566" cy="222504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a:stCxn id="4" idx="2"/>
            <a:endCxn id="23" idx="1"/>
          </p:cNvCxnSpPr>
          <p:nvPr/>
        </p:nvCxnSpPr>
        <p:spPr>
          <a:xfrm rot="16200000" flipH="1">
            <a:off x="603021" y="2349832"/>
            <a:ext cx="1165408" cy="12025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1261" y="3092823"/>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1787023" y="3349168"/>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2819423" y="3349168"/>
            <a:ext cx="1075907" cy="369332"/>
          </a:xfrm>
          <a:prstGeom prst="rect">
            <a:avLst/>
          </a:prstGeom>
          <a:noFill/>
        </p:spPr>
        <p:txBody>
          <a:bodyPr wrap="square" rtlCol="0">
            <a:spAutoFit/>
          </a:bodyPr>
          <a:lstStyle/>
          <a:p>
            <a:r>
              <a:rPr lang="en-IN" dirty="0" smtClean="0"/>
              <a:t>State 5</a:t>
            </a:r>
            <a:endParaRPr lang="en-US" dirty="0"/>
          </a:p>
        </p:txBody>
      </p:sp>
      <p:sp>
        <p:nvSpPr>
          <p:cNvPr id="17" name="TextBox 16"/>
          <p:cNvSpPr txBox="1"/>
          <p:nvPr/>
        </p:nvSpPr>
        <p:spPr>
          <a:xfrm>
            <a:off x="6575612" y="369332"/>
            <a:ext cx="5710731" cy="369332"/>
          </a:xfrm>
          <a:prstGeom prst="rect">
            <a:avLst/>
          </a:prstGeom>
          <a:noFill/>
        </p:spPr>
        <p:txBody>
          <a:bodyPr wrap="none" rtlCol="0">
            <a:spAutoFit/>
          </a:bodyPr>
          <a:lstStyle/>
          <a:p>
            <a:r>
              <a:rPr lang="en-IN" dirty="0" smtClean="0">
                <a:solidFill>
                  <a:schemeClr val="accent2"/>
                </a:solidFill>
              </a:rPr>
              <a:t>All items of state 0 checked we will now move to next state</a:t>
            </a:r>
            <a:endParaRPr lang="en-US" dirty="0">
              <a:solidFill>
                <a:schemeClr val="accent2"/>
              </a:solidFill>
            </a:endParaRPr>
          </a:p>
        </p:txBody>
      </p:sp>
    </p:spTree>
    <p:extLst>
      <p:ext uri="{BB962C8B-B14F-4D97-AF65-F5344CB8AC3E}">
        <p14:creationId xmlns:p14="http://schemas.microsoft.com/office/powerpoint/2010/main" val="54105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36362971"/>
              </p:ext>
            </p:extLst>
          </p:nvPr>
        </p:nvGraphicFramePr>
        <p:xfrm>
          <a:off x="0" y="3791991"/>
          <a:ext cx="10570566" cy="222504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a:stCxn id="4" idx="2"/>
            <a:endCxn id="23" idx="1"/>
          </p:cNvCxnSpPr>
          <p:nvPr/>
        </p:nvCxnSpPr>
        <p:spPr>
          <a:xfrm rot="16200000" flipH="1">
            <a:off x="590598" y="2337409"/>
            <a:ext cx="1165408" cy="12274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1261" y="3092823"/>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1787023" y="3349168"/>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2819423" y="3349168"/>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sp>
        <p:nvSpPr>
          <p:cNvPr id="33" name="TextBox 32"/>
          <p:cNvSpPr txBox="1"/>
          <p:nvPr/>
        </p:nvSpPr>
        <p:spPr>
          <a:xfrm>
            <a:off x="9174593" y="200781"/>
            <a:ext cx="1725152" cy="2031325"/>
          </a:xfrm>
          <a:prstGeom prst="rect">
            <a:avLst/>
          </a:prstGeom>
          <a:solidFill>
            <a:schemeClr val="bg1"/>
          </a:solidFill>
          <a:ln>
            <a:solidFill>
              <a:srgbClr val="FF0000"/>
            </a:solidFill>
          </a:ln>
        </p:spPr>
        <p:txBody>
          <a:bodyPr wrap="none" rtlCol="0">
            <a:spAutoFit/>
          </a:bodyPr>
          <a:lstStyle/>
          <a:p>
            <a:r>
              <a:rPr lang="en-IN" dirty="0" smtClean="0">
                <a:solidFill>
                  <a:schemeClr val="accent2"/>
                </a:solidFill>
              </a:rPr>
              <a:t>Rule 0: S</a:t>
            </a:r>
            <a:r>
              <a:rPr lang="en-IN" dirty="0" smtClean="0">
                <a:solidFill>
                  <a:schemeClr val="accent2"/>
                </a:solidFill>
                <a:sym typeface="Wingdings" panose="05000000000000000000" pitchFamily="2" charset="2"/>
              </a:rPr>
              <a:t> E$</a:t>
            </a:r>
          </a:p>
          <a:p>
            <a:r>
              <a:rPr lang="en-IN" dirty="0" smtClean="0"/>
              <a:t>Rule 1: </a:t>
            </a:r>
            <a:r>
              <a:rPr lang="en-IN" dirty="0" smtClean="0">
                <a:sym typeface="Wingdings" panose="05000000000000000000" pitchFamily="2" charset="2"/>
              </a:rPr>
              <a:t>E E+T</a:t>
            </a:r>
          </a:p>
          <a:p>
            <a:r>
              <a:rPr lang="en-IN" dirty="0" smtClean="0"/>
              <a:t>Rule 2: </a:t>
            </a:r>
            <a:r>
              <a:rPr lang="en-IN" dirty="0" smtClean="0">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t>Rule 4: </a:t>
            </a:r>
            <a:r>
              <a:rPr lang="en-IN" dirty="0" smtClean="0">
                <a:sym typeface="Wingdings" panose="05000000000000000000" pitchFamily="2" charset="2"/>
              </a:rPr>
              <a:t>T F</a:t>
            </a:r>
          </a:p>
          <a:p>
            <a:r>
              <a:rPr lang="en-IN" dirty="0" smtClean="0"/>
              <a:t>Rule 5: </a:t>
            </a:r>
            <a:r>
              <a:rPr lang="en-IN" dirty="0" smtClean="0">
                <a:sym typeface="Wingdings" panose="05000000000000000000" pitchFamily="2" charset="2"/>
              </a:rPr>
              <a:t>F id</a:t>
            </a:r>
          </a:p>
          <a:p>
            <a:r>
              <a:rPr lang="en-IN" dirty="0" smtClean="0"/>
              <a:t>Rule 6: </a:t>
            </a:r>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spTree>
    <p:extLst>
      <p:ext uri="{BB962C8B-B14F-4D97-AF65-F5344CB8AC3E}">
        <p14:creationId xmlns:p14="http://schemas.microsoft.com/office/powerpoint/2010/main" val="1615758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956260499"/>
              </p:ext>
            </p:extLst>
          </p:nvPr>
        </p:nvGraphicFramePr>
        <p:xfrm>
          <a:off x="0" y="3791991"/>
          <a:ext cx="10570566" cy="222504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S7</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a:stCxn id="4" idx="2"/>
            <a:endCxn id="23" idx="1"/>
          </p:cNvCxnSpPr>
          <p:nvPr/>
        </p:nvCxnSpPr>
        <p:spPr>
          <a:xfrm rot="16200000" flipH="1">
            <a:off x="590598" y="2337409"/>
            <a:ext cx="1165408" cy="12274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1261" y="3092823"/>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1787023" y="3349168"/>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2819423" y="3349168"/>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sp>
        <p:nvSpPr>
          <p:cNvPr id="33" name="TextBox 32"/>
          <p:cNvSpPr txBox="1"/>
          <p:nvPr/>
        </p:nvSpPr>
        <p:spPr>
          <a:xfrm>
            <a:off x="10466848" y="-79705"/>
            <a:ext cx="1725152" cy="2031325"/>
          </a:xfrm>
          <a:prstGeom prst="rect">
            <a:avLst/>
          </a:prstGeom>
          <a:solidFill>
            <a:schemeClr val="bg1"/>
          </a:solidFill>
          <a:ln>
            <a:solidFill>
              <a:srgbClr val="FF0000"/>
            </a:solidFill>
          </a:ln>
        </p:spPr>
        <p:txBody>
          <a:bodyPr wrap="none" rtlCol="0">
            <a:spAutoFit/>
          </a:bodyPr>
          <a:lstStyle/>
          <a:p>
            <a:r>
              <a:rPr lang="en-IN" dirty="0" smtClean="0"/>
              <a:t>Rule 0: S</a:t>
            </a:r>
            <a:r>
              <a:rPr lang="en-IN" dirty="0" smtClean="0">
                <a:sym typeface="Wingdings" panose="05000000000000000000" pitchFamily="2" charset="2"/>
              </a:rPr>
              <a:t> E$</a:t>
            </a:r>
          </a:p>
          <a:p>
            <a:r>
              <a:rPr lang="en-IN" dirty="0" smtClean="0"/>
              <a:t>Rule 1: </a:t>
            </a:r>
            <a:r>
              <a:rPr lang="en-IN" dirty="0" smtClean="0">
                <a:sym typeface="Wingdings" panose="05000000000000000000" pitchFamily="2" charset="2"/>
              </a:rPr>
              <a:t>E E+T</a:t>
            </a:r>
          </a:p>
          <a:p>
            <a:r>
              <a:rPr lang="en-IN" dirty="0" smtClean="0"/>
              <a:t>Rule 2: </a:t>
            </a:r>
            <a:r>
              <a:rPr lang="en-IN" dirty="0" smtClean="0">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t>Rule 4: </a:t>
            </a:r>
            <a:r>
              <a:rPr lang="en-IN" dirty="0" smtClean="0">
                <a:sym typeface="Wingdings" panose="05000000000000000000" pitchFamily="2" charset="2"/>
              </a:rPr>
              <a:t>T F</a:t>
            </a:r>
          </a:p>
          <a:p>
            <a:r>
              <a:rPr lang="en-IN" dirty="0" smtClean="0"/>
              <a:t>Rule 5: </a:t>
            </a:r>
            <a:r>
              <a:rPr lang="en-IN" dirty="0" smtClean="0">
                <a:sym typeface="Wingdings" panose="05000000000000000000" pitchFamily="2" charset="2"/>
              </a:rPr>
              <a:t>F id</a:t>
            </a:r>
          </a:p>
          <a:p>
            <a:r>
              <a:rPr lang="en-IN" dirty="0" smtClean="0"/>
              <a:t>Rule 6: </a:t>
            </a:r>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sp>
        <p:nvSpPr>
          <p:cNvPr id="36" name="TextBox 35"/>
          <p:cNvSpPr txBox="1"/>
          <p:nvPr/>
        </p:nvSpPr>
        <p:spPr>
          <a:xfrm>
            <a:off x="7114335" y="599850"/>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Tree>
    <p:extLst>
      <p:ext uri="{BB962C8B-B14F-4D97-AF65-F5344CB8AC3E}">
        <p14:creationId xmlns:p14="http://schemas.microsoft.com/office/powerpoint/2010/main" val="3246265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439706827"/>
              </p:ext>
            </p:extLst>
          </p:nvPr>
        </p:nvGraphicFramePr>
        <p:xfrm>
          <a:off x="0" y="3791991"/>
          <a:ext cx="10570566" cy="222504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a:stCxn id="4" idx="2"/>
            <a:endCxn id="23" idx="1"/>
          </p:cNvCxnSpPr>
          <p:nvPr/>
        </p:nvCxnSpPr>
        <p:spPr>
          <a:xfrm rot="16200000" flipH="1">
            <a:off x="590598" y="2337409"/>
            <a:ext cx="1165408" cy="12274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1261" y="3092823"/>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1787023" y="3349168"/>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2819423" y="3349168"/>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14335" y="599850"/>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2" name="TextBox 1"/>
          <p:cNvSpPr txBox="1"/>
          <p:nvPr/>
        </p:nvSpPr>
        <p:spPr>
          <a:xfrm>
            <a:off x="3950594" y="1769596"/>
            <a:ext cx="5432321" cy="369332"/>
          </a:xfrm>
          <a:prstGeom prst="rect">
            <a:avLst/>
          </a:prstGeom>
          <a:noFill/>
        </p:spPr>
        <p:txBody>
          <a:bodyPr wrap="none" rtlCol="0">
            <a:spAutoFit/>
          </a:bodyPr>
          <a:lstStyle/>
          <a:p>
            <a:r>
              <a:rPr lang="en-IN" dirty="0" smtClean="0"/>
              <a:t>In state 2 there is a matching rule so we apply reduction</a:t>
            </a:r>
            <a:endParaRPr lang="en-US" dirty="0"/>
          </a:p>
        </p:txBody>
      </p:sp>
      <p:sp>
        <p:nvSpPr>
          <p:cNvPr id="38" name="TextBox 37"/>
          <p:cNvSpPr txBox="1"/>
          <p:nvPr/>
        </p:nvSpPr>
        <p:spPr>
          <a:xfrm>
            <a:off x="10466848" y="-79705"/>
            <a:ext cx="1725152" cy="2031325"/>
          </a:xfrm>
          <a:prstGeom prst="rect">
            <a:avLst/>
          </a:prstGeom>
          <a:solidFill>
            <a:schemeClr val="bg1"/>
          </a:solidFill>
          <a:ln>
            <a:solidFill>
              <a:srgbClr val="FF0000"/>
            </a:solidFill>
          </a:ln>
        </p:spPr>
        <p:txBody>
          <a:bodyPr wrap="none" rtlCol="0">
            <a:spAutoFit/>
          </a:bodyPr>
          <a:lstStyle/>
          <a:p>
            <a:r>
              <a:rPr lang="en-IN" dirty="0" smtClean="0"/>
              <a:t>Rule 0: S</a:t>
            </a:r>
            <a:r>
              <a:rPr lang="en-IN" dirty="0" smtClean="0">
                <a:sym typeface="Wingdings" panose="05000000000000000000" pitchFamily="2" charset="2"/>
              </a:rPr>
              <a:t> E$</a:t>
            </a:r>
          </a:p>
          <a:p>
            <a:r>
              <a:rPr lang="en-IN" dirty="0" smtClean="0"/>
              <a:t>Rule 1: </a:t>
            </a:r>
            <a:r>
              <a:rPr lang="en-IN" dirty="0" smtClean="0">
                <a:sym typeface="Wingdings" panose="05000000000000000000" pitchFamily="2" charset="2"/>
              </a:rPr>
              <a:t>E E+T</a:t>
            </a:r>
          </a:p>
          <a:p>
            <a:r>
              <a:rPr lang="en-IN" dirty="0" smtClean="0">
                <a:solidFill>
                  <a:schemeClr val="accent2"/>
                </a:solidFill>
              </a:rPr>
              <a:t>Rule 2: </a:t>
            </a:r>
            <a:r>
              <a:rPr lang="en-IN" dirty="0" smtClean="0">
                <a:solidFill>
                  <a:schemeClr val="accent2"/>
                </a:solidFill>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t>Rule 4: </a:t>
            </a:r>
            <a:r>
              <a:rPr lang="en-IN" dirty="0" smtClean="0">
                <a:sym typeface="Wingdings" panose="05000000000000000000" pitchFamily="2" charset="2"/>
              </a:rPr>
              <a:t>T F</a:t>
            </a:r>
          </a:p>
          <a:p>
            <a:r>
              <a:rPr lang="en-IN" dirty="0" smtClean="0"/>
              <a:t>Rule 5: </a:t>
            </a:r>
            <a:r>
              <a:rPr lang="en-IN" dirty="0" smtClean="0">
                <a:sym typeface="Wingdings" panose="05000000000000000000" pitchFamily="2" charset="2"/>
              </a:rPr>
              <a:t>F id</a:t>
            </a:r>
          </a:p>
          <a:p>
            <a:r>
              <a:rPr lang="en-IN" dirty="0" smtClean="0"/>
              <a:t>Rule 6: </a:t>
            </a:r>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spTree>
    <p:extLst>
      <p:ext uri="{BB962C8B-B14F-4D97-AF65-F5344CB8AC3E}">
        <p14:creationId xmlns:p14="http://schemas.microsoft.com/office/powerpoint/2010/main" val="1251232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412281078"/>
              </p:ext>
            </p:extLst>
          </p:nvPr>
        </p:nvGraphicFramePr>
        <p:xfrm>
          <a:off x="0" y="3791991"/>
          <a:ext cx="10570566" cy="222504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 S# ??</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3" name="TextBox 12"/>
          <p:cNvSpPr txBox="1"/>
          <p:nvPr/>
        </p:nvSpPr>
        <p:spPr>
          <a:xfrm>
            <a:off x="782970" y="209327"/>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7" name="TextBox 16"/>
          <p:cNvSpPr txBox="1"/>
          <p:nvPr/>
        </p:nvSpPr>
        <p:spPr>
          <a:xfrm>
            <a:off x="2783541" y="779929"/>
            <a:ext cx="8694047" cy="1754326"/>
          </a:xfrm>
          <a:prstGeom prst="rect">
            <a:avLst/>
          </a:prstGeom>
          <a:noFill/>
        </p:spPr>
        <p:txBody>
          <a:bodyPr wrap="none" rtlCol="0">
            <a:spAutoFit/>
          </a:bodyPr>
          <a:lstStyle/>
          <a:p>
            <a:r>
              <a:rPr lang="en-IN" dirty="0" smtClean="0"/>
              <a:t>There is a shift reduce conflict as we can either shift + or reduce E</a:t>
            </a:r>
            <a:r>
              <a:rPr lang="en-IN" dirty="0" smtClean="0">
                <a:sym typeface="Wingdings" panose="05000000000000000000" pitchFamily="2" charset="2"/>
              </a:rPr>
              <a:t>T. We should stop here</a:t>
            </a:r>
          </a:p>
          <a:p>
            <a:r>
              <a:rPr lang="en-IN" dirty="0" smtClean="0">
                <a:sym typeface="Wingdings" panose="05000000000000000000" pitchFamily="2" charset="2"/>
              </a:rPr>
              <a:t>As there is a conflict but just for the sake of it lets continue and come back to it.</a:t>
            </a:r>
          </a:p>
          <a:p>
            <a:r>
              <a:rPr lang="en-IN" dirty="0" smtClean="0">
                <a:sym typeface="Wingdings" panose="05000000000000000000" pitchFamily="2" charset="2"/>
              </a:rPr>
              <a:t>Do remember this is a back draw of LR (0) parser, as it cannot handle shift reduce conflicts</a:t>
            </a:r>
          </a:p>
          <a:p>
            <a:r>
              <a:rPr lang="en-IN" dirty="0" smtClean="0">
                <a:sym typeface="Wingdings" panose="05000000000000000000" pitchFamily="2" charset="2"/>
              </a:rPr>
              <a:t>We have to resolve this conflict.</a:t>
            </a:r>
          </a:p>
          <a:p>
            <a:r>
              <a:rPr lang="en-IN" dirty="0" smtClean="0">
                <a:sym typeface="Wingdings" panose="05000000000000000000" pitchFamily="2" charset="2"/>
              </a:rPr>
              <a:t>But lets continue and come to this point later</a:t>
            </a:r>
          </a:p>
          <a:p>
            <a:r>
              <a:rPr lang="en-IN" dirty="0" smtClean="0">
                <a:sym typeface="Wingdings" panose="05000000000000000000" pitchFamily="2" charset="2"/>
              </a:rPr>
              <a:t>Read L R 0 parsing.pdf if you haven’t now and then continue from here</a:t>
            </a:r>
            <a:endParaRPr lang="en-US" dirty="0"/>
          </a:p>
        </p:txBody>
      </p:sp>
    </p:spTree>
    <p:extLst>
      <p:ext uri="{BB962C8B-B14F-4D97-AF65-F5344CB8AC3E}">
        <p14:creationId xmlns:p14="http://schemas.microsoft.com/office/powerpoint/2010/main" val="3250414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161087627"/>
              </p:ext>
            </p:extLst>
          </p:nvPr>
        </p:nvGraphicFramePr>
        <p:xfrm>
          <a:off x="0" y="3791991"/>
          <a:ext cx="10570566" cy="222504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a:stCxn id="4" idx="2"/>
            <a:endCxn id="23" idx="1"/>
          </p:cNvCxnSpPr>
          <p:nvPr/>
        </p:nvCxnSpPr>
        <p:spPr>
          <a:xfrm rot="16200000" flipH="1">
            <a:off x="590598" y="2337409"/>
            <a:ext cx="1165408" cy="12274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1261" y="3092823"/>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1787023" y="3349168"/>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2819423" y="3349168"/>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14335" y="599850"/>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2" name="TextBox 1"/>
          <p:cNvSpPr txBox="1"/>
          <p:nvPr/>
        </p:nvSpPr>
        <p:spPr>
          <a:xfrm>
            <a:off x="4542648" y="2406661"/>
            <a:ext cx="5432321" cy="369332"/>
          </a:xfrm>
          <a:prstGeom prst="rect">
            <a:avLst/>
          </a:prstGeom>
          <a:noFill/>
        </p:spPr>
        <p:txBody>
          <a:bodyPr wrap="none" rtlCol="0">
            <a:spAutoFit/>
          </a:bodyPr>
          <a:lstStyle/>
          <a:p>
            <a:r>
              <a:rPr lang="en-IN" dirty="0" smtClean="0"/>
              <a:t>In state 3 there is a matching rule so we apply reduction</a:t>
            </a:r>
            <a:endParaRPr lang="en-US" dirty="0"/>
          </a:p>
        </p:txBody>
      </p:sp>
      <p:sp>
        <p:nvSpPr>
          <p:cNvPr id="38" name="TextBox 37"/>
          <p:cNvSpPr txBox="1"/>
          <p:nvPr/>
        </p:nvSpPr>
        <p:spPr>
          <a:xfrm>
            <a:off x="10466848" y="-79705"/>
            <a:ext cx="1725152" cy="2031325"/>
          </a:xfrm>
          <a:prstGeom prst="rect">
            <a:avLst/>
          </a:prstGeom>
          <a:solidFill>
            <a:schemeClr val="bg1"/>
          </a:solidFill>
          <a:ln>
            <a:solidFill>
              <a:srgbClr val="FF0000"/>
            </a:solidFill>
          </a:ln>
        </p:spPr>
        <p:txBody>
          <a:bodyPr wrap="none" rtlCol="0">
            <a:spAutoFit/>
          </a:bodyPr>
          <a:lstStyle/>
          <a:p>
            <a:r>
              <a:rPr lang="en-IN" dirty="0" smtClean="0"/>
              <a:t>Rule 0: S</a:t>
            </a:r>
            <a:r>
              <a:rPr lang="en-IN" dirty="0" smtClean="0">
                <a:sym typeface="Wingdings" panose="05000000000000000000" pitchFamily="2" charset="2"/>
              </a:rPr>
              <a:t> E$</a:t>
            </a:r>
          </a:p>
          <a:p>
            <a:r>
              <a:rPr lang="en-IN" dirty="0" smtClean="0"/>
              <a:t>Rule 1: </a:t>
            </a:r>
            <a:r>
              <a:rPr lang="en-IN" dirty="0" smtClean="0">
                <a:sym typeface="Wingdings" panose="05000000000000000000" pitchFamily="2" charset="2"/>
              </a:rPr>
              <a:t>E E+T</a:t>
            </a:r>
          </a:p>
          <a:p>
            <a:r>
              <a:rPr lang="en-IN" dirty="0" smtClean="0"/>
              <a:t>Rule 2: </a:t>
            </a:r>
            <a:r>
              <a:rPr lang="en-IN" dirty="0" smtClean="0">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solidFill>
                  <a:schemeClr val="accent2"/>
                </a:solidFill>
              </a:rPr>
              <a:t>Rule 4: </a:t>
            </a:r>
            <a:r>
              <a:rPr lang="en-IN" dirty="0" smtClean="0">
                <a:solidFill>
                  <a:schemeClr val="accent2"/>
                </a:solidFill>
                <a:sym typeface="Wingdings" panose="05000000000000000000" pitchFamily="2" charset="2"/>
              </a:rPr>
              <a:t>T F</a:t>
            </a:r>
          </a:p>
          <a:p>
            <a:r>
              <a:rPr lang="en-IN" dirty="0" smtClean="0"/>
              <a:t>Rule 5: </a:t>
            </a:r>
            <a:r>
              <a:rPr lang="en-IN" dirty="0" smtClean="0">
                <a:sym typeface="Wingdings" panose="05000000000000000000" pitchFamily="2" charset="2"/>
              </a:rPr>
              <a:t>F id</a:t>
            </a:r>
          </a:p>
          <a:p>
            <a:r>
              <a:rPr lang="en-IN" dirty="0" smtClean="0"/>
              <a:t>Rule 6: </a:t>
            </a:r>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spTree>
    <p:extLst>
      <p:ext uri="{BB962C8B-B14F-4D97-AF65-F5344CB8AC3E}">
        <p14:creationId xmlns:p14="http://schemas.microsoft.com/office/powerpoint/2010/main" val="2867679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761728388"/>
              </p:ext>
            </p:extLst>
          </p:nvPr>
        </p:nvGraphicFramePr>
        <p:xfrm>
          <a:off x="0" y="3791991"/>
          <a:ext cx="10570566" cy="296672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4</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a:stCxn id="4" idx="2"/>
            <a:endCxn id="23" idx="1"/>
          </p:cNvCxnSpPr>
          <p:nvPr/>
        </p:nvCxnSpPr>
        <p:spPr>
          <a:xfrm rot="16200000" flipH="1">
            <a:off x="590598" y="2337409"/>
            <a:ext cx="1165408" cy="12274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1261" y="3092823"/>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1787023" y="3349168"/>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2819423" y="3349168"/>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14335" y="599850"/>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38" name="TextBox 37"/>
          <p:cNvSpPr txBox="1"/>
          <p:nvPr/>
        </p:nvSpPr>
        <p:spPr>
          <a:xfrm>
            <a:off x="10466848" y="-79705"/>
            <a:ext cx="1725152" cy="2031325"/>
          </a:xfrm>
          <a:prstGeom prst="rect">
            <a:avLst/>
          </a:prstGeom>
          <a:solidFill>
            <a:schemeClr val="bg1"/>
          </a:solidFill>
          <a:ln>
            <a:solidFill>
              <a:srgbClr val="FF0000"/>
            </a:solidFill>
          </a:ln>
        </p:spPr>
        <p:txBody>
          <a:bodyPr wrap="none" rtlCol="0">
            <a:spAutoFit/>
          </a:bodyPr>
          <a:lstStyle/>
          <a:p>
            <a:r>
              <a:rPr lang="en-IN" dirty="0" smtClean="0"/>
              <a:t>Rule 0: S</a:t>
            </a:r>
            <a:r>
              <a:rPr lang="en-IN" dirty="0" smtClean="0">
                <a:sym typeface="Wingdings" panose="05000000000000000000" pitchFamily="2" charset="2"/>
              </a:rPr>
              <a:t> E$</a:t>
            </a:r>
          </a:p>
          <a:p>
            <a:r>
              <a:rPr lang="en-IN" dirty="0" smtClean="0"/>
              <a:t>Rule 1: </a:t>
            </a:r>
            <a:r>
              <a:rPr lang="en-IN" dirty="0" smtClean="0">
                <a:sym typeface="Wingdings" panose="05000000000000000000" pitchFamily="2" charset="2"/>
              </a:rPr>
              <a:t>E E+T</a:t>
            </a:r>
          </a:p>
          <a:p>
            <a:r>
              <a:rPr lang="en-IN" dirty="0" smtClean="0"/>
              <a:t>Rule 2: </a:t>
            </a:r>
            <a:r>
              <a:rPr lang="en-IN" dirty="0" smtClean="0">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t>Rule 4: </a:t>
            </a:r>
            <a:r>
              <a:rPr lang="en-IN" dirty="0" smtClean="0">
                <a:sym typeface="Wingdings" panose="05000000000000000000" pitchFamily="2" charset="2"/>
              </a:rPr>
              <a:t>T F</a:t>
            </a:r>
          </a:p>
          <a:p>
            <a:r>
              <a:rPr lang="en-IN" dirty="0" smtClean="0">
                <a:solidFill>
                  <a:schemeClr val="accent2"/>
                </a:solidFill>
              </a:rPr>
              <a:t>Rule 5: </a:t>
            </a:r>
            <a:r>
              <a:rPr lang="en-IN" dirty="0" smtClean="0">
                <a:solidFill>
                  <a:schemeClr val="accent2"/>
                </a:solidFill>
                <a:sym typeface="Wingdings" panose="05000000000000000000" pitchFamily="2" charset="2"/>
              </a:rPr>
              <a:t>F id</a:t>
            </a:r>
          </a:p>
          <a:p>
            <a:r>
              <a:rPr lang="en-IN" dirty="0" smtClean="0"/>
              <a:t>Rule 6: </a:t>
            </a:r>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spTree>
    <p:extLst>
      <p:ext uri="{BB962C8B-B14F-4D97-AF65-F5344CB8AC3E}">
        <p14:creationId xmlns:p14="http://schemas.microsoft.com/office/powerpoint/2010/main" val="3453760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747623723"/>
              </p:ext>
            </p:extLst>
          </p:nvPr>
        </p:nvGraphicFramePr>
        <p:xfrm>
          <a:off x="0" y="3791991"/>
          <a:ext cx="10570566" cy="296672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4</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a:stCxn id="4" idx="2"/>
            <a:endCxn id="23" idx="1"/>
          </p:cNvCxnSpPr>
          <p:nvPr/>
        </p:nvCxnSpPr>
        <p:spPr>
          <a:xfrm rot="16200000" flipH="1">
            <a:off x="590598" y="2337409"/>
            <a:ext cx="1165408" cy="12274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1261" y="3092823"/>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1787023" y="3349168"/>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2819423" y="3349168"/>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14335" y="599850"/>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38" name="TextBox 37"/>
          <p:cNvSpPr txBox="1"/>
          <p:nvPr/>
        </p:nvSpPr>
        <p:spPr>
          <a:xfrm>
            <a:off x="10466848" y="-79705"/>
            <a:ext cx="1725152" cy="2031325"/>
          </a:xfrm>
          <a:prstGeom prst="rect">
            <a:avLst/>
          </a:prstGeom>
          <a:solidFill>
            <a:schemeClr val="bg1"/>
          </a:solidFill>
          <a:ln>
            <a:solidFill>
              <a:srgbClr val="FF0000"/>
            </a:solidFill>
          </a:ln>
        </p:spPr>
        <p:txBody>
          <a:bodyPr wrap="none" rtlCol="0">
            <a:spAutoFit/>
          </a:bodyPr>
          <a:lstStyle/>
          <a:p>
            <a:r>
              <a:rPr lang="en-IN" dirty="0" smtClean="0"/>
              <a:t>Rule 0: S</a:t>
            </a:r>
            <a:r>
              <a:rPr lang="en-IN" dirty="0" smtClean="0">
                <a:sym typeface="Wingdings" panose="05000000000000000000" pitchFamily="2" charset="2"/>
              </a:rPr>
              <a:t> E$</a:t>
            </a:r>
          </a:p>
          <a:p>
            <a:r>
              <a:rPr lang="en-IN" dirty="0" smtClean="0"/>
              <a:t>Rule 1: </a:t>
            </a:r>
            <a:r>
              <a:rPr lang="en-IN" dirty="0" smtClean="0">
                <a:sym typeface="Wingdings" panose="05000000000000000000" pitchFamily="2" charset="2"/>
              </a:rPr>
              <a:t>E E+T</a:t>
            </a:r>
          </a:p>
          <a:p>
            <a:r>
              <a:rPr lang="en-IN" dirty="0" smtClean="0"/>
              <a:t>Rule 2: </a:t>
            </a:r>
            <a:r>
              <a:rPr lang="en-IN" dirty="0" smtClean="0">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t>Rule 4: </a:t>
            </a:r>
            <a:r>
              <a:rPr lang="en-IN" dirty="0" smtClean="0">
                <a:sym typeface="Wingdings" panose="05000000000000000000" pitchFamily="2" charset="2"/>
              </a:rPr>
              <a:t>T F</a:t>
            </a:r>
          </a:p>
          <a:p>
            <a:r>
              <a:rPr lang="en-IN" dirty="0" smtClean="0"/>
              <a:t>Rule 5: </a:t>
            </a:r>
            <a:r>
              <a:rPr lang="en-IN" dirty="0" smtClean="0">
                <a:sym typeface="Wingdings" panose="05000000000000000000" pitchFamily="2" charset="2"/>
              </a:rPr>
              <a:t>F id</a:t>
            </a:r>
          </a:p>
          <a:p>
            <a:r>
              <a:rPr lang="en-IN" dirty="0" smtClean="0">
                <a:solidFill>
                  <a:schemeClr val="accent2"/>
                </a:solidFill>
              </a:rPr>
              <a:t>Rule 6: </a:t>
            </a:r>
            <a:r>
              <a:rPr lang="en-IN" dirty="0" smtClean="0">
                <a:solidFill>
                  <a:schemeClr val="accent2"/>
                </a:solidFill>
                <a:sym typeface="Wingdings" panose="05000000000000000000" pitchFamily="2" charset="2"/>
              </a:rPr>
              <a:t>F </a:t>
            </a:r>
            <a:r>
              <a:rPr lang="en-IN" dirty="0" err="1" smtClean="0">
                <a:solidFill>
                  <a:schemeClr val="accent2"/>
                </a:solidFill>
                <a:sym typeface="Wingdings" panose="05000000000000000000" pitchFamily="2" charset="2"/>
              </a:rPr>
              <a:t>Num</a:t>
            </a:r>
            <a:endParaRPr lang="en-IN" dirty="0" smtClean="0">
              <a:solidFill>
                <a:schemeClr val="accent2"/>
              </a:solidFill>
            </a:endParaRPr>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spTree>
    <p:extLst>
      <p:ext uri="{BB962C8B-B14F-4D97-AF65-F5344CB8AC3E}">
        <p14:creationId xmlns:p14="http://schemas.microsoft.com/office/powerpoint/2010/main" val="20581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Shift reduce parser summary…</a:t>
            </a:r>
            <a:endParaRPr lang="en-US" dirty="0"/>
          </a:p>
        </p:txBody>
      </p:sp>
      <p:sp>
        <p:nvSpPr>
          <p:cNvPr id="3" name="Content Placeholder 2"/>
          <p:cNvSpPr>
            <a:spLocks noGrp="1"/>
          </p:cNvSpPr>
          <p:nvPr>
            <p:ph idx="1"/>
          </p:nvPr>
        </p:nvSpPr>
        <p:spPr/>
        <p:txBody>
          <a:bodyPr>
            <a:normAutofit/>
          </a:bodyPr>
          <a:lstStyle/>
          <a:p>
            <a:r>
              <a:rPr lang="en-IN" sz="2000" dirty="0" smtClean="0"/>
              <a:t>Shift reduce parser uses a stack, which can contain grammar symbols, both terminals and non terminals. The parser </a:t>
            </a:r>
            <a:r>
              <a:rPr lang="en-IN" sz="2000" b="1" dirty="0" smtClean="0"/>
              <a:t>shifts </a:t>
            </a:r>
            <a:r>
              <a:rPr lang="en-IN" sz="2000" dirty="0" smtClean="0"/>
              <a:t>terminal symbols from input to the stack. If a handle(anything starting from top of stack) match the RHS production, then the parser </a:t>
            </a:r>
            <a:r>
              <a:rPr lang="en-IN" sz="2000" b="1" dirty="0" smtClean="0"/>
              <a:t>reduces </a:t>
            </a:r>
            <a:r>
              <a:rPr lang="en-IN" sz="2000" dirty="0" smtClean="0"/>
              <a:t>handle to the left  side non terminal and place the nonterminal on top of stack. This process continues until the parser terminates either in success or in failure.</a:t>
            </a:r>
          </a:p>
          <a:p>
            <a:endParaRPr lang="en-IN" sz="2000" dirty="0"/>
          </a:p>
          <a:p>
            <a:pPr marL="0" indent="0">
              <a:buNone/>
            </a:pPr>
            <a:r>
              <a:rPr lang="en-IN" sz="2000" dirty="0" smtClean="0"/>
              <a:t> </a:t>
            </a:r>
            <a:endParaRPr lang="en-IN" sz="2000" b="1" dirty="0" smtClean="0"/>
          </a:p>
          <a:p>
            <a:r>
              <a:rPr lang="en-IN" sz="2000" dirty="0" smtClean="0"/>
              <a:t>But what if there are multiple actions. (last time we said we will used the longest possible handle. What if the length of handles is the same. What if stack has id and next input symbol is </a:t>
            </a:r>
            <a:r>
              <a:rPr lang="en-IN" sz="2000" dirty="0" err="1" smtClean="0"/>
              <a:t>num</a:t>
            </a:r>
            <a:r>
              <a:rPr lang="en-IN" sz="2000" dirty="0" smtClean="0"/>
              <a:t> (both have same precedence that is)).</a:t>
            </a:r>
            <a:endParaRPr lang="en-US" sz="2000" dirty="0"/>
          </a:p>
        </p:txBody>
      </p:sp>
    </p:spTree>
    <p:extLst>
      <p:ext uri="{BB962C8B-B14F-4D97-AF65-F5344CB8AC3E}">
        <p14:creationId xmlns:p14="http://schemas.microsoft.com/office/powerpoint/2010/main" val="2371797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28141909"/>
              </p:ext>
            </p:extLst>
          </p:nvPr>
        </p:nvGraphicFramePr>
        <p:xfrm>
          <a:off x="89332" y="3322385"/>
          <a:ext cx="10570566" cy="3337560"/>
        </p:xfrm>
        <a:graphic>
          <a:graphicData uri="http://schemas.openxmlformats.org/drawingml/2006/table">
            <a:tbl>
              <a:tblPr firstRow="1" bandRow="1">
                <a:tableStyleId>{5940675A-B579-460E-94D1-54222C63F5DA}</a:tableStyleId>
              </a:tblPr>
              <a:tblGrid>
                <a:gridCol w="1601601"/>
                <a:gridCol w="1601601"/>
                <a:gridCol w="1601601"/>
                <a:gridCol w="1601601"/>
                <a:gridCol w="1601601"/>
                <a:gridCol w="815631"/>
                <a:gridCol w="586393"/>
                <a:gridCol w="712694"/>
                <a:gridCol w="44784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4</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6</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p:nvPr/>
        </p:nvCxnSpPr>
        <p:spPr>
          <a:xfrm rot="16200000" flipH="1">
            <a:off x="105799" y="2327905"/>
            <a:ext cx="629325" cy="607331"/>
          </a:xfrm>
          <a:prstGeom prst="bentConnector3">
            <a:avLst>
              <a:gd name="adj1" fmla="val 9487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2400" y="2573552"/>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751835" y="2690182"/>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760659" y="2407966"/>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14335" y="599850"/>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38" name="TextBox 37"/>
          <p:cNvSpPr txBox="1"/>
          <p:nvPr/>
        </p:nvSpPr>
        <p:spPr>
          <a:xfrm>
            <a:off x="10466848" y="-79705"/>
            <a:ext cx="1725152" cy="2031325"/>
          </a:xfrm>
          <a:prstGeom prst="rect">
            <a:avLst/>
          </a:prstGeom>
          <a:solidFill>
            <a:schemeClr val="bg1"/>
          </a:solidFill>
          <a:ln>
            <a:solidFill>
              <a:srgbClr val="FF0000"/>
            </a:solidFill>
          </a:ln>
        </p:spPr>
        <p:txBody>
          <a:bodyPr wrap="none" rtlCol="0">
            <a:spAutoFit/>
          </a:bodyPr>
          <a:lstStyle/>
          <a:p>
            <a:r>
              <a:rPr lang="en-IN" dirty="0" smtClean="0"/>
              <a:t>Rule 0: S</a:t>
            </a:r>
            <a:r>
              <a:rPr lang="en-IN" dirty="0" smtClean="0">
                <a:sym typeface="Wingdings" panose="05000000000000000000" pitchFamily="2" charset="2"/>
              </a:rPr>
              <a:t> E$</a:t>
            </a:r>
          </a:p>
          <a:p>
            <a:r>
              <a:rPr lang="en-IN" dirty="0" smtClean="0"/>
              <a:t>Rule 1: </a:t>
            </a:r>
            <a:r>
              <a:rPr lang="en-IN" dirty="0" smtClean="0">
                <a:sym typeface="Wingdings" panose="05000000000000000000" pitchFamily="2" charset="2"/>
              </a:rPr>
              <a:t>E E+T</a:t>
            </a:r>
          </a:p>
          <a:p>
            <a:r>
              <a:rPr lang="en-IN" dirty="0" smtClean="0"/>
              <a:t>Rule 2: </a:t>
            </a:r>
            <a:r>
              <a:rPr lang="en-IN" dirty="0" smtClean="0">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t>Rule 4: </a:t>
            </a:r>
            <a:r>
              <a:rPr lang="en-IN" dirty="0" smtClean="0">
                <a:sym typeface="Wingdings" panose="05000000000000000000" pitchFamily="2" charset="2"/>
              </a:rPr>
              <a:t>T F</a:t>
            </a:r>
          </a:p>
          <a:p>
            <a:r>
              <a:rPr lang="en-IN" dirty="0" smtClean="0"/>
              <a:t>Rule 5: </a:t>
            </a:r>
            <a:r>
              <a:rPr lang="en-IN" dirty="0" smtClean="0">
                <a:sym typeface="Wingdings" panose="05000000000000000000" pitchFamily="2" charset="2"/>
              </a:rPr>
              <a:t>F id</a:t>
            </a:r>
          </a:p>
          <a:p>
            <a:r>
              <a:rPr lang="en-IN" dirty="0" smtClean="0">
                <a:solidFill>
                  <a:schemeClr val="accent2"/>
                </a:solidFill>
              </a:rPr>
              <a:t>Rule 6: </a:t>
            </a:r>
            <a:r>
              <a:rPr lang="en-IN" dirty="0" smtClean="0">
                <a:solidFill>
                  <a:schemeClr val="accent2"/>
                </a:solidFill>
                <a:sym typeface="Wingdings" panose="05000000000000000000" pitchFamily="2" charset="2"/>
              </a:rPr>
              <a:t>F </a:t>
            </a:r>
            <a:r>
              <a:rPr lang="en-IN" dirty="0" err="1" smtClean="0">
                <a:solidFill>
                  <a:schemeClr val="accent2"/>
                </a:solidFill>
                <a:sym typeface="Wingdings" panose="05000000000000000000" pitchFamily="2" charset="2"/>
              </a:rPr>
              <a:t>Num</a:t>
            </a:r>
            <a:endParaRPr lang="en-IN" dirty="0" smtClean="0">
              <a:solidFill>
                <a:schemeClr val="accent2"/>
              </a:solidFill>
            </a:endParaRPr>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spTree>
    <p:extLst>
      <p:ext uri="{BB962C8B-B14F-4D97-AF65-F5344CB8AC3E}">
        <p14:creationId xmlns:p14="http://schemas.microsoft.com/office/powerpoint/2010/main" val="94318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105820531"/>
              </p:ext>
            </p:extLst>
          </p:nvPr>
        </p:nvGraphicFramePr>
        <p:xfrm>
          <a:off x="5297043" y="2777298"/>
          <a:ext cx="6894957" cy="3708400"/>
        </p:xfrm>
        <a:graphic>
          <a:graphicData uri="http://schemas.openxmlformats.org/drawingml/2006/table">
            <a:tbl>
              <a:tblPr firstRow="1" bandRow="1">
                <a:tableStyleId>{5940675A-B579-460E-94D1-54222C63F5DA}</a:tableStyleId>
              </a:tblPr>
              <a:tblGrid>
                <a:gridCol w="722757"/>
                <a:gridCol w="806824"/>
                <a:gridCol w="820270"/>
                <a:gridCol w="900953"/>
                <a:gridCol w="900953"/>
                <a:gridCol w="820271"/>
                <a:gridCol w="699247"/>
                <a:gridCol w="645459"/>
                <a:gridCol w="57822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4</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6</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7</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p:nvPr/>
        </p:nvCxnSpPr>
        <p:spPr>
          <a:xfrm rot="16200000" flipH="1">
            <a:off x="105799" y="2327905"/>
            <a:ext cx="629325" cy="607331"/>
          </a:xfrm>
          <a:prstGeom prst="bentConnector3">
            <a:avLst>
              <a:gd name="adj1" fmla="val 9487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2400" y="2573552"/>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751835" y="2690182"/>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760659" y="2407966"/>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14335" y="599850"/>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38" name="TextBox 37"/>
          <p:cNvSpPr txBox="1"/>
          <p:nvPr/>
        </p:nvSpPr>
        <p:spPr>
          <a:xfrm>
            <a:off x="10466848" y="-79705"/>
            <a:ext cx="1725152" cy="2031325"/>
          </a:xfrm>
          <a:prstGeom prst="rect">
            <a:avLst/>
          </a:prstGeom>
          <a:solidFill>
            <a:schemeClr val="bg1"/>
          </a:solidFill>
          <a:ln>
            <a:solidFill>
              <a:srgbClr val="FF0000"/>
            </a:solidFill>
          </a:ln>
        </p:spPr>
        <p:txBody>
          <a:bodyPr wrap="none" rtlCol="0">
            <a:spAutoFit/>
          </a:bodyPr>
          <a:lstStyle/>
          <a:p>
            <a:r>
              <a:rPr lang="en-IN" dirty="0" smtClean="0"/>
              <a:t>Rule 0: S</a:t>
            </a:r>
            <a:r>
              <a:rPr lang="en-IN" dirty="0" smtClean="0">
                <a:sym typeface="Wingdings" panose="05000000000000000000" pitchFamily="2" charset="2"/>
              </a:rPr>
              <a:t> E$</a:t>
            </a:r>
          </a:p>
          <a:p>
            <a:r>
              <a:rPr lang="en-IN" dirty="0" smtClean="0"/>
              <a:t>Rule 1: </a:t>
            </a:r>
            <a:r>
              <a:rPr lang="en-IN" dirty="0" smtClean="0">
                <a:sym typeface="Wingdings" panose="05000000000000000000" pitchFamily="2" charset="2"/>
              </a:rPr>
              <a:t>E E+T</a:t>
            </a:r>
          </a:p>
          <a:p>
            <a:r>
              <a:rPr lang="en-IN" dirty="0" smtClean="0"/>
              <a:t>Rule 2: </a:t>
            </a:r>
            <a:r>
              <a:rPr lang="en-IN" dirty="0" smtClean="0">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t>Rule 4: </a:t>
            </a:r>
            <a:r>
              <a:rPr lang="en-IN" dirty="0" smtClean="0">
                <a:sym typeface="Wingdings" panose="05000000000000000000" pitchFamily="2" charset="2"/>
              </a:rPr>
              <a:t>T F</a:t>
            </a:r>
          </a:p>
          <a:p>
            <a:r>
              <a:rPr lang="en-IN" dirty="0" smtClean="0"/>
              <a:t>Rule 5: </a:t>
            </a:r>
            <a:r>
              <a:rPr lang="en-IN" dirty="0" smtClean="0">
                <a:sym typeface="Wingdings" panose="05000000000000000000" pitchFamily="2" charset="2"/>
              </a:rPr>
              <a:t>F id</a:t>
            </a:r>
          </a:p>
          <a:p>
            <a:r>
              <a:rPr lang="en-IN" dirty="0" smtClean="0">
                <a:solidFill>
                  <a:schemeClr val="accent2"/>
                </a:solidFill>
              </a:rPr>
              <a:t>Rule 6: </a:t>
            </a:r>
            <a:r>
              <a:rPr lang="en-IN" dirty="0" smtClean="0">
                <a:solidFill>
                  <a:schemeClr val="accent2"/>
                </a:solidFill>
                <a:sym typeface="Wingdings" panose="05000000000000000000" pitchFamily="2" charset="2"/>
              </a:rPr>
              <a:t>F </a:t>
            </a:r>
            <a:r>
              <a:rPr lang="en-IN" dirty="0" err="1" smtClean="0">
                <a:solidFill>
                  <a:schemeClr val="accent2"/>
                </a:solidFill>
                <a:sym typeface="Wingdings" panose="05000000000000000000" pitchFamily="2" charset="2"/>
              </a:rPr>
              <a:t>Num</a:t>
            </a:r>
            <a:endParaRPr lang="en-IN" dirty="0" smtClean="0">
              <a:solidFill>
                <a:schemeClr val="accent2"/>
              </a:solidFill>
            </a:endParaRPr>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spTree>
    <p:extLst>
      <p:ext uri="{BB962C8B-B14F-4D97-AF65-F5344CB8AC3E}">
        <p14:creationId xmlns:p14="http://schemas.microsoft.com/office/powerpoint/2010/main" val="3052682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982202761"/>
              </p:ext>
            </p:extLst>
          </p:nvPr>
        </p:nvGraphicFramePr>
        <p:xfrm>
          <a:off x="5297043" y="2777298"/>
          <a:ext cx="6894957" cy="3708400"/>
        </p:xfrm>
        <a:graphic>
          <a:graphicData uri="http://schemas.openxmlformats.org/drawingml/2006/table">
            <a:tbl>
              <a:tblPr firstRow="1" bandRow="1">
                <a:tableStyleId>{5940675A-B579-460E-94D1-54222C63F5DA}</a:tableStyleId>
              </a:tblPr>
              <a:tblGrid>
                <a:gridCol w="722757"/>
                <a:gridCol w="806824"/>
                <a:gridCol w="820270"/>
                <a:gridCol w="900953"/>
                <a:gridCol w="900953"/>
                <a:gridCol w="820271"/>
                <a:gridCol w="699247"/>
                <a:gridCol w="645459"/>
                <a:gridCol w="57822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4</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6</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7</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3</a:t>
                      </a:r>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p:nvPr/>
        </p:nvCxnSpPr>
        <p:spPr>
          <a:xfrm rot="16200000" flipH="1">
            <a:off x="105799" y="2327905"/>
            <a:ext cx="629325" cy="607331"/>
          </a:xfrm>
          <a:prstGeom prst="bentConnector3">
            <a:avLst>
              <a:gd name="adj1" fmla="val 9487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2400" y="2573552"/>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751835" y="2690182"/>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760659" y="2407966"/>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14335" y="599850"/>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cxnSp>
        <p:nvCxnSpPr>
          <p:cNvPr id="17" name="Straight Arrow Connector 16"/>
          <p:cNvCxnSpPr/>
          <p:nvPr/>
        </p:nvCxnSpPr>
        <p:spPr>
          <a:xfrm rot="10800000" flipV="1">
            <a:off x="3655925" y="1800922"/>
            <a:ext cx="2543170" cy="567504"/>
          </a:xfrm>
          <a:prstGeom prst="bentConnector3">
            <a:avLst>
              <a:gd name="adj1" fmla="val -499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52745" y="2038634"/>
            <a:ext cx="290464" cy="369332"/>
          </a:xfrm>
          <a:prstGeom prst="rect">
            <a:avLst/>
          </a:prstGeom>
          <a:noFill/>
        </p:spPr>
        <p:txBody>
          <a:bodyPr wrap="none" rtlCol="0">
            <a:spAutoFit/>
          </a:bodyPr>
          <a:lstStyle/>
          <a:p>
            <a:r>
              <a:rPr lang="en-IN" dirty="0"/>
              <a:t>F</a:t>
            </a:r>
            <a:endParaRPr lang="en-US" dirty="0"/>
          </a:p>
        </p:txBody>
      </p:sp>
    </p:spTree>
    <p:extLst>
      <p:ext uri="{BB962C8B-B14F-4D97-AF65-F5344CB8AC3E}">
        <p14:creationId xmlns:p14="http://schemas.microsoft.com/office/powerpoint/2010/main" val="3052153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097300306"/>
              </p:ext>
            </p:extLst>
          </p:nvPr>
        </p:nvGraphicFramePr>
        <p:xfrm>
          <a:off x="5135972" y="3201009"/>
          <a:ext cx="6894957" cy="3703320"/>
        </p:xfrm>
        <a:graphic>
          <a:graphicData uri="http://schemas.openxmlformats.org/drawingml/2006/table">
            <a:tbl>
              <a:tblPr firstRow="1" bandRow="1">
                <a:tableStyleId>{5940675A-B579-460E-94D1-54222C63F5DA}</a:tableStyleId>
              </a:tblPr>
              <a:tblGrid>
                <a:gridCol w="722757"/>
                <a:gridCol w="806824"/>
                <a:gridCol w="820270"/>
                <a:gridCol w="900953"/>
                <a:gridCol w="900953"/>
                <a:gridCol w="820271"/>
                <a:gridCol w="699247"/>
                <a:gridCol w="645459"/>
                <a:gridCol w="57822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4</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6</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7</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3</a:t>
                      </a:r>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59433" y="2576900"/>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p:nvPr/>
        </p:nvCxnSpPr>
        <p:spPr>
          <a:xfrm rot="16200000" flipH="1">
            <a:off x="105799" y="2327905"/>
            <a:ext cx="629325" cy="607331"/>
          </a:xfrm>
          <a:prstGeom prst="bentConnector3">
            <a:avLst>
              <a:gd name="adj1" fmla="val 9487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2400" y="2573552"/>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751835" y="2690182"/>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760659" y="2407966"/>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14335" y="599850"/>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cxnSp>
        <p:nvCxnSpPr>
          <p:cNvPr id="17" name="Straight Arrow Connector 16"/>
          <p:cNvCxnSpPr/>
          <p:nvPr/>
        </p:nvCxnSpPr>
        <p:spPr>
          <a:xfrm rot="10800000" flipV="1">
            <a:off x="3655925" y="1800922"/>
            <a:ext cx="2543170" cy="567504"/>
          </a:xfrm>
          <a:prstGeom prst="bentConnector3">
            <a:avLst>
              <a:gd name="adj1" fmla="val -499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52745" y="2038634"/>
            <a:ext cx="290464" cy="369332"/>
          </a:xfrm>
          <a:prstGeom prst="rect">
            <a:avLst/>
          </a:prstGeom>
          <a:noFill/>
        </p:spPr>
        <p:txBody>
          <a:bodyPr wrap="none" rtlCol="0">
            <a:spAutoFit/>
          </a:bodyPr>
          <a:lstStyle/>
          <a:p>
            <a:r>
              <a:rPr lang="en-IN" dirty="0"/>
              <a:t>F</a:t>
            </a:r>
            <a:endParaRPr lang="en-US" dirty="0"/>
          </a:p>
        </p:txBody>
      </p:sp>
      <p:sp>
        <p:nvSpPr>
          <p:cNvPr id="50" name="TextBox 49"/>
          <p:cNvSpPr txBox="1"/>
          <p:nvPr/>
        </p:nvSpPr>
        <p:spPr>
          <a:xfrm>
            <a:off x="6467423" y="2415386"/>
            <a:ext cx="1331390" cy="369332"/>
          </a:xfrm>
          <a:prstGeom prst="rect">
            <a:avLst/>
          </a:prstGeom>
          <a:solidFill>
            <a:schemeClr val="bg1"/>
          </a:solidFill>
          <a:ln>
            <a:solidFill>
              <a:srgbClr val="FF0000"/>
            </a:solidFill>
          </a:ln>
        </p:spPr>
        <p:txBody>
          <a:bodyPr wrap="none" rtlCol="0">
            <a:spAutoFit/>
          </a:bodyPr>
          <a:lstStyle/>
          <a:p>
            <a:r>
              <a:rPr lang="en-IN" dirty="0" err="1" smtClean="0">
                <a:sym typeface="Wingdings" panose="05000000000000000000" pitchFamily="2" charset="2"/>
              </a:rPr>
              <a:t>Goto</a:t>
            </a:r>
            <a:r>
              <a:rPr lang="en-IN" dirty="0" smtClean="0">
                <a:sym typeface="Wingdings" panose="05000000000000000000" pitchFamily="2" charset="2"/>
              </a:rPr>
              <a:t> state 5</a:t>
            </a:r>
            <a:endParaRPr lang="en-IN" dirty="0" smtClean="0">
              <a:sym typeface="Wingdings" panose="05000000000000000000" pitchFamily="2" charset="2"/>
            </a:endParaRPr>
          </a:p>
        </p:txBody>
      </p:sp>
      <p:sp>
        <p:nvSpPr>
          <p:cNvPr id="51" name="TextBox 50"/>
          <p:cNvSpPr txBox="1"/>
          <p:nvPr/>
        </p:nvSpPr>
        <p:spPr>
          <a:xfrm>
            <a:off x="6591798" y="1800921"/>
            <a:ext cx="688067" cy="369332"/>
          </a:xfrm>
          <a:prstGeom prst="rect">
            <a:avLst/>
          </a:prstGeom>
          <a:noFill/>
        </p:spPr>
        <p:txBody>
          <a:bodyPr wrap="square" rtlCol="0">
            <a:spAutoFit/>
          </a:bodyPr>
          <a:lstStyle/>
          <a:p>
            <a:r>
              <a:rPr lang="en-IN" dirty="0" err="1" smtClean="0"/>
              <a:t>Num</a:t>
            </a:r>
            <a:endParaRPr lang="en-US" dirty="0"/>
          </a:p>
        </p:txBody>
      </p:sp>
      <p:cxnSp>
        <p:nvCxnSpPr>
          <p:cNvPr id="53" name="Straight Arrow Connector 52"/>
          <p:cNvCxnSpPr>
            <a:stCxn id="39" idx="2"/>
          </p:cNvCxnSpPr>
          <p:nvPr/>
        </p:nvCxnSpPr>
        <p:spPr>
          <a:xfrm flipH="1">
            <a:off x="6591798" y="1800923"/>
            <a:ext cx="9416" cy="56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260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110959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889815123"/>
              </p:ext>
            </p:extLst>
          </p:nvPr>
        </p:nvGraphicFramePr>
        <p:xfrm>
          <a:off x="5135972" y="3201009"/>
          <a:ext cx="6894957" cy="3703320"/>
        </p:xfrm>
        <a:graphic>
          <a:graphicData uri="http://schemas.openxmlformats.org/drawingml/2006/table">
            <a:tbl>
              <a:tblPr firstRow="1" bandRow="1">
                <a:tableStyleId>{5940675A-B579-460E-94D1-54222C63F5DA}</a:tableStyleId>
              </a:tblPr>
              <a:tblGrid>
                <a:gridCol w="722757"/>
                <a:gridCol w="806824"/>
                <a:gridCol w="820270"/>
                <a:gridCol w="900953"/>
                <a:gridCol w="900953"/>
                <a:gridCol w="820271"/>
                <a:gridCol w="699247"/>
                <a:gridCol w="645459"/>
                <a:gridCol w="57822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4</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6</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7</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3</a:t>
                      </a:r>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9328" y="935958"/>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14335" y="804245"/>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3593173" y="2902427"/>
            <a:ext cx="1075907" cy="369332"/>
          </a:xfrm>
          <a:prstGeom prst="rect">
            <a:avLst/>
          </a:prstGeom>
          <a:noFill/>
        </p:spPr>
        <p:txBody>
          <a:bodyPr wrap="square" rtlCol="0">
            <a:spAutoFit/>
          </a:bodyPr>
          <a:lstStyle/>
          <a:p>
            <a:r>
              <a:rPr lang="en-IN" dirty="0" smtClean="0"/>
              <a:t>State 4</a:t>
            </a:r>
            <a:endParaRPr lang="en-US" dirty="0"/>
          </a:p>
        </p:txBody>
      </p:sp>
      <p:cxnSp>
        <p:nvCxnSpPr>
          <p:cNvPr id="21" name="Straight Arrow Connector 13"/>
          <p:cNvCxnSpPr/>
          <p:nvPr/>
        </p:nvCxnSpPr>
        <p:spPr>
          <a:xfrm rot="16200000" flipH="1">
            <a:off x="105799" y="2327905"/>
            <a:ext cx="629325" cy="607331"/>
          </a:xfrm>
          <a:prstGeom prst="bentConnector3">
            <a:avLst>
              <a:gd name="adj1" fmla="val 9487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2400" y="2573552"/>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751835" y="2690182"/>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760659" y="2407966"/>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45258" y="533327"/>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cxnSp>
        <p:nvCxnSpPr>
          <p:cNvPr id="17" name="Straight Arrow Connector 16"/>
          <p:cNvCxnSpPr/>
          <p:nvPr/>
        </p:nvCxnSpPr>
        <p:spPr>
          <a:xfrm rot="10800000" flipV="1">
            <a:off x="3655925" y="1800922"/>
            <a:ext cx="2543170" cy="567504"/>
          </a:xfrm>
          <a:prstGeom prst="bentConnector3">
            <a:avLst>
              <a:gd name="adj1" fmla="val -499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52745" y="2038634"/>
            <a:ext cx="290464" cy="369332"/>
          </a:xfrm>
          <a:prstGeom prst="rect">
            <a:avLst/>
          </a:prstGeom>
          <a:noFill/>
        </p:spPr>
        <p:txBody>
          <a:bodyPr wrap="none" rtlCol="0">
            <a:spAutoFit/>
          </a:bodyPr>
          <a:lstStyle/>
          <a:p>
            <a:r>
              <a:rPr lang="en-IN" dirty="0"/>
              <a:t>F</a:t>
            </a:r>
            <a:endParaRPr lang="en-US" dirty="0"/>
          </a:p>
        </p:txBody>
      </p:sp>
      <p:sp>
        <p:nvSpPr>
          <p:cNvPr id="50" name="TextBox 49"/>
          <p:cNvSpPr txBox="1"/>
          <p:nvPr/>
        </p:nvSpPr>
        <p:spPr>
          <a:xfrm>
            <a:off x="7422021" y="935477"/>
            <a:ext cx="1331390" cy="369332"/>
          </a:xfrm>
          <a:prstGeom prst="rect">
            <a:avLst/>
          </a:prstGeom>
          <a:solidFill>
            <a:schemeClr val="bg1"/>
          </a:solidFill>
          <a:ln>
            <a:solidFill>
              <a:srgbClr val="FF0000"/>
            </a:solidFill>
          </a:ln>
        </p:spPr>
        <p:txBody>
          <a:bodyPr wrap="none" rtlCol="0">
            <a:spAutoFit/>
          </a:bodyPr>
          <a:lstStyle/>
          <a:p>
            <a:r>
              <a:rPr lang="en-IN" dirty="0" err="1" smtClean="0">
                <a:sym typeface="Wingdings" panose="05000000000000000000" pitchFamily="2" charset="2"/>
              </a:rPr>
              <a:t>Goto</a:t>
            </a:r>
            <a:r>
              <a:rPr lang="en-IN" dirty="0" smtClean="0">
                <a:sym typeface="Wingdings" panose="05000000000000000000" pitchFamily="2" charset="2"/>
              </a:rPr>
              <a:t> state 4</a:t>
            </a:r>
            <a:endParaRPr lang="en-IN" dirty="0" smtClean="0">
              <a:sym typeface="Wingdings" panose="05000000000000000000" pitchFamily="2" charset="2"/>
            </a:endParaRPr>
          </a:p>
        </p:txBody>
      </p:sp>
      <p:sp>
        <p:nvSpPr>
          <p:cNvPr id="51" name="TextBox 50"/>
          <p:cNvSpPr txBox="1"/>
          <p:nvPr/>
        </p:nvSpPr>
        <p:spPr>
          <a:xfrm>
            <a:off x="6591798" y="1800921"/>
            <a:ext cx="688067" cy="369332"/>
          </a:xfrm>
          <a:prstGeom prst="rect">
            <a:avLst/>
          </a:prstGeom>
          <a:noFill/>
        </p:spPr>
        <p:txBody>
          <a:bodyPr wrap="square" rtlCol="0">
            <a:spAutoFit/>
          </a:bodyPr>
          <a:lstStyle/>
          <a:p>
            <a:r>
              <a:rPr lang="en-IN" dirty="0" err="1" smtClean="0"/>
              <a:t>Num</a:t>
            </a:r>
            <a:endParaRPr lang="en-US" dirty="0"/>
          </a:p>
        </p:txBody>
      </p:sp>
      <p:cxnSp>
        <p:nvCxnSpPr>
          <p:cNvPr id="53" name="Straight Arrow Connector 52"/>
          <p:cNvCxnSpPr/>
          <p:nvPr/>
        </p:nvCxnSpPr>
        <p:spPr>
          <a:xfrm flipH="1">
            <a:off x="6537754" y="1800923"/>
            <a:ext cx="9416" cy="56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02675" y="2404768"/>
            <a:ext cx="1331390" cy="369332"/>
          </a:xfrm>
          <a:prstGeom prst="rect">
            <a:avLst/>
          </a:prstGeom>
          <a:solidFill>
            <a:schemeClr val="bg1"/>
          </a:solidFill>
          <a:ln>
            <a:solidFill>
              <a:srgbClr val="FF0000"/>
            </a:solidFill>
          </a:ln>
        </p:spPr>
        <p:txBody>
          <a:bodyPr wrap="none" rtlCol="0">
            <a:spAutoFit/>
          </a:bodyPr>
          <a:lstStyle/>
          <a:p>
            <a:r>
              <a:rPr lang="en-IN" dirty="0" err="1" smtClean="0">
                <a:sym typeface="Wingdings" panose="05000000000000000000" pitchFamily="2" charset="2"/>
              </a:rPr>
              <a:t>Goto</a:t>
            </a:r>
            <a:r>
              <a:rPr lang="en-IN" dirty="0" smtClean="0">
                <a:sym typeface="Wingdings" panose="05000000000000000000" pitchFamily="2" charset="2"/>
              </a:rPr>
              <a:t> state 5</a:t>
            </a:r>
            <a:endParaRPr lang="en-IN" dirty="0" smtClean="0">
              <a:sym typeface="Wingdings" panose="05000000000000000000" pitchFamily="2" charset="2"/>
            </a:endParaRPr>
          </a:p>
        </p:txBody>
      </p:sp>
      <p:sp>
        <p:nvSpPr>
          <p:cNvPr id="42" name="TextBox 41"/>
          <p:cNvSpPr txBox="1"/>
          <p:nvPr/>
        </p:nvSpPr>
        <p:spPr>
          <a:xfrm>
            <a:off x="2111833" y="2729300"/>
            <a:ext cx="359394" cy="369332"/>
          </a:xfrm>
          <a:prstGeom prst="rect">
            <a:avLst/>
          </a:prstGeom>
          <a:noFill/>
        </p:spPr>
        <p:txBody>
          <a:bodyPr wrap="none" rtlCol="0">
            <a:spAutoFit/>
          </a:bodyPr>
          <a:lstStyle/>
          <a:p>
            <a:r>
              <a:rPr lang="en-IN" dirty="0" smtClean="0"/>
              <a:t>id</a:t>
            </a:r>
            <a:endParaRPr lang="en-US" dirty="0"/>
          </a:p>
        </p:txBody>
      </p:sp>
      <p:cxnSp>
        <p:nvCxnSpPr>
          <p:cNvPr id="20" name="Straight Arrow Connector 19"/>
          <p:cNvCxnSpPr/>
          <p:nvPr/>
        </p:nvCxnSpPr>
        <p:spPr>
          <a:xfrm flipV="1">
            <a:off x="7145258" y="1137174"/>
            <a:ext cx="276763" cy="3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04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nvGraphicFramePr>
        <p:xfrm>
          <a:off x="5135972" y="3201009"/>
          <a:ext cx="6894957" cy="3703320"/>
        </p:xfrm>
        <a:graphic>
          <a:graphicData uri="http://schemas.openxmlformats.org/drawingml/2006/table">
            <a:tbl>
              <a:tblPr firstRow="1" bandRow="1">
                <a:tableStyleId>{5940675A-B579-460E-94D1-54222C63F5DA}</a:tableStyleId>
              </a:tblPr>
              <a:tblGrid>
                <a:gridCol w="722757"/>
                <a:gridCol w="806824"/>
                <a:gridCol w="820270"/>
                <a:gridCol w="900953"/>
                <a:gridCol w="900953"/>
                <a:gridCol w="820271"/>
                <a:gridCol w="699247"/>
                <a:gridCol w="645459"/>
                <a:gridCol w="57822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4</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6</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7</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3</a:t>
                      </a:r>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604116" y="1273024"/>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14335" y="804245"/>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10972398" y="1029452"/>
            <a:ext cx="1075907" cy="369332"/>
          </a:xfrm>
          <a:prstGeom prst="rect">
            <a:avLst/>
          </a:prstGeom>
          <a:noFill/>
        </p:spPr>
        <p:txBody>
          <a:bodyPr wrap="square" rtlCol="0">
            <a:spAutoFit/>
          </a:bodyPr>
          <a:lstStyle/>
          <a:p>
            <a:r>
              <a:rPr lang="en-IN" dirty="0" smtClean="0"/>
              <a:t>State 8</a:t>
            </a:r>
            <a:endParaRPr lang="en-US" dirty="0"/>
          </a:p>
        </p:txBody>
      </p:sp>
      <p:cxnSp>
        <p:nvCxnSpPr>
          <p:cNvPr id="21" name="Straight Arrow Connector 13"/>
          <p:cNvCxnSpPr/>
          <p:nvPr/>
        </p:nvCxnSpPr>
        <p:spPr>
          <a:xfrm rot="16200000" flipH="1">
            <a:off x="105799" y="2327905"/>
            <a:ext cx="629325" cy="607331"/>
          </a:xfrm>
          <a:prstGeom prst="bentConnector3">
            <a:avLst>
              <a:gd name="adj1" fmla="val 9487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2400" y="2573552"/>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751835" y="2690182"/>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760659" y="2407966"/>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45258" y="533327"/>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cxnSp>
        <p:nvCxnSpPr>
          <p:cNvPr id="17" name="Straight Arrow Connector 16"/>
          <p:cNvCxnSpPr/>
          <p:nvPr/>
        </p:nvCxnSpPr>
        <p:spPr>
          <a:xfrm rot="10800000" flipV="1">
            <a:off x="3655925" y="1800922"/>
            <a:ext cx="2543170" cy="567504"/>
          </a:xfrm>
          <a:prstGeom prst="bentConnector3">
            <a:avLst>
              <a:gd name="adj1" fmla="val -499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52745" y="2038634"/>
            <a:ext cx="290464" cy="369332"/>
          </a:xfrm>
          <a:prstGeom prst="rect">
            <a:avLst/>
          </a:prstGeom>
          <a:noFill/>
        </p:spPr>
        <p:txBody>
          <a:bodyPr wrap="none" rtlCol="0">
            <a:spAutoFit/>
          </a:bodyPr>
          <a:lstStyle/>
          <a:p>
            <a:r>
              <a:rPr lang="en-IN" dirty="0"/>
              <a:t>F</a:t>
            </a:r>
            <a:endParaRPr lang="en-US" dirty="0"/>
          </a:p>
        </p:txBody>
      </p:sp>
      <p:sp>
        <p:nvSpPr>
          <p:cNvPr id="50" name="TextBox 49"/>
          <p:cNvSpPr txBox="1"/>
          <p:nvPr/>
        </p:nvSpPr>
        <p:spPr>
          <a:xfrm>
            <a:off x="7422021" y="935477"/>
            <a:ext cx="1331390" cy="369332"/>
          </a:xfrm>
          <a:prstGeom prst="rect">
            <a:avLst/>
          </a:prstGeom>
          <a:solidFill>
            <a:schemeClr val="bg1"/>
          </a:solidFill>
          <a:ln>
            <a:solidFill>
              <a:srgbClr val="FF0000"/>
            </a:solidFill>
          </a:ln>
        </p:spPr>
        <p:txBody>
          <a:bodyPr wrap="none" rtlCol="0">
            <a:spAutoFit/>
          </a:bodyPr>
          <a:lstStyle/>
          <a:p>
            <a:r>
              <a:rPr lang="en-IN" dirty="0" err="1" smtClean="0">
                <a:sym typeface="Wingdings" panose="05000000000000000000" pitchFamily="2" charset="2"/>
              </a:rPr>
              <a:t>Goto</a:t>
            </a:r>
            <a:r>
              <a:rPr lang="en-IN" dirty="0" smtClean="0">
                <a:sym typeface="Wingdings" panose="05000000000000000000" pitchFamily="2" charset="2"/>
              </a:rPr>
              <a:t> state 4</a:t>
            </a:r>
            <a:endParaRPr lang="en-IN" dirty="0" smtClean="0">
              <a:sym typeface="Wingdings" panose="05000000000000000000" pitchFamily="2" charset="2"/>
            </a:endParaRPr>
          </a:p>
        </p:txBody>
      </p:sp>
      <p:sp>
        <p:nvSpPr>
          <p:cNvPr id="51" name="TextBox 50"/>
          <p:cNvSpPr txBox="1"/>
          <p:nvPr/>
        </p:nvSpPr>
        <p:spPr>
          <a:xfrm>
            <a:off x="6591798" y="1800921"/>
            <a:ext cx="688067" cy="369332"/>
          </a:xfrm>
          <a:prstGeom prst="rect">
            <a:avLst/>
          </a:prstGeom>
          <a:noFill/>
        </p:spPr>
        <p:txBody>
          <a:bodyPr wrap="square" rtlCol="0">
            <a:spAutoFit/>
          </a:bodyPr>
          <a:lstStyle/>
          <a:p>
            <a:r>
              <a:rPr lang="en-IN" dirty="0" err="1" smtClean="0"/>
              <a:t>Num</a:t>
            </a:r>
            <a:endParaRPr lang="en-US" dirty="0"/>
          </a:p>
        </p:txBody>
      </p:sp>
      <p:cxnSp>
        <p:nvCxnSpPr>
          <p:cNvPr id="53" name="Straight Arrow Connector 52"/>
          <p:cNvCxnSpPr/>
          <p:nvPr/>
        </p:nvCxnSpPr>
        <p:spPr>
          <a:xfrm flipH="1">
            <a:off x="6537754" y="1800923"/>
            <a:ext cx="9416" cy="56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02675" y="2404768"/>
            <a:ext cx="1331390" cy="369332"/>
          </a:xfrm>
          <a:prstGeom prst="rect">
            <a:avLst/>
          </a:prstGeom>
          <a:solidFill>
            <a:schemeClr val="bg1"/>
          </a:solidFill>
          <a:ln>
            <a:solidFill>
              <a:srgbClr val="FF0000"/>
            </a:solidFill>
          </a:ln>
        </p:spPr>
        <p:txBody>
          <a:bodyPr wrap="none" rtlCol="0">
            <a:spAutoFit/>
          </a:bodyPr>
          <a:lstStyle/>
          <a:p>
            <a:r>
              <a:rPr lang="en-IN" dirty="0" err="1" smtClean="0">
                <a:sym typeface="Wingdings" panose="05000000000000000000" pitchFamily="2" charset="2"/>
              </a:rPr>
              <a:t>Goto</a:t>
            </a:r>
            <a:r>
              <a:rPr lang="en-IN" dirty="0" smtClean="0">
                <a:sym typeface="Wingdings" panose="05000000000000000000" pitchFamily="2" charset="2"/>
              </a:rPr>
              <a:t> state 5</a:t>
            </a:r>
            <a:endParaRPr lang="en-IN" dirty="0" smtClean="0">
              <a:sym typeface="Wingdings" panose="05000000000000000000" pitchFamily="2" charset="2"/>
            </a:endParaRPr>
          </a:p>
        </p:txBody>
      </p:sp>
      <p:sp>
        <p:nvSpPr>
          <p:cNvPr id="42" name="TextBox 41"/>
          <p:cNvSpPr txBox="1"/>
          <p:nvPr/>
        </p:nvSpPr>
        <p:spPr>
          <a:xfrm>
            <a:off x="2111833" y="2729300"/>
            <a:ext cx="359394" cy="369332"/>
          </a:xfrm>
          <a:prstGeom prst="rect">
            <a:avLst/>
          </a:prstGeom>
          <a:noFill/>
        </p:spPr>
        <p:txBody>
          <a:bodyPr wrap="none" rtlCol="0">
            <a:spAutoFit/>
          </a:bodyPr>
          <a:lstStyle/>
          <a:p>
            <a:r>
              <a:rPr lang="en-IN" dirty="0" smtClean="0"/>
              <a:t>id</a:t>
            </a:r>
            <a:endParaRPr lang="en-US" dirty="0"/>
          </a:p>
        </p:txBody>
      </p:sp>
      <p:cxnSp>
        <p:nvCxnSpPr>
          <p:cNvPr id="20" name="Straight Arrow Connector 19"/>
          <p:cNvCxnSpPr/>
          <p:nvPr/>
        </p:nvCxnSpPr>
        <p:spPr>
          <a:xfrm flipV="1">
            <a:off x="7145258" y="1137174"/>
            <a:ext cx="276763" cy="3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145258" y="1583450"/>
            <a:ext cx="3921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701728" y="1088358"/>
            <a:ext cx="296876" cy="369332"/>
          </a:xfrm>
          <a:prstGeom prst="rect">
            <a:avLst/>
          </a:prstGeom>
          <a:noFill/>
        </p:spPr>
        <p:txBody>
          <a:bodyPr wrap="none" rtlCol="0">
            <a:spAutoFit/>
          </a:bodyPr>
          <a:lstStyle/>
          <a:p>
            <a:r>
              <a:rPr lang="en-IN" dirty="0" smtClean="0"/>
              <a:t>T</a:t>
            </a:r>
            <a:endParaRPr lang="en-US" dirty="0"/>
          </a:p>
        </p:txBody>
      </p:sp>
      <p:sp>
        <p:nvSpPr>
          <p:cNvPr id="44" name="TextBox 43"/>
          <p:cNvSpPr txBox="1"/>
          <p:nvPr/>
        </p:nvSpPr>
        <p:spPr>
          <a:xfrm>
            <a:off x="11097852" y="1352763"/>
            <a:ext cx="950453"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 E+T</a:t>
            </a:r>
            <a:r>
              <a:rPr lang="en-IN" dirty="0">
                <a:sym typeface="Wingdings" panose="05000000000000000000" pitchFamily="2" charset="2"/>
              </a:rPr>
              <a:t>.</a:t>
            </a:r>
            <a:endParaRPr lang="en-IN" dirty="0" smtClean="0">
              <a:sym typeface="Wingdings" panose="05000000000000000000" pitchFamily="2" charset="2"/>
            </a:endParaRPr>
          </a:p>
        </p:txBody>
      </p:sp>
      <p:sp>
        <p:nvSpPr>
          <p:cNvPr id="45" name="TextBox 44"/>
          <p:cNvSpPr txBox="1"/>
          <p:nvPr/>
        </p:nvSpPr>
        <p:spPr>
          <a:xfrm>
            <a:off x="3745573" y="3054827"/>
            <a:ext cx="1075907" cy="369332"/>
          </a:xfrm>
          <a:prstGeom prst="rect">
            <a:avLst/>
          </a:prstGeom>
          <a:noFill/>
        </p:spPr>
        <p:txBody>
          <a:bodyPr wrap="square" rtlCol="0">
            <a:spAutoFit/>
          </a:bodyPr>
          <a:lstStyle/>
          <a:p>
            <a:r>
              <a:rPr lang="en-IN" dirty="0" smtClean="0"/>
              <a:t>State 4</a:t>
            </a:r>
            <a:endParaRPr lang="en-US" dirty="0"/>
          </a:p>
        </p:txBody>
      </p:sp>
    </p:spTree>
    <p:extLst>
      <p:ext uri="{BB962C8B-B14F-4D97-AF65-F5344CB8AC3E}">
        <p14:creationId xmlns:p14="http://schemas.microsoft.com/office/powerpoint/2010/main" val="8624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414502845"/>
              </p:ext>
            </p:extLst>
          </p:nvPr>
        </p:nvGraphicFramePr>
        <p:xfrm>
          <a:off x="4731832" y="2711410"/>
          <a:ext cx="6894957" cy="4074160"/>
        </p:xfrm>
        <a:graphic>
          <a:graphicData uri="http://schemas.openxmlformats.org/drawingml/2006/table">
            <a:tbl>
              <a:tblPr firstRow="1" bandRow="1">
                <a:tableStyleId>{5940675A-B579-460E-94D1-54222C63F5DA}</a:tableStyleId>
              </a:tblPr>
              <a:tblGrid>
                <a:gridCol w="722757"/>
                <a:gridCol w="806824"/>
                <a:gridCol w="820270"/>
                <a:gridCol w="900953"/>
                <a:gridCol w="900953"/>
                <a:gridCol w="820271"/>
                <a:gridCol w="699247"/>
                <a:gridCol w="645459"/>
                <a:gridCol w="57822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4</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6</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7</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3</a:t>
                      </a:r>
                      <a:endParaRPr lang="en-US" dirty="0"/>
                    </a:p>
                  </a:txBody>
                  <a:tcPr/>
                </a:tc>
              </a:tr>
              <a:tr h="370840">
                <a:tc>
                  <a:txBody>
                    <a:bodyPr/>
                    <a:lstStyle/>
                    <a:p>
                      <a:r>
                        <a:rPr lang="en-IN" dirty="0" smtClean="0"/>
                        <a:t>8</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604116" y="1273024"/>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14335" y="804245"/>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10972398" y="1029452"/>
            <a:ext cx="1075907" cy="369332"/>
          </a:xfrm>
          <a:prstGeom prst="rect">
            <a:avLst/>
          </a:prstGeom>
          <a:noFill/>
        </p:spPr>
        <p:txBody>
          <a:bodyPr wrap="square" rtlCol="0">
            <a:spAutoFit/>
          </a:bodyPr>
          <a:lstStyle/>
          <a:p>
            <a:r>
              <a:rPr lang="en-IN" dirty="0" smtClean="0"/>
              <a:t>State 8</a:t>
            </a:r>
            <a:endParaRPr lang="en-US" dirty="0"/>
          </a:p>
        </p:txBody>
      </p:sp>
      <p:cxnSp>
        <p:nvCxnSpPr>
          <p:cNvPr id="21" name="Straight Arrow Connector 13"/>
          <p:cNvCxnSpPr/>
          <p:nvPr/>
        </p:nvCxnSpPr>
        <p:spPr>
          <a:xfrm rot="16200000" flipH="1">
            <a:off x="105799" y="2327905"/>
            <a:ext cx="629325" cy="607331"/>
          </a:xfrm>
          <a:prstGeom prst="bentConnector3">
            <a:avLst>
              <a:gd name="adj1" fmla="val 9487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2400" y="2573552"/>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751835" y="2690182"/>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760659" y="2407966"/>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45258" y="533327"/>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cxnSp>
        <p:nvCxnSpPr>
          <p:cNvPr id="17" name="Straight Arrow Connector 16"/>
          <p:cNvCxnSpPr/>
          <p:nvPr/>
        </p:nvCxnSpPr>
        <p:spPr>
          <a:xfrm rot="10800000" flipV="1">
            <a:off x="3655925" y="1800922"/>
            <a:ext cx="2543170" cy="567504"/>
          </a:xfrm>
          <a:prstGeom prst="bentConnector3">
            <a:avLst>
              <a:gd name="adj1" fmla="val -499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52745" y="2038634"/>
            <a:ext cx="290464" cy="369332"/>
          </a:xfrm>
          <a:prstGeom prst="rect">
            <a:avLst/>
          </a:prstGeom>
          <a:noFill/>
        </p:spPr>
        <p:txBody>
          <a:bodyPr wrap="none" rtlCol="0">
            <a:spAutoFit/>
          </a:bodyPr>
          <a:lstStyle/>
          <a:p>
            <a:r>
              <a:rPr lang="en-IN" dirty="0"/>
              <a:t>F</a:t>
            </a:r>
            <a:endParaRPr lang="en-US" dirty="0"/>
          </a:p>
        </p:txBody>
      </p:sp>
      <p:sp>
        <p:nvSpPr>
          <p:cNvPr id="50" name="TextBox 49"/>
          <p:cNvSpPr txBox="1"/>
          <p:nvPr/>
        </p:nvSpPr>
        <p:spPr>
          <a:xfrm>
            <a:off x="7422021" y="935477"/>
            <a:ext cx="1331390" cy="369332"/>
          </a:xfrm>
          <a:prstGeom prst="rect">
            <a:avLst/>
          </a:prstGeom>
          <a:solidFill>
            <a:schemeClr val="bg1"/>
          </a:solidFill>
          <a:ln>
            <a:solidFill>
              <a:srgbClr val="FF0000"/>
            </a:solidFill>
          </a:ln>
        </p:spPr>
        <p:txBody>
          <a:bodyPr wrap="none" rtlCol="0">
            <a:spAutoFit/>
          </a:bodyPr>
          <a:lstStyle/>
          <a:p>
            <a:r>
              <a:rPr lang="en-IN" dirty="0" err="1" smtClean="0">
                <a:sym typeface="Wingdings" panose="05000000000000000000" pitchFamily="2" charset="2"/>
              </a:rPr>
              <a:t>Goto</a:t>
            </a:r>
            <a:r>
              <a:rPr lang="en-IN" dirty="0" smtClean="0">
                <a:sym typeface="Wingdings" panose="05000000000000000000" pitchFamily="2" charset="2"/>
              </a:rPr>
              <a:t> state 4</a:t>
            </a:r>
            <a:endParaRPr lang="en-IN" dirty="0" smtClean="0">
              <a:sym typeface="Wingdings" panose="05000000000000000000" pitchFamily="2" charset="2"/>
            </a:endParaRPr>
          </a:p>
        </p:txBody>
      </p:sp>
      <p:sp>
        <p:nvSpPr>
          <p:cNvPr id="51" name="TextBox 50"/>
          <p:cNvSpPr txBox="1"/>
          <p:nvPr/>
        </p:nvSpPr>
        <p:spPr>
          <a:xfrm>
            <a:off x="6591798" y="1800921"/>
            <a:ext cx="688067" cy="369332"/>
          </a:xfrm>
          <a:prstGeom prst="rect">
            <a:avLst/>
          </a:prstGeom>
          <a:noFill/>
        </p:spPr>
        <p:txBody>
          <a:bodyPr wrap="square" rtlCol="0">
            <a:spAutoFit/>
          </a:bodyPr>
          <a:lstStyle/>
          <a:p>
            <a:r>
              <a:rPr lang="en-IN" dirty="0" err="1" smtClean="0"/>
              <a:t>Num</a:t>
            </a:r>
            <a:endParaRPr lang="en-US" dirty="0"/>
          </a:p>
        </p:txBody>
      </p:sp>
      <p:cxnSp>
        <p:nvCxnSpPr>
          <p:cNvPr id="53" name="Straight Arrow Connector 52"/>
          <p:cNvCxnSpPr/>
          <p:nvPr/>
        </p:nvCxnSpPr>
        <p:spPr>
          <a:xfrm flipH="1">
            <a:off x="6537754" y="1800923"/>
            <a:ext cx="9416" cy="56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14170" y="2135804"/>
            <a:ext cx="1331390" cy="369332"/>
          </a:xfrm>
          <a:prstGeom prst="rect">
            <a:avLst/>
          </a:prstGeom>
          <a:solidFill>
            <a:schemeClr val="bg1"/>
          </a:solidFill>
          <a:ln>
            <a:solidFill>
              <a:srgbClr val="FF0000"/>
            </a:solidFill>
          </a:ln>
        </p:spPr>
        <p:txBody>
          <a:bodyPr wrap="none" rtlCol="0">
            <a:spAutoFit/>
          </a:bodyPr>
          <a:lstStyle/>
          <a:p>
            <a:r>
              <a:rPr lang="en-IN" dirty="0" err="1" smtClean="0">
                <a:sym typeface="Wingdings" panose="05000000000000000000" pitchFamily="2" charset="2"/>
              </a:rPr>
              <a:t>Goto</a:t>
            </a:r>
            <a:r>
              <a:rPr lang="en-IN" dirty="0" smtClean="0">
                <a:sym typeface="Wingdings" panose="05000000000000000000" pitchFamily="2" charset="2"/>
              </a:rPr>
              <a:t> state 5</a:t>
            </a:r>
            <a:endParaRPr lang="en-IN" dirty="0" smtClean="0">
              <a:sym typeface="Wingdings" panose="05000000000000000000" pitchFamily="2" charset="2"/>
            </a:endParaRPr>
          </a:p>
        </p:txBody>
      </p:sp>
      <p:sp>
        <p:nvSpPr>
          <p:cNvPr id="42" name="TextBox 41"/>
          <p:cNvSpPr txBox="1"/>
          <p:nvPr/>
        </p:nvSpPr>
        <p:spPr>
          <a:xfrm>
            <a:off x="2111833" y="2729300"/>
            <a:ext cx="359394" cy="369332"/>
          </a:xfrm>
          <a:prstGeom prst="rect">
            <a:avLst/>
          </a:prstGeom>
          <a:noFill/>
        </p:spPr>
        <p:txBody>
          <a:bodyPr wrap="none" rtlCol="0">
            <a:spAutoFit/>
          </a:bodyPr>
          <a:lstStyle/>
          <a:p>
            <a:r>
              <a:rPr lang="en-IN" dirty="0" smtClean="0"/>
              <a:t>id</a:t>
            </a:r>
            <a:endParaRPr lang="en-US" dirty="0"/>
          </a:p>
        </p:txBody>
      </p:sp>
      <p:cxnSp>
        <p:nvCxnSpPr>
          <p:cNvPr id="20" name="Straight Arrow Connector 19"/>
          <p:cNvCxnSpPr/>
          <p:nvPr/>
        </p:nvCxnSpPr>
        <p:spPr>
          <a:xfrm flipV="1">
            <a:off x="7145258" y="1137174"/>
            <a:ext cx="276763" cy="3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145258" y="1583450"/>
            <a:ext cx="3921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701728" y="1088358"/>
            <a:ext cx="296876" cy="369332"/>
          </a:xfrm>
          <a:prstGeom prst="rect">
            <a:avLst/>
          </a:prstGeom>
          <a:noFill/>
        </p:spPr>
        <p:txBody>
          <a:bodyPr wrap="none" rtlCol="0">
            <a:spAutoFit/>
          </a:bodyPr>
          <a:lstStyle/>
          <a:p>
            <a:r>
              <a:rPr lang="en-IN" dirty="0" smtClean="0"/>
              <a:t>T</a:t>
            </a:r>
            <a:endParaRPr lang="en-US" dirty="0"/>
          </a:p>
        </p:txBody>
      </p:sp>
      <p:sp>
        <p:nvSpPr>
          <p:cNvPr id="44" name="TextBox 43"/>
          <p:cNvSpPr txBox="1"/>
          <p:nvPr/>
        </p:nvSpPr>
        <p:spPr>
          <a:xfrm>
            <a:off x="11097852" y="1352763"/>
            <a:ext cx="950453"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 E+T</a:t>
            </a:r>
            <a:r>
              <a:rPr lang="en-IN" dirty="0">
                <a:sym typeface="Wingdings" panose="05000000000000000000" pitchFamily="2" charset="2"/>
              </a:rPr>
              <a:t>.</a:t>
            </a:r>
            <a:endParaRPr lang="en-IN" dirty="0" smtClean="0">
              <a:sym typeface="Wingdings" panose="05000000000000000000" pitchFamily="2" charset="2"/>
            </a:endParaRPr>
          </a:p>
        </p:txBody>
      </p:sp>
      <p:sp>
        <p:nvSpPr>
          <p:cNvPr id="45" name="TextBox 44"/>
          <p:cNvSpPr txBox="1"/>
          <p:nvPr/>
        </p:nvSpPr>
        <p:spPr>
          <a:xfrm>
            <a:off x="3745573" y="3054827"/>
            <a:ext cx="1075907" cy="369332"/>
          </a:xfrm>
          <a:prstGeom prst="rect">
            <a:avLst/>
          </a:prstGeom>
          <a:noFill/>
        </p:spPr>
        <p:txBody>
          <a:bodyPr wrap="square" rtlCol="0">
            <a:spAutoFit/>
          </a:bodyPr>
          <a:lstStyle/>
          <a:p>
            <a:r>
              <a:rPr lang="en-IN" dirty="0" smtClean="0"/>
              <a:t>State 4</a:t>
            </a:r>
            <a:endParaRPr lang="en-US" dirty="0"/>
          </a:p>
        </p:txBody>
      </p:sp>
      <p:sp>
        <p:nvSpPr>
          <p:cNvPr id="46" name="TextBox 45"/>
          <p:cNvSpPr txBox="1"/>
          <p:nvPr/>
        </p:nvSpPr>
        <p:spPr>
          <a:xfrm>
            <a:off x="286775" y="3547228"/>
            <a:ext cx="1725152" cy="2031325"/>
          </a:xfrm>
          <a:prstGeom prst="rect">
            <a:avLst/>
          </a:prstGeom>
          <a:solidFill>
            <a:schemeClr val="bg1"/>
          </a:solidFill>
          <a:ln>
            <a:solidFill>
              <a:srgbClr val="FF0000"/>
            </a:solidFill>
          </a:ln>
        </p:spPr>
        <p:txBody>
          <a:bodyPr wrap="none" rtlCol="0">
            <a:spAutoFit/>
          </a:bodyPr>
          <a:lstStyle/>
          <a:p>
            <a:r>
              <a:rPr lang="en-IN" dirty="0" smtClean="0"/>
              <a:t>Rule 0: S</a:t>
            </a:r>
            <a:r>
              <a:rPr lang="en-IN" dirty="0" smtClean="0">
                <a:sym typeface="Wingdings" panose="05000000000000000000" pitchFamily="2" charset="2"/>
              </a:rPr>
              <a:t> E$</a:t>
            </a:r>
          </a:p>
          <a:p>
            <a:r>
              <a:rPr lang="en-IN" dirty="0" smtClean="0">
                <a:solidFill>
                  <a:schemeClr val="accent2"/>
                </a:solidFill>
              </a:rPr>
              <a:t>Rule 1: </a:t>
            </a:r>
            <a:r>
              <a:rPr lang="en-IN" dirty="0" smtClean="0">
                <a:solidFill>
                  <a:schemeClr val="accent2"/>
                </a:solidFill>
                <a:sym typeface="Wingdings" panose="05000000000000000000" pitchFamily="2" charset="2"/>
              </a:rPr>
              <a:t>E E+T</a:t>
            </a:r>
          </a:p>
          <a:p>
            <a:r>
              <a:rPr lang="en-IN" dirty="0" smtClean="0"/>
              <a:t>Rule 2: </a:t>
            </a:r>
            <a:r>
              <a:rPr lang="en-IN" dirty="0" smtClean="0">
                <a:sym typeface="Wingdings" panose="05000000000000000000" pitchFamily="2" charset="2"/>
              </a:rPr>
              <a:t>E T</a:t>
            </a:r>
          </a:p>
          <a:p>
            <a:r>
              <a:rPr lang="en-IN" dirty="0" smtClean="0"/>
              <a:t>Rule 3: </a:t>
            </a:r>
            <a:r>
              <a:rPr lang="en-IN" dirty="0" smtClean="0">
                <a:sym typeface="Wingdings" panose="05000000000000000000" pitchFamily="2" charset="2"/>
              </a:rPr>
              <a:t>T T* F</a:t>
            </a:r>
          </a:p>
          <a:p>
            <a:r>
              <a:rPr lang="en-IN" dirty="0" smtClean="0"/>
              <a:t>Rule 4: </a:t>
            </a:r>
            <a:r>
              <a:rPr lang="en-IN" dirty="0" smtClean="0">
                <a:sym typeface="Wingdings" panose="05000000000000000000" pitchFamily="2" charset="2"/>
              </a:rPr>
              <a:t>T F</a:t>
            </a:r>
          </a:p>
          <a:p>
            <a:r>
              <a:rPr lang="en-IN" dirty="0" smtClean="0"/>
              <a:t>Rule 5: </a:t>
            </a:r>
            <a:r>
              <a:rPr lang="en-IN" dirty="0" smtClean="0">
                <a:sym typeface="Wingdings" panose="05000000000000000000" pitchFamily="2" charset="2"/>
              </a:rPr>
              <a:t>F id</a:t>
            </a:r>
          </a:p>
          <a:p>
            <a:r>
              <a:rPr lang="en-IN" dirty="0" smtClean="0">
                <a:solidFill>
                  <a:schemeClr val="tx2"/>
                </a:solidFill>
              </a:rPr>
              <a:t>Rule 6: </a:t>
            </a:r>
            <a:r>
              <a:rPr lang="en-IN" dirty="0" smtClean="0">
                <a:solidFill>
                  <a:schemeClr val="tx2"/>
                </a:solidFill>
                <a:sym typeface="Wingdings" panose="05000000000000000000" pitchFamily="2" charset="2"/>
              </a:rPr>
              <a:t>F </a:t>
            </a:r>
            <a:r>
              <a:rPr lang="en-IN" dirty="0" err="1" smtClean="0">
                <a:solidFill>
                  <a:schemeClr val="tx2"/>
                </a:solidFill>
                <a:sym typeface="Wingdings" panose="05000000000000000000" pitchFamily="2" charset="2"/>
              </a:rPr>
              <a:t>Num</a:t>
            </a:r>
            <a:endParaRPr lang="en-IN" dirty="0" smtClean="0">
              <a:solidFill>
                <a:schemeClr val="tx2"/>
              </a:solidFill>
            </a:endParaRPr>
          </a:p>
        </p:txBody>
      </p:sp>
    </p:spTree>
    <p:extLst>
      <p:ext uri="{BB962C8B-B14F-4D97-AF65-F5344CB8AC3E}">
        <p14:creationId xmlns:p14="http://schemas.microsoft.com/office/powerpoint/2010/main" val="2396475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53" y="337101"/>
            <a:ext cx="1032655" cy="2031325"/>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a:p>
            <a:r>
              <a:rPr lang="en-IN" dirty="0" smtClean="0">
                <a:sym typeface="Wingdings" panose="05000000000000000000" pitchFamily="2" charset="2"/>
              </a:rPr>
              <a:t>E E+T</a:t>
            </a:r>
          </a:p>
          <a:p>
            <a:r>
              <a:rPr lang="en-IN" dirty="0" smtClean="0">
                <a:sym typeface="Wingdings" panose="05000000000000000000" pitchFamily="2" charset="2"/>
              </a:rPr>
              <a:t>E .T</a:t>
            </a:r>
          </a:p>
          <a:p>
            <a:r>
              <a:rPr lang="en-IN" dirty="0" smtClean="0">
                <a:sym typeface="Wingdings" panose="05000000000000000000" pitchFamily="2" charset="2"/>
              </a:rPr>
              <a:t>T .T* F</a:t>
            </a:r>
          </a:p>
          <a:p>
            <a:r>
              <a:rPr lang="en-IN" dirty="0" smtClean="0">
                <a:sym typeface="Wingdings" panose="05000000000000000000" pitchFamily="2" charset="2"/>
              </a:rPr>
              <a:t>T .F</a:t>
            </a:r>
          </a:p>
          <a:p>
            <a:r>
              <a:rPr lang="en-IN" dirty="0" smtClean="0">
                <a:sym typeface="Wingdings" panose="05000000000000000000" pitchFamily="2" charset="2"/>
              </a:rPr>
              <a:t>F .id</a:t>
            </a:r>
          </a:p>
          <a:p>
            <a:r>
              <a:rPr lang="en-IN" dirty="0" smtClean="0">
                <a:sym typeface="Wingdings" panose="05000000000000000000" pitchFamily="2" charset="2"/>
              </a:rPr>
              <a:t>F </a:t>
            </a:r>
            <a:r>
              <a:rPr lang="en-IN" dirty="0" err="1" smtClean="0">
                <a:sym typeface="Wingdings" panose="05000000000000000000" pitchFamily="2" charset="2"/>
              </a:rPr>
              <a:t>Num</a:t>
            </a:r>
            <a:endParaRPr lang="en-IN" dirty="0" smtClean="0"/>
          </a:p>
        </p:txBody>
      </p:sp>
      <p:cxnSp>
        <p:nvCxnSpPr>
          <p:cNvPr id="5" name="Straight Arrow Connector 4"/>
          <p:cNvCxnSpPr/>
          <p:nvPr/>
        </p:nvCxnSpPr>
        <p:spPr>
          <a:xfrm flipV="1">
            <a:off x="1075908" y="671262"/>
            <a:ext cx="1872038" cy="3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31190" y="344234"/>
            <a:ext cx="296876" cy="369332"/>
          </a:xfrm>
          <a:prstGeom prst="rect">
            <a:avLst/>
          </a:prstGeom>
          <a:noFill/>
        </p:spPr>
        <p:txBody>
          <a:bodyPr wrap="none" rtlCol="0">
            <a:spAutoFit/>
          </a:bodyPr>
          <a:lstStyle/>
          <a:p>
            <a:r>
              <a:rPr lang="en-IN" dirty="0" smtClean="0"/>
              <a:t>E</a:t>
            </a:r>
            <a:endParaRPr lang="en-US" dirty="0"/>
          </a:p>
        </p:txBody>
      </p:sp>
      <p:sp>
        <p:nvSpPr>
          <p:cNvPr id="7" name="TextBox 6"/>
          <p:cNvSpPr txBox="1"/>
          <p:nvPr/>
        </p:nvSpPr>
        <p:spPr>
          <a:xfrm>
            <a:off x="2947946" y="43406"/>
            <a:ext cx="992579" cy="89255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r>
              <a:rPr lang="en-IN" sz="2800" dirty="0" smtClean="0">
                <a:sym typeface="Wingdings" panose="05000000000000000000" pitchFamily="2" charset="2"/>
              </a:rPr>
              <a:t>.</a:t>
            </a:r>
            <a:r>
              <a:rPr lang="en-IN" dirty="0" smtClean="0">
                <a:sym typeface="Wingdings" panose="05000000000000000000" pitchFamily="2" charset="2"/>
              </a:rPr>
              <a:t>$</a:t>
            </a:r>
          </a:p>
          <a:p>
            <a:r>
              <a:rPr lang="en-IN" dirty="0" smtClean="0">
                <a:sym typeface="Wingdings" panose="05000000000000000000" pitchFamily="2" charset="2"/>
              </a:rPr>
              <a:t>E E</a:t>
            </a:r>
            <a:r>
              <a:rPr lang="en-IN" sz="2400" dirty="0" smtClean="0">
                <a:sym typeface="Wingdings" panose="05000000000000000000" pitchFamily="2" charset="2"/>
              </a:rPr>
              <a:t>.</a:t>
            </a:r>
            <a:r>
              <a:rPr lang="en-IN" dirty="0" smtClean="0">
                <a:sym typeface="Wingdings" panose="05000000000000000000" pitchFamily="2" charset="2"/>
              </a:rPr>
              <a:t>+T</a:t>
            </a:r>
          </a:p>
        </p:txBody>
      </p:sp>
      <p:sp>
        <p:nvSpPr>
          <p:cNvPr id="8" name="TextBox 7"/>
          <p:cNvSpPr txBox="1"/>
          <p:nvPr/>
        </p:nvSpPr>
        <p:spPr>
          <a:xfrm>
            <a:off x="0" y="0"/>
            <a:ext cx="1075907" cy="369332"/>
          </a:xfrm>
          <a:prstGeom prst="rect">
            <a:avLst/>
          </a:prstGeom>
          <a:noFill/>
        </p:spPr>
        <p:txBody>
          <a:bodyPr wrap="square" rtlCol="0">
            <a:spAutoFit/>
          </a:bodyPr>
          <a:lstStyle/>
          <a:p>
            <a:r>
              <a:rPr lang="en-IN" dirty="0" smtClean="0"/>
              <a:t>State 0</a:t>
            </a:r>
            <a:endParaRPr lang="en-US" dirty="0"/>
          </a:p>
        </p:txBody>
      </p:sp>
      <p:sp>
        <p:nvSpPr>
          <p:cNvPr id="9" name="TextBox 8"/>
          <p:cNvSpPr txBox="1"/>
          <p:nvPr/>
        </p:nvSpPr>
        <p:spPr>
          <a:xfrm>
            <a:off x="2192466" y="-19826"/>
            <a:ext cx="1075907" cy="369332"/>
          </a:xfrm>
          <a:prstGeom prst="rect">
            <a:avLst/>
          </a:prstGeom>
          <a:noFill/>
        </p:spPr>
        <p:txBody>
          <a:bodyPr wrap="square" rtlCol="0">
            <a:spAutoFit/>
          </a:bodyPr>
          <a:lstStyle/>
          <a:p>
            <a:r>
              <a:rPr lang="en-IN" dirty="0" smtClean="0"/>
              <a:t>State 1</a:t>
            </a:r>
            <a:endParaRPr lang="en-US" dirty="0"/>
          </a:p>
        </p:txBody>
      </p:sp>
      <p:graphicFrame>
        <p:nvGraphicFramePr>
          <p:cNvPr id="10" name="Table 9"/>
          <p:cNvGraphicFramePr>
            <a:graphicFrameLocks noGrp="1"/>
          </p:cNvGraphicFramePr>
          <p:nvPr/>
        </p:nvGraphicFramePr>
        <p:xfrm>
          <a:off x="4731832" y="2711410"/>
          <a:ext cx="6894957" cy="4074160"/>
        </p:xfrm>
        <a:graphic>
          <a:graphicData uri="http://schemas.openxmlformats.org/drawingml/2006/table">
            <a:tbl>
              <a:tblPr firstRow="1" bandRow="1">
                <a:tableStyleId>{5940675A-B579-460E-94D1-54222C63F5DA}</a:tableStyleId>
              </a:tblPr>
              <a:tblGrid>
                <a:gridCol w="722757"/>
                <a:gridCol w="806824"/>
                <a:gridCol w="820270"/>
                <a:gridCol w="900953"/>
                <a:gridCol w="900953"/>
                <a:gridCol w="820271"/>
                <a:gridCol w="699247"/>
                <a:gridCol w="645459"/>
                <a:gridCol w="57822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r>
                        <a:rPr lang="en-IN" dirty="0" smtClean="0"/>
                        <a:t>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r>
                        <a:rPr lang="en-IN" dirty="0" smtClean="0"/>
                        <a:t>R2</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4</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6</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7</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3</a:t>
                      </a:r>
                      <a:endParaRPr lang="en-US" dirty="0"/>
                    </a:p>
                  </a:txBody>
                  <a:tcPr/>
                </a:tc>
              </a:tr>
              <a:tr h="370840">
                <a:tc>
                  <a:txBody>
                    <a:bodyPr/>
                    <a:lstStyle/>
                    <a:p>
                      <a:r>
                        <a:rPr lang="en-IN" dirty="0" smtClean="0"/>
                        <a:t>8</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3" name="Straight Arrow Connector 2"/>
          <p:cNvCxnSpPr/>
          <p:nvPr/>
        </p:nvCxnSpPr>
        <p:spPr>
          <a:xfrm>
            <a:off x="1131190" y="1292813"/>
            <a:ext cx="1761474" cy="1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604116" y="1273024"/>
            <a:ext cx="296876" cy="369332"/>
          </a:xfrm>
          <a:prstGeom prst="rect">
            <a:avLst/>
          </a:prstGeom>
          <a:noFill/>
        </p:spPr>
        <p:txBody>
          <a:bodyPr wrap="none" rtlCol="0">
            <a:spAutoFit/>
          </a:bodyPr>
          <a:lstStyle/>
          <a:p>
            <a:r>
              <a:rPr lang="en-IN" dirty="0" smtClean="0"/>
              <a:t>T</a:t>
            </a:r>
            <a:endParaRPr lang="en-US" dirty="0"/>
          </a:p>
        </p:txBody>
      </p:sp>
      <p:sp>
        <p:nvSpPr>
          <p:cNvPr id="13" name="TextBox 12"/>
          <p:cNvSpPr txBox="1"/>
          <p:nvPr/>
        </p:nvSpPr>
        <p:spPr>
          <a:xfrm>
            <a:off x="2947946" y="1137174"/>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3950594" y="1214118"/>
            <a:ext cx="1075907" cy="369332"/>
          </a:xfrm>
          <a:prstGeom prst="rect">
            <a:avLst/>
          </a:prstGeom>
          <a:noFill/>
        </p:spPr>
        <p:txBody>
          <a:bodyPr wrap="square" rtlCol="0">
            <a:spAutoFit/>
          </a:bodyPr>
          <a:lstStyle/>
          <a:p>
            <a:r>
              <a:rPr lang="en-IN" dirty="0" smtClean="0"/>
              <a:t>State 2</a:t>
            </a:r>
            <a:endParaRPr lang="en-US" dirty="0"/>
          </a:p>
        </p:txBody>
      </p:sp>
      <p:sp>
        <p:nvSpPr>
          <p:cNvPr id="16" name="TextBox 15"/>
          <p:cNvSpPr txBox="1"/>
          <p:nvPr/>
        </p:nvSpPr>
        <p:spPr>
          <a:xfrm>
            <a:off x="2947946" y="2291336"/>
            <a:ext cx="664669"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T</a:t>
            </a:r>
            <a:r>
              <a:rPr lang="en-IN" dirty="0" smtClean="0">
                <a:sym typeface="Wingdings" panose="05000000000000000000" pitchFamily="2" charset="2"/>
              </a:rPr>
              <a:t>F.</a:t>
            </a:r>
          </a:p>
        </p:txBody>
      </p:sp>
      <p:sp>
        <p:nvSpPr>
          <p:cNvPr id="18" name="TextBox 17"/>
          <p:cNvSpPr txBox="1"/>
          <p:nvPr/>
        </p:nvSpPr>
        <p:spPr>
          <a:xfrm>
            <a:off x="2192466" y="2060835"/>
            <a:ext cx="290464" cy="369332"/>
          </a:xfrm>
          <a:prstGeom prst="rect">
            <a:avLst/>
          </a:prstGeom>
          <a:noFill/>
        </p:spPr>
        <p:txBody>
          <a:bodyPr wrap="none" rtlCol="0">
            <a:spAutoFit/>
          </a:bodyPr>
          <a:lstStyle/>
          <a:p>
            <a:r>
              <a:rPr lang="en-IN" dirty="0"/>
              <a:t>F</a:t>
            </a:r>
            <a:endParaRPr lang="en-US" dirty="0"/>
          </a:p>
        </p:txBody>
      </p:sp>
      <p:sp>
        <p:nvSpPr>
          <p:cNvPr id="19" name="TextBox 18"/>
          <p:cNvSpPr txBox="1"/>
          <p:nvPr/>
        </p:nvSpPr>
        <p:spPr>
          <a:xfrm>
            <a:off x="3655925" y="2333170"/>
            <a:ext cx="1075907" cy="369332"/>
          </a:xfrm>
          <a:prstGeom prst="rect">
            <a:avLst/>
          </a:prstGeom>
          <a:noFill/>
        </p:spPr>
        <p:txBody>
          <a:bodyPr wrap="square" rtlCol="0">
            <a:spAutoFit/>
          </a:bodyPr>
          <a:lstStyle/>
          <a:p>
            <a:r>
              <a:rPr lang="en-IN" dirty="0" smtClean="0"/>
              <a:t>State 3</a:t>
            </a:r>
            <a:endParaRPr lang="en-US" dirty="0"/>
          </a:p>
        </p:txBody>
      </p:sp>
      <p:cxnSp>
        <p:nvCxnSpPr>
          <p:cNvPr id="14" name="Straight Arrow Connector 13"/>
          <p:cNvCxnSpPr>
            <a:endCxn id="16" idx="1"/>
          </p:cNvCxnSpPr>
          <p:nvPr/>
        </p:nvCxnSpPr>
        <p:spPr>
          <a:xfrm>
            <a:off x="1131190" y="1743699"/>
            <a:ext cx="1816756" cy="7323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
          <p:cNvCxnSpPr/>
          <p:nvPr/>
        </p:nvCxnSpPr>
        <p:spPr>
          <a:xfrm>
            <a:off x="1131190" y="2203979"/>
            <a:ext cx="1594702" cy="9042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14335" y="804245"/>
            <a:ext cx="359394" cy="369332"/>
          </a:xfrm>
          <a:prstGeom prst="rect">
            <a:avLst/>
          </a:prstGeom>
          <a:noFill/>
        </p:spPr>
        <p:txBody>
          <a:bodyPr wrap="none" rtlCol="0">
            <a:spAutoFit/>
          </a:bodyPr>
          <a:lstStyle/>
          <a:p>
            <a:r>
              <a:rPr lang="en-IN" dirty="0" smtClean="0"/>
              <a:t>id</a:t>
            </a:r>
            <a:endParaRPr lang="en-US" dirty="0"/>
          </a:p>
        </p:txBody>
      </p:sp>
      <p:sp>
        <p:nvSpPr>
          <p:cNvPr id="27" name="TextBox 26"/>
          <p:cNvSpPr txBox="1"/>
          <p:nvPr/>
        </p:nvSpPr>
        <p:spPr>
          <a:xfrm>
            <a:off x="2885194" y="2860593"/>
            <a:ext cx="748923"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a:t>
            </a:r>
            <a:r>
              <a:rPr lang="en-IN" dirty="0" err="1" smtClean="0">
                <a:sym typeface="Wingdings" panose="05000000000000000000" pitchFamily="2" charset="2"/>
              </a:rPr>
              <a:t>id</a:t>
            </a:r>
            <a:r>
              <a:rPr lang="en-IN" dirty="0" smtClean="0">
                <a:sym typeface="Wingdings" panose="05000000000000000000" pitchFamily="2" charset="2"/>
              </a:rPr>
              <a:t>.</a:t>
            </a:r>
          </a:p>
        </p:txBody>
      </p:sp>
      <p:sp>
        <p:nvSpPr>
          <p:cNvPr id="28" name="TextBox 27"/>
          <p:cNvSpPr txBox="1"/>
          <p:nvPr/>
        </p:nvSpPr>
        <p:spPr>
          <a:xfrm>
            <a:off x="10972398" y="1029452"/>
            <a:ext cx="1075907" cy="369332"/>
          </a:xfrm>
          <a:prstGeom prst="rect">
            <a:avLst/>
          </a:prstGeom>
          <a:noFill/>
        </p:spPr>
        <p:txBody>
          <a:bodyPr wrap="square" rtlCol="0">
            <a:spAutoFit/>
          </a:bodyPr>
          <a:lstStyle/>
          <a:p>
            <a:r>
              <a:rPr lang="en-IN" dirty="0" smtClean="0"/>
              <a:t>State 8</a:t>
            </a:r>
            <a:endParaRPr lang="en-US" dirty="0"/>
          </a:p>
        </p:txBody>
      </p:sp>
      <p:cxnSp>
        <p:nvCxnSpPr>
          <p:cNvPr id="21" name="Straight Arrow Connector 13"/>
          <p:cNvCxnSpPr/>
          <p:nvPr/>
        </p:nvCxnSpPr>
        <p:spPr>
          <a:xfrm rot="16200000" flipH="1">
            <a:off x="105799" y="2327905"/>
            <a:ext cx="629325" cy="607331"/>
          </a:xfrm>
          <a:prstGeom prst="bentConnector3">
            <a:avLst>
              <a:gd name="adj1" fmla="val 9487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2400" y="2573552"/>
            <a:ext cx="688067" cy="369332"/>
          </a:xfrm>
          <a:prstGeom prst="rect">
            <a:avLst/>
          </a:prstGeom>
          <a:noFill/>
        </p:spPr>
        <p:txBody>
          <a:bodyPr wrap="square" rtlCol="0">
            <a:spAutoFit/>
          </a:bodyPr>
          <a:lstStyle/>
          <a:p>
            <a:r>
              <a:rPr lang="en-IN" dirty="0" err="1" smtClean="0"/>
              <a:t>Num</a:t>
            </a:r>
            <a:endParaRPr lang="en-US" dirty="0"/>
          </a:p>
        </p:txBody>
      </p:sp>
      <p:sp>
        <p:nvSpPr>
          <p:cNvPr id="23" name="TextBox 22"/>
          <p:cNvSpPr txBox="1"/>
          <p:nvPr/>
        </p:nvSpPr>
        <p:spPr>
          <a:xfrm>
            <a:off x="751835" y="2690182"/>
            <a:ext cx="1029449" cy="369332"/>
          </a:xfrm>
          <a:prstGeom prst="rect">
            <a:avLst/>
          </a:prstGeom>
          <a:solidFill>
            <a:schemeClr val="bg1"/>
          </a:solidFill>
          <a:ln>
            <a:solidFill>
              <a:srgbClr val="FF0000"/>
            </a:solidFill>
          </a:ln>
        </p:spPr>
        <p:txBody>
          <a:bodyPr wrap="none" rtlCol="0">
            <a:spAutoFit/>
          </a:bodyPr>
          <a:lstStyle/>
          <a:p>
            <a:r>
              <a:rPr lang="en-IN" dirty="0" err="1">
                <a:sym typeface="Wingdings" panose="05000000000000000000" pitchFamily="2" charset="2"/>
              </a:rPr>
              <a:t>F</a:t>
            </a:r>
            <a:r>
              <a:rPr lang="en-IN" dirty="0" err="1" smtClean="0">
                <a:sym typeface="Wingdings" panose="05000000000000000000" pitchFamily="2" charset="2"/>
              </a:rPr>
              <a:t>Num</a:t>
            </a:r>
            <a:r>
              <a:rPr lang="en-IN" dirty="0" smtClean="0">
                <a:sym typeface="Wingdings" panose="05000000000000000000" pitchFamily="2" charset="2"/>
              </a:rPr>
              <a:t>.</a:t>
            </a:r>
          </a:p>
        </p:txBody>
      </p:sp>
      <p:sp>
        <p:nvSpPr>
          <p:cNvPr id="29" name="TextBox 28"/>
          <p:cNvSpPr txBox="1"/>
          <p:nvPr/>
        </p:nvSpPr>
        <p:spPr>
          <a:xfrm>
            <a:off x="760659" y="2407966"/>
            <a:ext cx="1075907" cy="369332"/>
          </a:xfrm>
          <a:prstGeom prst="rect">
            <a:avLst/>
          </a:prstGeom>
          <a:noFill/>
        </p:spPr>
        <p:txBody>
          <a:bodyPr wrap="square" rtlCol="0">
            <a:spAutoFit/>
          </a:bodyPr>
          <a:lstStyle/>
          <a:p>
            <a:r>
              <a:rPr lang="en-IN" dirty="0" smtClean="0"/>
              <a:t>State 5</a:t>
            </a:r>
            <a:endParaRPr lang="en-US" dirty="0"/>
          </a:p>
        </p:txBody>
      </p:sp>
      <p:cxnSp>
        <p:nvCxnSpPr>
          <p:cNvPr id="12" name="Straight Arrow Connector 11"/>
          <p:cNvCxnSpPr/>
          <p:nvPr/>
        </p:nvCxnSpPr>
        <p:spPr>
          <a:xfrm>
            <a:off x="4057545" y="409000"/>
            <a:ext cx="1872038" cy="1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29583" y="157771"/>
            <a:ext cx="856325" cy="369332"/>
          </a:xfrm>
          <a:prstGeom prst="rect">
            <a:avLst/>
          </a:prstGeom>
          <a:solidFill>
            <a:schemeClr val="bg1"/>
          </a:solidFill>
          <a:ln>
            <a:solidFill>
              <a:srgbClr val="FF0000"/>
            </a:solidFill>
          </a:ln>
        </p:spPr>
        <p:txBody>
          <a:bodyPr wrap="none" rtlCol="0">
            <a:spAutoFit/>
          </a:bodyPr>
          <a:lstStyle/>
          <a:p>
            <a:r>
              <a:rPr lang="en-IN" dirty="0" smtClean="0"/>
              <a:t>S</a:t>
            </a:r>
            <a:r>
              <a:rPr lang="en-IN" dirty="0" smtClean="0">
                <a:sym typeface="Wingdings" panose="05000000000000000000" pitchFamily="2" charset="2"/>
              </a:rPr>
              <a:t> E$.</a:t>
            </a:r>
          </a:p>
        </p:txBody>
      </p:sp>
      <p:sp>
        <p:nvSpPr>
          <p:cNvPr id="31" name="TextBox 30"/>
          <p:cNvSpPr txBox="1"/>
          <p:nvPr/>
        </p:nvSpPr>
        <p:spPr>
          <a:xfrm>
            <a:off x="4770968" y="88482"/>
            <a:ext cx="301686" cy="369332"/>
          </a:xfrm>
          <a:prstGeom prst="rect">
            <a:avLst/>
          </a:prstGeom>
          <a:noFill/>
        </p:spPr>
        <p:txBody>
          <a:bodyPr wrap="none" rtlCol="0">
            <a:spAutoFit/>
          </a:bodyPr>
          <a:lstStyle/>
          <a:p>
            <a:r>
              <a:rPr lang="en-IN" dirty="0"/>
              <a:t>$</a:t>
            </a:r>
            <a:endParaRPr lang="en-US" dirty="0"/>
          </a:p>
        </p:txBody>
      </p:sp>
      <p:sp>
        <p:nvSpPr>
          <p:cNvPr id="32" name="TextBox 31"/>
          <p:cNvSpPr txBox="1"/>
          <p:nvPr/>
        </p:nvSpPr>
        <p:spPr>
          <a:xfrm>
            <a:off x="6725713" y="157771"/>
            <a:ext cx="2458627" cy="369332"/>
          </a:xfrm>
          <a:prstGeom prst="rect">
            <a:avLst/>
          </a:prstGeom>
          <a:noFill/>
        </p:spPr>
        <p:txBody>
          <a:bodyPr wrap="square" rtlCol="0">
            <a:spAutoFit/>
          </a:bodyPr>
          <a:lstStyle/>
          <a:p>
            <a:r>
              <a:rPr lang="en-IN" dirty="0" smtClean="0"/>
              <a:t>State 6/accept</a:t>
            </a:r>
            <a:endParaRPr lang="en-US" dirty="0"/>
          </a:p>
        </p:txBody>
      </p:sp>
      <p:cxnSp>
        <p:nvCxnSpPr>
          <p:cNvPr id="34" name="Straight Arrow Connector 33"/>
          <p:cNvCxnSpPr/>
          <p:nvPr/>
        </p:nvCxnSpPr>
        <p:spPr>
          <a:xfrm>
            <a:off x="4118185" y="804245"/>
            <a:ext cx="1919544" cy="1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45258" y="533327"/>
            <a:ext cx="1075907" cy="369332"/>
          </a:xfrm>
          <a:prstGeom prst="rect">
            <a:avLst/>
          </a:prstGeom>
          <a:noFill/>
        </p:spPr>
        <p:txBody>
          <a:bodyPr wrap="square" rtlCol="0">
            <a:spAutoFit/>
          </a:bodyPr>
          <a:lstStyle/>
          <a:p>
            <a:r>
              <a:rPr lang="en-IN" dirty="0" smtClean="0"/>
              <a:t>State 7</a:t>
            </a:r>
            <a:endParaRPr lang="en-US" dirty="0"/>
          </a:p>
        </p:txBody>
      </p:sp>
      <p:sp>
        <p:nvSpPr>
          <p:cNvPr id="37" name="TextBox 36"/>
          <p:cNvSpPr txBox="1"/>
          <p:nvPr/>
        </p:nvSpPr>
        <p:spPr>
          <a:xfrm>
            <a:off x="4813025" y="457814"/>
            <a:ext cx="301686" cy="369332"/>
          </a:xfrm>
          <a:prstGeom prst="rect">
            <a:avLst/>
          </a:prstGeom>
          <a:noFill/>
        </p:spPr>
        <p:txBody>
          <a:bodyPr wrap="none" rtlCol="0">
            <a:spAutoFit/>
          </a:bodyPr>
          <a:lstStyle/>
          <a:p>
            <a:r>
              <a:rPr lang="en-IN" dirty="0" smtClean="0"/>
              <a:t>+</a:t>
            </a:r>
            <a:endParaRPr lang="en-US" dirty="0"/>
          </a:p>
        </p:txBody>
      </p:sp>
      <p:sp>
        <p:nvSpPr>
          <p:cNvPr id="39" name="TextBox 38"/>
          <p:cNvSpPr txBox="1"/>
          <p:nvPr/>
        </p:nvSpPr>
        <p:spPr>
          <a:xfrm>
            <a:off x="6088092" y="600594"/>
            <a:ext cx="1026243" cy="1200329"/>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a:t>
            </a:r>
            <a:r>
              <a:rPr lang="en-IN" dirty="0" smtClean="0">
                <a:sym typeface="Wingdings" panose="05000000000000000000" pitchFamily="2" charset="2"/>
              </a:rPr>
              <a:t> E+. T</a:t>
            </a:r>
          </a:p>
          <a:p>
            <a:r>
              <a:rPr lang="en-IN" dirty="0" smtClean="0">
                <a:sym typeface="Wingdings" panose="05000000000000000000" pitchFamily="2" charset="2"/>
              </a:rPr>
              <a:t>T.F</a:t>
            </a:r>
          </a:p>
          <a:p>
            <a:r>
              <a:rPr lang="en-IN" dirty="0" smtClean="0">
                <a:sym typeface="Wingdings" panose="05000000000000000000" pitchFamily="2" charset="2"/>
              </a:rPr>
              <a:t>F.id</a:t>
            </a:r>
          </a:p>
          <a:p>
            <a:r>
              <a:rPr lang="en-IN" dirty="0" smtClean="0">
                <a:sym typeface="Wingdings" panose="05000000000000000000" pitchFamily="2" charset="2"/>
              </a:rPr>
              <a:t>F.</a:t>
            </a:r>
            <a:r>
              <a:rPr lang="en-IN" dirty="0" err="1" smtClean="0">
                <a:sym typeface="Wingdings" panose="05000000000000000000" pitchFamily="2" charset="2"/>
              </a:rPr>
              <a:t>Num</a:t>
            </a:r>
            <a:endParaRPr lang="en-IN" dirty="0" smtClean="0">
              <a:sym typeface="Wingdings" panose="05000000000000000000" pitchFamily="2" charset="2"/>
            </a:endParaRPr>
          </a:p>
        </p:txBody>
      </p:sp>
      <p:cxnSp>
        <p:nvCxnSpPr>
          <p:cNvPr id="17" name="Straight Arrow Connector 16"/>
          <p:cNvCxnSpPr/>
          <p:nvPr/>
        </p:nvCxnSpPr>
        <p:spPr>
          <a:xfrm rot="10800000" flipV="1">
            <a:off x="3655925" y="1800922"/>
            <a:ext cx="2543170" cy="567504"/>
          </a:xfrm>
          <a:prstGeom prst="bentConnector3">
            <a:avLst>
              <a:gd name="adj1" fmla="val -499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52745" y="2038634"/>
            <a:ext cx="290464" cy="369332"/>
          </a:xfrm>
          <a:prstGeom prst="rect">
            <a:avLst/>
          </a:prstGeom>
          <a:noFill/>
        </p:spPr>
        <p:txBody>
          <a:bodyPr wrap="none" rtlCol="0">
            <a:spAutoFit/>
          </a:bodyPr>
          <a:lstStyle/>
          <a:p>
            <a:r>
              <a:rPr lang="en-IN" dirty="0"/>
              <a:t>F</a:t>
            </a:r>
            <a:endParaRPr lang="en-US" dirty="0"/>
          </a:p>
        </p:txBody>
      </p:sp>
      <p:sp>
        <p:nvSpPr>
          <p:cNvPr id="50" name="TextBox 49"/>
          <p:cNvSpPr txBox="1"/>
          <p:nvPr/>
        </p:nvSpPr>
        <p:spPr>
          <a:xfrm>
            <a:off x="7422021" y="935477"/>
            <a:ext cx="1331390" cy="369332"/>
          </a:xfrm>
          <a:prstGeom prst="rect">
            <a:avLst/>
          </a:prstGeom>
          <a:solidFill>
            <a:schemeClr val="bg1"/>
          </a:solidFill>
          <a:ln>
            <a:solidFill>
              <a:srgbClr val="FF0000"/>
            </a:solidFill>
          </a:ln>
        </p:spPr>
        <p:txBody>
          <a:bodyPr wrap="none" rtlCol="0">
            <a:spAutoFit/>
          </a:bodyPr>
          <a:lstStyle/>
          <a:p>
            <a:r>
              <a:rPr lang="en-IN" dirty="0" err="1" smtClean="0">
                <a:sym typeface="Wingdings" panose="05000000000000000000" pitchFamily="2" charset="2"/>
              </a:rPr>
              <a:t>Goto</a:t>
            </a:r>
            <a:r>
              <a:rPr lang="en-IN" dirty="0" smtClean="0">
                <a:sym typeface="Wingdings" panose="05000000000000000000" pitchFamily="2" charset="2"/>
              </a:rPr>
              <a:t> state 4</a:t>
            </a:r>
            <a:endParaRPr lang="en-IN" dirty="0" smtClean="0">
              <a:sym typeface="Wingdings" panose="05000000000000000000" pitchFamily="2" charset="2"/>
            </a:endParaRPr>
          </a:p>
        </p:txBody>
      </p:sp>
      <p:sp>
        <p:nvSpPr>
          <p:cNvPr id="51" name="TextBox 50"/>
          <p:cNvSpPr txBox="1"/>
          <p:nvPr/>
        </p:nvSpPr>
        <p:spPr>
          <a:xfrm>
            <a:off x="6591798" y="1800921"/>
            <a:ext cx="688067" cy="369332"/>
          </a:xfrm>
          <a:prstGeom prst="rect">
            <a:avLst/>
          </a:prstGeom>
          <a:noFill/>
        </p:spPr>
        <p:txBody>
          <a:bodyPr wrap="square" rtlCol="0">
            <a:spAutoFit/>
          </a:bodyPr>
          <a:lstStyle/>
          <a:p>
            <a:r>
              <a:rPr lang="en-IN" dirty="0" err="1" smtClean="0"/>
              <a:t>Num</a:t>
            </a:r>
            <a:endParaRPr lang="en-US" dirty="0"/>
          </a:p>
        </p:txBody>
      </p:sp>
      <p:cxnSp>
        <p:nvCxnSpPr>
          <p:cNvPr id="53" name="Straight Arrow Connector 52"/>
          <p:cNvCxnSpPr/>
          <p:nvPr/>
        </p:nvCxnSpPr>
        <p:spPr>
          <a:xfrm flipH="1">
            <a:off x="6537754" y="1800923"/>
            <a:ext cx="9416" cy="56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614170" y="2135804"/>
            <a:ext cx="1331390" cy="369332"/>
          </a:xfrm>
          <a:prstGeom prst="rect">
            <a:avLst/>
          </a:prstGeom>
          <a:solidFill>
            <a:schemeClr val="bg1"/>
          </a:solidFill>
          <a:ln>
            <a:solidFill>
              <a:srgbClr val="FF0000"/>
            </a:solidFill>
          </a:ln>
        </p:spPr>
        <p:txBody>
          <a:bodyPr wrap="none" rtlCol="0">
            <a:spAutoFit/>
          </a:bodyPr>
          <a:lstStyle/>
          <a:p>
            <a:r>
              <a:rPr lang="en-IN" dirty="0" err="1" smtClean="0">
                <a:sym typeface="Wingdings" panose="05000000000000000000" pitchFamily="2" charset="2"/>
              </a:rPr>
              <a:t>Goto</a:t>
            </a:r>
            <a:r>
              <a:rPr lang="en-IN" dirty="0" smtClean="0">
                <a:sym typeface="Wingdings" panose="05000000000000000000" pitchFamily="2" charset="2"/>
              </a:rPr>
              <a:t> state 5</a:t>
            </a:r>
            <a:endParaRPr lang="en-IN" dirty="0" smtClean="0">
              <a:sym typeface="Wingdings" panose="05000000000000000000" pitchFamily="2" charset="2"/>
            </a:endParaRPr>
          </a:p>
        </p:txBody>
      </p:sp>
      <p:sp>
        <p:nvSpPr>
          <p:cNvPr id="42" name="TextBox 41"/>
          <p:cNvSpPr txBox="1"/>
          <p:nvPr/>
        </p:nvSpPr>
        <p:spPr>
          <a:xfrm>
            <a:off x="2111833" y="2729300"/>
            <a:ext cx="359394" cy="369332"/>
          </a:xfrm>
          <a:prstGeom prst="rect">
            <a:avLst/>
          </a:prstGeom>
          <a:noFill/>
        </p:spPr>
        <p:txBody>
          <a:bodyPr wrap="none" rtlCol="0">
            <a:spAutoFit/>
          </a:bodyPr>
          <a:lstStyle/>
          <a:p>
            <a:r>
              <a:rPr lang="en-IN" dirty="0" smtClean="0"/>
              <a:t>id</a:t>
            </a:r>
            <a:endParaRPr lang="en-US" dirty="0"/>
          </a:p>
        </p:txBody>
      </p:sp>
      <p:cxnSp>
        <p:nvCxnSpPr>
          <p:cNvPr id="20" name="Straight Arrow Connector 19"/>
          <p:cNvCxnSpPr/>
          <p:nvPr/>
        </p:nvCxnSpPr>
        <p:spPr>
          <a:xfrm flipV="1">
            <a:off x="7145258" y="1137174"/>
            <a:ext cx="276763" cy="3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145258" y="1583450"/>
            <a:ext cx="3921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701728" y="1088358"/>
            <a:ext cx="296876" cy="369332"/>
          </a:xfrm>
          <a:prstGeom prst="rect">
            <a:avLst/>
          </a:prstGeom>
          <a:noFill/>
        </p:spPr>
        <p:txBody>
          <a:bodyPr wrap="none" rtlCol="0">
            <a:spAutoFit/>
          </a:bodyPr>
          <a:lstStyle/>
          <a:p>
            <a:r>
              <a:rPr lang="en-IN" dirty="0" smtClean="0"/>
              <a:t>T</a:t>
            </a:r>
            <a:endParaRPr lang="en-US" dirty="0"/>
          </a:p>
        </p:txBody>
      </p:sp>
      <p:sp>
        <p:nvSpPr>
          <p:cNvPr id="44" name="TextBox 43"/>
          <p:cNvSpPr txBox="1"/>
          <p:nvPr/>
        </p:nvSpPr>
        <p:spPr>
          <a:xfrm>
            <a:off x="11097852" y="1352763"/>
            <a:ext cx="950453" cy="369332"/>
          </a:xfrm>
          <a:prstGeom prst="rect">
            <a:avLst/>
          </a:prstGeom>
          <a:solidFill>
            <a:schemeClr val="bg1"/>
          </a:solidFill>
          <a:ln>
            <a:solidFill>
              <a:srgbClr val="FF0000"/>
            </a:solidFill>
          </a:ln>
        </p:spPr>
        <p:txBody>
          <a:bodyPr wrap="none" rtlCol="0">
            <a:spAutoFit/>
          </a:bodyPr>
          <a:lstStyle/>
          <a:p>
            <a:r>
              <a:rPr lang="en-IN" dirty="0" smtClean="0">
                <a:sym typeface="Wingdings" panose="05000000000000000000" pitchFamily="2" charset="2"/>
              </a:rPr>
              <a:t>E E+T</a:t>
            </a:r>
            <a:r>
              <a:rPr lang="en-IN" dirty="0">
                <a:sym typeface="Wingdings" panose="05000000000000000000" pitchFamily="2" charset="2"/>
              </a:rPr>
              <a:t>.</a:t>
            </a:r>
            <a:endParaRPr lang="en-IN" dirty="0" smtClean="0">
              <a:sym typeface="Wingdings" panose="05000000000000000000" pitchFamily="2" charset="2"/>
            </a:endParaRPr>
          </a:p>
        </p:txBody>
      </p:sp>
      <p:sp>
        <p:nvSpPr>
          <p:cNvPr id="45" name="TextBox 44"/>
          <p:cNvSpPr txBox="1"/>
          <p:nvPr/>
        </p:nvSpPr>
        <p:spPr>
          <a:xfrm>
            <a:off x="3745573" y="3054827"/>
            <a:ext cx="1075907" cy="369332"/>
          </a:xfrm>
          <a:prstGeom prst="rect">
            <a:avLst/>
          </a:prstGeom>
          <a:noFill/>
        </p:spPr>
        <p:txBody>
          <a:bodyPr wrap="square" rtlCol="0">
            <a:spAutoFit/>
          </a:bodyPr>
          <a:lstStyle/>
          <a:p>
            <a:r>
              <a:rPr lang="en-IN" dirty="0" smtClean="0"/>
              <a:t>State 4</a:t>
            </a:r>
            <a:endParaRPr lang="en-US" dirty="0"/>
          </a:p>
        </p:txBody>
      </p:sp>
      <p:sp>
        <p:nvSpPr>
          <p:cNvPr id="2" name="TextBox 1"/>
          <p:cNvSpPr txBox="1"/>
          <p:nvPr/>
        </p:nvSpPr>
        <p:spPr>
          <a:xfrm>
            <a:off x="551329" y="3980329"/>
            <a:ext cx="3439339" cy="369332"/>
          </a:xfrm>
          <a:prstGeom prst="rect">
            <a:avLst/>
          </a:prstGeom>
          <a:noFill/>
        </p:spPr>
        <p:txBody>
          <a:bodyPr wrap="none" rtlCol="0">
            <a:spAutoFit/>
          </a:bodyPr>
          <a:lstStyle/>
          <a:p>
            <a:r>
              <a:rPr lang="en-IN" dirty="0" smtClean="0"/>
              <a:t>Closure complete no further states</a:t>
            </a:r>
            <a:endParaRPr lang="en-US" dirty="0"/>
          </a:p>
        </p:txBody>
      </p:sp>
    </p:spTree>
    <p:extLst>
      <p:ext uri="{BB962C8B-B14F-4D97-AF65-F5344CB8AC3E}">
        <p14:creationId xmlns:p14="http://schemas.microsoft.com/office/powerpoint/2010/main" val="2295450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693015189"/>
              </p:ext>
            </p:extLst>
          </p:nvPr>
        </p:nvGraphicFramePr>
        <p:xfrm>
          <a:off x="4731832" y="2711410"/>
          <a:ext cx="6894957" cy="4074160"/>
        </p:xfrm>
        <a:graphic>
          <a:graphicData uri="http://schemas.openxmlformats.org/drawingml/2006/table">
            <a:tbl>
              <a:tblPr firstRow="1" bandRow="1">
                <a:tableStyleId>{5940675A-B579-460E-94D1-54222C63F5DA}</a:tableStyleId>
              </a:tblPr>
              <a:tblGrid>
                <a:gridCol w="722757"/>
                <a:gridCol w="806824"/>
                <a:gridCol w="820270"/>
                <a:gridCol w="900953"/>
                <a:gridCol w="900953"/>
                <a:gridCol w="820271"/>
                <a:gridCol w="699247"/>
                <a:gridCol w="645459"/>
                <a:gridCol w="578223"/>
              </a:tblGrid>
              <a:tr h="370840">
                <a:tc>
                  <a:txBody>
                    <a:bodyPr/>
                    <a:lstStyle/>
                    <a:p>
                      <a:endParaRPr lang="en-US" dirty="0"/>
                    </a:p>
                  </a:txBody>
                  <a:tcPr/>
                </a:tc>
                <a:tc gridSpan="5">
                  <a:txBody>
                    <a:bodyPr/>
                    <a:lstStyle/>
                    <a:p>
                      <a:pPr algn="ctr"/>
                      <a:r>
                        <a:rPr lang="en-IN" dirty="0" smtClean="0"/>
                        <a:t>Action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r>
                        <a:rPr lang="en-IN" dirty="0" smtClean="0"/>
                        <a:t>GOTO</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IN" dirty="0" smtClean="0"/>
                        <a:t>State</a:t>
                      </a:r>
                      <a:endParaRPr lang="en-US" dirty="0"/>
                    </a:p>
                  </a:txBody>
                  <a:tcPr/>
                </a:tc>
                <a:tc>
                  <a:txBody>
                    <a:bodyPr/>
                    <a:lstStyle/>
                    <a:p>
                      <a:r>
                        <a:rPr lang="en-IN" dirty="0" smtClean="0"/>
                        <a:t>id</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smtClean="0"/>
                        <a:t>$</a:t>
                      </a:r>
                      <a:endParaRPr lang="en-US" dirty="0"/>
                    </a:p>
                  </a:txBody>
                  <a:tcPr/>
                </a:tc>
                <a:tc>
                  <a:txBody>
                    <a:bodyPr/>
                    <a:lstStyle/>
                    <a:p>
                      <a:r>
                        <a:rPr lang="en-IN" dirty="0" err="1" smtClean="0"/>
                        <a:t>num</a:t>
                      </a:r>
                      <a:endParaRPr lang="en-US" dirty="0"/>
                    </a:p>
                  </a:txBody>
                  <a:tcPr/>
                </a:tc>
                <a:tc>
                  <a:txBody>
                    <a:bodyPr/>
                    <a:lstStyle/>
                    <a:p>
                      <a:r>
                        <a:rPr lang="en-IN" dirty="0" smtClean="0"/>
                        <a:t>E</a:t>
                      </a:r>
                      <a:endParaRPr lang="en-US" dirty="0"/>
                    </a:p>
                  </a:txBody>
                  <a:tcPr/>
                </a:tc>
                <a:tc>
                  <a:txBody>
                    <a:bodyPr/>
                    <a:lstStyle/>
                    <a:p>
                      <a:r>
                        <a:rPr lang="en-IN" dirty="0" smtClean="0"/>
                        <a:t>T</a:t>
                      </a:r>
                      <a:endParaRPr lang="en-US" dirty="0"/>
                    </a:p>
                  </a:txBody>
                  <a:tcPr/>
                </a:tc>
                <a:tc>
                  <a:txBody>
                    <a:bodyPr/>
                    <a:lstStyle/>
                    <a:p>
                      <a:r>
                        <a:rPr lang="en-IN" dirty="0" smtClean="0"/>
                        <a:t>F</a:t>
                      </a:r>
                      <a:endParaRPr lang="en-US" dirty="0"/>
                    </a:p>
                  </a:txBody>
                  <a:tcPr/>
                </a:tc>
              </a:tr>
              <a:tr h="370840">
                <a:tc>
                  <a:txBody>
                    <a:bodyPr/>
                    <a:lstStyle/>
                    <a:p>
                      <a:r>
                        <a:rPr lang="en-IN" dirty="0" smtClean="0"/>
                        <a:t>0</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r>
                        <a:rPr lang="en-IN" dirty="0" smtClean="0"/>
                        <a:t>1</a:t>
                      </a:r>
                      <a:endParaRPr lang="en-US" dirty="0"/>
                    </a:p>
                  </a:txBody>
                  <a:tcPr/>
                </a:tc>
                <a:tc>
                  <a:txBody>
                    <a:bodyPr/>
                    <a:lstStyle/>
                    <a:p>
                      <a:r>
                        <a:rPr lang="en-IN" dirty="0" smtClean="0"/>
                        <a:t>2</a:t>
                      </a:r>
                      <a:endParaRPr lang="en-US" dirty="0"/>
                    </a:p>
                  </a:txBody>
                  <a:tcPr/>
                </a:tc>
                <a:tc>
                  <a:txBody>
                    <a:bodyPr/>
                    <a:lstStyle/>
                    <a:p>
                      <a:r>
                        <a:rPr lang="en-IN" dirty="0" smtClean="0"/>
                        <a:t>3</a:t>
                      </a:r>
                      <a:endParaRPr lang="en-US" dirty="0"/>
                    </a:p>
                  </a:txBody>
                  <a:tcPr/>
                </a:tc>
              </a:tr>
              <a:tr h="370840">
                <a:tc>
                  <a:txBody>
                    <a:bodyPr/>
                    <a:lstStyle/>
                    <a:p>
                      <a:r>
                        <a:rPr lang="en-IN" dirty="0" smtClean="0"/>
                        <a:t>1</a:t>
                      </a:r>
                      <a:endParaRPr lang="en-US" dirty="0"/>
                    </a:p>
                  </a:txBody>
                  <a:tcPr/>
                </a:tc>
                <a:tc>
                  <a:txBody>
                    <a:bodyPr/>
                    <a:lstStyle/>
                    <a:p>
                      <a:endParaRPr lang="en-US"/>
                    </a:p>
                  </a:txBody>
                  <a:tcPr/>
                </a:tc>
                <a:tc>
                  <a:txBody>
                    <a:bodyPr/>
                    <a:lstStyle/>
                    <a:p>
                      <a:r>
                        <a:rPr lang="en-IN" dirty="0" smtClean="0"/>
                        <a:t>S5</a:t>
                      </a:r>
                      <a:endParaRPr lang="en-US" dirty="0"/>
                    </a:p>
                  </a:txBody>
                  <a:tcPr/>
                </a:tc>
                <a:tc>
                  <a:txBody>
                    <a:bodyPr/>
                    <a:lstStyle/>
                    <a:p>
                      <a:endParaRPr lang="en-US" dirty="0"/>
                    </a:p>
                  </a:txBody>
                  <a:tcPr/>
                </a:tc>
                <a:tc>
                  <a:txBody>
                    <a:bodyPr/>
                    <a:lstStyle/>
                    <a:p>
                      <a:r>
                        <a:rPr lang="en-IN" dirty="0" smtClean="0"/>
                        <a:t>accept</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r>
                        <a:rPr lang="en-IN" dirty="0" smtClean="0">
                          <a:solidFill>
                            <a:schemeClr val="accent2"/>
                          </a:solidFill>
                        </a:rPr>
                        <a:t>2</a:t>
                      </a:r>
                      <a:endParaRPr lang="en-US" dirty="0">
                        <a:solidFill>
                          <a:schemeClr val="accent2"/>
                        </a:solidFill>
                      </a:endParaRPr>
                    </a:p>
                  </a:txBody>
                  <a:tcPr/>
                </a:tc>
                <a:tc>
                  <a:txBody>
                    <a:bodyPr/>
                    <a:lstStyle/>
                    <a:p>
                      <a:r>
                        <a:rPr lang="en-IN" dirty="0" smtClean="0">
                          <a:solidFill>
                            <a:schemeClr val="accent2"/>
                          </a:solidFill>
                        </a:rPr>
                        <a:t>R2</a:t>
                      </a:r>
                      <a:endParaRPr lang="en-US" dirty="0">
                        <a:solidFill>
                          <a:schemeClr val="accent2"/>
                        </a:solidFill>
                      </a:endParaRPr>
                    </a:p>
                  </a:txBody>
                  <a:tcPr/>
                </a:tc>
                <a:tc>
                  <a:txBody>
                    <a:bodyPr/>
                    <a:lstStyle/>
                    <a:p>
                      <a:r>
                        <a:rPr lang="en-IN" dirty="0" smtClean="0">
                          <a:solidFill>
                            <a:schemeClr val="accent2"/>
                          </a:solidFill>
                        </a:rPr>
                        <a:t>R2</a:t>
                      </a:r>
                      <a:endParaRPr lang="en-US" dirty="0">
                        <a:solidFill>
                          <a:schemeClr val="accent2"/>
                        </a:solidFill>
                      </a:endParaRPr>
                    </a:p>
                  </a:txBody>
                  <a:tcPr/>
                </a:tc>
                <a:tc>
                  <a:txBody>
                    <a:bodyPr/>
                    <a:lstStyle/>
                    <a:p>
                      <a:r>
                        <a:rPr lang="en-IN" dirty="0" smtClean="0">
                          <a:solidFill>
                            <a:schemeClr val="accent2"/>
                          </a:solidFill>
                        </a:rPr>
                        <a:t>R2</a:t>
                      </a:r>
                      <a:endParaRPr lang="en-US" dirty="0">
                        <a:solidFill>
                          <a:schemeClr val="accent2"/>
                        </a:solidFill>
                      </a:endParaRPr>
                    </a:p>
                  </a:txBody>
                  <a:tcPr/>
                </a:tc>
                <a:tc>
                  <a:txBody>
                    <a:bodyPr/>
                    <a:lstStyle/>
                    <a:p>
                      <a:r>
                        <a:rPr lang="en-IN" dirty="0" smtClean="0">
                          <a:solidFill>
                            <a:schemeClr val="accent2"/>
                          </a:solidFill>
                        </a:rPr>
                        <a:t>R2</a:t>
                      </a:r>
                      <a:endParaRPr lang="en-US" dirty="0">
                        <a:solidFill>
                          <a:schemeClr val="accent2"/>
                        </a:solidFill>
                      </a:endParaRPr>
                    </a:p>
                  </a:txBody>
                  <a:tcPr/>
                </a:tc>
                <a:tc>
                  <a:txBody>
                    <a:bodyPr/>
                    <a:lstStyle/>
                    <a:p>
                      <a:r>
                        <a:rPr lang="en-IN" dirty="0" smtClean="0">
                          <a:solidFill>
                            <a:schemeClr val="accent2"/>
                          </a:solidFill>
                        </a:rPr>
                        <a:t>R2</a:t>
                      </a:r>
                      <a:endParaRPr lang="en-US" dirty="0">
                        <a:solidFill>
                          <a:schemeClr val="accent2"/>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3</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r>
                        <a:rPr lang="en-IN" dirty="0" smtClean="0"/>
                        <a:t>R4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4</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r>
                        <a:rPr lang="en-IN" dirty="0" smtClean="0"/>
                        <a:t>R5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5</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r>
                        <a:rPr lang="en-IN" dirty="0" smtClean="0"/>
                        <a:t>R6</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6</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r>
                        <a:rPr lang="en-IN" dirty="0" smtClean="0"/>
                        <a:t>accept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IN" dirty="0" smtClean="0"/>
                        <a:t>7</a:t>
                      </a:r>
                      <a:endParaRPr lang="en-US" dirty="0"/>
                    </a:p>
                  </a:txBody>
                  <a:tcPr/>
                </a:tc>
                <a:tc>
                  <a:txBody>
                    <a:bodyPr/>
                    <a:lstStyle/>
                    <a:p>
                      <a:r>
                        <a:rPr lang="en-IN" dirty="0" smtClean="0"/>
                        <a:t>S4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S5</a:t>
                      </a:r>
                      <a:endParaRPr lang="en-US" dirty="0"/>
                    </a:p>
                  </a:txBody>
                  <a:tcPr/>
                </a:tc>
                <a:tc>
                  <a:txBody>
                    <a:bodyPr/>
                    <a:lstStyle/>
                    <a:p>
                      <a:endParaRPr lang="en-US" dirty="0"/>
                    </a:p>
                  </a:txBody>
                  <a:tcPr/>
                </a:tc>
                <a:tc>
                  <a:txBody>
                    <a:bodyPr/>
                    <a:lstStyle/>
                    <a:p>
                      <a:endParaRPr lang="en-US" dirty="0"/>
                    </a:p>
                  </a:txBody>
                  <a:tcPr/>
                </a:tc>
                <a:tc>
                  <a:txBody>
                    <a:bodyPr/>
                    <a:lstStyle/>
                    <a:p>
                      <a:r>
                        <a:rPr lang="en-IN" dirty="0" smtClean="0"/>
                        <a:t>3</a:t>
                      </a:r>
                      <a:endParaRPr lang="en-US" dirty="0"/>
                    </a:p>
                  </a:txBody>
                  <a:tcPr/>
                </a:tc>
              </a:tr>
              <a:tr h="370840">
                <a:tc>
                  <a:txBody>
                    <a:bodyPr/>
                    <a:lstStyle/>
                    <a:p>
                      <a:r>
                        <a:rPr lang="en-IN" dirty="0" smtClean="0"/>
                        <a:t>8</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r>
                        <a:rPr lang="en-IN" dirty="0" smtClean="0"/>
                        <a:t>R1</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3" name="TextBox 12"/>
          <p:cNvSpPr txBox="1"/>
          <p:nvPr/>
        </p:nvSpPr>
        <p:spPr>
          <a:xfrm>
            <a:off x="312323" y="155539"/>
            <a:ext cx="1039067" cy="892552"/>
          </a:xfrm>
          <a:prstGeom prst="rect">
            <a:avLst/>
          </a:prstGeom>
          <a:solidFill>
            <a:schemeClr val="bg1"/>
          </a:solidFill>
          <a:ln>
            <a:solidFill>
              <a:srgbClr val="FF0000"/>
            </a:solidFill>
          </a:ln>
        </p:spPr>
        <p:txBody>
          <a:bodyPr wrap="none" rtlCol="0">
            <a:spAutoFit/>
          </a:bodyPr>
          <a:lstStyle/>
          <a:p>
            <a:r>
              <a:rPr lang="en-IN" dirty="0">
                <a:sym typeface="Wingdings" panose="05000000000000000000" pitchFamily="2" charset="2"/>
              </a:rPr>
              <a:t>E</a:t>
            </a:r>
            <a:r>
              <a:rPr lang="en-IN" dirty="0" smtClean="0">
                <a:sym typeface="Wingdings" panose="05000000000000000000" pitchFamily="2" charset="2"/>
              </a:rPr>
              <a:t>T </a:t>
            </a:r>
            <a:r>
              <a:rPr lang="en-IN" sz="2800" dirty="0" smtClean="0">
                <a:sym typeface="Wingdings" panose="05000000000000000000" pitchFamily="2" charset="2"/>
              </a:rPr>
              <a:t>.</a:t>
            </a:r>
            <a:endParaRPr lang="en-IN" dirty="0" smtClean="0">
              <a:sym typeface="Wingdings" panose="05000000000000000000" pitchFamily="2" charset="2"/>
            </a:endParaRPr>
          </a:p>
          <a:p>
            <a:r>
              <a:rPr lang="en-IN" dirty="0">
                <a:sym typeface="Wingdings" panose="05000000000000000000" pitchFamily="2" charset="2"/>
              </a:rPr>
              <a:t>T</a:t>
            </a:r>
            <a:r>
              <a:rPr lang="en-IN" dirty="0" smtClean="0">
                <a:sym typeface="Wingdings" panose="05000000000000000000" pitchFamily="2" charset="2"/>
              </a:rPr>
              <a:t> T</a:t>
            </a:r>
            <a:r>
              <a:rPr lang="en-IN" sz="2400" dirty="0" smtClean="0">
                <a:sym typeface="Wingdings" panose="05000000000000000000" pitchFamily="2" charset="2"/>
              </a:rPr>
              <a:t>.</a:t>
            </a:r>
            <a:r>
              <a:rPr lang="en-IN" dirty="0" smtClean="0">
                <a:sym typeface="Wingdings" panose="05000000000000000000" pitchFamily="2" charset="2"/>
              </a:rPr>
              <a:t>* F</a:t>
            </a:r>
          </a:p>
        </p:txBody>
      </p:sp>
      <p:sp>
        <p:nvSpPr>
          <p:cNvPr id="15" name="TextBox 14"/>
          <p:cNvSpPr txBox="1"/>
          <p:nvPr/>
        </p:nvSpPr>
        <p:spPr>
          <a:xfrm>
            <a:off x="1314971" y="232483"/>
            <a:ext cx="1075907" cy="369332"/>
          </a:xfrm>
          <a:prstGeom prst="rect">
            <a:avLst/>
          </a:prstGeom>
          <a:noFill/>
        </p:spPr>
        <p:txBody>
          <a:bodyPr wrap="square" rtlCol="0">
            <a:spAutoFit/>
          </a:bodyPr>
          <a:lstStyle/>
          <a:p>
            <a:r>
              <a:rPr lang="en-IN" dirty="0" smtClean="0"/>
              <a:t>State 2</a:t>
            </a:r>
            <a:endParaRPr lang="en-US" dirty="0"/>
          </a:p>
        </p:txBody>
      </p:sp>
      <p:sp>
        <p:nvSpPr>
          <p:cNvPr id="33" name="TextBox 32"/>
          <p:cNvSpPr txBox="1"/>
          <p:nvPr/>
        </p:nvSpPr>
        <p:spPr>
          <a:xfrm>
            <a:off x="3576918" y="232483"/>
            <a:ext cx="3708900" cy="584775"/>
          </a:xfrm>
          <a:prstGeom prst="rect">
            <a:avLst/>
          </a:prstGeom>
          <a:noFill/>
        </p:spPr>
        <p:txBody>
          <a:bodyPr wrap="none" rtlCol="0">
            <a:spAutoFit/>
          </a:bodyPr>
          <a:lstStyle/>
          <a:p>
            <a:r>
              <a:rPr lang="en-IN" sz="3200" i="1" dirty="0" smtClean="0"/>
              <a:t>Elephant in the room</a:t>
            </a:r>
            <a:endParaRPr lang="en-US" sz="3200" i="1" dirty="0"/>
          </a:p>
        </p:txBody>
      </p:sp>
    </p:spTree>
    <p:extLst>
      <p:ext uri="{BB962C8B-B14F-4D97-AF65-F5344CB8AC3E}">
        <p14:creationId xmlns:p14="http://schemas.microsoft.com/office/powerpoint/2010/main" val="3377812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smtClean="0"/>
              <a:t>State 2 had a shift reduce conflict</a:t>
            </a:r>
          </a:p>
          <a:p>
            <a:r>
              <a:rPr lang="en-IN" dirty="0" smtClean="0"/>
              <a:t>To solve this we need to rewrite the grammar, resolve the conflict or use a more powerful parser.</a:t>
            </a:r>
          </a:p>
          <a:p>
            <a:r>
              <a:rPr lang="en-IN" dirty="0" smtClean="0"/>
              <a:t>Further we cannot use </a:t>
            </a:r>
            <a:r>
              <a:rPr lang="el-GR" dirty="0" smtClean="0"/>
              <a:t>έ</a:t>
            </a:r>
            <a:r>
              <a:rPr lang="en-IN" dirty="0" smtClean="0"/>
              <a:t> in LR(0) parsers</a:t>
            </a:r>
          </a:p>
          <a:p>
            <a:endParaRPr lang="en-US" dirty="0"/>
          </a:p>
        </p:txBody>
      </p:sp>
    </p:spTree>
    <p:extLst>
      <p:ext uri="{BB962C8B-B14F-4D97-AF65-F5344CB8AC3E}">
        <p14:creationId xmlns:p14="http://schemas.microsoft.com/office/powerpoint/2010/main" val="332118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sz="2000" dirty="0" smtClean="0"/>
              <a:t>Moving further in two different “states” of shift reduce parser, both with same stack and different symbols remaining in the input(i.e. remaining input queue). The right decision is different. i.e. we cannot decide to always shift or always reduce. We might need more information in addition to handles, next input symbol and precedence.</a:t>
            </a:r>
          </a:p>
          <a:p>
            <a:r>
              <a:rPr lang="en-IN" sz="2000" dirty="0" smtClean="0"/>
              <a:t>Consider for example </a:t>
            </a:r>
            <a:endParaRPr lang="en-US" sz="2000" dirty="0"/>
          </a:p>
        </p:txBody>
      </p:sp>
    </p:spTree>
    <p:extLst>
      <p:ext uri="{BB962C8B-B14F-4D97-AF65-F5344CB8AC3E}">
        <p14:creationId xmlns:p14="http://schemas.microsoft.com/office/powerpoint/2010/main" val="21906376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Assignment</a:t>
            </a:r>
            <a:endParaRPr lang="en-US" dirty="0"/>
          </a:p>
        </p:txBody>
      </p:sp>
      <p:sp>
        <p:nvSpPr>
          <p:cNvPr id="3" name="Content Placeholder 2"/>
          <p:cNvSpPr>
            <a:spLocks noGrp="1"/>
          </p:cNvSpPr>
          <p:nvPr>
            <p:ph idx="1"/>
          </p:nvPr>
        </p:nvSpPr>
        <p:spPr/>
        <p:txBody>
          <a:bodyPr/>
          <a:lstStyle/>
          <a:p>
            <a:r>
              <a:rPr lang="en-IN" dirty="0" smtClean="0"/>
              <a:t>Suggest a rule to resolve this conflict</a:t>
            </a:r>
          </a:p>
          <a:p>
            <a:r>
              <a:rPr lang="en-IN" dirty="0" smtClean="0"/>
              <a:t>Or rewrite the grammar to resolve this conflict</a:t>
            </a:r>
          </a:p>
          <a:p>
            <a:r>
              <a:rPr lang="en-IN" dirty="0" smtClean="0"/>
              <a:t>You will be doing exercise in next class with respect to SR and LR (0) parsers</a:t>
            </a:r>
            <a:endParaRPr lang="en-US" dirty="0"/>
          </a:p>
        </p:txBody>
      </p:sp>
    </p:spTree>
    <p:extLst>
      <p:ext uri="{BB962C8B-B14F-4D97-AF65-F5344CB8AC3E}">
        <p14:creationId xmlns:p14="http://schemas.microsoft.com/office/powerpoint/2010/main" val="217262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pt-BR" sz="2000" dirty="0" smtClean="0"/>
              <a:t>CFG: E</a:t>
            </a:r>
            <a:r>
              <a:rPr lang="pt-BR" sz="2000" dirty="0" smtClean="0">
                <a:sym typeface="Wingdings" panose="05000000000000000000" pitchFamily="2" charset="2"/>
              </a:rPr>
              <a:t> E+E/id</a:t>
            </a:r>
          </a:p>
          <a:p>
            <a:r>
              <a:rPr lang="pt-BR" sz="2000" dirty="0" smtClean="0">
                <a:sym typeface="Wingdings" panose="05000000000000000000" pitchFamily="2" charset="2"/>
              </a:rPr>
              <a:t>Input: id+id+id</a:t>
            </a:r>
            <a:endParaRPr lang="pt-BR" sz="2000" dirty="0" smtClean="0"/>
          </a:p>
          <a:p>
            <a:r>
              <a:rPr lang="pt-BR" sz="2000" dirty="0" smtClean="0"/>
              <a:t>() id + id + id	 ----------	shift id</a:t>
            </a:r>
          </a:p>
          <a:p>
            <a:r>
              <a:rPr lang="pt-BR" sz="2000" dirty="0" smtClean="0"/>
              <a:t>(id) + id + id  	 ----------	reduce id to E</a:t>
            </a:r>
          </a:p>
          <a:p>
            <a:r>
              <a:rPr lang="pt-BR" sz="2000" dirty="0" smtClean="0"/>
              <a:t>(E) + id + id 	 	---------- 	shift +</a:t>
            </a:r>
          </a:p>
          <a:p>
            <a:r>
              <a:rPr lang="pt-BR" sz="2000" dirty="0" smtClean="0"/>
              <a:t>(E +) id + id 		----------	shift id</a:t>
            </a:r>
          </a:p>
          <a:p>
            <a:r>
              <a:rPr lang="pt-BR" sz="2000" dirty="0" smtClean="0"/>
              <a:t>(E+ id) + id		----------	reduce id</a:t>
            </a:r>
          </a:p>
          <a:p>
            <a:r>
              <a:rPr lang="pt-BR" sz="2000" dirty="0" smtClean="0"/>
              <a:t>(E + E) + id		----------	reduce or shift ??</a:t>
            </a:r>
          </a:p>
          <a:p>
            <a:r>
              <a:rPr lang="pt-BR" sz="2000" dirty="0" smtClean="0"/>
              <a:t>Same precedence as both E and + are in same production</a:t>
            </a:r>
          </a:p>
          <a:p>
            <a:r>
              <a:rPr lang="pt-BR" sz="2000" dirty="0" smtClean="0"/>
              <a:t>This decision dillema is called shift-reduce conflict.</a:t>
            </a:r>
          </a:p>
          <a:p>
            <a:r>
              <a:rPr lang="pt-BR" sz="2000" dirty="0" smtClean="0"/>
              <a:t>We can also have a reduce-reduce conflict.</a:t>
            </a:r>
            <a:endParaRPr lang="en-US" sz="2000" dirty="0"/>
          </a:p>
        </p:txBody>
      </p:sp>
    </p:spTree>
    <p:extLst>
      <p:ext uri="{BB962C8B-B14F-4D97-AF65-F5344CB8AC3E}">
        <p14:creationId xmlns:p14="http://schemas.microsoft.com/office/powerpoint/2010/main" val="4207570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IN" sz="2000" dirty="0" smtClean="0"/>
              <a:t>However if we use left associativity here and say + is left associative and shift. This shift-reduce conflict resolves. But we had to use supplementary information of associativity in addition to precedence.</a:t>
            </a:r>
          </a:p>
          <a:p>
            <a:r>
              <a:rPr lang="en-IN" sz="2000" dirty="0" smtClean="0"/>
              <a:t>Alternatively we can see what has already been parsed. (i.e. Not simply looking at the handles, but what can lead to a handle).</a:t>
            </a:r>
          </a:p>
          <a:p>
            <a:r>
              <a:rPr lang="en-US" sz="2000" dirty="0"/>
              <a:t>In LR parsers, the shift and reduce decisions are potentially based on the entire stack of everything </a:t>
            </a:r>
            <a:r>
              <a:rPr lang="en-US" sz="2000" dirty="0" smtClean="0"/>
              <a:t>that has been parsed.</a:t>
            </a:r>
          </a:p>
          <a:p>
            <a:r>
              <a:rPr lang="en-US" sz="2000" dirty="0" smtClean="0"/>
              <a:t>LR </a:t>
            </a:r>
            <a:r>
              <a:rPr lang="en-US" sz="2000" dirty="0"/>
              <a:t>parsers do this with constant speed, by summarizing all the relevant left context information into a single number called the </a:t>
            </a:r>
            <a:r>
              <a:rPr lang="en-US" sz="2000" dirty="0" smtClean="0"/>
              <a:t>LR(n) state items</a:t>
            </a:r>
            <a:endParaRPr lang="en-IN" sz="2000" dirty="0" smtClean="0"/>
          </a:p>
          <a:p>
            <a:r>
              <a:rPr lang="en-IN" sz="2000" dirty="0" smtClean="0"/>
              <a:t>To do this LR parsers use </a:t>
            </a:r>
            <a:r>
              <a:rPr lang="en-IN" sz="2000" dirty="0" smtClean="0"/>
              <a:t>table of items and states.</a:t>
            </a:r>
            <a:endParaRPr lang="en-US" sz="2000" dirty="0" smtClean="0"/>
          </a:p>
          <a:p>
            <a:pPr marL="0" indent="0">
              <a:buNone/>
            </a:pPr>
            <a:endParaRPr lang="en-IN" sz="2200" dirty="0" smtClean="0"/>
          </a:p>
          <a:p>
            <a:endParaRPr lang="en-IN" sz="2200" dirty="0" smtClean="0"/>
          </a:p>
          <a:p>
            <a:endParaRPr lang="en-IN" dirty="0" smtClean="0"/>
          </a:p>
          <a:p>
            <a:endParaRPr lang="en-US" dirty="0"/>
          </a:p>
        </p:txBody>
      </p:sp>
    </p:spTree>
    <p:extLst>
      <p:ext uri="{BB962C8B-B14F-4D97-AF65-F5344CB8AC3E}">
        <p14:creationId xmlns:p14="http://schemas.microsoft.com/office/powerpoint/2010/main" val="2881910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t>
            </a:r>
            <a:r>
              <a:rPr lang="en-IN" dirty="0" smtClean="0"/>
              <a:t>andle, </a:t>
            </a:r>
            <a:r>
              <a:rPr lang="en-IN" dirty="0" smtClean="0"/>
              <a:t>Viable prefix</a:t>
            </a:r>
            <a:r>
              <a:rPr lang="en-IN" dirty="0"/>
              <a:t> </a:t>
            </a:r>
            <a:r>
              <a:rPr lang="en-IN" dirty="0" smtClean="0"/>
              <a:t>and item</a:t>
            </a:r>
            <a:endParaRPr lang="en-US" dirty="0"/>
          </a:p>
        </p:txBody>
      </p:sp>
      <p:sp>
        <p:nvSpPr>
          <p:cNvPr id="3" name="Content Placeholder 2"/>
          <p:cNvSpPr>
            <a:spLocks noGrp="1"/>
          </p:cNvSpPr>
          <p:nvPr>
            <p:ph idx="1"/>
          </p:nvPr>
        </p:nvSpPr>
        <p:spPr/>
        <p:txBody>
          <a:bodyPr>
            <a:normAutofit lnSpcReduction="10000"/>
          </a:bodyPr>
          <a:lstStyle/>
          <a:p>
            <a:r>
              <a:rPr lang="en-IN" dirty="0" smtClean="0"/>
              <a:t>A Handle is a part of input string ( i.e. substring of input) which matches the right side of a production (appearing at top of stack).</a:t>
            </a:r>
            <a:endParaRPr lang="en-IN" dirty="0" smtClean="0"/>
          </a:p>
          <a:p>
            <a:r>
              <a:rPr lang="en-IN" dirty="0" smtClean="0"/>
              <a:t>Viable prefix is prefix which can appear on top of stack</a:t>
            </a:r>
          </a:p>
          <a:p>
            <a:r>
              <a:rPr lang="en-IN" dirty="0" smtClean="0"/>
              <a:t>e.g.</a:t>
            </a:r>
          </a:p>
          <a:p>
            <a:r>
              <a:rPr lang="en-IN" dirty="0" smtClean="0"/>
              <a:t>If </a:t>
            </a:r>
            <a:r>
              <a:rPr lang="en-IN" dirty="0" err="1" smtClean="0"/>
              <a:t>Id+id</a:t>
            </a:r>
            <a:r>
              <a:rPr lang="en-IN" dirty="0" smtClean="0"/>
              <a:t> is input and E</a:t>
            </a:r>
            <a:r>
              <a:rPr lang="en-IN" dirty="0" smtClean="0">
                <a:sym typeface="Wingdings" panose="05000000000000000000" pitchFamily="2" charset="2"/>
              </a:rPr>
              <a:t>E+E/id </a:t>
            </a:r>
          </a:p>
          <a:p>
            <a:r>
              <a:rPr lang="en-IN" dirty="0" smtClean="0"/>
              <a:t>id+ can never appear on top of stack as it is not possible</a:t>
            </a:r>
          </a:p>
          <a:p>
            <a:r>
              <a:rPr lang="en-IN" dirty="0" smtClean="0"/>
              <a:t>As before + is shift id has to be reduced into E</a:t>
            </a:r>
          </a:p>
          <a:p>
            <a:r>
              <a:rPr lang="en-IN" dirty="0" smtClean="0"/>
              <a:t>So we can get E+ in stack not id + so E + is viable and id + is not viable</a:t>
            </a:r>
            <a:endParaRPr lang="en-US" dirty="0" smtClean="0"/>
          </a:p>
          <a:p>
            <a:r>
              <a:rPr lang="en-IN" dirty="0" smtClean="0"/>
              <a:t>A viable prefix can extend up to a handle not past a handle.</a:t>
            </a:r>
          </a:p>
        </p:txBody>
      </p:sp>
    </p:spTree>
    <p:extLst>
      <p:ext uri="{BB962C8B-B14F-4D97-AF65-F5344CB8AC3E}">
        <p14:creationId xmlns:p14="http://schemas.microsoft.com/office/powerpoint/2010/main" val="2531265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approach to building LR(0) parsers will be based on a notation for describing "what point in a rule we are up </a:t>
            </a:r>
            <a:r>
              <a:rPr lang="en-US" dirty="0" smtClean="0"/>
              <a:t>to. That is what is a viable prefix for a handle and what is not. </a:t>
            </a:r>
            <a:r>
              <a:rPr lang="en-US" dirty="0"/>
              <a:t> </a:t>
            </a:r>
            <a:r>
              <a:rPr lang="en-US" dirty="0" smtClean="0"/>
              <a:t>Item </a:t>
            </a:r>
            <a:r>
              <a:rPr lang="en-US" dirty="0"/>
              <a:t>describes "where we </a:t>
            </a:r>
            <a:r>
              <a:rPr lang="en-US" dirty="0" smtClean="0"/>
              <a:t>are“.</a:t>
            </a:r>
          </a:p>
          <a:p>
            <a:r>
              <a:rPr lang="en-US" dirty="0" smtClean="0"/>
              <a:t>Precisely a valid item describes where we are the relation between viable prefix and valid item is </a:t>
            </a:r>
          </a:p>
          <a:p>
            <a:r>
              <a:rPr lang="en-US" dirty="0" smtClean="0"/>
              <a:t>If any  item is valid for a string S then S must be a viable prefix.</a:t>
            </a:r>
          </a:p>
          <a:p>
            <a:r>
              <a:rPr lang="en-US" dirty="0" smtClean="0"/>
              <a:t>If some string   S is a viable prefix, then there must be some item that is valid for S.</a:t>
            </a:r>
            <a:endParaRPr lang="en-US" dirty="0"/>
          </a:p>
        </p:txBody>
      </p:sp>
      <p:sp>
        <p:nvSpPr>
          <p:cNvPr id="4" name="Title 1"/>
          <p:cNvSpPr>
            <a:spLocks noGrp="1"/>
          </p:cNvSpPr>
          <p:nvPr>
            <p:ph type="title"/>
          </p:nvPr>
        </p:nvSpPr>
        <p:spPr/>
        <p:txBody>
          <a:bodyPr/>
          <a:lstStyle/>
          <a:p>
            <a:r>
              <a:rPr lang="en-IN" dirty="0" smtClean="0"/>
              <a:t>H</a:t>
            </a:r>
            <a:r>
              <a:rPr lang="en-IN" dirty="0" smtClean="0"/>
              <a:t>andle, </a:t>
            </a:r>
            <a:r>
              <a:rPr lang="en-IN" dirty="0" smtClean="0"/>
              <a:t>Viable prefix</a:t>
            </a:r>
            <a:r>
              <a:rPr lang="en-IN" dirty="0"/>
              <a:t> </a:t>
            </a:r>
            <a:r>
              <a:rPr lang="en-IN" dirty="0" smtClean="0"/>
              <a:t>and item</a:t>
            </a:r>
            <a:endParaRPr lang="en-US" dirty="0"/>
          </a:p>
        </p:txBody>
      </p:sp>
    </p:spTree>
    <p:extLst>
      <p:ext uri="{BB962C8B-B14F-4D97-AF65-F5344CB8AC3E}">
        <p14:creationId xmlns:p14="http://schemas.microsoft.com/office/powerpoint/2010/main" val="1856164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Item and state</a:t>
            </a:r>
            <a:endParaRPr lang="en-US" dirty="0"/>
          </a:p>
        </p:txBody>
      </p:sp>
      <p:sp>
        <p:nvSpPr>
          <p:cNvPr id="3" name="Content Placeholder 2"/>
          <p:cNvSpPr>
            <a:spLocks noGrp="1"/>
          </p:cNvSpPr>
          <p:nvPr>
            <p:ph idx="1"/>
          </p:nvPr>
        </p:nvSpPr>
        <p:spPr/>
        <p:txBody>
          <a:bodyPr/>
          <a:lstStyle/>
          <a:p>
            <a:r>
              <a:rPr lang="en-IN" dirty="0" smtClean="0"/>
              <a:t>Item is any production with a . Specifying what is left to be seen on the right hand side of the production. This will help use see where we are in a particular parse. If we reach an item which has nothing left on right hand side we reduce, other wise we shift.</a:t>
            </a:r>
          </a:p>
          <a:p>
            <a:r>
              <a:rPr lang="en-IN" dirty="0" smtClean="0"/>
              <a:t>Configuration or collection of items at any given step  is called state.</a:t>
            </a:r>
          </a:p>
          <a:p>
            <a:r>
              <a:rPr lang="en-IN" dirty="0" smtClean="0"/>
              <a:t>We move across states after seeing items on input and stack.</a:t>
            </a:r>
          </a:p>
          <a:p>
            <a:r>
              <a:rPr lang="en-IN" dirty="0" smtClean="0"/>
              <a:t>Collection of states is represented in LR parsing table. </a:t>
            </a:r>
            <a:endParaRPr lang="en-US" dirty="0"/>
          </a:p>
        </p:txBody>
      </p:sp>
    </p:spTree>
    <p:extLst>
      <p:ext uri="{BB962C8B-B14F-4D97-AF65-F5344CB8AC3E}">
        <p14:creationId xmlns:p14="http://schemas.microsoft.com/office/powerpoint/2010/main" val="1708098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4582</Words>
  <Application>Microsoft Office PowerPoint</Application>
  <PresentationFormat>Widescreen</PresentationFormat>
  <Paragraphs>1655</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Table Driven Shift Reduce Parsing</vt:lpstr>
      <vt:lpstr>Pre requisite</vt:lpstr>
      <vt:lpstr>Shift reduce parser summary…</vt:lpstr>
      <vt:lpstr>PowerPoint Presentation</vt:lpstr>
      <vt:lpstr>PowerPoint Presentation</vt:lpstr>
      <vt:lpstr>PowerPoint Presentation</vt:lpstr>
      <vt:lpstr>Handle, Viable prefix and item</vt:lpstr>
      <vt:lpstr>Handle, Viable prefix and item</vt:lpstr>
      <vt:lpstr>Item and state</vt:lpstr>
      <vt:lpstr>LR parsing</vt:lpstr>
      <vt:lpstr> Kinds of LR   </vt:lpstr>
      <vt:lpstr>PowerPoint Presentation</vt:lpstr>
      <vt:lpstr>PowerPoint Presentation</vt:lpstr>
      <vt:lpstr>PowerPoint Presentation</vt:lpstr>
      <vt:lpstr>PowerPoint Presentation</vt:lpstr>
      <vt:lpstr>PowerPoint Presentation</vt:lpstr>
      <vt:lpstr>Action and goto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Driven Shift Reduce Parsing</dc:title>
  <dc:creator>Bilal Haider</dc:creator>
  <cp:lastModifiedBy>Bilal Haider</cp:lastModifiedBy>
  <cp:revision>29</cp:revision>
  <dcterms:created xsi:type="dcterms:W3CDTF">2020-04-15T11:09:41Z</dcterms:created>
  <dcterms:modified xsi:type="dcterms:W3CDTF">2020-04-15T17:04:47Z</dcterms:modified>
</cp:coreProperties>
</file>