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6" r:id="rId3"/>
    <p:sldId id="258" r:id="rId4"/>
    <p:sldId id="260" r:id="rId5"/>
    <p:sldId id="259" r:id="rId6"/>
    <p:sldId id="261" r:id="rId7"/>
    <p:sldId id="308" r:id="rId8"/>
    <p:sldId id="309" r:id="rId9"/>
    <p:sldId id="310" r:id="rId10"/>
    <p:sldId id="312" r:id="rId11"/>
    <p:sldId id="313" r:id="rId12"/>
    <p:sldId id="314" r:id="rId13"/>
    <p:sldId id="315" r:id="rId14"/>
    <p:sldId id="316" r:id="rId15"/>
    <p:sldId id="317" r:id="rId16"/>
    <p:sldId id="318" r:id="rId17"/>
    <p:sldId id="319" r:id="rId18"/>
    <p:sldId id="320" r:id="rId19"/>
    <p:sldId id="311" r:id="rId20"/>
    <p:sldId id="263" r:id="rId21"/>
    <p:sldId id="264" r:id="rId22"/>
    <p:sldId id="265" r:id="rId23"/>
    <p:sldId id="266" r:id="rId24"/>
    <p:sldId id="267" r:id="rId25"/>
    <p:sldId id="268" r:id="rId26"/>
    <p:sldId id="271" r:id="rId27"/>
    <p:sldId id="269" r:id="rId28"/>
    <p:sldId id="272" r:id="rId29"/>
    <p:sldId id="273" r:id="rId30"/>
    <p:sldId id="274" r:id="rId31"/>
    <p:sldId id="275" r:id="rId32"/>
    <p:sldId id="276" r:id="rId33"/>
    <p:sldId id="277" r:id="rId34"/>
    <p:sldId id="278" r:id="rId35"/>
    <p:sldId id="280" r:id="rId36"/>
    <p:sldId id="279" r:id="rId37"/>
    <p:sldId id="281" r:id="rId38"/>
    <p:sldId id="282" r:id="rId39"/>
    <p:sldId id="283" r:id="rId40"/>
    <p:sldId id="284" r:id="rId41"/>
    <p:sldId id="285" r:id="rId42"/>
    <p:sldId id="286" r:id="rId43"/>
    <p:sldId id="287" r:id="rId44"/>
    <p:sldId id="288" r:id="rId45"/>
    <p:sldId id="289" r:id="rId46"/>
    <p:sldId id="290" r:id="rId47"/>
    <p:sldId id="291" r:id="rId48"/>
    <p:sldId id="292" r:id="rId49"/>
    <p:sldId id="293" r:id="rId50"/>
    <p:sldId id="294" r:id="rId51"/>
    <p:sldId id="295" r:id="rId52"/>
    <p:sldId id="296" r:id="rId53"/>
    <p:sldId id="297" r:id="rId54"/>
    <p:sldId id="298" r:id="rId55"/>
    <p:sldId id="299" r:id="rId56"/>
    <p:sldId id="300" r:id="rId57"/>
    <p:sldId id="301" r:id="rId58"/>
    <p:sldId id="302" r:id="rId59"/>
    <p:sldId id="303" r:id="rId60"/>
    <p:sldId id="304" r:id="rId61"/>
    <p:sldId id="305" r:id="rId62"/>
    <p:sldId id="322" r:id="rId63"/>
    <p:sldId id="321"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386E0BB-4C71-46CF-AF19-5174F20C9448}" type="datetimeFigureOut">
              <a:rPr lang="en-US" smtClean="0"/>
              <a:t>4/12/2020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EF393A-7D55-4F7A-9BE0-640B48C50079}" type="slidenum">
              <a:rPr lang="en-US" smtClean="0"/>
              <a:t>‹#›</a:t>
            </a:fld>
            <a:endParaRPr lang="en-US"/>
          </a:p>
        </p:txBody>
      </p:sp>
    </p:spTree>
    <p:extLst>
      <p:ext uri="{BB962C8B-B14F-4D97-AF65-F5344CB8AC3E}">
        <p14:creationId xmlns:p14="http://schemas.microsoft.com/office/powerpoint/2010/main" val="3754726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86E0BB-4C71-46CF-AF19-5174F20C9448}" type="datetimeFigureOut">
              <a:rPr lang="en-US" smtClean="0"/>
              <a:t>4/12/2020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EF393A-7D55-4F7A-9BE0-640B48C50079}" type="slidenum">
              <a:rPr lang="en-US" smtClean="0"/>
              <a:t>‹#›</a:t>
            </a:fld>
            <a:endParaRPr lang="en-US"/>
          </a:p>
        </p:txBody>
      </p:sp>
    </p:spTree>
    <p:extLst>
      <p:ext uri="{BB962C8B-B14F-4D97-AF65-F5344CB8AC3E}">
        <p14:creationId xmlns:p14="http://schemas.microsoft.com/office/powerpoint/2010/main" val="2788796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86E0BB-4C71-46CF-AF19-5174F20C9448}" type="datetimeFigureOut">
              <a:rPr lang="en-US" smtClean="0"/>
              <a:t>4/12/2020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EF393A-7D55-4F7A-9BE0-640B48C50079}" type="slidenum">
              <a:rPr lang="en-US" smtClean="0"/>
              <a:t>‹#›</a:t>
            </a:fld>
            <a:endParaRPr lang="en-US"/>
          </a:p>
        </p:txBody>
      </p:sp>
    </p:spTree>
    <p:extLst>
      <p:ext uri="{BB962C8B-B14F-4D97-AF65-F5344CB8AC3E}">
        <p14:creationId xmlns:p14="http://schemas.microsoft.com/office/powerpoint/2010/main" val="3954294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86E0BB-4C71-46CF-AF19-5174F20C9448}" type="datetimeFigureOut">
              <a:rPr lang="en-US" smtClean="0"/>
              <a:t>4/12/2020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EF393A-7D55-4F7A-9BE0-640B48C50079}" type="slidenum">
              <a:rPr lang="en-US" smtClean="0"/>
              <a:t>‹#›</a:t>
            </a:fld>
            <a:endParaRPr lang="en-US"/>
          </a:p>
        </p:txBody>
      </p:sp>
    </p:spTree>
    <p:extLst>
      <p:ext uri="{BB962C8B-B14F-4D97-AF65-F5344CB8AC3E}">
        <p14:creationId xmlns:p14="http://schemas.microsoft.com/office/powerpoint/2010/main" val="4163614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86E0BB-4C71-46CF-AF19-5174F20C9448}" type="datetimeFigureOut">
              <a:rPr lang="en-US" smtClean="0"/>
              <a:t>4/12/2020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EF393A-7D55-4F7A-9BE0-640B48C50079}" type="slidenum">
              <a:rPr lang="en-US" smtClean="0"/>
              <a:t>‹#›</a:t>
            </a:fld>
            <a:endParaRPr lang="en-US"/>
          </a:p>
        </p:txBody>
      </p:sp>
    </p:spTree>
    <p:extLst>
      <p:ext uri="{BB962C8B-B14F-4D97-AF65-F5344CB8AC3E}">
        <p14:creationId xmlns:p14="http://schemas.microsoft.com/office/powerpoint/2010/main" val="2901355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86E0BB-4C71-46CF-AF19-5174F20C9448}" type="datetimeFigureOut">
              <a:rPr lang="en-US" smtClean="0"/>
              <a:t>4/12/2020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EF393A-7D55-4F7A-9BE0-640B48C50079}" type="slidenum">
              <a:rPr lang="en-US" smtClean="0"/>
              <a:t>‹#›</a:t>
            </a:fld>
            <a:endParaRPr lang="en-US"/>
          </a:p>
        </p:txBody>
      </p:sp>
    </p:spTree>
    <p:extLst>
      <p:ext uri="{BB962C8B-B14F-4D97-AF65-F5344CB8AC3E}">
        <p14:creationId xmlns:p14="http://schemas.microsoft.com/office/powerpoint/2010/main" val="3808032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386E0BB-4C71-46CF-AF19-5174F20C9448}" type="datetimeFigureOut">
              <a:rPr lang="en-US" smtClean="0"/>
              <a:t>4/12/2020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EF393A-7D55-4F7A-9BE0-640B48C50079}" type="slidenum">
              <a:rPr lang="en-US" smtClean="0"/>
              <a:t>‹#›</a:t>
            </a:fld>
            <a:endParaRPr lang="en-US"/>
          </a:p>
        </p:txBody>
      </p:sp>
    </p:spTree>
    <p:extLst>
      <p:ext uri="{BB962C8B-B14F-4D97-AF65-F5344CB8AC3E}">
        <p14:creationId xmlns:p14="http://schemas.microsoft.com/office/powerpoint/2010/main" val="2690404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86E0BB-4C71-46CF-AF19-5174F20C9448}" type="datetimeFigureOut">
              <a:rPr lang="en-US" smtClean="0"/>
              <a:t>4/12/2020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EF393A-7D55-4F7A-9BE0-640B48C50079}" type="slidenum">
              <a:rPr lang="en-US" smtClean="0"/>
              <a:t>‹#›</a:t>
            </a:fld>
            <a:endParaRPr lang="en-US"/>
          </a:p>
        </p:txBody>
      </p:sp>
    </p:spTree>
    <p:extLst>
      <p:ext uri="{BB962C8B-B14F-4D97-AF65-F5344CB8AC3E}">
        <p14:creationId xmlns:p14="http://schemas.microsoft.com/office/powerpoint/2010/main" val="3631381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86E0BB-4C71-46CF-AF19-5174F20C9448}" type="datetimeFigureOut">
              <a:rPr lang="en-US" smtClean="0"/>
              <a:t>4/12/2020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EF393A-7D55-4F7A-9BE0-640B48C50079}" type="slidenum">
              <a:rPr lang="en-US" smtClean="0"/>
              <a:t>‹#›</a:t>
            </a:fld>
            <a:endParaRPr lang="en-US"/>
          </a:p>
        </p:txBody>
      </p:sp>
    </p:spTree>
    <p:extLst>
      <p:ext uri="{BB962C8B-B14F-4D97-AF65-F5344CB8AC3E}">
        <p14:creationId xmlns:p14="http://schemas.microsoft.com/office/powerpoint/2010/main" val="1630631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86E0BB-4C71-46CF-AF19-5174F20C9448}" type="datetimeFigureOut">
              <a:rPr lang="en-US" smtClean="0"/>
              <a:t>4/12/2020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EF393A-7D55-4F7A-9BE0-640B48C50079}" type="slidenum">
              <a:rPr lang="en-US" smtClean="0"/>
              <a:t>‹#›</a:t>
            </a:fld>
            <a:endParaRPr lang="en-US"/>
          </a:p>
        </p:txBody>
      </p:sp>
    </p:spTree>
    <p:extLst>
      <p:ext uri="{BB962C8B-B14F-4D97-AF65-F5344CB8AC3E}">
        <p14:creationId xmlns:p14="http://schemas.microsoft.com/office/powerpoint/2010/main" val="2812859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86E0BB-4C71-46CF-AF19-5174F20C9448}" type="datetimeFigureOut">
              <a:rPr lang="en-US" smtClean="0"/>
              <a:t>4/12/2020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EF393A-7D55-4F7A-9BE0-640B48C50079}" type="slidenum">
              <a:rPr lang="en-US" smtClean="0"/>
              <a:t>‹#›</a:t>
            </a:fld>
            <a:endParaRPr lang="en-US"/>
          </a:p>
        </p:txBody>
      </p:sp>
    </p:spTree>
    <p:extLst>
      <p:ext uri="{BB962C8B-B14F-4D97-AF65-F5344CB8AC3E}">
        <p14:creationId xmlns:p14="http://schemas.microsoft.com/office/powerpoint/2010/main" val="271494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86E0BB-4C71-46CF-AF19-5174F20C9448}" type="datetimeFigureOut">
              <a:rPr lang="en-US" smtClean="0"/>
              <a:t>4/12/2020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EF393A-7D55-4F7A-9BE0-640B48C50079}" type="slidenum">
              <a:rPr lang="en-US" smtClean="0"/>
              <a:t>‹#›</a:t>
            </a:fld>
            <a:endParaRPr lang="en-US"/>
          </a:p>
        </p:txBody>
      </p:sp>
    </p:spTree>
    <p:extLst>
      <p:ext uri="{BB962C8B-B14F-4D97-AF65-F5344CB8AC3E}">
        <p14:creationId xmlns:p14="http://schemas.microsoft.com/office/powerpoint/2010/main" val="3535341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week8</a:t>
            </a:r>
            <a:br>
              <a:rPr lang="en-IN" dirty="0" smtClean="0"/>
            </a:br>
            <a:r>
              <a:rPr lang="en-IN" dirty="0" smtClean="0"/>
              <a:t> bottom up Parsing </a:t>
            </a:r>
            <a:endParaRPr lang="en-US" dirty="0"/>
          </a:p>
        </p:txBody>
      </p:sp>
      <p:sp>
        <p:nvSpPr>
          <p:cNvPr id="3" name="Subtitle 2"/>
          <p:cNvSpPr>
            <a:spLocks noGrp="1"/>
          </p:cNvSpPr>
          <p:nvPr>
            <p:ph type="subTitle" idx="1"/>
          </p:nvPr>
        </p:nvSpPr>
        <p:spPr/>
        <p:txBody>
          <a:bodyPr/>
          <a:lstStyle/>
          <a:p>
            <a:r>
              <a:rPr lang="en-IN" dirty="0" smtClean="0"/>
              <a:t>Course level objective 2</a:t>
            </a:r>
            <a:endParaRPr lang="en-US" dirty="0" smtClean="0"/>
          </a:p>
          <a:p>
            <a:r>
              <a:rPr lang="en-US" dirty="0" smtClean="0"/>
              <a:t>(</a:t>
            </a:r>
            <a:r>
              <a:rPr lang="en-US" dirty="0"/>
              <a:t>j)Explain the basic techniques used in compiler construction such as lexical analysis, </a:t>
            </a:r>
            <a:r>
              <a:rPr lang="en-US" dirty="0">
                <a:solidFill>
                  <a:srgbClr val="FF0000"/>
                </a:solidFill>
              </a:rPr>
              <a:t>parsing</a:t>
            </a:r>
            <a:r>
              <a:rPr lang="en-US" dirty="0"/>
              <a:t>, scanner, </a:t>
            </a:r>
            <a:r>
              <a:rPr lang="en-US" dirty="0">
                <a:solidFill>
                  <a:srgbClr val="FF0000"/>
                </a:solidFill>
              </a:rPr>
              <a:t>syntax analysis </a:t>
            </a:r>
            <a:r>
              <a:rPr lang="en-US" dirty="0"/>
              <a:t>and semantic analysis.</a:t>
            </a:r>
          </a:p>
        </p:txBody>
      </p:sp>
    </p:spTree>
    <p:extLst>
      <p:ext uri="{BB962C8B-B14F-4D97-AF65-F5344CB8AC3E}">
        <p14:creationId xmlns:p14="http://schemas.microsoft.com/office/powerpoint/2010/main" val="37032573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3110753"/>
            <a:ext cx="849913" cy="923330"/>
          </a:xfrm>
          <a:prstGeom prst="rect">
            <a:avLst/>
          </a:prstGeom>
          <a:noFill/>
          <a:ln>
            <a:solidFill>
              <a:schemeClr val="tx1"/>
            </a:solidFill>
          </a:ln>
        </p:spPr>
        <p:txBody>
          <a:bodyPr wrap="none" rtlCol="0">
            <a:spAutoFit/>
          </a:bodyPr>
          <a:lstStyle/>
          <a:p>
            <a:r>
              <a:rPr lang="en-IN" dirty="0" smtClean="0"/>
              <a:t>S</a:t>
            </a:r>
            <a:r>
              <a:rPr lang="en-IN" dirty="0" smtClean="0">
                <a:sym typeface="Wingdings" panose="05000000000000000000" pitchFamily="2" charset="2"/>
              </a:rPr>
              <a:t>E$</a:t>
            </a:r>
            <a:endParaRPr lang="en-IN" dirty="0" smtClean="0"/>
          </a:p>
          <a:p>
            <a:r>
              <a:rPr lang="en-IN" dirty="0" smtClean="0"/>
              <a:t>E</a:t>
            </a:r>
            <a:r>
              <a:rPr lang="en-IN" dirty="0" smtClean="0">
                <a:sym typeface="Wingdings" panose="05000000000000000000" pitchFamily="2" charset="2"/>
              </a:rPr>
              <a:t>F+F</a:t>
            </a:r>
          </a:p>
          <a:p>
            <a:r>
              <a:rPr lang="en-IN" dirty="0" err="1" smtClean="0">
                <a:sym typeface="Wingdings" panose="05000000000000000000" pitchFamily="2" charset="2"/>
              </a:rPr>
              <a:t>Fid</a:t>
            </a:r>
            <a:endParaRPr lang="en-US" dirty="0"/>
          </a:p>
        </p:txBody>
      </p:sp>
      <p:sp>
        <p:nvSpPr>
          <p:cNvPr id="7" name="TextBox 6"/>
          <p:cNvSpPr txBox="1"/>
          <p:nvPr/>
        </p:nvSpPr>
        <p:spPr>
          <a:xfrm>
            <a:off x="341598" y="2472480"/>
            <a:ext cx="1540990" cy="646331"/>
          </a:xfrm>
          <a:prstGeom prst="rect">
            <a:avLst/>
          </a:prstGeom>
          <a:noFill/>
        </p:spPr>
        <p:txBody>
          <a:bodyPr wrap="square" rtlCol="0">
            <a:spAutoFit/>
          </a:bodyPr>
          <a:lstStyle/>
          <a:p>
            <a:r>
              <a:rPr lang="en-IN" dirty="0" smtClean="0"/>
              <a:t>Augmented</a:t>
            </a:r>
          </a:p>
          <a:p>
            <a:r>
              <a:rPr lang="en-IN" dirty="0" smtClean="0"/>
              <a:t>CFG</a:t>
            </a:r>
            <a:endParaRPr lang="en-US" dirty="0"/>
          </a:p>
        </p:txBody>
      </p:sp>
      <p:sp>
        <p:nvSpPr>
          <p:cNvPr id="8" name="Oval 7"/>
          <p:cNvSpPr/>
          <p:nvPr/>
        </p:nvSpPr>
        <p:spPr>
          <a:xfrm>
            <a:off x="5640970" y="1156885"/>
            <a:ext cx="820271" cy="605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9" name="Oval 8"/>
          <p:cNvSpPr/>
          <p:nvPr/>
        </p:nvSpPr>
        <p:spPr>
          <a:xfrm>
            <a:off x="7281512" y="1116544"/>
            <a:ext cx="820271" cy="605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10" name="Oval 9"/>
          <p:cNvSpPr/>
          <p:nvPr/>
        </p:nvSpPr>
        <p:spPr>
          <a:xfrm>
            <a:off x="4134282" y="1089649"/>
            <a:ext cx="820271" cy="60511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11" name="Oval 10"/>
          <p:cNvSpPr/>
          <p:nvPr/>
        </p:nvSpPr>
        <p:spPr>
          <a:xfrm>
            <a:off x="8788200" y="1116106"/>
            <a:ext cx="820271" cy="605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12" name="Oval 11"/>
          <p:cNvSpPr/>
          <p:nvPr/>
        </p:nvSpPr>
        <p:spPr>
          <a:xfrm>
            <a:off x="6461241" y="4630270"/>
            <a:ext cx="820271" cy="605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a:t>
            </a:r>
            <a:endParaRPr lang="en-US" dirty="0"/>
          </a:p>
        </p:txBody>
      </p:sp>
      <p:sp>
        <p:nvSpPr>
          <p:cNvPr id="2" name="Rectangle 1"/>
          <p:cNvSpPr/>
          <p:nvPr/>
        </p:nvSpPr>
        <p:spPr>
          <a:xfrm>
            <a:off x="2805486" y="2795645"/>
            <a:ext cx="691215" cy="369332"/>
          </a:xfrm>
          <a:prstGeom prst="rect">
            <a:avLst/>
          </a:prstGeom>
          <a:solidFill>
            <a:srgbClr val="FFFF00"/>
          </a:solidFill>
        </p:spPr>
        <p:txBody>
          <a:bodyPr wrap="none">
            <a:spAutoFit/>
          </a:bodyPr>
          <a:lstStyle/>
          <a:p>
            <a:r>
              <a:rPr lang="en-IN">
                <a:sym typeface="Wingdings" panose="05000000000000000000" pitchFamily="2" charset="2"/>
              </a:rPr>
              <a:t>Fid</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2087169003"/>
              </p:ext>
            </p:extLst>
          </p:nvPr>
        </p:nvGraphicFramePr>
        <p:xfrm>
          <a:off x="9722223" y="1392208"/>
          <a:ext cx="2272553" cy="741680"/>
        </p:xfrm>
        <a:graphic>
          <a:graphicData uri="http://schemas.openxmlformats.org/drawingml/2006/table">
            <a:tbl>
              <a:tblPr firstRow="1" bandRow="1">
                <a:tableStyleId>{5C22544A-7EE6-4342-B048-85BDC9FD1C3A}</a:tableStyleId>
              </a:tblPr>
              <a:tblGrid>
                <a:gridCol w="2272553"/>
              </a:tblGrid>
              <a:tr h="370840">
                <a:tc>
                  <a:txBody>
                    <a:bodyPr/>
                    <a:lstStyle/>
                    <a:p>
                      <a:r>
                        <a:rPr lang="en-IN" dirty="0" smtClean="0"/>
                        <a:t>string</a:t>
                      </a:r>
                      <a:endParaRPr lang="en-US" dirty="0"/>
                    </a:p>
                  </a:txBody>
                  <a:tcPr/>
                </a:tc>
              </a:tr>
              <a:tr h="370840">
                <a:tc>
                  <a:txBody>
                    <a:bodyPr/>
                    <a:lstStyle/>
                    <a:p>
                      <a:r>
                        <a:rPr lang="en-IN" dirty="0" smtClean="0"/>
                        <a:t>(id)+</a:t>
                      </a:r>
                      <a:r>
                        <a:rPr lang="en-IN" dirty="0" smtClean="0"/>
                        <a:t>id$</a:t>
                      </a:r>
                      <a:endParaRPr lang="en-US" dirty="0"/>
                    </a:p>
                  </a:txBody>
                  <a:tcPr/>
                </a:tc>
              </a:tr>
            </a:tbl>
          </a:graphicData>
        </a:graphic>
      </p:graphicFrame>
    </p:spTree>
    <p:extLst>
      <p:ext uri="{BB962C8B-B14F-4D97-AF65-F5344CB8AC3E}">
        <p14:creationId xmlns:p14="http://schemas.microsoft.com/office/powerpoint/2010/main" val="19279289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3110753"/>
            <a:ext cx="849913" cy="923330"/>
          </a:xfrm>
          <a:prstGeom prst="rect">
            <a:avLst/>
          </a:prstGeom>
          <a:noFill/>
          <a:ln>
            <a:solidFill>
              <a:schemeClr val="tx1"/>
            </a:solidFill>
          </a:ln>
        </p:spPr>
        <p:txBody>
          <a:bodyPr wrap="none" rtlCol="0">
            <a:spAutoFit/>
          </a:bodyPr>
          <a:lstStyle/>
          <a:p>
            <a:r>
              <a:rPr lang="en-IN" dirty="0" smtClean="0"/>
              <a:t>S</a:t>
            </a:r>
            <a:r>
              <a:rPr lang="en-IN" dirty="0" smtClean="0">
                <a:sym typeface="Wingdings" panose="05000000000000000000" pitchFamily="2" charset="2"/>
              </a:rPr>
              <a:t>E$</a:t>
            </a:r>
            <a:endParaRPr lang="en-IN" dirty="0" smtClean="0"/>
          </a:p>
          <a:p>
            <a:r>
              <a:rPr lang="en-IN" dirty="0" smtClean="0"/>
              <a:t>E</a:t>
            </a:r>
            <a:r>
              <a:rPr lang="en-IN" dirty="0" smtClean="0">
                <a:sym typeface="Wingdings" panose="05000000000000000000" pitchFamily="2" charset="2"/>
              </a:rPr>
              <a:t>F+F</a:t>
            </a:r>
          </a:p>
          <a:p>
            <a:r>
              <a:rPr lang="en-IN" dirty="0" err="1" smtClean="0">
                <a:sym typeface="Wingdings" panose="05000000000000000000" pitchFamily="2" charset="2"/>
              </a:rPr>
              <a:t>Fid</a:t>
            </a:r>
            <a:endParaRPr lang="en-US" dirty="0"/>
          </a:p>
        </p:txBody>
      </p:sp>
      <p:sp>
        <p:nvSpPr>
          <p:cNvPr id="7" name="TextBox 6"/>
          <p:cNvSpPr txBox="1"/>
          <p:nvPr/>
        </p:nvSpPr>
        <p:spPr>
          <a:xfrm>
            <a:off x="341598" y="2472480"/>
            <a:ext cx="1540990" cy="646331"/>
          </a:xfrm>
          <a:prstGeom prst="rect">
            <a:avLst/>
          </a:prstGeom>
          <a:noFill/>
        </p:spPr>
        <p:txBody>
          <a:bodyPr wrap="square" rtlCol="0">
            <a:spAutoFit/>
          </a:bodyPr>
          <a:lstStyle/>
          <a:p>
            <a:r>
              <a:rPr lang="en-IN" dirty="0" smtClean="0"/>
              <a:t>Augmented</a:t>
            </a:r>
          </a:p>
          <a:p>
            <a:r>
              <a:rPr lang="en-IN" dirty="0" smtClean="0"/>
              <a:t>CFG</a:t>
            </a:r>
            <a:endParaRPr lang="en-US" dirty="0"/>
          </a:p>
        </p:txBody>
      </p:sp>
      <p:sp>
        <p:nvSpPr>
          <p:cNvPr id="8" name="Oval 7"/>
          <p:cNvSpPr/>
          <p:nvPr/>
        </p:nvSpPr>
        <p:spPr>
          <a:xfrm>
            <a:off x="5640970" y="1156885"/>
            <a:ext cx="820271" cy="605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9" name="Oval 8"/>
          <p:cNvSpPr/>
          <p:nvPr/>
        </p:nvSpPr>
        <p:spPr>
          <a:xfrm>
            <a:off x="7281512" y="1116544"/>
            <a:ext cx="820271" cy="605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10" name="Oval 9"/>
          <p:cNvSpPr/>
          <p:nvPr/>
        </p:nvSpPr>
        <p:spPr>
          <a:xfrm>
            <a:off x="4134282" y="1089649"/>
            <a:ext cx="820271" cy="605118"/>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11" name="Oval 10"/>
          <p:cNvSpPr/>
          <p:nvPr/>
        </p:nvSpPr>
        <p:spPr>
          <a:xfrm>
            <a:off x="8788200" y="1116106"/>
            <a:ext cx="820271" cy="605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12" name="Oval 11"/>
          <p:cNvSpPr/>
          <p:nvPr/>
        </p:nvSpPr>
        <p:spPr>
          <a:xfrm>
            <a:off x="6461241" y="4630270"/>
            <a:ext cx="820271" cy="605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a:t>
            </a:r>
            <a:endParaRPr lang="en-US" dirty="0"/>
          </a:p>
        </p:txBody>
      </p:sp>
      <p:sp>
        <p:nvSpPr>
          <p:cNvPr id="2" name="Rectangle 1"/>
          <p:cNvSpPr/>
          <p:nvPr/>
        </p:nvSpPr>
        <p:spPr>
          <a:xfrm>
            <a:off x="2805486" y="2795645"/>
            <a:ext cx="691215" cy="369332"/>
          </a:xfrm>
          <a:prstGeom prst="rect">
            <a:avLst/>
          </a:prstGeom>
          <a:solidFill>
            <a:srgbClr val="FFFF00"/>
          </a:solidFill>
        </p:spPr>
        <p:txBody>
          <a:bodyPr wrap="none">
            <a:spAutoFit/>
          </a:bodyPr>
          <a:lstStyle/>
          <a:p>
            <a:r>
              <a:rPr lang="en-IN">
                <a:sym typeface="Wingdings" panose="05000000000000000000" pitchFamily="2" charset="2"/>
              </a:rPr>
              <a:t>Fid</a:t>
            </a:r>
            <a:endParaRPr lang="en-US" dirty="0"/>
          </a:p>
        </p:txBody>
      </p:sp>
      <p:cxnSp>
        <p:nvCxnSpPr>
          <p:cNvPr id="4" name="Straight Arrow Connector 3"/>
          <p:cNvCxnSpPr>
            <a:stCxn id="10" idx="4"/>
          </p:cNvCxnSpPr>
          <p:nvPr/>
        </p:nvCxnSpPr>
        <p:spPr>
          <a:xfrm>
            <a:off x="4544418" y="1694767"/>
            <a:ext cx="296523" cy="777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4544417" y="2472480"/>
            <a:ext cx="820271" cy="60511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F</a:t>
            </a:r>
          </a:p>
        </p:txBody>
      </p:sp>
      <p:graphicFrame>
        <p:nvGraphicFramePr>
          <p:cNvPr id="14" name="Table 13"/>
          <p:cNvGraphicFramePr>
            <a:graphicFrameLocks noGrp="1"/>
          </p:cNvGraphicFramePr>
          <p:nvPr>
            <p:extLst>
              <p:ext uri="{D42A27DB-BD31-4B8C-83A1-F6EECF244321}">
                <p14:modId xmlns:p14="http://schemas.microsoft.com/office/powerpoint/2010/main" val="3969723615"/>
              </p:ext>
            </p:extLst>
          </p:nvPr>
        </p:nvGraphicFramePr>
        <p:xfrm>
          <a:off x="9722223" y="1392208"/>
          <a:ext cx="2272553" cy="1010920"/>
        </p:xfrm>
        <a:graphic>
          <a:graphicData uri="http://schemas.openxmlformats.org/drawingml/2006/table">
            <a:tbl>
              <a:tblPr firstRow="1" bandRow="1">
                <a:tableStyleId>{5C22544A-7EE6-4342-B048-85BDC9FD1C3A}</a:tableStyleId>
              </a:tblPr>
              <a:tblGrid>
                <a:gridCol w="2272553"/>
              </a:tblGrid>
              <a:tr h="370840">
                <a:tc>
                  <a:txBody>
                    <a:bodyPr/>
                    <a:lstStyle/>
                    <a:p>
                      <a:r>
                        <a:rPr lang="en-IN" dirty="0" smtClean="0"/>
                        <a:t>string</a:t>
                      </a:r>
                      <a:endParaRPr lang="en-US" dirty="0"/>
                    </a:p>
                  </a:txBody>
                  <a:tcPr/>
                </a:tc>
              </a:tr>
              <a:tr h="370840">
                <a:tc>
                  <a:txBody>
                    <a:bodyPr/>
                    <a:lstStyle/>
                    <a:p>
                      <a:r>
                        <a:rPr lang="en-IN" dirty="0" err="1" smtClean="0"/>
                        <a:t>id+id</a:t>
                      </a:r>
                      <a:r>
                        <a:rPr lang="en-IN" dirty="0" smtClean="0"/>
                        <a:t>$</a:t>
                      </a:r>
                    </a:p>
                    <a:p>
                      <a:r>
                        <a:rPr lang="en-IN" dirty="0" smtClean="0"/>
                        <a:t>(F)+</a:t>
                      </a:r>
                      <a:r>
                        <a:rPr lang="en-IN" dirty="0" smtClean="0"/>
                        <a:t>id$</a:t>
                      </a:r>
                      <a:endParaRPr lang="en-US" dirty="0"/>
                    </a:p>
                  </a:txBody>
                  <a:tcPr/>
                </a:tc>
              </a:tr>
            </a:tbl>
          </a:graphicData>
        </a:graphic>
      </p:graphicFrame>
    </p:spTree>
    <p:extLst>
      <p:ext uri="{BB962C8B-B14F-4D97-AF65-F5344CB8AC3E}">
        <p14:creationId xmlns:p14="http://schemas.microsoft.com/office/powerpoint/2010/main" val="37910894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3110753"/>
            <a:ext cx="849913" cy="923330"/>
          </a:xfrm>
          <a:prstGeom prst="rect">
            <a:avLst/>
          </a:prstGeom>
          <a:noFill/>
          <a:ln>
            <a:solidFill>
              <a:schemeClr val="tx1"/>
            </a:solidFill>
          </a:ln>
        </p:spPr>
        <p:txBody>
          <a:bodyPr wrap="none" rtlCol="0">
            <a:spAutoFit/>
          </a:bodyPr>
          <a:lstStyle/>
          <a:p>
            <a:r>
              <a:rPr lang="en-IN" dirty="0" smtClean="0"/>
              <a:t>S</a:t>
            </a:r>
            <a:r>
              <a:rPr lang="en-IN" dirty="0" smtClean="0">
                <a:sym typeface="Wingdings" panose="05000000000000000000" pitchFamily="2" charset="2"/>
              </a:rPr>
              <a:t>E$</a:t>
            </a:r>
            <a:endParaRPr lang="en-IN" dirty="0" smtClean="0"/>
          </a:p>
          <a:p>
            <a:r>
              <a:rPr lang="en-IN" dirty="0" smtClean="0"/>
              <a:t>E</a:t>
            </a:r>
            <a:r>
              <a:rPr lang="en-IN" dirty="0" smtClean="0">
                <a:sym typeface="Wingdings" panose="05000000000000000000" pitchFamily="2" charset="2"/>
              </a:rPr>
              <a:t>F+F</a:t>
            </a:r>
          </a:p>
          <a:p>
            <a:r>
              <a:rPr lang="en-IN" dirty="0" err="1" smtClean="0">
                <a:sym typeface="Wingdings" panose="05000000000000000000" pitchFamily="2" charset="2"/>
              </a:rPr>
              <a:t>Fid</a:t>
            </a:r>
            <a:endParaRPr lang="en-US" dirty="0"/>
          </a:p>
        </p:txBody>
      </p:sp>
      <p:sp>
        <p:nvSpPr>
          <p:cNvPr id="7" name="TextBox 6"/>
          <p:cNvSpPr txBox="1"/>
          <p:nvPr/>
        </p:nvSpPr>
        <p:spPr>
          <a:xfrm>
            <a:off x="341598" y="2472480"/>
            <a:ext cx="1540990" cy="646331"/>
          </a:xfrm>
          <a:prstGeom prst="rect">
            <a:avLst/>
          </a:prstGeom>
          <a:noFill/>
        </p:spPr>
        <p:txBody>
          <a:bodyPr wrap="square" rtlCol="0">
            <a:spAutoFit/>
          </a:bodyPr>
          <a:lstStyle/>
          <a:p>
            <a:r>
              <a:rPr lang="en-IN" dirty="0" smtClean="0"/>
              <a:t>Augmented</a:t>
            </a:r>
          </a:p>
          <a:p>
            <a:r>
              <a:rPr lang="en-IN" dirty="0" smtClean="0"/>
              <a:t>CFG</a:t>
            </a:r>
            <a:endParaRPr lang="en-US" dirty="0"/>
          </a:p>
        </p:txBody>
      </p:sp>
      <p:sp>
        <p:nvSpPr>
          <p:cNvPr id="8" name="Oval 7"/>
          <p:cNvSpPr/>
          <p:nvPr/>
        </p:nvSpPr>
        <p:spPr>
          <a:xfrm>
            <a:off x="5640970" y="1156885"/>
            <a:ext cx="820271" cy="60511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9" name="Oval 8"/>
          <p:cNvSpPr/>
          <p:nvPr/>
        </p:nvSpPr>
        <p:spPr>
          <a:xfrm>
            <a:off x="7281512" y="1116544"/>
            <a:ext cx="820271" cy="605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10" name="Oval 9"/>
          <p:cNvSpPr/>
          <p:nvPr/>
        </p:nvSpPr>
        <p:spPr>
          <a:xfrm>
            <a:off x="4134282" y="1089649"/>
            <a:ext cx="820271" cy="605118"/>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11" name="Oval 10"/>
          <p:cNvSpPr/>
          <p:nvPr/>
        </p:nvSpPr>
        <p:spPr>
          <a:xfrm>
            <a:off x="8788200" y="1116106"/>
            <a:ext cx="820271" cy="605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12" name="Oval 11"/>
          <p:cNvSpPr/>
          <p:nvPr/>
        </p:nvSpPr>
        <p:spPr>
          <a:xfrm>
            <a:off x="6461241" y="4630270"/>
            <a:ext cx="820271" cy="605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a:t>
            </a:r>
            <a:endParaRPr lang="en-US" dirty="0"/>
          </a:p>
        </p:txBody>
      </p:sp>
      <p:sp>
        <p:nvSpPr>
          <p:cNvPr id="2" name="Rectangle 1"/>
          <p:cNvSpPr/>
          <p:nvPr/>
        </p:nvSpPr>
        <p:spPr>
          <a:xfrm>
            <a:off x="2439891" y="2610979"/>
            <a:ext cx="1801968" cy="1477328"/>
          </a:xfrm>
          <a:prstGeom prst="rect">
            <a:avLst/>
          </a:prstGeom>
          <a:solidFill>
            <a:srgbClr val="FFFF00"/>
          </a:solidFill>
        </p:spPr>
        <p:txBody>
          <a:bodyPr wrap="none">
            <a:spAutoFit/>
          </a:bodyPr>
          <a:lstStyle/>
          <a:p>
            <a:r>
              <a:rPr lang="en-IN" dirty="0" smtClean="0">
                <a:sym typeface="Wingdings" panose="05000000000000000000" pitchFamily="2" charset="2"/>
              </a:rPr>
              <a:t>No matching rule</a:t>
            </a:r>
          </a:p>
          <a:p>
            <a:r>
              <a:rPr lang="en-IN" dirty="0" smtClean="0">
                <a:sym typeface="Wingdings" panose="05000000000000000000" pitchFamily="2" charset="2"/>
              </a:rPr>
              <a:t>For</a:t>
            </a:r>
          </a:p>
          <a:p>
            <a:r>
              <a:rPr lang="en-IN" dirty="0">
                <a:sym typeface="Wingdings" panose="05000000000000000000" pitchFamily="2" charset="2"/>
              </a:rPr>
              <a:t>+</a:t>
            </a:r>
            <a:endParaRPr lang="en-IN" dirty="0" smtClean="0">
              <a:sym typeface="Wingdings" panose="05000000000000000000" pitchFamily="2" charset="2"/>
            </a:endParaRPr>
          </a:p>
          <a:p>
            <a:r>
              <a:rPr lang="en-IN" dirty="0" smtClean="0">
                <a:sym typeface="Wingdings" panose="05000000000000000000" pitchFamily="2" charset="2"/>
              </a:rPr>
              <a:t>Or F+</a:t>
            </a:r>
          </a:p>
          <a:p>
            <a:r>
              <a:rPr lang="en-IN" dirty="0" smtClean="0">
                <a:sym typeface="Wingdings" panose="05000000000000000000" pitchFamily="2" charset="2"/>
              </a:rPr>
              <a:t>Move to next</a:t>
            </a:r>
            <a:endParaRPr lang="en-US" dirty="0"/>
          </a:p>
        </p:txBody>
      </p:sp>
      <p:cxnSp>
        <p:nvCxnSpPr>
          <p:cNvPr id="4" name="Straight Arrow Connector 3"/>
          <p:cNvCxnSpPr>
            <a:stCxn id="10" idx="4"/>
          </p:cNvCxnSpPr>
          <p:nvPr/>
        </p:nvCxnSpPr>
        <p:spPr>
          <a:xfrm>
            <a:off x="4544418" y="1694767"/>
            <a:ext cx="296523" cy="777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4544417" y="2472480"/>
            <a:ext cx="820271" cy="60511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F</a:t>
            </a:r>
          </a:p>
        </p:txBody>
      </p:sp>
      <p:graphicFrame>
        <p:nvGraphicFramePr>
          <p:cNvPr id="15" name="Table 14"/>
          <p:cNvGraphicFramePr>
            <a:graphicFrameLocks noGrp="1"/>
          </p:cNvGraphicFramePr>
          <p:nvPr>
            <p:extLst>
              <p:ext uri="{D42A27DB-BD31-4B8C-83A1-F6EECF244321}">
                <p14:modId xmlns:p14="http://schemas.microsoft.com/office/powerpoint/2010/main" val="420087193"/>
              </p:ext>
            </p:extLst>
          </p:nvPr>
        </p:nvGraphicFramePr>
        <p:xfrm>
          <a:off x="9722223" y="1392208"/>
          <a:ext cx="2272553" cy="1010920"/>
        </p:xfrm>
        <a:graphic>
          <a:graphicData uri="http://schemas.openxmlformats.org/drawingml/2006/table">
            <a:tbl>
              <a:tblPr firstRow="1" bandRow="1">
                <a:tableStyleId>{5C22544A-7EE6-4342-B048-85BDC9FD1C3A}</a:tableStyleId>
              </a:tblPr>
              <a:tblGrid>
                <a:gridCol w="2272553"/>
              </a:tblGrid>
              <a:tr h="370840">
                <a:tc>
                  <a:txBody>
                    <a:bodyPr/>
                    <a:lstStyle/>
                    <a:p>
                      <a:r>
                        <a:rPr lang="en-IN" dirty="0" smtClean="0"/>
                        <a:t>string</a:t>
                      </a:r>
                      <a:endParaRPr lang="en-US" dirty="0"/>
                    </a:p>
                  </a:txBody>
                  <a:tcPr/>
                </a:tc>
              </a:tr>
              <a:tr h="370840">
                <a:tc>
                  <a:txBody>
                    <a:bodyPr/>
                    <a:lstStyle/>
                    <a:p>
                      <a:r>
                        <a:rPr lang="en-IN" dirty="0" err="1" smtClean="0"/>
                        <a:t>id+id</a:t>
                      </a:r>
                      <a:r>
                        <a:rPr lang="en-IN" dirty="0" smtClean="0"/>
                        <a:t>$</a:t>
                      </a:r>
                    </a:p>
                    <a:p>
                      <a:r>
                        <a:rPr lang="en-IN" dirty="0" smtClean="0"/>
                        <a:t>(F+)id</a:t>
                      </a:r>
                      <a:r>
                        <a:rPr lang="en-IN" dirty="0" smtClean="0"/>
                        <a:t>$</a:t>
                      </a:r>
                      <a:endParaRPr lang="en-US" dirty="0"/>
                    </a:p>
                  </a:txBody>
                  <a:tcPr/>
                </a:tc>
              </a:tr>
            </a:tbl>
          </a:graphicData>
        </a:graphic>
      </p:graphicFrame>
    </p:spTree>
    <p:extLst>
      <p:ext uri="{BB962C8B-B14F-4D97-AF65-F5344CB8AC3E}">
        <p14:creationId xmlns:p14="http://schemas.microsoft.com/office/powerpoint/2010/main" val="29670208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3110753"/>
            <a:ext cx="849913" cy="923330"/>
          </a:xfrm>
          <a:prstGeom prst="rect">
            <a:avLst/>
          </a:prstGeom>
          <a:noFill/>
          <a:ln>
            <a:solidFill>
              <a:schemeClr val="tx1"/>
            </a:solidFill>
          </a:ln>
        </p:spPr>
        <p:txBody>
          <a:bodyPr wrap="none" rtlCol="0">
            <a:spAutoFit/>
          </a:bodyPr>
          <a:lstStyle/>
          <a:p>
            <a:r>
              <a:rPr lang="en-IN" dirty="0" smtClean="0"/>
              <a:t>S</a:t>
            </a:r>
            <a:r>
              <a:rPr lang="en-IN" dirty="0" smtClean="0">
                <a:sym typeface="Wingdings" panose="05000000000000000000" pitchFamily="2" charset="2"/>
              </a:rPr>
              <a:t>E$</a:t>
            </a:r>
            <a:endParaRPr lang="en-IN" dirty="0" smtClean="0"/>
          </a:p>
          <a:p>
            <a:r>
              <a:rPr lang="en-IN" dirty="0" smtClean="0"/>
              <a:t>E</a:t>
            </a:r>
            <a:r>
              <a:rPr lang="en-IN" dirty="0" smtClean="0">
                <a:sym typeface="Wingdings" panose="05000000000000000000" pitchFamily="2" charset="2"/>
              </a:rPr>
              <a:t>F+F</a:t>
            </a:r>
          </a:p>
          <a:p>
            <a:r>
              <a:rPr lang="en-IN" dirty="0" err="1" smtClean="0">
                <a:sym typeface="Wingdings" panose="05000000000000000000" pitchFamily="2" charset="2"/>
              </a:rPr>
              <a:t>Fid</a:t>
            </a:r>
            <a:endParaRPr lang="en-US" dirty="0"/>
          </a:p>
        </p:txBody>
      </p:sp>
      <p:sp>
        <p:nvSpPr>
          <p:cNvPr id="7" name="TextBox 6"/>
          <p:cNvSpPr txBox="1"/>
          <p:nvPr/>
        </p:nvSpPr>
        <p:spPr>
          <a:xfrm>
            <a:off x="341598" y="2472480"/>
            <a:ext cx="1540990" cy="646331"/>
          </a:xfrm>
          <a:prstGeom prst="rect">
            <a:avLst/>
          </a:prstGeom>
          <a:noFill/>
        </p:spPr>
        <p:txBody>
          <a:bodyPr wrap="square" rtlCol="0">
            <a:spAutoFit/>
          </a:bodyPr>
          <a:lstStyle/>
          <a:p>
            <a:r>
              <a:rPr lang="en-IN" dirty="0" smtClean="0"/>
              <a:t>Augmented</a:t>
            </a:r>
          </a:p>
          <a:p>
            <a:r>
              <a:rPr lang="en-IN" dirty="0" smtClean="0"/>
              <a:t>CFG</a:t>
            </a:r>
            <a:endParaRPr lang="en-US" dirty="0"/>
          </a:p>
        </p:txBody>
      </p:sp>
      <p:sp>
        <p:nvSpPr>
          <p:cNvPr id="8" name="Oval 7"/>
          <p:cNvSpPr/>
          <p:nvPr/>
        </p:nvSpPr>
        <p:spPr>
          <a:xfrm>
            <a:off x="5640970" y="1156885"/>
            <a:ext cx="820271" cy="60511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9" name="Oval 8"/>
          <p:cNvSpPr/>
          <p:nvPr/>
        </p:nvSpPr>
        <p:spPr>
          <a:xfrm>
            <a:off x="7281512" y="1116544"/>
            <a:ext cx="820271" cy="60511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10" name="Oval 9"/>
          <p:cNvSpPr/>
          <p:nvPr/>
        </p:nvSpPr>
        <p:spPr>
          <a:xfrm>
            <a:off x="4134282" y="1089649"/>
            <a:ext cx="820271" cy="605118"/>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11" name="Oval 10"/>
          <p:cNvSpPr/>
          <p:nvPr/>
        </p:nvSpPr>
        <p:spPr>
          <a:xfrm>
            <a:off x="8788200" y="1116106"/>
            <a:ext cx="820271" cy="605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12" name="Oval 11"/>
          <p:cNvSpPr/>
          <p:nvPr/>
        </p:nvSpPr>
        <p:spPr>
          <a:xfrm>
            <a:off x="6461241" y="4630270"/>
            <a:ext cx="820271" cy="605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a:t>
            </a:r>
            <a:endParaRPr lang="en-US" dirty="0"/>
          </a:p>
        </p:txBody>
      </p:sp>
      <p:sp>
        <p:nvSpPr>
          <p:cNvPr id="2" name="Rectangle 1"/>
          <p:cNvSpPr/>
          <p:nvPr/>
        </p:nvSpPr>
        <p:spPr>
          <a:xfrm>
            <a:off x="2439891" y="2610979"/>
            <a:ext cx="1801968" cy="2585323"/>
          </a:xfrm>
          <a:prstGeom prst="rect">
            <a:avLst/>
          </a:prstGeom>
          <a:solidFill>
            <a:srgbClr val="FFFF00"/>
          </a:solidFill>
        </p:spPr>
        <p:txBody>
          <a:bodyPr wrap="none">
            <a:spAutoFit/>
          </a:bodyPr>
          <a:lstStyle/>
          <a:p>
            <a:r>
              <a:rPr lang="en-IN" dirty="0" smtClean="0">
                <a:sym typeface="Wingdings" panose="05000000000000000000" pitchFamily="2" charset="2"/>
              </a:rPr>
              <a:t>matching rule</a:t>
            </a:r>
          </a:p>
          <a:p>
            <a:r>
              <a:rPr lang="en-IN" dirty="0" smtClean="0">
                <a:sym typeface="Wingdings" panose="05000000000000000000" pitchFamily="2" charset="2"/>
              </a:rPr>
              <a:t>For</a:t>
            </a:r>
          </a:p>
          <a:p>
            <a:r>
              <a:rPr lang="en-IN" dirty="0" smtClean="0">
                <a:sym typeface="Wingdings" panose="05000000000000000000" pitchFamily="2" charset="2"/>
              </a:rPr>
              <a:t>Id</a:t>
            </a:r>
          </a:p>
          <a:p>
            <a:r>
              <a:rPr lang="en-IN" dirty="0" err="1" smtClean="0">
                <a:sym typeface="Wingdings" panose="05000000000000000000" pitchFamily="2" charset="2"/>
              </a:rPr>
              <a:t>Fid</a:t>
            </a:r>
            <a:endParaRPr lang="en-IN" dirty="0" smtClean="0">
              <a:sym typeface="Wingdings" panose="05000000000000000000" pitchFamily="2" charset="2"/>
            </a:endParaRPr>
          </a:p>
          <a:p>
            <a:r>
              <a:rPr lang="en-IN" dirty="0" smtClean="0">
                <a:sym typeface="Wingdings" panose="05000000000000000000" pitchFamily="2" charset="2"/>
              </a:rPr>
              <a:t>No matching rule</a:t>
            </a:r>
          </a:p>
          <a:p>
            <a:r>
              <a:rPr lang="en-IN" dirty="0" smtClean="0">
                <a:sym typeface="Wingdings" panose="05000000000000000000" pitchFamily="2" charset="2"/>
              </a:rPr>
              <a:t>for </a:t>
            </a:r>
          </a:p>
          <a:p>
            <a:r>
              <a:rPr lang="en-IN" dirty="0" err="1" smtClean="0">
                <a:sym typeface="Wingdings" panose="05000000000000000000" pitchFamily="2" charset="2"/>
              </a:rPr>
              <a:t>F+id</a:t>
            </a:r>
            <a:endParaRPr lang="en-IN" dirty="0" smtClean="0">
              <a:sym typeface="Wingdings" panose="05000000000000000000" pitchFamily="2" charset="2"/>
            </a:endParaRPr>
          </a:p>
          <a:p>
            <a:r>
              <a:rPr lang="en-IN" dirty="0" smtClean="0">
                <a:sym typeface="Wingdings" panose="05000000000000000000" pitchFamily="2" charset="2"/>
              </a:rPr>
              <a:t>+id</a:t>
            </a:r>
          </a:p>
          <a:p>
            <a:r>
              <a:rPr lang="en-IN" dirty="0" smtClean="0">
                <a:sym typeface="Wingdings" panose="05000000000000000000" pitchFamily="2" charset="2"/>
              </a:rPr>
              <a:t>Replace id with F</a:t>
            </a:r>
            <a:endParaRPr lang="en-US" dirty="0"/>
          </a:p>
        </p:txBody>
      </p:sp>
      <p:cxnSp>
        <p:nvCxnSpPr>
          <p:cNvPr id="4" name="Straight Arrow Connector 3"/>
          <p:cNvCxnSpPr>
            <a:stCxn id="10" idx="4"/>
          </p:cNvCxnSpPr>
          <p:nvPr/>
        </p:nvCxnSpPr>
        <p:spPr>
          <a:xfrm>
            <a:off x="4544418" y="1694767"/>
            <a:ext cx="296523" cy="777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4544417" y="2472480"/>
            <a:ext cx="820271" cy="60511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F</a:t>
            </a:r>
          </a:p>
        </p:txBody>
      </p:sp>
      <p:graphicFrame>
        <p:nvGraphicFramePr>
          <p:cNvPr id="14" name="Table 13"/>
          <p:cNvGraphicFramePr>
            <a:graphicFrameLocks noGrp="1"/>
          </p:cNvGraphicFramePr>
          <p:nvPr>
            <p:extLst>
              <p:ext uri="{D42A27DB-BD31-4B8C-83A1-F6EECF244321}">
                <p14:modId xmlns:p14="http://schemas.microsoft.com/office/powerpoint/2010/main" val="1812744033"/>
              </p:ext>
            </p:extLst>
          </p:nvPr>
        </p:nvGraphicFramePr>
        <p:xfrm>
          <a:off x="9722223" y="1392208"/>
          <a:ext cx="2272553" cy="1010920"/>
        </p:xfrm>
        <a:graphic>
          <a:graphicData uri="http://schemas.openxmlformats.org/drawingml/2006/table">
            <a:tbl>
              <a:tblPr firstRow="1" bandRow="1">
                <a:tableStyleId>{5C22544A-7EE6-4342-B048-85BDC9FD1C3A}</a:tableStyleId>
              </a:tblPr>
              <a:tblGrid>
                <a:gridCol w="2272553"/>
              </a:tblGrid>
              <a:tr h="370840">
                <a:tc>
                  <a:txBody>
                    <a:bodyPr/>
                    <a:lstStyle/>
                    <a:p>
                      <a:r>
                        <a:rPr lang="en-IN" dirty="0" smtClean="0"/>
                        <a:t>string</a:t>
                      </a:r>
                      <a:endParaRPr lang="en-US" dirty="0"/>
                    </a:p>
                  </a:txBody>
                  <a:tcPr/>
                </a:tc>
              </a:tr>
              <a:tr h="370840">
                <a:tc>
                  <a:txBody>
                    <a:bodyPr/>
                    <a:lstStyle/>
                    <a:p>
                      <a:r>
                        <a:rPr lang="en-IN" dirty="0" err="1" smtClean="0"/>
                        <a:t>id+id</a:t>
                      </a:r>
                      <a:r>
                        <a:rPr lang="en-IN" dirty="0" smtClean="0"/>
                        <a:t>$</a:t>
                      </a:r>
                    </a:p>
                    <a:p>
                      <a:r>
                        <a:rPr lang="en-IN" dirty="0" smtClean="0"/>
                        <a:t>(</a:t>
                      </a:r>
                      <a:r>
                        <a:rPr lang="en-IN" dirty="0" err="1" smtClean="0"/>
                        <a:t>F+id</a:t>
                      </a:r>
                      <a:r>
                        <a:rPr lang="en-IN" dirty="0" smtClean="0"/>
                        <a:t>)$</a:t>
                      </a:r>
                      <a:endParaRPr lang="en-US" dirty="0"/>
                    </a:p>
                  </a:txBody>
                  <a:tcPr/>
                </a:tc>
              </a:tr>
            </a:tbl>
          </a:graphicData>
        </a:graphic>
      </p:graphicFrame>
    </p:spTree>
    <p:extLst>
      <p:ext uri="{BB962C8B-B14F-4D97-AF65-F5344CB8AC3E}">
        <p14:creationId xmlns:p14="http://schemas.microsoft.com/office/powerpoint/2010/main" val="9329950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3110753"/>
            <a:ext cx="849913" cy="923330"/>
          </a:xfrm>
          <a:prstGeom prst="rect">
            <a:avLst/>
          </a:prstGeom>
          <a:noFill/>
          <a:ln>
            <a:solidFill>
              <a:schemeClr val="tx1"/>
            </a:solidFill>
          </a:ln>
        </p:spPr>
        <p:txBody>
          <a:bodyPr wrap="none" rtlCol="0">
            <a:spAutoFit/>
          </a:bodyPr>
          <a:lstStyle/>
          <a:p>
            <a:r>
              <a:rPr lang="en-IN" dirty="0" smtClean="0"/>
              <a:t>S</a:t>
            </a:r>
            <a:r>
              <a:rPr lang="en-IN" dirty="0" smtClean="0">
                <a:sym typeface="Wingdings" panose="05000000000000000000" pitchFamily="2" charset="2"/>
              </a:rPr>
              <a:t>E$</a:t>
            </a:r>
            <a:endParaRPr lang="en-IN" dirty="0" smtClean="0"/>
          </a:p>
          <a:p>
            <a:r>
              <a:rPr lang="en-IN" dirty="0" smtClean="0"/>
              <a:t>E</a:t>
            </a:r>
            <a:r>
              <a:rPr lang="en-IN" dirty="0" smtClean="0">
                <a:sym typeface="Wingdings" panose="05000000000000000000" pitchFamily="2" charset="2"/>
              </a:rPr>
              <a:t>F+F</a:t>
            </a:r>
          </a:p>
          <a:p>
            <a:r>
              <a:rPr lang="en-IN" dirty="0" err="1" smtClean="0">
                <a:sym typeface="Wingdings" panose="05000000000000000000" pitchFamily="2" charset="2"/>
              </a:rPr>
              <a:t>Fid</a:t>
            </a:r>
            <a:endParaRPr lang="en-US" dirty="0"/>
          </a:p>
        </p:txBody>
      </p:sp>
      <p:sp>
        <p:nvSpPr>
          <p:cNvPr id="7" name="TextBox 6"/>
          <p:cNvSpPr txBox="1"/>
          <p:nvPr/>
        </p:nvSpPr>
        <p:spPr>
          <a:xfrm>
            <a:off x="341598" y="2472480"/>
            <a:ext cx="1540990" cy="646331"/>
          </a:xfrm>
          <a:prstGeom prst="rect">
            <a:avLst/>
          </a:prstGeom>
          <a:noFill/>
        </p:spPr>
        <p:txBody>
          <a:bodyPr wrap="square" rtlCol="0">
            <a:spAutoFit/>
          </a:bodyPr>
          <a:lstStyle/>
          <a:p>
            <a:r>
              <a:rPr lang="en-IN" dirty="0" smtClean="0"/>
              <a:t>Augmented</a:t>
            </a:r>
          </a:p>
          <a:p>
            <a:r>
              <a:rPr lang="en-IN" dirty="0" smtClean="0"/>
              <a:t>CFG</a:t>
            </a:r>
            <a:endParaRPr lang="en-US" dirty="0"/>
          </a:p>
        </p:txBody>
      </p:sp>
      <p:sp>
        <p:nvSpPr>
          <p:cNvPr id="8" name="Oval 7"/>
          <p:cNvSpPr/>
          <p:nvPr/>
        </p:nvSpPr>
        <p:spPr>
          <a:xfrm>
            <a:off x="5640970" y="1156885"/>
            <a:ext cx="820271" cy="60511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9" name="Oval 8"/>
          <p:cNvSpPr/>
          <p:nvPr/>
        </p:nvSpPr>
        <p:spPr>
          <a:xfrm>
            <a:off x="7281512" y="1116544"/>
            <a:ext cx="820271" cy="605118"/>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10" name="Oval 9"/>
          <p:cNvSpPr/>
          <p:nvPr/>
        </p:nvSpPr>
        <p:spPr>
          <a:xfrm>
            <a:off x="4134282" y="1089649"/>
            <a:ext cx="820271" cy="605118"/>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11" name="Oval 10"/>
          <p:cNvSpPr/>
          <p:nvPr/>
        </p:nvSpPr>
        <p:spPr>
          <a:xfrm>
            <a:off x="8788200" y="1116106"/>
            <a:ext cx="820271" cy="605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12" name="Oval 11"/>
          <p:cNvSpPr/>
          <p:nvPr/>
        </p:nvSpPr>
        <p:spPr>
          <a:xfrm>
            <a:off x="6461241" y="4630270"/>
            <a:ext cx="820271" cy="605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a:t>
            </a:r>
            <a:endParaRPr lang="en-US" dirty="0"/>
          </a:p>
        </p:txBody>
      </p:sp>
      <p:sp>
        <p:nvSpPr>
          <p:cNvPr id="2" name="Rectangle 1"/>
          <p:cNvSpPr/>
          <p:nvPr/>
        </p:nvSpPr>
        <p:spPr>
          <a:xfrm>
            <a:off x="2439891" y="2610979"/>
            <a:ext cx="1987211" cy="2308324"/>
          </a:xfrm>
          <a:prstGeom prst="rect">
            <a:avLst/>
          </a:prstGeom>
          <a:solidFill>
            <a:srgbClr val="FFFF00"/>
          </a:solidFill>
        </p:spPr>
        <p:txBody>
          <a:bodyPr wrap="none">
            <a:spAutoFit/>
          </a:bodyPr>
          <a:lstStyle/>
          <a:p>
            <a:r>
              <a:rPr lang="en-IN" dirty="0" smtClean="0">
                <a:sym typeface="Wingdings" panose="05000000000000000000" pitchFamily="2" charset="2"/>
              </a:rPr>
              <a:t>matching rule</a:t>
            </a:r>
          </a:p>
          <a:p>
            <a:r>
              <a:rPr lang="en-IN" dirty="0" smtClean="0">
                <a:sym typeface="Wingdings" panose="05000000000000000000" pitchFamily="2" charset="2"/>
              </a:rPr>
              <a:t>For</a:t>
            </a:r>
          </a:p>
          <a:p>
            <a:r>
              <a:rPr lang="en-IN" dirty="0" smtClean="0">
                <a:sym typeface="Wingdings" panose="05000000000000000000" pitchFamily="2" charset="2"/>
              </a:rPr>
              <a:t>EF+F</a:t>
            </a:r>
          </a:p>
          <a:p>
            <a:r>
              <a:rPr lang="en-IN" dirty="0" smtClean="0">
                <a:sym typeface="Wingdings" panose="05000000000000000000" pitchFamily="2" charset="2"/>
              </a:rPr>
              <a:t>No matching rule</a:t>
            </a:r>
          </a:p>
          <a:p>
            <a:r>
              <a:rPr lang="en-IN" dirty="0" smtClean="0">
                <a:sym typeface="Wingdings" panose="05000000000000000000" pitchFamily="2" charset="2"/>
              </a:rPr>
              <a:t>for </a:t>
            </a:r>
          </a:p>
          <a:p>
            <a:r>
              <a:rPr lang="en-IN" dirty="0" smtClean="0">
                <a:sym typeface="Wingdings" panose="05000000000000000000" pitchFamily="2" charset="2"/>
              </a:rPr>
              <a:t>+ F</a:t>
            </a:r>
          </a:p>
          <a:p>
            <a:r>
              <a:rPr lang="en-IN" dirty="0">
                <a:sym typeface="Wingdings" panose="05000000000000000000" pitchFamily="2" charset="2"/>
              </a:rPr>
              <a:t>F</a:t>
            </a:r>
            <a:endParaRPr lang="en-IN" dirty="0" smtClean="0">
              <a:sym typeface="Wingdings" panose="05000000000000000000" pitchFamily="2" charset="2"/>
            </a:endParaRPr>
          </a:p>
          <a:p>
            <a:r>
              <a:rPr lang="en-IN" dirty="0" smtClean="0">
                <a:sym typeface="Wingdings" panose="05000000000000000000" pitchFamily="2" charset="2"/>
              </a:rPr>
              <a:t>Replace F+F  with E</a:t>
            </a:r>
            <a:endParaRPr lang="en-US" dirty="0"/>
          </a:p>
        </p:txBody>
      </p:sp>
      <p:cxnSp>
        <p:nvCxnSpPr>
          <p:cNvPr id="4" name="Straight Arrow Connector 3"/>
          <p:cNvCxnSpPr>
            <a:stCxn id="10" idx="4"/>
          </p:cNvCxnSpPr>
          <p:nvPr/>
        </p:nvCxnSpPr>
        <p:spPr>
          <a:xfrm>
            <a:off x="4544418" y="1694767"/>
            <a:ext cx="538155" cy="777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4922082" y="2472480"/>
            <a:ext cx="820271" cy="60511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F</a:t>
            </a:r>
          </a:p>
        </p:txBody>
      </p:sp>
      <p:cxnSp>
        <p:nvCxnSpPr>
          <p:cNvPr id="14" name="Straight Arrow Connector 13"/>
          <p:cNvCxnSpPr/>
          <p:nvPr/>
        </p:nvCxnSpPr>
        <p:spPr>
          <a:xfrm flipH="1">
            <a:off x="7147658" y="1726144"/>
            <a:ext cx="319254" cy="6405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6457694" y="2472480"/>
            <a:ext cx="820271" cy="60511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F</a:t>
            </a:r>
          </a:p>
        </p:txBody>
      </p:sp>
      <p:graphicFrame>
        <p:nvGraphicFramePr>
          <p:cNvPr id="16" name="Table 15"/>
          <p:cNvGraphicFramePr>
            <a:graphicFrameLocks noGrp="1"/>
          </p:cNvGraphicFramePr>
          <p:nvPr>
            <p:extLst>
              <p:ext uri="{D42A27DB-BD31-4B8C-83A1-F6EECF244321}">
                <p14:modId xmlns:p14="http://schemas.microsoft.com/office/powerpoint/2010/main" val="3498011015"/>
              </p:ext>
            </p:extLst>
          </p:nvPr>
        </p:nvGraphicFramePr>
        <p:xfrm>
          <a:off x="9722223" y="1392208"/>
          <a:ext cx="2272553" cy="1285240"/>
        </p:xfrm>
        <a:graphic>
          <a:graphicData uri="http://schemas.openxmlformats.org/drawingml/2006/table">
            <a:tbl>
              <a:tblPr firstRow="1" bandRow="1">
                <a:tableStyleId>{5C22544A-7EE6-4342-B048-85BDC9FD1C3A}</a:tableStyleId>
              </a:tblPr>
              <a:tblGrid>
                <a:gridCol w="2272553"/>
              </a:tblGrid>
              <a:tr h="370840">
                <a:tc>
                  <a:txBody>
                    <a:bodyPr/>
                    <a:lstStyle/>
                    <a:p>
                      <a:r>
                        <a:rPr lang="en-IN" dirty="0" smtClean="0"/>
                        <a:t>string</a:t>
                      </a:r>
                      <a:endParaRPr lang="en-US" dirty="0"/>
                    </a:p>
                  </a:txBody>
                  <a:tcPr/>
                </a:tc>
              </a:tr>
              <a:tr h="370840">
                <a:tc>
                  <a:txBody>
                    <a:bodyPr/>
                    <a:lstStyle/>
                    <a:p>
                      <a:r>
                        <a:rPr lang="en-IN" dirty="0" err="1" smtClean="0"/>
                        <a:t>id+id</a:t>
                      </a:r>
                      <a:r>
                        <a:rPr lang="en-IN" dirty="0" smtClean="0"/>
                        <a:t>$</a:t>
                      </a:r>
                    </a:p>
                    <a:p>
                      <a:r>
                        <a:rPr lang="en-IN" dirty="0" err="1" smtClean="0"/>
                        <a:t>F+id</a:t>
                      </a:r>
                      <a:r>
                        <a:rPr lang="en-IN" dirty="0" smtClean="0"/>
                        <a:t>$</a:t>
                      </a:r>
                    </a:p>
                    <a:p>
                      <a:r>
                        <a:rPr lang="en-IN" dirty="0" smtClean="0"/>
                        <a:t>(F+F)$</a:t>
                      </a:r>
                      <a:endParaRPr lang="en-US" dirty="0"/>
                    </a:p>
                  </a:txBody>
                  <a:tcPr/>
                </a:tc>
              </a:tr>
            </a:tbl>
          </a:graphicData>
        </a:graphic>
      </p:graphicFrame>
    </p:spTree>
    <p:extLst>
      <p:ext uri="{BB962C8B-B14F-4D97-AF65-F5344CB8AC3E}">
        <p14:creationId xmlns:p14="http://schemas.microsoft.com/office/powerpoint/2010/main" val="42838270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3110753"/>
            <a:ext cx="849913" cy="923330"/>
          </a:xfrm>
          <a:prstGeom prst="rect">
            <a:avLst/>
          </a:prstGeom>
          <a:noFill/>
          <a:ln>
            <a:solidFill>
              <a:schemeClr val="tx1"/>
            </a:solidFill>
          </a:ln>
        </p:spPr>
        <p:txBody>
          <a:bodyPr wrap="none" rtlCol="0">
            <a:spAutoFit/>
          </a:bodyPr>
          <a:lstStyle/>
          <a:p>
            <a:r>
              <a:rPr lang="en-IN" dirty="0" smtClean="0"/>
              <a:t>S</a:t>
            </a:r>
            <a:r>
              <a:rPr lang="en-IN" dirty="0" smtClean="0">
                <a:sym typeface="Wingdings" panose="05000000000000000000" pitchFamily="2" charset="2"/>
              </a:rPr>
              <a:t>E$</a:t>
            </a:r>
            <a:endParaRPr lang="en-IN" dirty="0" smtClean="0"/>
          </a:p>
          <a:p>
            <a:r>
              <a:rPr lang="en-IN" dirty="0" smtClean="0"/>
              <a:t>E</a:t>
            </a:r>
            <a:r>
              <a:rPr lang="en-IN" dirty="0" smtClean="0">
                <a:sym typeface="Wingdings" panose="05000000000000000000" pitchFamily="2" charset="2"/>
              </a:rPr>
              <a:t>F+F</a:t>
            </a:r>
          </a:p>
          <a:p>
            <a:r>
              <a:rPr lang="en-IN" dirty="0" err="1" smtClean="0">
                <a:sym typeface="Wingdings" panose="05000000000000000000" pitchFamily="2" charset="2"/>
              </a:rPr>
              <a:t>Fid</a:t>
            </a:r>
            <a:endParaRPr lang="en-US" dirty="0"/>
          </a:p>
        </p:txBody>
      </p:sp>
      <p:sp>
        <p:nvSpPr>
          <p:cNvPr id="7" name="TextBox 6"/>
          <p:cNvSpPr txBox="1"/>
          <p:nvPr/>
        </p:nvSpPr>
        <p:spPr>
          <a:xfrm>
            <a:off x="341598" y="2472480"/>
            <a:ext cx="1540990" cy="646331"/>
          </a:xfrm>
          <a:prstGeom prst="rect">
            <a:avLst/>
          </a:prstGeom>
          <a:noFill/>
        </p:spPr>
        <p:txBody>
          <a:bodyPr wrap="square" rtlCol="0">
            <a:spAutoFit/>
          </a:bodyPr>
          <a:lstStyle/>
          <a:p>
            <a:r>
              <a:rPr lang="en-IN" dirty="0" smtClean="0"/>
              <a:t>Augmented</a:t>
            </a:r>
          </a:p>
          <a:p>
            <a:r>
              <a:rPr lang="en-IN" dirty="0" smtClean="0"/>
              <a:t>CFG</a:t>
            </a:r>
            <a:endParaRPr lang="en-US" dirty="0"/>
          </a:p>
        </p:txBody>
      </p:sp>
      <p:sp>
        <p:nvSpPr>
          <p:cNvPr id="8" name="Oval 7"/>
          <p:cNvSpPr/>
          <p:nvPr/>
        </p:nvSpPr>
        <p:spPr>
          <a:xfrm>
            <a:off x="5640970" y="1156885"/>
            <a:ext cx="820271" cy="605118"/>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9" name="Oval 8"/>
          <p:cNvSpPr/>
          <p:nvPr/>
        </p:nvSpPr>
        <p:spPr>
          <a:xfrm>
            <a:off x="7281512" y="1116544"/>
            <a:ext cx="820271" cy="605118"/>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10" name="Oval 9"/>
          <p:cNvSpPr/>
          <p:nvPr/>
        </p:nvSpPr>
        <p:spPr>
          <a:xfrm>
            <a:off x="4134282" y="1089649"/>
            <a:ext cx="820271" cy="605118"/>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11" name="Oval 10"/>
          <p:cNvSpPr/>
          <p:nvPr/>
        </p:nvSpPr>
        <p:spPr>
          <a:xfrm>
            <a:off x="8788200" y="1116106"/>
            <a:ext cx="820271" cy="605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12" name="Oval 11"/>
          <p:cNvSpPr/>
          <p:nvPr/>
        </p:nvSpPr>
        <p:spPr>
          <a:xfrm>
            <a:off x="6461241" y="5544666"/>
            <a:ext cx="820271" cy="605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a:t>
            </a:r>
            <a:endParaRPr lang="en-US" dirty="0"/>
          </a:p>
        </p:txBody>
      </p:sp>
      <p:sp>
        <p:nvSpPr>
          <p:cNvPr id="2" name="Rectangle 1"/>
          <p:cNvSpPr/>
          <p:nvPr/>
        </p:nvSpPr>
        <p:spPr>
          <a:xfrm>
            <a:off x="2439891" y="2610979"/>
            <a:ext cx="1801968" cy="1200329"/>
          </a:xfrm>
          <a:prstGeom prst="rect">
            <a:avLst/>
          </a:prstGeom>
          <a:solidFill>
            <a:srgbClr val="FFFF00"/>
          </a:solidFill>
        </p:spPr>
        <p:txBody>
          <a:bodyPr wrap="none">
            <a:spAutoFit/>
          </a:bodyPr>
          <a:lstStyle/>
          <a:p>
            <a:r>
              <a:rPr lang="en-IN" dirty="0" smtClean="0">
                <a:sym typeface="Wingdings" panose="05000000000000000000" pitchFamily="2" charset="2"/>
              </a:rPr>
              <a:t>No matching rule</a:t>
            </a:r>
          </a:p>
          <a:p>
            <a:r>
              <a:rPr lang="en-IN" dirty="0" smtClean="0">
                <a:sym typeface="Wingdings" panose="05000000000000000000" pitchFamily="2" charset="2"/>
              </a:rPr>
              <a:t>For</a:t>
            </a:r>
          </a:p>
          <a:p>
            <a:r>
              <a:rPr lang="en-IN" dirty="0" smtClean="0">
                <a:sym typeface="Wingdings" panose="05000000000000000000" pitchFamily="2" charset="2"/>
              </a:rPr>
              <a:t>E</a:t>
            </a:r>
          </a:p>
          <a:p>
            <a:r>
              <a:rPr lang="en-IN" dirty="0" smtClean="0">
                <a:sym typeface="Wingdings" panose="05000000000000000000" pitchFamily="2" charset="2"/>
              </a:rPr>
              <a:t>Move to next</a:t>
            </a:r>
          </a:p>
        </p:txBody>
      </p:sp>
      <p:cxnSp>
        <p:nvCxnSpPr>
          <p:cNvPr id="4" name="Straight Arrow Connector 3"/>
          <p:cNvCxnSpPr>
            <a:stCxn id="10" idx="4"/>
          </p:cNvCxnSpPr>
          <p:nvPr/>
        </p:nvCxnSpPr>
        <p:spPr>
          <a:xfrm>
            <a:off x="4544418" y="1694767"/>
            <a:ext cx="538155" cy="777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4922082" y="2472480"/>
            <a:ext cx="820271" cy="605118"/>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F</a:t>
            </a:r>
          </a:p>
        </p:txBody>
      </p:sp>
      <p:cxnSp>
        <p:nvCxnSpPr>
          <p:cNvPr id="14" name="Straight Arrow Connector 13"/>
          <p:cNvCxnSpPr/>
          <p:nvPr/>
        </p:nvCxnSpPr>
        <p:spPr>
          <a:xfrm flipH="1">
            <a:off x="7147658" y="1726144"/>
            <a:ext cx="319254" cy="6405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6457694" y="2472480"/>
            <a:ext cx="820271" cy="605118"/>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F</a:t>
            </a:r>
          </a:p>
        </p:txBody>
      </p:sp>
      <p:cxnSp>
        <p:nvCxnSpPr>
          <p:cNvPr id="16" name="Straight Arrow Connector 15"/>
          <p:cNvCxnSpPr/>
          <p:nvPr/>
        </p:nvCxnSpPr>
        <p:spPr>
          <a:xfrm>
            <a:off x="5503639" y="3097739"/>
            <a:ext cx="538155" cy="777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6552369" y="3097739"/>
            <a:ext cx="319254" cy="6405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5909583" y="3875452"/>
            <a:ext cx="820271" cy="60511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a:t>
            </a:r>
            <a:endParaRPr lang="en-US" dirty="0"/>
          </a:p>
        </p:txBody>
      </p:sp>
      <p:cxnSp>
        <p:nvCxnSpPr>
          <p:cNvPr id="6" name="Straight Arrow Connector 5"/>
          <p:cNvCxnSpPr/>
          <p:nvPr/>
        </p:nvCxnSpPr>
        <p:spPr>
          <a:xfrm>
            <a:off x="6051105" y="1762003"/>
            <a:ext cx="161436" cy="1810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9" name="Table 18"/>
          <p:cNvGraphicFramePr>
            <a:graphicFrameLocks noGrp="1"/>
          </p:cNvGraphicFramePr>
          <p:nvPr>
            <p:extLst>
              <p:ext uri="{D42A27DB-BD31-4B8C-83A1-F6EECF244321}">
                <p14:modId xmlns:p14="http://schemas.microsoft.com/office/powerpoint/2010/main" val="1082859823"/>
              </p:ext>
            </p:extLst>
          </p:nvPr>
        </p:nvGraphicFramePr>
        <p:xfrm>
          <a:off x="9722223" y="1392208"/>
          <a:ext cx="2272553" cy="1559560"/>
        </p:xfrm>
        <a:graphic>
          <a:graphicData uri="http://schemas.openxmlformats.org/drawingml/2006/table">
            <a:tbl>
              <a:tblPr firstRow="1" bandRow="1">
                <a:tableStyleId>{5C22544A-7EE6-4342-B048-85BDC9FD1C3A}</a:tableStyleId>
              </a:tblPr>
              <a:tblGrid>
                <a:gridCol w="2272553"/>
              </a:tblGrid>
              <a:tr h="370840">
                <a:tc>
                  <a:txBody>
                    <a:bodyPr/>
                    <a:lstStyle/>
                    <a:p>
                      <a:r>
                        <a:rPr lang="en-IN" dirty="0" smtClean="0"/>
                        <a:t>string</a:t>
                      </a:r>
                      <a:endParaRPr lang="en-US" dirty="0"/>
                    </a:p>
                  </a:txBody>
                  <a:tcPr/>
                </a:tc>
              </a:tr>
              <a:tr h="370840">
                <a:tc>
                  <a:txBody>
                    <a:bodyPr/>
                    <a:lstStyle/>
                    <a:p>
                      <a:r>
                        <a:rPr lang="en-IN" dirty="0" err="1" smtClean="0"/>
                        <a:t>id+id</a:t>
                      </a:r>
                      <a:r>
                        <a:rPr lang="en-IN" dirty="0" smtClean="0"/>
                        <a:t>$</a:t>
                      </a:r>
                    </a:p>
                    <a:p>
                      <a:r>
                        <a:rPr lang="en-IN" dirty="0" err="1" smtClean="0"/>
                        <a:t>F+id</a:t>
                      </a:r>
                      <a:r>
                        <a:rPr lang="en-IN" dirty="0" smtClean="0"/>
                        <a:t>$</a:t>
                      </a:r>
                    </a:p>
                    <a:p>
                      <a:r>
                        <a:rPr lang="en-IN" dirty="0" smtClean="0"/>
                        <a:t>F+F$</a:t>
                      </a:r>
                    </a:p>
                    <a:p>
                      <a:r>
                        <a:rPr lang="en-IN" dirty="0" smtClean="0"/>
                        <a:t>(E)$</a:t>
                      </a:r>
                      <a:endParaRPr lang="en-US" dirty="0"/>
                    </a:p>
                  </a:txBody>
                  <a:tcPr/>
                </a:tc>
              </a:tr>
            </a:tbl>
          </a:graphicData>
        </a:graphic>
      </p:graphicFrame>
    </p:spTree>
    <p:extLst>
      <p:ext uri="{BB962C8B-B14F-4D97-AF65-F5344CB8AC3E}">
        <p14:creationId xmlns:p14="http://schemas.microsoft.com/office/powerpoint/2010/main" val="13339209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3110753"/>
            <a:ext cx="849913" cy="923330"/>
          </a:xfrm>
          <a:prstGeom prst="rect">
            <a:avLst/>
          </a:prstGeom>
          <a:noFill/>
          <a:ln>
            <a:solidFill>
              <a:schemeClr val="tx1"/>
            </a:solidFill>
          </a:ln>
        </p:spPr>
        <p:txBody>
          <a:bodyPr wrap="none" rtlCol="0">
            <a:spAutoFit/>
          </a:bodyPr>
          <a:lstStyle/>
          <a:p>
            <a:r>
              <a:rPr lang="en-IN" dirty="0" smtClean="0"/>
              <a:t>S</a:t>
            </a:r>
            <a:r>
              <a:rPr lang="en-IN" dirty="0" smtClean="0">
                <a:sym typeface="Wingdings" panose="05000000000000000000" pitchFamily="2" charset="2"/>
              </a:rPr>
              <a:t>E$</a:t>
            </a:r>
            <a:endParaRPr lang="en-IN" dirty="0" smtClean="0"/>
          </a:p>
          <a:p>
            <a:r>
              <a:rPr lang="en-IN" dirty="0" smtClean="0"/>
              <a:t>E</a:t>
            </a:r>
            <a:r>
              <a:rPr lang="en-IN" dirty="0" smtClean="0">
                <a:sym typeface="Wingdings" panose="05000000000000000000" pitchFamily="2" charset="2"/>
              </a:rPr>
              <a:t>F+F</a:t>
            </a:r>
          </a:p>
          <a:p>
            <a:r>
              <a:rPr lang="en-IN" dirty="0" err="1" smtClean="0">
                <a:sym typeface="Wingdings" panose="05000000000000000000" pitchFamily="2" charset="2"/>
              </a:rPr>
              <a:t>Fid</a:t>
            </a:r>
            <a:endParaRPr lang="en-US" dirty="0"/>
          </a:p>
        </p:txBody>
      </p:sp>
      <p:sp>
        <p:nvSpPr>
          <p:cNvPr id="7" name="TextBox 6"/>
          <p:cNvSpPr txBox="1"/>
          <p:nvPr/>
        </p:nvSpPr>
        <p:spPr>
          <a:xfrm>
            <a:off x="341598" y="2472480"/>
            <a:ext cx="1540990" cy="646331"/>
          </a:xfrm>
          <a:prstGeom prst="rect">
            <a:avLst/>
          </a:prstGeom>
          <a:noFill/>
        </p:spPr>
        <p:txBody>
          <a:bodyPr wrap="square" rtlCol="0">
            <a:spAutoFit/>
          </a:bodyPr>
          <a:lstStyle/>
          <a:p>
            <a:r>
              <a:rPr lang="en-IN" dirty="0" smtClean="0"/>
              <a:t>Augmented</a:t>
            </a:r>
          </a:p>
          <a:p>
            <a:r>
              <a:rPr lang="en-IN" dirty="0" smtClean="0"/>
              <a:t>CFG</a:t>
            </a:r>
            <a:endParaRPr lang="en-US" dirty="0"/>
          </a:p>
        </p:txBody>
      </p:sp>
      <p:sp>
        <p:nvSpPr>
          <p:cNvPr id="8" name="Oval 7"/>
          <p:cNvSpPr/>
          <p:nvPr/>
        </p:nvSpPr>
        <p:spPr>
          <a:xfrm>
            <a:off x="5640970" y="1156885"/>
            <a:ext cx="820271" cy="605118"/>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9" name="Oval 8"/>
          <p:cNvSpPr/>
          <p:nvPr/>
        </p:nvSpPr>
        <p:spPr>
          <a:xfrm>
            <a:off x="7281512" y="1116544"/>
            <a:ext cx="820271" cy="605118"/>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10" name="Oval 9"/>
          <p:cNvSpPr/>
          <p:nvPr/>
        </p:nvSpPr>
        <p:spPr>
          <a:xfrm>
            <a:off x="4134282" y="1089649"/>
            <a:ext cx="820271" cy="605118"/>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11" name="Oval 10"/>
          <p:cNvSpPr/>
          <p:nvPr/>
        </p:nvSpPr>
        <p:spPr>
          <a:xfrm>
            <a:off x="8788200" y="1116106"/>
            <a:ext cx="820271" cy="60511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12" name="Oval 11"/>
          <p:cNvSpPr/>
          <p:nvPr/>
        </p:nvSpPr>
        <p:spPr>
          <a:xfrm>
            <a:off x="6461241" y="5544666"/>
            <a:ext cx="820271" cy="605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a:t>
            </a:r>
            <a:endParaRPr lang="en-US" dirty="0"/>
          </a:p>
        </p:txBody>
      </p:sp>
      <p:sp>
        <p:nvSpPr>
          <p:cNvPr id="2" name="Rectangle 1"/>
          <p:cNvSpPr/>
          <p:nvPr/>
        </p:nvSpPr>
        <p:spPr>
          <a:xfrm>
            <a:off x="2439891" y="2610979"/>
            <a:ext cx="1531060" cy="1754326"/>
          </a:xfrm>
          <a:prstGeom prst="rect">
            <a:avLst/>
          </a:prstGeom>
          <a:solidFill>
            <a:srgbClr val="FFFF00"/>
          </a:solidFill>
        </p:spPr>
        <p:txBody>
          <a:bodyPr wrap="none">
            <a:spAutoFit/>
          </a:bodyPr>
          <a:lstStyle/>
          <a:p>
            <a:r>
              <a:rPr lang="en-IN" dirty="0" smtClean="0">
                <a:sym typeface="Wingdings" panose="05000000000000000000" pitchFamily="2" charset="2"/>
              </a:rPr>
              <a:t> matching rule</a:t>
            </a:r>
          </a:p>
          <a:p>
            <a:r>
              <a:rPr lang="en-IN" dirty="0" smtClean="0">
                <a:sym typeface="Wingdings" panose="05000000000000000000" pitchFamily="2" charset="2"/>
              </a:rPr>
              <a:t>For</a:t>
            </a:r>
          </a:p>
          <a:p>
            <a:r>
              <a:rPr lang="en-IN" dirty="0" smtClean="0">
                <a:sym typeface="Wingdings" panose="05000000000000000000" pitchFamily="2" charset="2"/>
              </a:rPr>
              <a:t>E</a:t>
            </a:r>
          </a:p>
          <a:p>
            <a:r>
              <a:rPr lang="en-IN" dirty="0" smtClean="0">
                <a:sym typeface="Wingdings" panose="05000000000000000000" pitchFamily="2" charset="2"/>
              </a:rPr>
              <a:t>S E$</a:t>
            </a:r>
          </a:p>
          <a:p>
            <a:r>
              <a:rPr lang="en-IN" dirty="0" smtClean="0">
                <a:sym typeface="Wingdings" panose="05000000000000000000" pitchFamily="2" charset="2"/>
              </a:rPr>
              <a:t>Replace E$</a:t>
            </a:r>
          </a:p>
          <a:p>
            <a:r>
              <a:rPr lang="en-IN" dirty="0" smtClean="0">
                <a:sym typeface="Wingdings" panose="05000000000000000000" pitchFamily="2" charset="2"/>
              </a:rPr>
              <a:t>With S</a:t>
            </a:r>
          </a:p>
        </p:txBody>
      </p:sp>
      <p:cxnSp>
        <p:nvCxnSpPr>
          <p:cNvPr id="4" name="Straight Arrow Connector 3"/>
          <p:cNvCxnSpPr>
            <a:stCxn id="10" idx="4"/>
          </p:cNvCxnSpPr>
          <p:nvPr/>
        </p:nvCxnSpPr>
        <p:spPr>
          <a:xfrm>
            <a:off x="4544418" y="1694767"/>
            <a:ext cx="538155" cy="777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4922082" y="2472480"/>
            <a:ext cx="820271" cy="605118"/>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F</a:t>
            </a:r>
          </a:p>
        </p:txBody>
      </p:sp>
      <p:cxnSp>
        <p:nvCxnSpPr>
          <p:cNvPr id="14" name="Straight Arrow Connector 13"/>
          <p:cNvCxnSpPr/>
          <p:nvPr/>
        </p:nvCxnSpPr>
        <p:spPr>
          <a:xfrm flipH="1">
            <a:off x="7147658" y="1726144"/>
            <a:ext cx="319254" cy="6405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6619058" y="2459033"/>
            <a:ext cx="820271" cy="605118"/>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F</a:t>
            </a:r>
          </a:p>
        </p:txBody>
      </p:sp>
      <p:cxnSp>
        <p:nvCxnSpPr>
          <p:cNvPr id="16" name="Straight Arrow Connector 15"/>
          <p:cNvCxnSpPr/>
          <p:nvPr/>
        </p:nvCxnSpPr>
        <p:spPr>
          <a:xfrm>
            <a:off x="5503639" y="3097739"/>
            <a:ext cx="538155" cy="777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6552369" y="3097739"/>
            <a:ext cx="319254" cy="6405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5909583" y="3875452"/>
            <a:ext cx="820271" cy="60511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a:t>
            </a:r>
            <a:endParaRPr lang="en-US" dirty="0"/>
          </a:p>
        </p:txBody>
      </p:sp>
      <p:cxnSp>
        <p:nvCxnSpPr>
          <p:cNvPr id="6" name="Straight Arrow Connector 5"/>
          <p:cNvCxnSpPr/>
          <p:nvPr/>
        </p:nvCxnSpPr>
        <p:spPr>
          <a:xfrm>
            <a:off x="6051105" y="1762003"/>
            <a:ext cx="161436" cy="1810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9" name="Table 18"/>
          <p:cNvGraphicFramePr>
            <a:graphicFrameLocks noGrp="1"/>
          </p:cNvGraphicFramePr>
          <p:nvPr>
            <p:extLst>
              <p:ext uri="{D42A27DB-BD31-4B8C-83A1-F6EECF244321}">
                <p14:modId xmlns:p14="http://schemas.microsoft.com/office/powerpoint/2010/main" val="909564665"/>
              </p:ext>
            </p:extLst>
          </p:nvPr>
        </p:nvGraphicFramePr>
        <p:xfrm>
          <a:off x="9722223" y="1392208"/>
          <a:ext cx="2272553" cy="1559560"/>
        </p:xfrm>
        <a:graphic>
          <a:graphicData uri="http://schemas.openxmlformats.org/drawingml/2006/table">
            <a:tbl>
              <a:tblPr firstRow="1" bandRow="1">
                <a:tableStyleId>{5C22544A-7EE6-4342-B048-85BDC9FD1C3A}</a:tableStyleId>
              </a:tblPr>
              <a:tblGrid>
                <a:gridCol w="2272553"/>
              </a:tblGrid>
              <a:tr h="370840">
                <a:tc>
                  <a:txBody>
                    <a:bodyPr/>
                    <a:lstStyle/>
                    <a:p>
                      <a:r>
                        <a:rPr lang="en-IN" dirty="0" smtClean="0"/>
                        <a:t>string</a:t>
                      </a:r>
                      <a:endParaRPr lang="en-US" dirty="0"/>
                    </a:p>
                  </a:txBody>
                  <a:tcPr/>
                </a:tc>
              </a:tr>
              <a:tr h="370840">
                <a:tc>
                  <a:txBody>
                    <a:bodyPr/>
                    <a:lstStyle/>
                    <a:p>
                      <a:r>
                        <a:rPr lang="en-IN" dirty="0" err="1" smtClean="0"/>
                        <a:t>id+id</a:t>
                      </a:r>
                      <a:r>
                        <a:rPr lang="en-IN" dirty="0" smtClean="0"/>
                        <a:t>$</a:t>
                      </a:r>
                    </a:p>
                    <a:p>
                      <a:r>
                        <a:rPr lang="en-IN" dirty="0" err="1" smtClean="0"/>
                        <a:t>F+id</a:t>
                      </a:r>
                      <a:r>
                        <a:rPr lang="en-IN" dirty="0" smtClean="0"/>
                        <a:t>$</a:t>
                      </a:r>
                    </a:p>
                    <a:p>
                      <a:r>
                        <a:rPr lang="en-IN" dirty="0" smtClean="0"/>
                        <a:t>F+F$</a:t>
                      </a:r>
                    </a:p>
                    <a:p>
                      <a:r>
                        <a:rPr lang="en-IN" dirty="0" smtClean="0"/>
                        <a:t>(E$)</a:t>
                      </a:r>
                      <a:endParaRPr lang="en-US" dirty="0"/>
                    </a:p>
                  </a:txBody>
                  <a:tcPr/>
                </a:tc>
              </a:tr>
            </a:tbl>
          </a:graphicData>
        </a:graphic>
      </p:graphicFrame>
    </p:spTree>
    <p:extLst>
      <p:ext uri="{BB962C8B-B14F-4D97-AF65-F5344CB8AC3E}">
        <p14:creationId xmlns:p14="http://schemas.microsoft.com/office/powerpoint/2010/main" val="24104388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3110753"/>
            <a:ext cx="849913" cy="923330"/>
          </a:xfrm>
          <a:prstGeom prst="rect">
            <a:avLst/>
          </a:prstGeom>
          <a:noFill/>
          <a:ln>
            <a:solidFill>
              <a:schemeClr val="tx1"/>
            </a:solidFill>
          </a:ln>
        </p:spPr>
        <p:txBody>
          <a:bodyPr wrap="none" rtlCol="0">
            <a:spAutoFit/>
          </a:bodyPr>
          <a:lstStyle/>
          <a:p>
            <a:r>
              <a:rPr lang="en-IN" dirty="0" smtClean="0"/>
              <a:t>S</a:t>
            </a:r>
            <a:r>
              <a:rPr lang="en-IN" dirty="0" smtClean="0">
                <a:sym typeface="Wingdings" panose="05000000000000000000" pitchFamily="2" charset="2"/>
              </a:rPr>
              <a:t>E$</a:t>
            </a:r>
            <a:endParaRPr lang="en-IN" dirty="0" smtClean="0"/>
          </a:p>
          <a:p>
            <a:r>
              <a:rPr lang="en-IN" dirty="0" smtClean="0"/>
              <a:t>E</a:t>
            </a:r>
            <a:r>
              <a:rPr lang="en-IN" dirty="0" smtClean="0">
                <a:sym typeface="Wingdings" panose="05000000000000000000" pitchFamily="2" charset="2"/>
              </a:rPr>
              <a:t>F+F</a:t>
            </a:r>
          </a:p>
          <a:p>
            <a:r>
              <a:rPr lang="en-IN" dirty="0" err="1" smtClean="0">
                <a:sym typeface="Wingdings" panose="05000000000000000000" pitchFamily="2" charset="2"/>
              </a:rPr>
              <a:t>Fid</a:t>
            </a:r>
            <a:endParaRPr lang="en-US" dirty="0"/>
          </a:p>
        </p:txBody>
      </p:sp>
      <p:sp>
        <p:nvSpPr>
          <p:cNvPr id="7" name="TextBox 6"/>
          <p:cNvSpPr txBox="1"/>
          <p:nvPr/>
        </p:nvSpPr>
        <p:spPr>
          <a:xfrm>
            <a:off x="341598" y="2472480"/>
            <a:ext cx="1540990" cy="646331"/>
          </a:xfrm>
          <a:prstGeom prst="rect">
            <a:avLst/>
          </a:prstGeom>
          <a:noFill/>
        </p:spPr>
        <p:txBody>
          <a:bodyPr wrap="square" rtlCol="0">
            <a:spAutoFit/>
          </a:bodyPr>
          <a:lstStyle/>
          <a:p>
            <a:r>
              <a:rPr lang="en-IN" dirty="0" smtClean="0"/>
              <a:t>Augmented</a:t>
            </a:r>
          </a:p>
          <a:p>
            <a:r>
              <a:rPr lang="en-IN" dirty="0" smtClean="0"/>
              <a:t>CFG</a:t>
            </a:r>
            <a:endParaRPr lang="en-US" dirty="0"/>
          </a:p>
        </p:txBody>
      </p:sp>
      <p:sp>
        <p:nvSpPr>
          <p:cNvPr id="8" name="Oval 7"/>
          <p:cNvSpPr/>
          <p:nvPr/>
        </p:nvSpPr>
        <p:spPr>
          <a:xfrm>
            <a:off x="5640970" y="1156885"/>
            <a:ext cx="820271" cy="605118"/>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9" name="Oval 8"/>
          <p:cNvSpPr/>
          <p:nvPr/>
        </p:nvSpPr>
        <p:spPr>
          <a:xfrm>
            <a:off x="7281512" y="1116544"/>
            <a:ext cx="820271" cy="605118"/>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10" name="Oval 9"/>
          <p:cNvSpPr/>
          <p:nvPr/>
        </p:nvSpPr>
        <p:spPr>
          <a:xfrm>
            <a:off x="4134282" y="1089649"/>
            <a:ext cx="820271" cy="605118"/>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11" name="Oval 10"/>
          <p:cNvSpPr/>
          <p:nvPr/>
        </p:nvSpPr>
        <p:spPr>
          <a:xfrm>
            <a:off x="8788200" y="1116106"/>
            <a:ext cx="820271" cy="60511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12" name="Oval 11"/>
          <p:cNvSpPr/>
          <p:nvPr/>
        </p:nvSpPr>
        <p:spPr>
          <a:xfrm>
            <a:off x="6461241" y="5544666"/>
            <a:ext cx="820271" cy="605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a:t>
            </a:r>
            <a:endParaRPr lang="en-US" dirty="0"/>
          </a:p>
        </p:txBody>
      </p:sp>
      <p:sp>
        <p:nvSpPr>
          <p:cNvPr id="2" name="Rectangle 1"/>
          <p:cNvSpPr/>
          <p:nvPr/>
        </p:nvSpPr>
        <p:spPr>
          <a:xfrm>
            <a:off x="2439891" y="2610979"/>
            <a:ext cx="1531060" cy="1754326"/>
          </a:xfrm>
          <a:prstGeom prst="rect">
            <a:avLst/>
          </a:prstGeom>
          <a:solidFill>
            <a:srgbClr val="FFFF00"/>
          </a:solidFill>
        </p:spPr>
        <p:txBody>
          <a:bodyPr wrap="none">
            <a:spAutoFit/>
          </a:bodyPr>
          <a:lstStyle/>
          <a:p>
            <a:r>
              <a:rPr lang="en-IN" dirty="0" smtClean="0">
                <a:sym typeface="Wingdings" panose="05000000000000000000" pitchFamily="2" charset="2"/>
              </a:rPr>
              <a:t> matching rule</a:t>
            </a:r>
          </a:p>
          <a:p>
            <a:r>
              <a:rPr lang="en-IN" dirty="0" smtClean="0">
                <a:sym typeface="Wingdings" panose="05000000000000000000" pitchFamily="2" charset="2"/>
              </a:rPr>
              <a:t>For</a:t>
            </a:r>
          </a:p>
          <a:p>
            <a:r>
              <a:rPr lang="en-IN" dirty="0" smtClean="0">
                <a:sym typeface="Wingdings" panose="05000000000000000000" pitchFamily="2" charset="2"/>
              </a:rPr>
              <a:t>E</a:t>
            </a:r>
          </a:p>
          <a:p>
            <a:r>
              <a:rPr lang="en-IN" dirty="0" smtClean="0">
                <a:sym typeface="Wingdings" panose="05000000000000000000" pitchFamily="2" charset="2"/>
              </a:rPr>
              <a:t>S E$</a:t>
            </a:r>
          </a:p>
          <a:p>
            <a:r>
              <a:rPr lang="en-IN" dirty="0" smtClean="0">
                <a:sym typeface="Wingdings" panose="05000000000000000000" pitchFamily="2" charset="2"/>
              </a:rPr>
              <a:t>Replace E$</a:t>
            </a:r>
          </a:p>
          <a:p>
            <a:r>
              <a:rPr lang="en-IN" dirty="0" smtClean="0">
                <a:sym typeface="Wingdings" panose="05000000000000000000" pitchFamily="2" charset="2"/>
              </a:rPr>
              <a:t>With S</a:t>
            </a:r>
          </a:p>
        </p:txBody>
      </p:sp>
      <p:cxnSp>
        <p:nvCxnSpPr>
          <p:cNvPr id="4" name="Straight Arrow Connector 3"/>
          <p:cNvCxnSpPr>
            <a:stCxn id="10" idx="4"/>
          </p:cNvCxnSpPr>
          <p:nvPr/>
        </p:nvCxnSpPr>
        <p:spPr>
          <a:xfrm>
            <a:off x="4544418" y="1694767"/>
            <a:ext cx="538155" cy="777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4922082" y="2472480"/>
            <a:ext cx="820271" cy="605118"/>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F</a:t>
            </a:r>
          </a:p>
        </p:txBody>
      </p:sp>
      <p:cxnSp>
        <p:nvCxnSpPr>
          <p:cNvPr id="14" name="Straight Arrow Connector 13"/>
          <p:cNvCxnSpPr/>
          <p:nvPr/>
        </p:nvCxnSpPr>
        <p:spPr>
          <a:xfrm flipH="1">
            <a:off x="7147658" y="1726144"/>
            <a:ext cx="319254" cy="6405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6619058" y="2459033"/>
            <a:ext cx="820271" cy="605118"/>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F</a:t>
            </a:r>
          </a:p>
        </p:txBody>
      </p:sp>
      <p:cxnSp>
        <p:nvCxnSpPr>
          <p:cNvPr id="16" name="Straight Arrow Connector 15"/>
          <p:cNvCxnSpPr/>
          <p:nvPr/>
        </p:nvCxnSpPr>
        <p:spPr>
          <a:xfrm>
            <a:off x="5503639" y="3097739"/>
            <a:ext cx="538155" cy="777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6552369" y="3097739"/>
            <a:ext cx="319254" cy="6405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5909583" y="3875452"/>
            <a:ext cx="820271" cy="60511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a:t>
            </a:r>
            <a:endParaRPr lang="en-US" dirty="0"/>
          </a:p>
        </p:txBody>
      </p:sp>
      <p:cxnSp>
        <p:nvCxnSpPr>
          <p:cNvPr id="6" name="Straight Arrow Connector 5"/>
          <p:cNvCxnSpPr/>
          <p:nvPr/>
        </p:nvCxnSpPr>
        <p:spPr>
          <a:xfrm>
            <a:off x="6051105" y="1762003"/>
            <a:ext cx="161436" cy="1810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7147658" y="1882588"/>
            <a:ext cx="1861871" cy="3536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360459" y="4585447"/>
            <a:ext cx="258599" cy="8337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2" name="Table 21"/>
          <p:cNvGraphicFramePr>
            <a:graphicFrameLocks noGrp="1"/>
          </p:cNvGraphicFramePr>
          <p:nvPr>
            <p:extLst>
              <p:ext uri="{D42A27DB-BD31-4B8C-83A1-F6EECF244321}">
                <p14:modId xmlns:p14="http://schemas.microsoft.com/office/powerpoint/2010/main" val="4272719136"/>
              </p:ext>
            </p:extLst>
          </p:nvPr>
        </p:nvGraphicFramePr>
        <p:xfrm>
          <a:off x="9722223" y="1392208"/>
          <a:ext cx="2272553" cy="1833880"/>
        </p:xfrm>
        <a:graphic>
          <a:graphicData uri="http://schemas.openxmlformats.org/drawingml/2006/table">
            <a:tbl>
              <a:tblPr firstRow="1" bandRow="1">
                <a:tableStyleId>{5C22544A-7EE6-4342-B048-85BDC9FD1C3A}</a:tableStyleId>
              </a:tblPr>
              <a:tblGrid>
                <a:gridCol w="2272553"/>
              </a:tblGrid>
              <a:tr h="370840">
                <a:tc>
                  <a:txBody>
                    <a:bodyPr/>
                    <a:lstStyle/>
                    <a:p>
                      <a:r>
                        <a:rPr lang="en-IN" dirty="0" smtClean="0"/>
                        <a:t>string</a:t>
                      </a:r>
                      <a:endParaRPr lang="en-US" dirty="0"/>
                    </a:p>
                  </a:txBody>
                  <a:tcPr/>
                </a:tc>
              </a:tr>
              <a:tr h="370840">
                <a:tc>
                  <a:txBody>
                    <a:bodyPr/>
                    <a:lstStyle/>
                    <a:p>
                      <a:r>
                        <a:rPr lang="en-IN" dirty="0" err="1" smtClean="0"/>
                        <a:t>id+id</a:t>
                      </a:r>
                      <a:r>
                        <a:rPr lang="en-IN" dirty="0" smtClean="0"/>
                        <a:t>$</a:t>
                      </a:r>
                    </a:p>
                    <a:p>
                      <a:r>
                        <a:rPr lang="en-IN" dirty="0" err="1" smtClean="0"/>
                        <a:t>F+id</a:t>
                      </a:r>
                      <a:r>
                        <a:rPr lang="en-IN" dirty="0" smtClean="0"/>
                        <a:t>$</a:t>
                      </a:r>
                    </a:p>
                    <a:p>
                      <a:r>
                        <a:rPr lang="en-IN" dirty="0" smtClean="0"/>
                        <a:t>F+F$</a:t>
                      </a:r>
                    </a:p>
                    <a:p>
                      <a:r>
                        <a:rPr lang="en-IN" dirty="0" smtClean="0"/>
                        <a:t>E$</a:t>
                      </a:r>
                    </a:p>
                    <a:p>
                      <a:r>
                        <a:rPr lang="en-IN" dirty="0" smtClean="0"/>
                        <a:t>(S)</a:t>
                      </a:r>
                      <a:endParaRPr lang="en-US" dirty="0"/>
                    </a:p>
                  </a:txBody>
                  <a:tcPr/>
                </a:tc>
              </a:tr>
            </a:tbl>
          </a:graphicData>
        </a:graphic>
      </p:graphicFrame>
    </p:spTree>
    <p:extLst>
      <p:ext uri="{BB962C8B-B14F-4D97-AF65-F5344CB8AC3E}">
        <p14:creationId xmlns:p14="http://schemas.microsoft.com/office/powerpoint/2010/main" val="17445594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3110753"/>
            <a:ext cx="849913" cy="923330"/>
          </a:xfrm>
          <a:prstGeom prst="rect">
            <a:avLst/>
          </a:prstGeom>
          <a:noFill/>
          <a:ln>
            <a:solidFill>
              <a:schemeClr val="tx1"/>
            </a:solidFill>
          </a:ln>
        </p:spPr>
        <p:txBody>
          <a:bodyPr wrap="none" rtlCol="0">
            <a:spAutoFit/>
          </a:bodyPr>
          <a:lstStyle/>
          <a:p>
            <a:r>
              <a:rPr lang="en-IN" dirty="0" smtClean="0"/>
              <a:t>S</a:t>
            </a:r>
            <a:r>
              <a:rPr lang="en-IN" dirty="0" smtClean="0">
                <a:sym typeface="Wingdings" panose="05000000000000000000" pitchFamily="2" charset="2"/>
              </a:rPr>
              <a:t>E$</a:t>
            </a:r>
            <a:endParaRPr lang="en-IN" dirty="0" smtClean="0"/>
          </a:p>
          <a:p>
            <a:r>
              <a:rPr lang="en-IN" dirty="0" smtClean="0"/>
              <a:t>E</a:t>
            </a:r>
            <a:r>
              <a:rPr lang="en-IN" dirty="0" smtClean="0">
                <a:sym typeface="Wingdings" panose="05000000000000000000" pitchFamily="2" charset="2"/>
              </a:rPr>
              <a:t>F+F</a:t>
            </a:r>
          </a:p>
          <a:p>
            <a:r>
              <a:rPr lang="en-IN" dirty="0" err="1" smtClean="0">
                <a:sym typeface="Wingdings" panose="05000000000000000000" pitchFamily="2" charset="2"/>
              </a:rPr>
              <a:t>Fid</a:t>
            </a:r>
            <a:endParaRPr lang="en-US" dirty="0"/>
          </a:p>
        </p:txBody>
      </p:sp>
      <p:sp>
        <p:nvSpPr>
          <p:cNvPr id="7" name="TextBox 6"/>
          <p:cNvSpPr txBox="1"/>
          <p:nvPr/>
        </p:nvSpPr>
        <p:spPr>
          <a:xfrm>
            <a:off x="341598" y="2472480"/>
            <a:ext cx="1540990" cy="646331"/>
          </a:xfrm>
          <a:prstGeom prst="rect">
            <a:avLst/>
          </a:prstGeom>
          <a:noFill/>
        </p:spPr>
        <p:txBody>
          <a:bodyPr wrap="square" rtlCol="0">
            <a:spAutoFit/>
          </a:bodyPr>
          <a:lstStyle/>
          <a:p>
            <a:r>
              <a:rPr lang="en-IN" dirty="0" smtClean="0"/>
              <a:t>Augmented</a:t>
            </a:r>
          </a:p>
          <a:p>
            <a:r>
              <a:rPr lang="en-IN" dirty="0" smtClean="0"/>
              <a:t>CFG</a:t>
            </a:r>
            <a:endParaRPr lang="en-US" dirty="0"/>
          </a:p>
        </p:txBody>
      </p:sp>
      <p:sp>
        <p:nvSpPr>
          <p:cNvPr id="8" name="Oval 7"/>
          <p:cNvSpPr/>
          <p:nvPr/>
        </p:nvSpPr>
        <p:spPr>
          <a:xfrm>
            <a:off x="5640970" y="1156885"/>
            <a:ext cx="820271" cy="605118"/>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9" name="Oval 8"/>
          <p:cNvSpPr/>
          <p:nvPr/>
        </p:nvSpPr>
        <p:spPr>
          <a:xfrm>
            <a:off x="7281512" y="1116544"/>
            <a:ext cx="820271" cy="605118"/>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10" name="Oval 9"/>
          <p:cNvSpPr/>
          <p:nvPr/>
        </p:nvSpPr>
        <p:spPr>
          <a:xfrm>
            <a:off x="4134282" y="1089649"/>
            <a:ext cx="820271" cy="605118"/>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11" name="Oval 10"/>
          <p:cNvSpPr/>
          <p:nvPr/>
        </p:nvSpPr>
        <p:spPr>
          <a:xfrm>
            <a:off x="8788200" y="1116106"/>
            <a:ext cx="820271" cy="605118"/>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12" name="Oval 11"/>
          <p:cNvSpPr/>
          <p:nvPr/>
        </p:nvSpPr>
        <p:spPr>
          <a:xfrm>
            <a:off x="6461241" y="5544666"/>
            <a:ext cx="820271" cy="60511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a:t>
            </a:r>
            <a:endParaRPr lang="en-US" dirty="0"/>
          </a:p>
        </p:txBody>
      </p:sp>
      <p:sp>
        <p:nvSpPr>
          <p:cNvPr id="2" name="Rectangle 1"/>
          <p:cNvSpPr/>
          <p:nvPr/>
        </p:nvSpPr>
        <p:spPr>
          <a:xfrm>
            <a:off x="2439891" y="2610979"/>
            <a:ext cx="1156279" cy="923330"/>
          </a:xfrm>
          <a:prstGeom prst="rect">
            <a:avLst/>
          </a:prstGeom>
          <a:solidFill>
            <a:srgbClr val="FFFF00"/>
          </a:solidFill>
        </p:spPr>
        <p:txBody>
          <a:bodyPr wrap="none">
            <a:spAutoFit/>
          </a:bodyPr>
          <a:lstStyle/>
          <a:p>
            <a:r>
              <a:rPr lang="en-IN" dirty="0" smtClean="0">
                <a:sym typeface="Wingdings" panose="05000000000000000000" pitchFamily="2" charset="2"/>
              </a:rPr>
              <a:t> reached S</a:t>
            </a:r>
          </a:p>
          <a:p>
            <a:r>
              <a:rPr lang="en-IN" dirty="0" smtClean="0">
                <a:sym typeface="Wingdings" panose="05000000000000000000" pitchFamily="2" charset="2"/>
              </a:rPr>
              <a:t>Parse</a:t>
            </a:r>
          </a:p>
          <a:p>
            <a:r>
              <a:rPr lang="en-IN" dirty="0" smtClean="0">
                <a:sym typeface="Wingdings" panose="05000000000000000000" pitchFamily="2" charset="2"/>
              </a:rPr>
              <a:t>successful</a:t>
            </a:r>
          </a:p>
        </p:txBody>
      </p:sp>
      <p:cxnSp>
        <p:nvCxnSpPr>
          <p:cNvPr id="4" name="Straight Arrow Connector 3"/>
          <p:cNvCxnSpPr>
            <a:stCxn id="10" idx="4"/>
          </p:cNvCxnSpPr>
          <p:nvPr/>
        </p:nvCxnSpPr>
        <p:spPr>
          <a:xfrm>
            <a:off x="4544418" y="1694767"/>
            <a:ext cx="538155" cy="777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4922082" y="2472480"/>
            <a:ext cx="820271" cy="605118"/>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F</a:t>
            </a:r>
          </a:p>
        </p:txBody>
      </p:sp>
      <p:cxnSp>
        <p:nvCxnSpPr>
          <p:cNvPr id="14" name="Straight Arrow Connector 13"/>
          <p:cNvCxnSpPr/>
          <p:nvPr/>
        </p:nvCxnSpPr>
        <p:spPr>
          <a:xfrm flipH="1">
            <a:off x="7147658" y="1726144"/>
            <a:ext cx="319254" cy="6405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6619058" y="2459033"/>
            <a:ext cx="820271" cy="605118"/>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F</a:t>
            </a:r>
          </a:p>
        </p:txBody>
      </p:sp>
      <p:cxnSp>
        <p:nvCxnSpPr>
          <p:cNvPr id="16" name="Straight Arrow Connector 15"/>
          <p:cNvCxnSpPr/>
          <p:nvPr/>
        </p:nvCxnSpPr>
        <p:spPr>
          <a:xfrm>
            <a:off x="5503639" y="3097739"/>
            <a:ext cx="538155" cy="777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6552369" y="3097739"/>
            <a:ext cx="319254" cy="6405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5909583" y="3875452"/>
            <a:ext cx="820271" cy="605118"/>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a:t>
            </a:r>
            <a:endParaRPr lang="en-US" dirty="0"/>
          </a:p>
        </p:txBody>
      </p:sp>
      <p:cxnSp>
        <p:nvCxnSpPr>
          <p:cNvPr id="6" name="Straight Arrow Connector 5"/>
          <p:cNvCxnSpPr/>
          <p:nvPr/>
        </p:nvCxnSpPr>
        <p:spPr>
          <a:xfrm>
            <a:off x="6051105" y="1762003"/>
            <a:ext cx="161436" cy="1810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7147658" y="1882588"/>
            <a:ext cx="1861871" cy="3536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360459" y="4585447"/>
            <a:ext cx="258599" cy="8337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0" name="Table 19"/>
          <p:cNvGraphicFramePr>
            <a:graphicFrameLocks noGrp="1"/>
          </p:cNvGraphicFramePr>
          <p:nvPr>
            <p:extLst>
              <p:ext uri="{D42A27DB-BD31-4B8C-83A1-F6EECF244321}">
                <p14:modId xmlns:p14="http://schemas.microsoft.com/office/powerpoint/2010/main" val="2772900188"/>
              </p:ext>
            </p:extLst>
          </p:nvPr>
        </p:nvGraphicFramePr>
        <p:xfrm>
          <a:off x="9722223" y="1392208"/>
          <a:ext cx="2272553" cy="1833880"/>
        </p:xfrm>
        <a:graphic>
          <a:graphicData uri="http://schemas.openxmlformats.org/drawingml/2006/table">
            <a:tbl>
              <a:tblPr firstRow="1" bandRow="1">
                <a:tableStyleId>{5C22544A-7EE6-4342-B048-85BDC9FD1C3A}</a:tableStyleId>
              </a:tblPr>
              <a:tblGrid>
                <a:gridCol w="2272553"/>
              </a:tblGrid>
              <a:tr h="370840">
                <a:tc>
                  <a:txBody>
                    <a:bodyPr/>
                    <a:lstStyle/>
                    <a:p>
                      <a:r>
                        <a:rPr lang="en-IN" dirty="0" smtClean="0"/>
                        <a:t>string</a:t>
                      </a:r>
                      <a:endParaRPr lang="en-US" dirty="0"/>
                    </a:p>
                  </a:txBody>
                  <a:tcPr/>
                </a:tc>
              </a:tr>
              <a:tr h="370840">
                <a:tc>
                  <a:txBody>
                    <a:bodyPr/>
                    <a:lstStyle/>
                    <a:p>
                      <a:r>
                        <a:rPr lang="en-IN" dirty="0" err="1" smtClean="0"/>
                        <a:t>id+id</a:t>
                      </a:r>
                      <a:r>
                        <a:rPr lang="en-IN" dirty="0" smtClean="0"/>
                        <a:t>$</a:t>
                      </a:r>
                    </a:p>
                    <a:p>
                      <a:r>
                        <a:rPr lang="en-IN" dirty="0" err="1" smtClean="0"/>
                        <a:t>F+id</a:t>
                      </a:r>
                      <a:r>
                        <a:rPr lang="en-IN" dirty="0" smtClean="0"/>
                        <a:t>$</a:t>
                      </a:r>
                    </a:p>
                    <a:p>
                      <a:r>
                        <a:rPr lang="en-IN" dirty="0" smtClean="0"/>
                        <a:t>F+F$</a:t>
                      </a:r>
                    </a:p>
                    <a:p>
                      <a:r>
                        <a:rPr lang="en-IN" dirty="0" smtClean="0"/>
                        <a:t>E$</a:t>
                      </a:r>
                    </a:p>
                    <a:p>
                      <a:r>
                        <a:rPr lang="en-IN" dirty="0" smtClean="0"/>
                        <a:t>(S)</a:t>
                      </a:r>
                      <a:endParaRPr lang="en-US" dirty="0"/>
                    </a:p>
                  </a:txBody>
                  <a:tcPr/>
                </a:tc>
              </a:tr>
            </a:tbl>
          </a:graphicData>
        </a:graphic>
      </p:graphicFrame>
    </p:spTree>
    <p:extLst>
      <p:ext uri="{BB962C8B-B14F-4D97-AF65-F5344CB8AC3E}">
        <p14:creationId xmlns:p14="http://schemas.microsoft.com/office/powerpoint/2010/main" val="25885953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460348426"/>
              </p:ext>
            </p:extLst>
          </p:nvPr>
        </p:nvGraphicFramePr>
        <p:xfrm>
          <a:off x="1801906" y="1849408"/>
          <a:ext cx="2272553" cy="1833880"/>
        </p:xfrm>
        <a:graphic>
          <a:graphicData uri="http://schemas.openxmlformats.org/drawingml/2006/table">
            <a:tbl>
              <a:tblPr firstRow="1" bandRow="1">
                <a:tableStyleId>{5C22544A-7EE6-4342-B048-85BDC9FD1C3A}</a:tableStyleId>
              </a:tblPr>
              <a:tblGrid>
                <a:gridCol w="2272553"/>
              </a:tblGrid>
              <a:tr h="370840">
                <a:tc>
                  <a:txBody>
                    <a:bodyPr/>
                    <a:lstStyle/>
                    <a:p>
                      <a:r>
                        <a:rPr lang="en-IN" dirty="0" smtClean="0"/>
                        <a:t>Bottom up</a:t>
                      </a:r>
                      <a:endParaRPr lang="en-US" dirty="0"/>
                    </a:p>
                  </a:txBody>
                  <a:tcPr/>
                </a:tc>
              </a:tr>
              <a:tr h="370840">
                <a:tc>
                  <a:txBody>
                    <a:bodyPr/>
                    <a:lstStyle/>
                    <a:p>
                      <a:r>
                        <a:rPr lang="en-IN" dirty="0" err="1" smtClean="0"/>
                        <a:t>id+id</a:t>
                      </a:r>
                      <a:r>
                        <a:rPr lang="en-IN" dirty="0" smtClean="0"/>
                        <a:t>$</a:t>
                      </a:r>
                    </a:p>
                    <a:p>
                      <a:r>
                        <a:rPr lang="en-IN" dirty="0" err="1" smtClean="0"/>
                        <a:t>F+id</a:t>
                      </a:r>
                      <a:r>
                        <a:rPr lang="en-IN" dirty="0" smtClean="0"/>
                        <a:t>$</a:t>
                      </a:r>
                    </a:p>
                    <a:p>
                      <a:r>
                        <a:rPr lang="en-IN" dirty="0" smtClean="0"/>
                        <a:t>F+F$</a:t>
                      </a:r>
                    </a:p>
                    <a:p>
                      <a:r>
                        <a:rPr lang="en-IN" dirty="0" smtClean="0"/>
                        <a:t>E$</a:t>
                      </a:r>
                    </a:p>
                    <a:p>
                      <a:r>
                        <a:rPr lang="en-IN" dirty="0" smtClean="0"/>
                        <a:t>S</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263221327"/>
              </p:ext>
            </p:extLst>
          </p:nvPr>
        </p:nvGraphicFramePr>
        <p:xfrm>
          <a:off x="5302624" y="1849408"/>
          <a:ext cx="2272553" cy="1833880"/>
        </p:xfrm>
        <a:graphic>
          <a:graphicData uri="http://schemas.openxmlformats.org/drawingml/2006/table">
            <a:tbl>
              <a:tblPr firstRow="1" bandRow="1">
                <a:tableStyleId>{5C22544A-7EE6-4342-B048-85BDC9FD1C3A}</a:tableStyleId>
              </a:tblPr>
              <a:tblGrid>
                <a:gridCol w="2272553"/>
              </a:tblGrid>
              <a:tr h="370840">
                <a:tc>
                  <a:txBody>
                    <a:bodyPr/>
                    <a:lstStyle/>
                    <a:p>
                      <a:r>
                        <a:rPr lang="en-IN" dirty="0" smtClean="0"/>
                        <a:t>Top down</a:t>
                      </a:r>
                      <a:endParaRPr lang="en-US" dirty="0"/>
                    </a:p>
                  </a:txBody>
                  <a:tcPr/>
                </a:tc>
              </a:tr>
              <a:tr h="370840">
                <a:tc>
                  <a:txBody>
                    <a:bodyPr/>
                    <a:lstStyle/>
                    <a:p>
                      <a:r>
                        <a:rPr lang="en-IN" dirty="0" smtClean="0"/>
                        <a:t>S</a:t>
                      </a:r>
                    </a:p>
                    <a:p>
                      <a:r>
                        <a:rPr lang="en-IN" dirty="0" smtClean="0"/>
                        <a:t>E$</a:t>
                      </a:r>
                    </a:p>
                    <a:p>
                      <a:r>
                        <a:rPr lang="en-IN" dirty="0" smtClean="0"/>
                        <a:t>F+F$</a:t>
                      </a:r>
                    </a:p>
                    <a:p>
                      <a:r>
                        <a:rPr lang="en-IN" dirty="0" err="1" smtClean="0"/>
                        <a:t>id+F</a:t>
                      </a:r>
                      <a:r>
                        <a:rPr lang="en-IN" dirty="0" smtClean="0"/>
                        <a:t>$</a:t>
                      </a:r>
                    </a:p>
                    <a:p>
                      <a:r>
                        <a:rPr lang="en-IN" dirty="0" err="1" smtClean="0"/>
                        <a:t>Id+id</a:t>
                      </a:r>
                      <a:r>
                        <a:rPr lang="en-IN" dirty="0" smtClean="0"/>
                        <a:t>$</a:t>
                      </a:r>
                    </a:p>
                  </a:txBody>
                  <a:tcPr/>
                </a:tc>
              </a:tr>
            </a:tbl>
          </a:graphicData>
        </a:graphic>
      </p:graphicFrame>
    </p:spTree>
    <p:extLst>
      <p:ext uri="{BB962C8B-B14F-4D97-AF65-F5344CB8AC3E}">
        <p14:creationId xmlns:p14="http://schemas.microsoft.com/office/powerpoint/2010/main" val="40272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 of grammar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71790521"/>
              </p:ext>
            </p:extLst>
          </p:nvPr>
        </p:nvGraphicFramePr>
        <p:xfrm>
          <a:off x="838198" y="1825625"/>
          <a:ext cx="11008660" cy="2123440"/>
        </p:xfrm>
        <a:graphic>
          <a:graphicData uri="http://schemas.openxmlformats.org/drawingml/2006/table">
            <a:tbl>
              <a:tblPr firstRow="1" bandRow="1">
                <a:tableStyleId>{5C22544A-7EE6-4342-B048-85BDC9FD1C3A}</a:tableStyleId>
              </a:tblPr>
              <a:tblGrid>
                <a:gridCol w="2752165"/>
                <a:gridCol w="2752165"/>
                <a:gridCol w="2752165"/>
                <a:gridCol w="2752165"/>
              </a:tblGrid>
              <a:tr h="370840">
                <a:tc>
                  <a:txBody>
                    <a:bodyPr/>
                    <a:lstStyle/>
                    <a:p>
                      <a:r>
                        <a:rPr lang="en-IN" dirty="0" smtClean="0"/>
                        <a:t>Type</a:t>
                      </a:r>
                      <a:endParaRPr lang="en-US" dirty="0"/>
                    </a:p>
                  </a:txBody>
                  <a:tcPr/>
                </a:tc>
                <a:tc>
                  <a:txBody>
                    <a:bodyPr/>
                    <a:lstStyle/>
                    <a:p>
                      <a:r>
                        <a:rPr lang="en-IN" dirty="0" smtClean="0"/>
                        <a:t>Grammar</a:t>
                      </a:r>
                      <a:endParaRPr lang="en-US" dirty="0"/>
                    </a:p>
                  </a:txBody>
                  <a:tcPr/>
                </a:tc>
                <a:tc>
                  <a:txBody>
                    <a:bodyPr/>
                    <a:lstStyle/>
                    <a:p>
                      <a:r>
                        <a:rPr lang="en-IN" dirty="0" smtClean="0"/>
                        <a:t>Language</a:t>
                      </a:r>
                      <a:endParaRPr lang="en-US" dirty="0"/>
                    </a:p>
                  </a:txBody>
                  <a:tcPr/>
                </a:tc>
                <a:tc>
                  <a:txBody>
                    <a:bodyPr/>
                    <a:lstStyle/>
                    <a:p>
                      <a:r>
                        <a:rPr lang="en-IN" dirty="0" smtClean="0"/>
                        <a:t>automata</a:t>
                      </a:r>
                      <a:endParaRPr lang="en-US" dirty="0"/>
                    </a:p>
                  </a:txBody>
                  <a:tcPr/>
                </a:tc>
              </a:tr>
              <a:tr h="370840">
                <a:tc>
                  <a:txBody>
                    <a:bodyPr/>
                    <a:lstStyle/>
                    <a:p>
                      <a:r>
                        <a:rPr lang="en-IN" dirty="0" smtClean="0"/>
                        <a:t>0</a:t>
                      </a:r>
                      <a:endParaRPr lang="en-US" dirty="0"/>
                    </a:p>
                  </a:txBody>
                  <a:tcPr/>
                </a:tc>
                <a:tc>
                  <a:txBody>
                    <a:bodyPr/>
                    <a:lstStyle/>
                    <a:p>
                      <a:r>
                        <a:rPr lang="en-IN" dirty="0" smtClean="0"/>
                        <a:t>Unrestricted</a:t>
                      </a:r>
                      <a:endParaRPr lang="en-US" dirty="0"/>
                    </a:p>
                  </a:txBody>
                  <a:tcPr/>
                </a:tc>
                <a:tc>
                  <a:txBody>
                    <a:bodyPr/>
                    <a:lstStyle/>
                    <a:p>
                      <a:r>
                        <a:rPr lang="en-IN" dirty="0" smtClean="0"/>
                        <a:t>Recursivel</a:t>
                      </a:r>
                      <a:r>
                        <a:rPr lang="en-IN" baseline="0" dirty="0" smtClean="0"/>
                        <a:t>y enumerable language</a:t>
                      </a:r>
                      <a:endParaRPr lang="en-US" dirty="0"/>
                    </a:p>
                  </a:txBody>
                  <a:tcPr/>
                </a:tc>
                <a:tc>
                  <a:txBody>
                    <a:bodyPr/>
                    <a:lstStyle/>
                    <a:p>
                      <a:r>
                        <a:rPr lang="en-IN" dirty="0" smtClean="0"/>
                        <a:t>Turing</a:t>
                      </a:r>
                      <a:r>
                        <a:rPr lang="en-IN" baseline="0" dirty="0" smtClean="0"/>
                        <a:t> machine</a:t>
                      </a:r>
                      <a:endParaRPr lang="en-US" dirty="0"/>
                    </a:p>
                  </a:txBody>
                  <a:tcPr/>
                </a:tc>
              </a:tr>
              <a:tr h="370840">
                <a:tc>
                  <a:txBody>
                    <a:bodyPr/>
                    <a:lstStyle/>
                    <a:p>
                      <a:r>
                        <a:rPr lang="en-IN" dirty="0" smtClean="0"/>
                        <a:t>1</a:t>
                      </a:r>
                      <a:endParaRPr lang="en-US" dirty="0"/>
                    </a:p>
                  </a:txBody>
                  <a:tcPr/>
                </a:tc>
                <a:tc>
                  <a:txBody>
                    <a:bodyPr/>
                    <a:lstStyle/>
                    <a:p>
                      <a:r>
                        <a:rPr lang="en-IN" dirty="0" smtClean="0"/>
                        <a:t> context sensitive</a:t>
                      </a:r>
                      <a:endParaRPr lang="en-US" dirty="0"/>
                    </a:p>
                  </a:txBody>
                  <a:tcPr/>
                </a:tc>
                <a:tc>
                  <a:txBody>
                    <a:bodyPr/>
                    <a:lstStyle/>
                    <a:p>
                      <a:r>
                        <a:rPr lang="en-IN" dirty="0" smtClean="0"/>
                        <a:t>Context sensitive</a:t>
                      </a:r>
                      <a:endParaRPr lang="en-US" dirty="0"/>
                    </a:p>
                  </a:txBody>
                  <a:tcPr/>
                </a:tc>
                <a:tc>
                  <a:txBody>
                    <a:bodyPr/>
                    <a:lstStyle/>
                    <a:p>
                      <a:r>
                        <a:rPr lang="en-IN" dirty="0" smtClean="0"/>
                        <a:t>Linear bounded </a:t>
                      </a:r>
                      <a:endParaRPr lang="en-US" dirty="0"/>
                    </a:p>
                  </a:txBody>
                  <a:tcPr/>
                </a:tc>
              </a:tr>
              <a:tr h="370840">
                <a:tc>
                  <a:txBody>
                    <a:bodyPr/>
                    <a:lstStyle/>
                    <a:p>
                      <a:r>
                        <a:rPr lang="en-IN" dirty="0" smtClean="0"/>
                        <a:t>2</a:t>
                      </a:r>
                      <a:endParaRPr lang="en-US" dirty="0"/>
                    </a:p>
                  </a:txBody>
                  <a:tcPr/>
                </a:tc>
                <a:tc>
                  <a:txBody>
                    <a:bodyPr/>
                    <a:lstStyle/>
                    <a:p>
                      <a:r>
                        <a:rPr lang="en-IN" dirty="0" smtClean="0"/>
                        <a:t>Context free</a:t>
                      </a:r>
                      <a:endParaRPr lang="en-US" dirty="0"/>
                    </a:p>
                  </a:txBody>
                  <a:tcPr/>
                </a:tc>
                <a:tc>
                  <a:txBody>
                    <a:bodyPr/>
                    <a:lstStyle/>
                    <a:p>
                      <a:r>
                        <a:rPr lang="en-IN" dirty="0" smtClean="0"/>
                        <a:t>Context</a:t>
                      </a:r>
                      <a:r>
                        <a:rPr lang="en-IN" baseline="0" dirty="0" smtClean="0"/>
                        <a:t> free</a:t>
                      </a:r>
                      <a:endParaRPr lang="en-US" dirty="0"/>
                    </a:p>
                  </a:txBody>
                  <a:tcPr/>
                </a:tc>
                <a:tc>
                  <a:txBody>
                    <a:bodyPr/>
                    <a:lstStyle/>
                    <a:p>
                      <a:r>
                        <a:rPr lang="en-IN" dirty="0" smtClean="0"/>
                        <a:t>Push down</a:t>
                      </a:r>
                      <a:endParaRPr lang="en-US" dirty="0"/>
                    </a:p>
                  </a:txBody>
                  <a:tcPr/>
                </a:tc>
              </a:tr>
              <a:tr h="370840">
                <a:tc>
                  <a:txBody>
                    <a:bodyPr/>
                    <a:lstStyle/>
                    <a:p>
                      <a:r>
                        <a:rPr lang="en-IN" dirty="0" smtClean="0"/>
                        <a:t>3</a:t>
                      </a:r>
                      <a:endParaRPr lang="en-US" dirty="0"/>
                    </a:p>
                  </a:txBody>
                  <a:tcPr/>
                </a:tc>
                <a:tc>
                  <a:txBody>
                    <a:bodyPr/>
                    <a:lstStyle/>
                    <a:p>
                      <a:r>
                        <a:rPr lang="en-IN" dirty="0" smtClean="0"/>
                        <a:t>Regular </a:t>
                      </a:r>
                      <a:endParaRPr lang="en-US" dirty="0"/>
                    </a:p>
                  </a:txBody>
                  <a:tcPr/>
                </a:tc>
                <a:tc>
                  <a:txBody>
                    <a:bodyPr/>
                    <a:lstStyle/>
                    <a:p>
                      <a:r>
                        <a:rPr lang="en-IN" dirty="0" smtClean="0"/>
                        <a:t>Regular</a:t>
                      </a:r>
                      <a:endParaRPr lang="en-US" dirty="0"/>
                    </a:p>
                  </a:txBody>
                  <a:tcPr/>
                </a:tc>
                <a:tc>
                  <a:txBody>
                    <a:bodyPr/>
                    <a:lstStyle/>
                    <a:p>
                      <a:r>
                        <a:rPr lang="en-IN" dirty="0" smtClean="0"/>
                        <a:t> Finite</a:t>
                      </a:r>
                      <a:r>
                        <a:rPr lang="en-IN" baseline="0" dirty="0" smtClean="0"/>
                        <a:t> state</a:t>
                      </a:r>
                      <a:endParaRPr lang="en-US" dirty="0"/>
                    </a:p>
                  </a:txBody>
                  <a:tcPr/>
                </a:tc>
              </a:tr>
            </a:tbl>
          </a:graphicData>
        </a:graphic>
      </p:graphicFrame>
    </p:spTree>
    <p:extLst>
      <p:ext uri="{BB962C8B-B14F-4D97-AF65-F5344CB8AC3E}">
        <p14:creationId xmlns:p14="http://schemas.microsoft.com/office/powerpoint/2010/main" val="845601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is it handled</a:t>
            </a:r>
            <a:endParaRPr lang="en-US" dirty="0"/>
          </a:p>
        </p:txBody>
      </p:sp>
      <p:sp>
        <p:nvSpPr>
          <p:cNvPr id="3" name="Content Placeholder 2"/>
          <p:cNvSpPr>
            <a:spLocks noGrp="1"/>
          </p:cNvSpPr>
          <p:nvPr>
            <p:ph idx="1"/>
          </p:nvPr>
        </p:nvSpPr>
        <p:spPr/>
        <p:txBody>
          <a:bodyPr/>
          <a:lstStyle/>
          <a:p>
            <a:r>
              <a:rPr lang="en-IN" dirty="0" smtClean="0"/>
              <a:t>We use handles(that is what they are called)</a:t>
            </a:r>
          </a:p>
          <a:p>
            <a:r>
              <a:rPr lang="en-IN" dirty="0" smtClean="0"/>
              <a:t>A Handle is a part of input string ( i.e. substring of input) which matches the right side of a production</a:t>
            </a:r>
          </a:p>
          <a:p>
            <a:r>
              <a:rPr lang="en-IN" dirty="0" smtClean="0"/>
              <a:t>So now we need to store the handle and see which production it matches</a:t>
            </a:r>
          </a:p>
          <a:p>
            <a:r>
              <a:rPr lang="en-IN" dirty="0" smtClean="0"/>
              <a:t>To store the handle we use the trusted stack of PDA. ( review last video lecture uploaded on skype, if you need a review of how a PDA works)</a:t>
            </a:r>
            <a:endParaRPr lang="en-US" dirty="0"/>
          </a:p>
        </p:txBody>
      </p:sp>
    </p:spTree>
    <p:extLst>
      <p:ext uri="{BB962C8B-B14F-4D97-AF65-F5344CB8AC3E}">
        <p14:creationId xmlns:p14="http://schemas.microsoft.com/office/powerpoint/2010/main" val="34144659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08349" y="785611"/>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5" name="Rectangle 4"/>
          <p:cNvSpPr/>
          <p:nvPr/>
        </p:nvSpPr>
        <p:spPr>
          <a:xfrm>
            <a:off x="3114539" y="783463"/>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6" name="Rectangle 5"/>
          <p:cNvSpPr/>
          <p:nvPr/>
        </p:nvSpPr>
        <p:spPr>
          <a:xfrm>
            <a:off x="3822876" y="783463"/>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7" name="Rectangle 6"/>
          <p:cNvSpPr/>
          <p:nvPr/>
        </p:nvSpPr>
        <p:spPr>
          <a:xfrm>
            <a:off x="6729204" y="783463"/>
            <a:ext cx="695459" cy="321972"/>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8" name="Rectangle 7"/>
          <p:cNvSpPr/>
          <p:nvPr/>
        </p:nvSpPr>
        <p:spPr>
          <a:xfrm>
            <a:off x="4518335" y="783463"/>
            <a:ext cx="890792"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9" name="Rectangle 8"/>
          <p:cNvSpPr/>
          <p:nvPr/>
        </p:nvSpPr>
        <p:spPr>
          <a:xfrm>
            <a:off x="5291067" y="783463"/>
            <a:ext cx="729800"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10" name="Rectangle 9"/>
          <p:cNvSpPr/>
          <p:nvPr/>
        </p:nvSpPr>
        <p:spPr>
          <a:xfrm>
            <a:off x="5999404" y="783463"/>
            <a:ext cx="729800"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11" name="Rectangle 10"/>
          <p:cNvSpPr/>
          <p:nvPr/>
        </p:nvSpPr>
        <p:spPr>
          <a:xfrm>
            <a:off x="8567225" y="1547446"/>
            <a:ext cx="1266092" cy="4135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8870982" y="5683348"/>
            <a:ext cx="658578" cy="369332"/>
          </a:xfrm>
          <a:prstGeom prst="rect">
            <a:avLst/>
          </a:prstGeom>
          <a:noFill/>
        </p:spPr>
        <p:txBody>
          <a:bodyPr wrap="none" rtlCol="0">
            <a:spAutoFit/>
          </a:bodyPr>
          <a:lstStyle/>
          <a:p>
            <a:r>
              <a:rPr lang="en-IN" dirty="0" smtClean="0"/>
              <a:t>stack</a:t>
            </a:r>
            <a:endParaRPr lang="en-US" dirty="0"/>
          </a:p>
        </p:txBody>
      </p:sp>
      <p:sp>
        <p:nvSpPr>
          <p:cNvPr id="13" name="Rectangle 12"/>
          <p:cNvSpPr/>
          <p:nvPr/>
        </p:nvSpPr>
        <p:spPr>
          <a:xfrm>
            <a:off x="8567226" y="5303520"/>
            <a:ext cx="1266092" cy="355392"/>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a:t>
            </a:r>
            <a:endParaRPr lang="en-US" dirty="0">
              <a:solidFill>
                <a:schemeClr val="tx1"/>
              </a:solidFill>
            </a:endParaRPr>
          </a:p>
        </p:txBody>
      </p:sp>
      <p:sp>
        <p:nvSpPr>
          <p:cNvPr id="14" name="TextBox 13"/>
          <p:cNvSpPr txBox="1"/>
          <p:nvPr/>
        </p:nvSpPr>
        <p:spPr>
          <a:xfrm>
            <a:off x="487019" y="2202090"/>
            <a:ext cx="1261884" cy="1200329"/>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 $</a:t>
            </a:r>
            <a:endParaRPr lang="en-IN" dirty="0" smtClean="0"/>
          </a:p>
          <a:p>
            <a:r>
              <a:rPr lang="en-IN" dirty="0" smtClean="0"/>
              <a:t>E</a:t>
            </a:r>
            <a:r>
              <a:rPr lang="en-IN" dirty="0" smtClean="0">
                <a:sym typeface="Wingdings" panose="05000000000000000000" pitchFamily="2" charset="2"/>
              </a:rPr>
              <a:t> E+T/T</a:t>
            </a:r>
          </a:p>
          <a:p>
            <a:r>
              <a:rPr lang="en-IN" dirty="0" smtClean="0">
                <a:sym typeface="Wingdings" panose="05000000000000000000" pitchFamily="2" charset="2"/>
              </a:rPr>
              <a:t>TT*F/F</a:t>
            </a:r>
          </a:p>
          <a:p>
            <a:r>
              <a:rPr lang="en-IN" dirty="0" err="1" smtClean="0">
                <a:sym typeface="Wingdings" panose="05000000000000000000" pitchFamily="2" charset="2"/>
              </a:rPr>
              <a:t>Fid</a:t>
            </a:r>
            <a:r>
              <a:rPr lang="en-IN" dirty="0" smtClean="0">
                <a:sym typeface="Wingdings" panose="05000000000000000000" pitchFamily="2" charset="2"/>
              </a:rPr>
              <a:t> /</a:t>
            </a:r>
            <a:r>
              <a:rPr lang="en-IN" dirty="0" err="1" smtClean="0">
                <a:sym typeface="Wingdings" panose="05000000000000000000" pitchFamily="2" charset="2"/>
              </a:rPr>
              <a:t>num</a:t>
            </a:r>
            <a:endParaRPr lang="en-US" dirty="0"/>
          </a:p>
        </p:txBody>
      </p:sp>
      <p:sp>
        <p:nvSpPr>
          <p:cNvPr id="15" name="TextBox 14"/>
          <p:cNvSpPr txBox="1"/>
          <p:nvPr/>
        </p:nvSpPr>
        <p:spPr>
          <a:xfrm>
            <a:off x="487019" y="785470"/>
            <a:ext cx="1685270" cy="369332"/>
          </a:xfrm>
          <a:prstGeom prst="rect">
            <a:avLst/>
          </a:prstGeom>
          <a:noFill/>
        </p:spPr>
        <p:txBody>
          <a:bodyPr wrap="none" rtlCol="0">
            <a:spAutoFit/>
          </a:bodyPr>
          <a:lstStyle/>
          <a:p>
            <a:r>
              <a:rPr lang="en-IN" dirty="0" smtClean="0"/>
              <a:t>(buffered) Input</a:t>
            </a:r>
            <a:endParaRPr lang="en-US" dirty="0"/>
          </a:p>
        </p:txBody>
      </p:sp>
      <p:sp>
        <p:nvSpPr>
          <p:cNvPr id="16" name="TextBox 15"/>
          <p:cNvSpPr txBox="1"/>
          <p:nvPr/>
        </p:nvSpPr>
        <p:spPr>
          <a:xfrm>
            <a:off x="423294" y="3430731"/>
            <a:ext cx="557717" cy="369332"/>
          </a:xfrm>
          <a:prstGeom prst="rect">
            <a:avLst/>
          </a:prstGeom>
          <a:noFill/>
        </p:spPr>
        <p:txBody>
          <a:bodyPr wrap="none" rtlCol="0">
            <a:spAutoFit/>
          </a:bodyPr>
          <a:lstStyle/>
          <a:p>
            <a:r>
              <a:rPr lang="en-IN" dirty="0" smtClean="0"/>
              <a:t>CFG</a:t>
            </a:r>
            <a:endParaRPr lang="en-US" dirty="0"/>
          </a:p>
        </p:txBody>
      </p:sp>
      <p:cxnSp>
        <p:nvCxnSpPr>
          <p:cNvPr id="18" name="Straight Arrow Connector 17"/>
          <p:cNvCxnSpPr/>
          <p:nvPr/>
        </p:nvCxnSpPr>
        <p:spPr>
          <a:xfrm flipV="1">
            <a:off x="2672862" y="1252026"/>
            <a:ext cx="0" cy="295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488269" y="1547446"/>
            <a:ext cx="1371658" cy="369332"/>
          </a:xfrm>
          <a:prstGeom prst="rect">
            <a:avLst/>
          </a:prstGeom>
          <a:noFill/>
        </p:spPr>
        <p:txBody>
          <a:bodyPr wrap="none" rtlCol="0">
            <a:spAutoFit/>
          </a:bodyPr>
          <a:lstStyle/>
          <a:p>
            <a:r>
              <a:rPr lang="en-IN" dirty="0" smtClean="0"/>
              <a:t>Read header</a:t>
            </a:r>
            <a:endParaRPr lang="en-US" dirty="0"/>
          </a:p>
        </p:txBody>
      </p:sp>
      <p:sp>
        <p:nvSpPr>
          <p:cNvPr id="21" name="TextBox 20"/>
          <p:cNvSpPr txBox="1"/>
          <p:nvPr/>
        </p:nvSpPr>
        <p:spPr>
          <a:xfrm>
            <a:off x="1721399" y="4572000"/>
            <a:ext cx="4244495" cy="646331"/>
          </a:xfrm>
          <a:prstGeom prst="rect">
            <a:avLst/>
          </a:prstGeom>
          <a:noFill/>
        </p:spPr>
        <p:txBody>
          <a:bodyPr wrap="none" rtlCol="0">
            <a:spAutoFit/>
          </a:bodyPr>
          <a:lstStyle/>
          <a:p>
            <a:r>
              <a:rPr lang="en-IN" dirty="0" smtClean="0"/>
              <a:t>Current handle(s)/substrings at top of stack</a:t>
            </a:r>
          </a:p>
          <a:p>
            <a:pPr marL="285750" indent="-285750">
              <a:buFont typeface="Arial" panose="020B0604020202020204" pitchFamily="34" charset="0"/>
              <a:buChar char="•"/>
            </a:pPr>
            <a:r>
              <a:rPr lang="en-IN" dirty="0" smtClean="0"/>
              <a:t> $</a:t>
            </a:r>
            <a:endParaRPr lang="en-US" dirty="0"/>
          </a:p>
        </p:txBody>
      </p:sp>
    </p:spTree>
    <p:extLst>
      <p:ext uri="{BB962C8B-B14F-4D97-AF65-F5344CB8AC3E}">
        <p14:creationId xmlns:p14="http://schemas.microsoft.com/office/powerpoint/2010/main" val="22493090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8567225" y="1547446"/>
            <a:ext cx="1266092" cy="4135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8870982" y="4934188"/>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5" name="Rectangle 4"/>
          <p:cNvSpPr/>
          <p:nvPr/>
        </p:nvSpPr>
        <p:spPr>
          <a:xfrm>
            <a:off x="3114539" y="783463"/>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6" name="Rectangle 5"/>
          <p:cNvSpPr/>
          <p:nvPr/>
        </p:nvSpPr>
        <p:spPr>
          <a:xfrm>
            <a:off x="3822876" y="783463"/>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7" name="Rectangle 6"/>
          <p:cNvSpPr/>
          <p:nvPr/>
        </p:nvSpPr>
        <p:spPr>
          <a:xfrm>
            <a:off x="6729204" y="783463"/>
            <a:ext cx="695459" cy="321972"/>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8" name="Rectangle 7"/>
          <p:cNvSpPr/>
          <p:nvPr/>
        </p:nvSpPr>
        <p:spPr>
          <a:xfrm>
            <a:off x="4518335" y="783463"/>
            <a:ext cx="890792"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9" name="Rectangle 8"/>
          <p:cNvSpPr/>
          <p:nvPr/>
        </p:nvSpPr>
        <p:spPr>
          <a:xfrm>
            <a:off x="5291067" y="783463"/>
            <a:ext cx="729800"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10" name="Rectangle 9"/>
          <p:cNvSpPr/>
          <p:nvPr/>
        </p:nvSpPr>
        <p:spPr>
          <a:xfrm>
            <a:off x="5999404" y="783463"/>
            <a:ext cx="729800"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12" name="TextBox 11"/>
          <p:cNvSpPr txBox="1"/>
          <p:nvPr/>
        </p:nvSpPr>
        <p:spPr>
          <a:xfrm>
            <a:off x="8870982" y="5683348"/>
            <a:ext cx="658578" cy="369332"/>
          </a:xfrm>
          <a:prstGeom prst="rect">
            <a:avLst/>
          </a:prstGeom>
          <a:noFill/>
        </p:spPr>
        <p:txBody>
          <a:bodyPr wrap="none" rtlCol="0">
            <a:spAutoFit/>
          </a:bodyPr>
          <a:lstStyle/>
          <a:p>
            <a:r>
              <a:rPr lang="en-IN" dirty="0" smtClean="0"/>
              <a:t>stack</a:t>
            </a:r>
            <a:endParaRPr lang="en-US" dirty="0"/>
          </a:p>
        </p:txBody>
      </p:sp>
      <p:sp>
        <p:nvSpPr>
          <p:cNvPr id="13" name="Rectangle 12"/>
          <p:cNvSpPr/>
          <p:nvPr/>
        </p:nvSpPr>
        <p:spPr>
          <a:xfrm>
            <a:off x="8567226" y="5303520"/>
            <a:ext cx="1266092" cy="355392"/>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a:t>
            </a:r>
            <a:endParaRPr lang="en-US" dirty="0">
              <a:solidFill>
                <a:schemeClr val="tx1"/>
              </a:solidFill>
            </a:endParaRPr>
          </a:p>
        </p:txBody>
      </p:sp>
      <p:sp>
        <p:nvSpPr>
          <p:cNvPr id="14" name="TextBox 13"/>
          <p:cNvSpPr txBox="1"/>
          <p:nvPr/>
        </p:nvSpPr>
        <p:spPr>
          <a:xfrm>
            <a:off x="487019" y="2202090"/>
            <a:ext cx="1261884" cy="1200329"/>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 $</a:t>
            </a:r>
            <a:endParaRPr lang="en-IN" dirty="0" smtClean="0"/>
          </a:p>
          <a:p>
            <a:r>
              <a:rPr lang="en-IN" dirty="0" smtClean="0"/>
              <a:t>E</a:t>
            </a:r>
            <a:r>
              <a:rPr lang="en-IN" dirty="0" smtClean="0">
                <a:sym typeface="Wingdings" panose="05000000000000000000" pitchFamily="2" charset="2"/>
              </a:rPr>
              <a:t> E+T/T</a:t>
            </a:r>
          </a:p>
          <a:p>
            <a:r>
              <a:rPr lang="en-IN" dirty="0" smtClean="0">
                <a:sym typeface="Wingdings" panose="05000000000000000000" pitchFamily="2" charset="2"/>
              </a:rPr>
              <a:t>TT*F/F</a:t>
            </a:r>
          </a:p>
          <a:p>
            <a:r>
              <a:rPr lang="en-IN" dirty="0" err="1" smtClean="0">
                <a:sym typeface="Wingdings" panose="05000000000000000000" pitchFamily="2" charset="2"/>
              </a:rPr>
              <a:t>Fid</a:t>
            </a:r>
            <a:r>
              <a:rPr lang="en-IN" dirty="0" smtClean="0">
                <a:sym typeface="Wingdings" panose="05000000000000000000" pitchFamily="2" charset="2"/>
              </a:rPr>
              <a:t> /</a:t>
            </a:r>
            <a:r>
              <a:rPr lang="en-IN" dirty="0" err="1" smtClean="0">
                <a:sym typeface="Wingdings" panose="05000000000000000000" pitchFamily="2" charset="2"/>
              </a:rPr>
              <a:t>num</a:t>
            </a:r>
            <a:endParaRPr lang="en-US" dirty="0"/>
          </a:p>
        </p:txBody>
      </p:sp>
      <p:sp>
        <p:nvSpPr>
          <p:cNvPr id="15" name="TextBox 14"/>
          <p:cNvSpPr txBox="1"/>
          <p:nvPr/>
        </p:nvSpPr>
        <p:spPr>
          <a:xfrm>
            <a:off x="1721399" y="759783"/>
            <a:ext cx="684803" cy="369332"/>
          </a:xfrm>
          <a:prstGeom prst="rect">
            <a:avLst/>
          </a:prstGeom>
          <a:noFill/>
        </p:spPr>
        <p:txBody>
          <a:bodyPr wrap="none" rtlCol="0">
            <a:spAutoFit/>
          </a:bodyPr>
          <a:lstStyle/>
          <a:p>
            <a:r>
              <a:rPr lang="en-IN" dirty="0"/>
              <a:t>I</a:t>
            </a:r>
            <a:r>
              <a:rPr lang="en-IN" dirty="0" smtClean="0"/>
              <a:t>nput</a:t>
            </a:r>
            <a:endParaRPr lang="en-US" dirty="0"/>
          </a:p>
        </p:txBody>
      </p:sp>
      <p:sp>
        <p:nvSpPr>
          <p:cNvPr id="16" name="TextBox 15"/>
          <p:cNvSpPr txBox="1"/>
          <p:nvPr/>
        </p:nvSpPr>
        <p:spPr>
          <a:xfrm>
            <a:off x="423294" y="3430731"/>
            <a:ext cx="557717" cy="369332"/>
          </a:xfrm>
          <a:prstGeom prst="rect">
            <a:avLst/>
          </a:prstGeom>
          <a:noFill/>
        </p:spPr>
        <p:txBody>
          <a:bodyPr wrap="none" rtlCol="0">
            <a:spAutoFit/>
          </a:bodyPr>
          <a:lstStyle/>
          <a:p>
            <a:r>
              <a:rPr lang="en-IN" dirty="0" smtClean="0"/>
              <a:t>CFG</a:t>
            </a:r>
            <a:endParaRPr lang="en-US" dirty="0"/>
          </a:p>
        </p:txBody>
      </p:sp>
      <p:cxnSp>
        <p:nvCxnSpPr>
          <p:cNvPr id="18" name="Straight Arrow Connector 17"/>
          <p:cNvCxnSpPr/>
          <p:nvPr/>
        </p:nvCxnSpPr>
        <p:spPr>
          <a:xfrm flipV="1">
            <a:off x="3305908" y="1206493"/>
            <a:ext cx="0" cy="295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798947" y="1547446"/>
            <a:ext cx="1371658" cy="369332"/>
          </a:xfrm>
          <a:prstGeom prst="rect">
            <a:avLst/>
          </a:prstGeom>
          <a:noFill/>
        </p:spPr>
        <p:txBody>
          <a:bodyPr wrap="none" rtlCol="0">
            <a:spAutoFit/>
          </a:bodyPr>
          <a:lstStyle/>
          <a:p>
            <a:r>
              <a:rPr lang="en-IN" dirty="0" smtClean="0"/>
              <a:t>Read header</a:t>
            </a:r>
            <a:endParaRPr lang="en-US" dirty="0"/>
          </a:p>
        </p:txBody>
      </p:sp>
      <p:sp>
        <p:nvSpPr>
          <p:cNvPr id="17" name="TextBox 16"/>
          <p:cNvSpPr txBox="1"/>
          <p:nvPr/>
        </p:nvSpPr>
        <p:spPr>
          <a:xfrm>
            <a:off x="1721399" y="4572000"/>
            <a:ext cx="4244495" cy="646331"/>
          </a:xfrm>
          <a:prstGeom prst="rect">
            <a:avLst/>
          </a:prstGeom>
          <a:noFill/>
        </p:spPr>
        <p:txBody>
          <a:bodyPr wrap="none" rtlCol="0">
            <a:spAutoFit/>
          </a:bodyPr>
          <a:lstStyle/>
          <a:p>
            <a:r>
              <a:rPr lang="en-IN" dirty="0" smtClean="0"/>
              <a:t>Current handle(s)/substrings at top of stack</a:t>
            </a:r>
          </a:p>
          <a:p>
            <a:pPr marL="285750" indent="-285750">
              <a:buFont typeface="Arial" panose="020B0604020202020204" pitchFamily="34" charset="0"/>
              <a:buChar char="•"/>
            </a:pPr>
            <a:r>
              <a:rPr lang="en-IN" dirty="0" smtClean="0"/>
              <a:t> $</a:t>
            </a:r>
            <a:endParaRPr lang="en-US" dirty="0"/>
          </a:p>
        </p:txBody>
      </p:sp>
      <p:sp>
        <p:nvSpPr>
          <p:cNvPr id="2" name="TextBox 1"/>
          <p:cNvSpPr txBox="1"/>
          <p:nvPr/>
        </p:nvSpPr>
        <p:spPr>
          <a:xfrm>
            <a:off x="3305908" y="2588455"/>
            <a:ext cx="1640577" cy="369332"/>
          </a:xfrm>
          <a:prstGeom prst="rect">
            <a:avLst/>
          </a:prstGeom>
          <a:noFill/>
          <a:ln>
            <a:solidFill>
              <a:schemeClr val="tx1"/>
            </a:solidFill>
          </a:ln>
        </p:spPr>
        <p:txBody>
          <a:bodyPr wrap="none" rtlCol="0">
            <a:spAutoFit/>
          </a:bodyPr>
          <a:lstStyle/>
          <a:p>
            <a:r>
              <a:rPr lang="en-IN" dirty="0" smtClean="0"/>
              <a:t>Push id to stack</a:t>
            </a:r>
            <a:endParaRPr lang="en-US" dirty="0"/>
          </a:p>
        </p:txBody>
      </p:sp>
    </p:spTree>
    <p:extLst>
      <p:ext uri="{BB962C8B-B14F-4D97-AF65-F5344CB8AC3E}">
        <p14:creationId xmlns:p14="http://schemas.microsoft.com/office/powerpoint/2010/main" val="38193851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8567225" y="1547446"/>
            <a:ext cx="1266092" cy="4135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8870982" y="4934188"/>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5" name="Rectangle 4"/>
          <p:cNvSpPr/>
          <p:nvPr/>
        </p:nvSpPr>
        <p:spPr>
          <a:xfrm>
            <a:off x="3114539" y="783463"/>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6" name="Rectangle 5"/>
          <p:cNvSpPr/>
          <p:nvPr/>
        </p:nvSpPr>
        <p:spPr>
          <a:xfrm>
            <a:off x="3822876" y="783463"/>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7" name="Rectangle 6"/>
          <p:cNvSpPr/>
          <p:nvPr/>
        </p:nvSpPr>
        <p:spPr>
          <a:xfrm>
            <a:off x="6729204" y="783463"/>
            <a:ext cx="695459" cy="321972"/>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8" name="Rectangle 7"/>
          <p:cNvSpPr/>
          <p:nvPr/>
        </p:nvSpPr>
        <p:spPr>
          <a:xfrm>
            <a:off x="4518335" y="783463"/>
            <a:ext cx="890792"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9" name="Rectangle 8"/>
          <p:cNvSpPr/>
          <p:nvPr/>
        </p:nvSpPr>
        <p:spPr>
          <a:xfrm>
            <a:off x="5291067" y="783463"/>
            <a:ext cx="729800"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10" name="Rectangle 9"/>
          <p:cNvSpPr/>
          <p:nvPr/>
        </p:nvSpPr>
        <p:spPr>
          <a:xfrm>
            <a:off x="5999404" y="783463"/>
            <a:ext cx="729800"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12" name="TextBox 11"/>
          <p:cNvSpPr txBox="1"/>
          <p:nvPr/>
        </p:nvSpPr>
        <p:spPr>
          <a:xfrm>
            <a:off x="8870982" y="5683348"/>
            <a:ext cx="658578" cy="369332"/>
          </a:xfrm>
          <a:prstGeom prst="rect">
            <a:avLst/>
          </a:prstGeom>
          <a:noFill/>
        </p:spPr>
        <p:txBody>
          <a:bodyPr wrap="none" rtlCol="0">
            <a:spAutoFit/>
          </a:bodyPr>
          <a:lstStyle/>
          <a:p>
            <a:r>
              <a:rPr lang="en-IN" dirty="0" smtClean="0"/>
              <a:t>stack</a:t>
            </a:r>
            <a:endParaRPr lang="en-US" dirty="0"/>
          </a:p>
        </p:txBody>
      </p:sp>
      <p:sp>
        <p:nvSpPr>
          <p:cNvPr id="13" name="Rectangle 12"/>
          <p:cNvSpPr/>
          <p:nvPr/>
        </p:nvSpPr>
        <p:spPr>
          <a:xfrm>
            <a:off x="8567226" y="5303520"/>
            <a:ext cx="1266092" cy="355392"/>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a:t>
            </a:r>
            <a:endParaRPr lang="en-US" dirty="0">
              <a:solidFill>
                <a:schemeClr val="tx1"/>
              </a:solidFill>
            </a:endParaRPr>
          </a:p>
        </p:txBody>
      </p:sp>
      <p:sp>
        <p:nvSpPr>
          <p:cNvPr id="14" name="TextBox 13"/>
          <p:cNvSpPr txBox="1"/>
          <p:nvPr/>
        </p:nvSpPr>
        <p:spPr>
          <a:xfrm>
            <a:off x="487019" y="2202090"/>
            <a:ext cx="1261884" cy="1200329"/>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 $</a:t>
            </a:r>
            <a:endParaRPr lang="en-IN" dirty="0" smtClean="0"/>
          </a:p>
          <a:p>
            <a:r>
              <a:rPr lang="en-IN" dirty="0" smtClean="0"/>
              <a:t>E</a:t>
            </a:r>
            <a:r>
              <a:rPr lang="en-IN" dirty="0" smtClean="0">
                <a:sym typeface="Wingdings" panose="05000000000000000000" pitchFamily="2" charset="2"/>
              </a:rPr>
              <a:t> E+T/T</a:t>
            </a:r>
          </a:p>
          <a:p>
            <a:r>
              <a:rPr lang="en-IN" dirty="0" smtClean="0">
                <a:sym typeface="Wingdings" panose="05000000000000000000" pitchFamily="2" charset="2"/>
              </a:rPr>
              <a:t>TT*F/F</a:t>
            </a:r>
          </a:p>
          <a:p>
            <a:r>
              <a:rPr lang="en-IN" dirty="0" err="1" smtClean="0">
                <a:sym typeface="Wingdings" panose="05000000000000000000" pitchFamily="2" charset="2"/>
              </a:rPr>
              <a:t>Fid</a:t>
            </a:r>
            <a:r>
              <a:rPr lang="en-IN" dirty="0" smtClean="0">
                <a:sym typeface="Wingdings" panose="05000000000000000000" pitchFamily="2" charset="2"/>
              </a:rPr>
              <a:t> /</a:t>
            </a:r>
            <a:r>
              <a:rPr lang="en-IN" dirty="0" err="1" smtClean="0">
                <a:sym typeface="Wingdings" panose="05000000000000000000" pitchFamily="2" charset="2"/>
              </a:rPr>
              <a:t>num</a:t>
            </a:r>
            <a:endParaRPr lang="en-US" dirty="0"/>
          </a:p>
        </p:txBody>
      </p:sp>
      <p:sp>
        <p:nvSpPr>
          <p:cNvPr id="15" name="TextBox 14"/>
          <p:cNvSpPr txBox="1"/>
          <p:nvPr/>
        </p:nvSpPr>
        <p:spPr>
          <a:xfrm>
            <a:off x="1721399" y="759783"/>
            <a:ext cx="684803" cy="369332"/>
          </a:xfrm>
          <a:prstGeom prst="rect">
            <a:avLst/>
          </a:prstGeom>
          <a:noFill/>
        </p:spPr>
        <p:txBody>
          <a:bodyPr wrap="none" rtlCol="0">
            <a:spAutoFit/>
          </a:bodyPr>
          <a:lstStyle/>
          <a:p>
            <a:r>
              <a:rPr lang="en-IN" dirty="0"/>
              <a:t>I</a:t>
            </a:r>
            <a:r>
              <a:rPr lang="en-IN" dirty="0" smtClean="0"/>
              <a:t>nput</a:t>
            </a:r>
            <a:endParaRPr lang="en-US" dirty="0"/>
          </a:p>
        </p:txBody>
      </p:sp>
      <p:sp>
        <p:nvSpPr>
          <p:cNvPr id="16" name="TextBox 15"/>
          <p:cNvSpPr txBox="1"/>
          <p:nvPr/>
        </p:nvSpPr>
        <p:spPr>
          <a:xfrm>
            <a:off x="423294" y="3430731"/>
            <a:ext cx="557717" cy="369332"/>
          </a:xfrm>
          <a:prstGeom prst="rect">
            <a:avLst/>
          </a:prstGeom>
          <a:noFill/>
        </p:spPr>
        <p:txBody>
          <a:bodyPr wrap="none" rtlCol="0">
            <a:spAutoFit/>
          </a:bodyPr>
          <a:lstStyle/>
          <a:p>
            <a:r>
              <a:rPr lang="en-IN" dirty="0" smtClean="0"/>
              <a:t>CFG</a:t>
            </a:r>
            <a:endParaRPr lang="en-US" dirty="0"/>
          </a:p>
        </p:txBody>
      </p:sp>
      <p:cxnSp>
        <p:nvCxnSpPr>
          <p:cNvPr id="18" name="Straight Arrow Connector 17"/>
          <p:cNvCxnSpPr/>
          <p:nvPr/>
        </p:nvCxnSpPr>
        <p:spPr>
          <a:xfrm flipV="1">
            <a:off x="3305908" y="1206493"/>
            <a:ext cx="0" cy="295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798947" y="1547446"/>
            <a:ext cx="1371658" cy="369332"/>
          </a:xfrm>
          <a:prstGeom prst="rect">
            <a:avLst/>
          </a:prstGeom>
          <a:noFill/>
        </p:spPr>
        <p:txBody>
          <a:bodyPr wrap="none" rtlCol="0">
            <a:spAutoFit/>
          </a:bodyPr>
          <a:lstStyle/>
          <a:p>
            <a:r>
              <a:rPr lang="en-IN" dirty="0" smtClean="0"/>
              <a:t>Read header</a:t>
            </a:r>
            <a:endParaRPr lang="en-US" dirty="0"/>
          </a:p>
        </p:txBody>
      </p:sp>
      <p:sp>
        <p:nvSpPr>
          <p:cNvPr id="17" name="TextBox 16"/>
          <p:cNvSpPr txBox="1"/>
          <p:nvPr/>
        </p:nvSpPr>
        <p:spPr>
          <a:xfrm>
            <a:off x="1721399" y="4572000"/>
            <a:ext cx="4244495" cy="923330"/>
          </a:xfrm>
          <a:prstGeom prst="rect">
            <a:avLst/>
          </a:prstGeom>
          <a:noFill/>
        </p:spPr>
        <p:txBody>
          <a:bodyPr wrap="none" rtlCol="0">
            <a:spAutoFit/>
          </a:bodyPr>
          <a:lstStyle/>
          <a:p>
            <a:r>
              <a:rPr lang="en-IN" dirty="0" smtClean="0"/>
              <a:t>Current handle(s)/substrings at top of stack</a:t>
            </a:r>
          </a:p>
          <a:p>
            <a:pPr marL="285750" indent="-285750">
              <a:buFont typeface="Arial" panose="020B0604020202020204" pitchFamily="34" charset="0"/>
              <a:buChar char="•"/>
            </a:pPr>
            <a:r>
              <a:rPr lang="en-IN" dirty="0" smtClean="0"/>
              <a:t>id $</a:t>
            </a:r>
          </a:p>
          <a:p>
            <a:pPr marL="285750" indent="-285750">
              <a:buFont typeface="Arial" panose="020B0604020202020204" pitchFamily="34" charset="0"/>
              <a:buChar char="•"/>
            </a:pPr>
            <a:r>
              <a:rPr lang="en-IN" dirty="0" smtClean="0"/>
              <a:t>id</a:t>
            </a:r>
            <a:endParaRPr lang="en-US" dirty="0"/>
          </a:p>
        </p:txBody>
      </p:sp>
      <p:sp>
        <p:nvSpPr>
          <p:cNvPr id="19" name="TextBox 18"/>
          <p:cNvSpPr txBox="1"/>
          <p:nvPr/>
        </p:nvSpPr>
        <p:spPr>
          <a:xfrm>
            <a:off x="1721399" y="4572000"/>
            <a:ext cx="4244495" cy="646331"/>
          </a:xfrm>
          <a:prstGeom prst="rect">
            <a:avLst/>
          </a:prstGeom>
          <a:noFill/>
        </p:spPr>
        <p:txBody>
          <a:bodyPr wrap="none" rtlCol="0">
            <a:spAutoFit/>
          </a:bodyPr>
          <a:lstStyle/>
          <a:p>
            <a:r>
              <a:rPr lang="en-IN" dirty="0" smtClean="0"/>
              <a:t>Current handle(s)/substrings at top of stack</a:t>
            </a:r>
          </a:p>
          <a:p>
            <a:r>
              <a:rPr lang="en-IN" dirty="0" smtClean="0"/>
              <a:t> </a:t>
            </a:r>
            <a:endParaRPr lang="en-US" dirty="0"/>
          </a:p>
        </p:txBody>
      </p:sp>
      <p:sp>
        <p:nvSpPr>
          <p:cNvPr id="2" name="TextBox 1"/>
          <p:cNvSpPr txBox="1"/>
          <p:nvPr/>
        </p:nvSpPr>
        <p:spPr>
          <a:xfrm>
            <a:off x="228038" y="4295001"/>
            <a:ext cx="1779846" cy="369332"/>
          </a:xfrm>
          <a:prstGeom prst="rect">
            <a:avLst/>
          </a:prstGeom>
          <a:noFill/>
        </p:spPr>
        <p:txBody>
          <a:bodyPr wrap="none" rtlCol="0">
            <a:spAutoFit/>
          </a:bodyPr>
          <a:lstStyle/>
          <a:p>
            <a:r>
              <a:rPr lang="en-IN" dirty="0" smtClean="0"/>
              <a:t>Handles updated</a:t>
            </a:r>
            <a:endParaRPr lang="en-US" dirty="0"/>
          </a:p>
        </p:txBody>
      </p:sp>
    </p:spTree>
    <p:extLst>
      <p:ext uri="{BB962C8B-B14F-4D97-AF65-F5344CB8AC3E}">
        <p14:creationId xmlns:p14="http://schemas.microsoft.com/office/powerpoint/2010/main" val="26449982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8567225" y="1547446"/>
            <a:ext cx="1266092" cy="4135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8870982" y="4934188"/>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5" name="Rectangle 4"/>
          <p:cNvSpPr/>
          <p:nvPr/>
        </p:nvSpPr>
        <p:spPr>
          <a:xfrm>
            <a:off x="3114539" y="783463"/>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6" name="Rectangle 5"/>
          <p:cNvSpPr/>
          <p:nvPr/>
        </p:nvSpPr>
        <p:spPr>
          <a:xfrm>
            <a:off x="3822876" y="783463"/>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7" name="Rectangle 6"/>
          <p:cNvSpPr/>
          <p:nvPr/>
        </p:nvSpPr>
        <p:spPr>
          <a:xfrm>
            <a:off x="6729204" y="783463"/>
            <a:ext cx="695459" cy="321972"/>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8" name="Rectangle 7"/>
          <p:cNvSpPr/>
          <p:nvPr/>
        </p:nvSpPr>
        <p:spPr>
          <a:xfrm>
            <a:off x="4518335" y="783463"/>
            <a:ext cx="890792"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9" name="Rectangle 8"/>
          <p:cNvSpPr/>
          <p:nvPr/>
        </p:nvSpPr>
        <p:spPr>
          <a:xfrm>
            <a:off x="5291067" y="783463"/>
            <a:ext cx="729800"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10" name="Rectangle 9"/>
          <p:cNvSpPr/>
          <p:nvPr/>
        </p:nvSpPr>
        <p:spPr>
          <a:xfrm>
            <a:off x="5999404" y="783463"/>
            <a:ext cx="729800"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12" name="TextBox 11"/>
          <p:cNvSpPr txBox="1"/>
          <p:nvPr/>
        </p:nvSpPr>
        <p:spPr>
          <a:xfrm>
            <a:off x="8870982" y="5683348"/>
            <a:ext cx="658578" cy="369332"/>
          </a:xfrm>
          <a:prstGeom prst="rect">
            <a:avLst/>
          </a:prstGeom>
          <a:noFill/>
        </p:spPr>
        <p:txBody>
          <a:bodyPr wrap="none" rtlCol="0">
            <a:spAutoFit/>
          </a:bodyPr>
          <a:lstStyle/>
          <a:p>
            <a:r>
              <a:rPr lang="en-IN" dirty="0" smtClean="0"/>
              <a:t>stack</a:t>
            </a:r>
            <a:endParaRPr lang="en-US" dirty="0"/>
          </a:p>
        </p:txBody>
      </p:sp>
      <p:sp>
        <p:nvSpPr>
          <p:cNvPr id="13" name="Rectangle 12"/>
          <p:cNvSpPr/>
          <p:nvPr/>
        </p:nvSpPr>
        <p:spPr>
          <a:xfrm>
            <a:off x="8567226" y="5303520"/>
            <a:ext cx="1266092" cy="355392"/>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a:t>
            </a:r>
            <a:endParaRPr lang="en-US" dirty="0">
              <a:solidFill>
                <a:schemeClr val="tx1"/>
              </a:solidFill>
            </a:endParaRPr>
          </a:p>
        </p:txBody>
      </p:sp>
      <p:sp>
        <p:nvSpPr>
          <p:cNvPr id="14" name="TextBox 13"/>
          <p:cNvSpPr txBox="1"/>
          <p:nvPr/>
        </p:nvSpPr>
        <p:spPr>
          <a:xfrm>
            <a:off x="487019" y="2202090"/>
            <a:ext cx="1261884" cy="1200329"/>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 $</a:t>
            </a:r>
            <a:endParaRPr lang="en-IN" dirty="0" smtClean="0"/>
          </a:p>
          <a:p>
            <a:r>
              <a:rPr lang="en-IN" dirty="0" smtClean="0"/>
              <a:t>E</a:t>
            </a:r>
            <a:r>
              <a:rPr lang="en-IN" dirty="0" smtClean="0">
                <a:sym typeface="Wingdings" panose="05000000000000000000" pitchFamily="2" charset="2"/>
              </a:rPr>
              <a:t> E+T/T</a:t>
            </a:r>
          </a:p>
          <a:p>
            <a:r>
              <a:rPr lang="en-IN" dirty="0" smtClean="0">
                <a:sym typeface="Wingdings" panose="05000000000000000000" pitchFamily="2" charset="2"/>
              </a:rPr>
              <a:t>TT*F/F</a:t>
            </a:r>
          </a:p>
          <a:p>
            <a:r>
              <a:rPr lang="en-IN" dirty="0" err="1" smtClean="0">
                <a:sym typeface="Wingdings" panose="05000000000000000000" pitchFamily="2" charset="2"/>
              </a:rPr>
              <a:t>Fid</a:t>
            </a:r>
            <a:r>
              <a:rPr lang="en-IN" dirty="0" smtClean="0">
                <a:sym typeface="Wingdings" panose="05000000000000000000" pitchFamily="2" charset="2"/>
              </a:rPr>
              <a:t> /</a:t>
            </a:r>
            <a:r>
              <a:rPr lang="en-IN" dirty="0" err="1" smtClean="0">
                <a:sym typeface="Wingdings" panose="05000000000000000000" pitchFamily="2" charset="2"/>
              </a:rPr>
              <a:t>num</a:t>
            </a:r>
            <a:endParaRPr lang="en-US" dirty="0"/>
          </a:p>
        </p:txBody>
      </p:sp>
      <p:sp>
        <p:nvSpPr>
          <p:cNvPr id="15" name="TextBox 14"/>
          <p:cNvSpPr txBox="1"/>
          <p:nvPr/>
        </p:nvSpPr>
        <p:spPr>
          <a:xfrm>
            <a:off x="1721399" y="759783"/>
            <a:ext cx="684803" cy="369332"/>
          </a:xfrm>
          <a:prstGeom prst="rect">
            <a:avLst/>
          </a:prstGeom>
          <a:noFill/>
        </p:spPr>
        <p:txBody>
          <a:bodyPr wrap="none" rtlCol="0">
            <a:spAutoFit/>
          </a:bodyPr>
          <a:lstStyle/>
          <a:p>
            <a:r>
              <a:rPr lang="en-IN" dirty="0"/>
              <a:t>I</a:t>
            </a:r>
            <a:r>
              <a:rPr lang="en-IN" dirty="0" smtClean="0"/>
              <a:t>nput</a:t>
            </a:r>
            <a:endParaRPr lang="en-US" dirty="0"/>
          </a:p>
        </p:txBody>
      </p:sp>
      <p:sp>
        <p:nvSpPr>
          <p:cNvPr id="16" name="TextBox 15"/>
          <p:cNvSpPr txBox="1"/>
          <p:nvPr/>
        </p:nvSpPr>
        <p:spPr>
          <a:xfrm>
            <a:off x="423294" y="3430731"/>
            <a:ext cx="557717" cy="369332"/>
          </a:xfrm>
          <a:prstGeom prst="rect">
            <a:avLst/>
          </a:prstGeom>
          <a:noFill/>
        </p:spPr>
        <p:txBody>
          <a:bodyPr wrap="none" rtlCol="0">
            <a:spAutoFit/>
          </a:bodyPr>
          <a:lstStyle/>
          <a:p>
            <a:r>
              <a:rPr lang="en-IN" dirty="0" smtClean="0"/>
              <a:t>CFG</a:t>
            </a:r>
            <a:endParaRPr lang="en-US" dirty="0"/>
          </a:p>
        </p:txBody>
      </p:sp>
      <p:cxnSp>
        <p:nvCxnSpPr>
          <p:cNvPr id="18" name="Straight Arrow Connector 17"/>
          <p:cNvCxnSpPr/>
          <p:nvPr/>
        </p:nvCxnSpPr>
        <p:spPr>
          <a:xfrm flipV="1">
            <a:off x="3305908" y="1206493"/>
            <a:ext cx="0" cy="295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798947" y="1547446"/>
            <a:ext cx="1371658" cy="369332"/>
          </a:xfrm>
          <a:prstGeom prst="rect">
            <a:avLst/>
          </a:prstGeom>
          <a:noFill/>
        </p:spPr>
        <p:txBody>
          <a:bodyPr wrap="none" rtlCol="0">
            <a:spAutoFit/>
          </a:bodyPr>
          <a:lstStyle/>
          <a:p>
            <a:r>
              <a:rPr lang="en-IN" dirty="0" smtClean="0"/>
              <a:t>Read header</a:t>
            </a:r>
            <a:endParaRPr lang="en-US" dirty="0"/>
          </a:p>
        </p:txBody>
      </p:sp>
      <p:sp>
        <p:nvSpPr>
          <p:cNvPr id="17" name="TextBox 16"/>
          <p:cNvSpPr txBox="1"/>
          <p:nvPr/>
        </p:nvSpPr>
        <p:spPr>
          <a:xfrm>
            <a:off x="1721399" y="4572000"/>
            <a:ext cx="4244495" cy="923330"/>
          </a:xfrm>
          <a:prstGeom prst="rect">
            <a:avLst/>
          </a:prstGeom>
          <a:noFill/>
        </p:spPr>
        <p:txBody>
          <a:bodyPr wrap="none" rtlCol="0">
            <a:spAutoFit/>
          </a:bodyPr>
          <a:lstStyle/>
          <a:p>
            <a:r>
              <a:rPr lang="en-IN" dirty="0" smtClean="0"/>
              <a:t>Current handle(s)/substrings at top of stack</a:t>
            </a:r>
          </a:p>
          <a:p>
            <a:pPr marL="285750" indent="-285750">
              <a:buFont typeface="Arial" panose="020B0604020202020204" pitchFamily="34" charset="0"/>
              <a:buChar char="•"/>
            </a:pPr>
            <a:r>
              <a:rPr lang="en-IN" dirty="0" smtClean="0"/>
              <a:t>id $</a:t>
            </a:r>
          </a:p>
          <a:p>
            <a:pPr marL="285750" indent="-285750">
              <a:buFont typeface="Arial" panose="020B0604020202020204" pitchFamily="34" charset="0"/>
              <a:buChar char="•"/>
            </a:pPr>
            <a:r>
              <a:rPr lang="en-IN" dirty="0" smtClean="0"/>
              <a:t>id</a:t>
            </a:r>
            <a:endParaRPr lang="en-US" dirty="0"/>
          </a:p>
        </p:txBody>
      </p:sp>
      <p:sp>
        <p:nvSpPr>
          <p:cNvPr id="19" name="TextBox 18"/>
          <p:cNvSpPr txBox="1"/>
          <p:nvPr/>
        </p:nvSpPr>
        <p:spPr>
          <a:xfrm>
            <a:off x="1721399" y="4572000"/>
            <a:ext cx="4244495" cy="646331"/>
          </a:xfrm>
          <a:prstGeom prst="rect">
            <a:avLst/>
          </a:prstGeom>
          <a:noFill/>
        </p:spPr>
        <p:txBody>
          <a:bodyPr wrap="none" rtlCol="0">
            <a:spAutoFit/>
          </a:bodyPr>
          <a:lstStyle/>
          <a:p>
            <a:r>
              <a:rPr lang="en-IN" dirty="0" smtClean="0"/>
              <a:t>Current handle(s)/substrings at top of stack</a:t>
            </a:r>
          </a:p>
          <a:p>
            <a:r>
              <a:rPr lang="en-IN" dirty="0" smtClean="0"/>
              <a:t> </a:t>
            </a:r>
            <a:endParaRPr lang="en-US" dirty="0"/>
          </a:p>
        </p:txBody>
      </p:sp>
      <p:sp>
        <p:nvSpPr>
          <p:cNvPr id="2" name="TextBox 1"/>
          <p:cNvSpPr txBox="1"/>
          <p:nvPr/>
        </p:nvSpPr>
        <p:spPr>
          <a:xfrm>
            <a:off x="2518117" y="2546252"/>
            <a:ext cx="3466462" cy="646331"/>
          </a:xfrm>
          <a:prstGeom prst="rect">
            <a:avLst/>
          </a:prstGeom>
          <a:noFill/>
        </p:spPr>
        <p:txBody>
          <a:bodyPr wrap="none" rtlCol="0">
            <a:spAutoFit/>
          </a:bodyPr>
          <a:lstStyle/>
          <a:p>
            <a:r>
              <a:rPr lang="en-IN" dirty="0" smtClean="0"/>
              <a:t>Id matches </a:t>
            </a:r>
            <a:r>
              <a:rPr lang="en-IN" dirty="0" smtClean="0"/>
              <a:t>right side </a:t>
            </a:r>
            <a:r>
              <a:rPr lang="en-IN" dirty="0" smtClean="0"/>
              <a:t>of production</a:t>
            </a:r>
          </a:p>
          <a:p>
            <a:r>
              <a:rPr lang="en-IN" dirty="0" err="1" smtClean="0"/>
              <a:t>F</a:t>
            </a:r>
            <a:r>
              <a:rPr lang="en-IN" dirty="0" err="1" smtClean="0">
                <a:sym typeface="Wingdings" panose="05000000000000000000" pitchFamily="2" charset="2"/>
              </a:rPr>
              <a:t>id</a:t>
            </a:r>
            <a:endParaRPr lang="en-US" dirty="0"/>
          </a:p>
        </p:txBody>
      </p:sp>
    </p:spTree>
    <p:extLst>
      <p:ext uri="{BB962C8B-B14F-4D97-AF65-F5344CB8AC3E}">
        <p14:creationId xmlns:p14="http://schemas.microsoft.com/office/powerpoint/2010/main" val="11719609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8567225" y="1547446"/>
            <a:ext cx="1266092" cy="4135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8870982" y="4934188"/>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5" name="Rectangle 4"/>
          <p:cNvSpPr/>
          <p:nvPr/>
        </p:nvSpPr>
        <p:spPr>
          <a:xfrm>
            <a:off x="3114539" y="783463"/>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6" name="Rectangle 5"/>
          <p:cNvSpPr/>
          <p:nvPr/>
        </p:nvSpPr>
        <p:spPr>
          <a:xfrm>
            <a:off x="3822876" y="783463"/>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7" name="Rectangle 6"/>
          <p:cNvSpPr/>
          <p:nvPr/>
        </p:nvSpPr>
        <p:spPr>
          <a:xfrm>
            <a:off x="6729204" y="783463"/>
            <a:ext cx="695459" cy="321972"/>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8" name="Rectangle 7"/>
          <p:cNvSpPr/>
          <p:nvPr/>
        </p:nvSpPr>
        <p:spPr>
          <a:xfrm>
            <a:off x="4518335" y="783463"/>
            <a:ext cx="890792"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9" name="Rectangle 8"/>
          <p:cNvSpPr/>
          <p:nvPr/>
        </p:nvSpPr>
        <p:spPr>
          <a:xfrm>
            <a:off x="5291067" y="783463"/>
            <a:ext cx="729800"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10" name="Rectangle 9"/>
          <p:cNvSpPr/>
          <p:nvPr/>
        </p:nvSpPr>
        <p:spPr>
          <a:xfrm>
            <a:off x="5999404" y="783463"/>
            <a:ext cx="729800"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12" name="TextBox 11"/>
          <p:cNvSpPr txBox="1"/>
          <p:nvPr/>
        </p:nvSpPr>
        <p:spPr>
          <a:xfrm>
            <a:off x="8870982" y="5683348"/>
            <a:ext cx="658578" cy="369332"/>
          </a:xfrm>
          <a:prstGeom prst="rect">
            <a:avLst/>
          </a:prstGeom>
          <a:noFill/>
        </p:spPr>
        <p:txBody>
          <a:bodyPr wrap="none" rtlCol="0">
            <a:spAutoFit/>
          </a:bodyPr>
          <a:lstStyle/>
          <a:p>
            <a:r>
              <a:rPr lang="en-IN" dirty="0" smtClean="0"/>
              <a:t>stack</a:t>
            </a:r>
            <a:endParaRPr lang="en-US" dirty="0"/>
          </a:p>
        </p:txBody>
      </p:sp>
      <p:sp>
        <p:nvSpPr>
          <p:cNvPr id="13" name="Rectangle 12"/>
          <p:cNvSpPr/>
          <p:nvPr/>
        </p:nvSpPr>
        <p:spPr>
          <a:xfrm>
            <a:off x="8567226" y="5303520"/>
            <a:ext cx="1266092" cy="355392"/>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a:t>
            </a:r>
            <a:endParaRPr lang="en-US" dirty="0">
              <a:solidFill>
                <a:schemeClr val="tx1"/>
              </a:solidFill>
            </a:endParaRPr>
          </a:p>
        </p:txBody>
      </p:sp>
      <p:sp>
        <p:nvSpPr>
          <p:cNvPr id="14" name="TextBox 13"/>
          <p:cNvSpPr txBox="1"/>
          <p:nvPr/>
        </p:nvSpPr>
        <p:spPr>
          <a:xfrm>
            <a:off x="487019" y="2202090"/>
            <a:ext cx="1261884" cy="1200329"/>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 $</a:t>
            </a:r>
            <a:endParaRPr lang="en-IN" dirty="0" smtClean="0"/>
          </a:p>
          <a:p>
            <a:r>
              <a:rPr lang="en-IN" dirty="0" smtClean="0"/>
              <a:t>E</a:t>
            </a:r>
            <a:r>
              <a:rPr lang="en-IN" dirty="0" smtClean="0">
                <a:sym typeface="Wingdings" panose="05000000000000000000" pitchFamily="2" charset="2"/>
              </a:rPr>
              <a:t> E+T/T</a:t>
            </a:r>
          </a:p>
          <a:p>
            <a:r>
              <a:rPr lang="en-IN" dirty="0" smtClean="0">
                <a:sym typeface="Wingdings" panose="05000000000000000000" pitchFamily="2" charset="2"/>
              </a:rPr>
              <a:t>TT*F/F</a:t>
            </a:r>
          </a:p>
          <a:p>
            <a:r>
              <a:rPr lang="en-IN" dirty="0" err="1" smtClean="0">
                <a:sym typeface="Wingdings" panose="05000000000000000000" pitchFamily="2" charset="2"/>
              </a:rPr>
              <a:t>Fid</a:t>
            </a:r>
            <a:r>
              <a:rPr lang="en-IN" dirty="0" smtClean="0">
                <a:sym typeface="Wingdings" panose="05000000000000000000" pitchFamily="2" charset="2"/>
              </a:rPr>
              <a:t> /</a:t>
            </a:r>
            <a:r>
              <a:rPr lang="en-IN" dirty="0" err="1" smtClean="0">
                <a:sym typeface="Wingdings" panose="05000000000000000000" pitchFamily="2" charset="2"/>
              </a:rPr>
              <a:t>num</a:t>
            </a:r>
            <a:endParaRPr lang="en-US" dirty="0"/>
          </a:p>
        </p:txBody>
      </p:sp>
      <p:sp>
        <p:nvSpPr>
          <p:cNvPr id="15" name="TextBox 14"/>
          <p:cNvSpPr txBox="1"/>
          <p:nvPr/>
        </p:nvSpPr>
        <p:spPr>
          <a:xfrm>
            <a:off x="1721399" y="759783"/>
            <a:ext cx="684803" cy="369332"/>
          </a:xfrm>
          <a:prstGeom prst="rect">
            <a:avLst/>
          </a:prstGeom>
          <a:noFill/>
        </p:spPr>
        <p:txBody>
          <a:bodyPr wrap="none" rtlCol="0">
            <a:spAutoFit/>
          </a:bodyPr>
          <a:lstStyle/>
          <a:p>
            <a:r>
              <a:rPr lang="en-IN" dirty="0"/>
              <a:t>I</a:t>
            </a:r>
            <a:r>
              <a:rPr lang="en-IN" dirty="0" smtClean="0"/>
              <a:t>nput</a:t>
            </a:r>
            <a:endParaRPr lang="en-US" dirty="0"/>
          </a:p>
        </p:txBody>
      </p:sp>
      <p:sp>
        <p:nvSpPr>
          <p:cNvPr id="16" name="TextBox 15"/>
          <p:cNvSpPr txBox="1"/>
          <p:nvPr/>
        </p:nvSpPr>
        <p:spPr>
          <a:xfrm>
            <a:off x="423294" y="3430731"/>
            <a:ext cx="557717" cy="369332"/>
          </a:xfrm>
          <a:prstGeom prst="rect">
            <a:avLst/>
          </a:prstGeom>
          <a:noFill/>
        </p:spPr>
        <p:txBody>
          <a:bodyPr wrap="none" rtlCol="0">
            <a:spAutoFit/>
          </a:bodyPr>
          <a:lstStyle/>
          <a:p>
            <a:r>
              <a:rPr lang="en-IN" dirty="0" smtClean="0"/>
              <a:t>CFG</a:t>
            </a:r>
            <a:endParaRPr lang="en-US" dirty="0"/>
          </a:p>
        </p:txBody>
      </p:sp>
      <p:cxnSp>
        <p:nvCxnSpPr>
          <p:cNvPr id="18" name="Straight Arrow Connector 17"/>
          <p:cNvCxnSpPr/>
          <p:nvPr/>
        </p:nvCxnSpPr>
        <p:spPr>
          <a:xfrm flipV="1">
            <a:off x="3305908" y="1206493"/>
            <a:ext cx="0" cy="295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798947" y="1547446"/>
            <a:ext cx="1371658" cy="369332"/>
          </a:xfrm>
          <a:prstGeom prst="rect">
            <a:avLst/>
          </a:prstGeom>
          <a:noFill/>
        </p:spPr>
        <p:txBody>
          <a:bodyPr wrap="none" rtlCol="0">
            <a:spAutoFit/>
          </a:bodyPr>
          <a:lstStyle/>
          <a:p>
            <a:r>
              <a:rPr lang="en-IN" dirty="0" smtClean="0"/>
              <a:t>Read header</a:t>
            </a:r>
            <a:endParaRPr lang="en-US" dirty="0"/>
          </a:p>
        </p:txBody>
      </p:sp>
      <p:sp>
        <p:nvSpPr>
          <p:cNvPr id="17" name="TextBox 16"/>
          <p:cNvSpPr txBox="1"/>
          <p:nvPr/>
        </p:nvSpPr>
        <p:spPr>
          <a:xfrm>
            <a:off x="1721399" y="4572000"/>
            <a:ext cx="4244495" cy="923330"/>
          </a:xfrm>
          <a:prstGeom prst="rect">
            <a:avLst/>
          </a:prstGeom>
          <a:noFill/>
        </p:spPr>
        <p:txBody>
          <a:bodyPr wrap="none" rtlCol="0">
            <a:spAutoFit/>
          </a:bodyPr>
          <a:lstStyle/>
          <a:p>
            <a:r>
              <a:rPr lang="en-IN" dirty="0" smtClean="0"/>
              <a:t>Current handle(s)/substrings at top of stack</a:t>
            </a:r>
          </a:p>
          <a:p>
            <a:pPr marL="285750" indent="-285750">
              <a:buFont typeface="Arial" panose="020B0604020202020204" pitchFamily="34" charset="0"/>
              <a:buChar char="•"/>
            </a:pPr>
            <a:r>
              <a:rPr lang="en-IN" dirty="0" smtClean="0"/>
              <a:t>id $</a:t>
            </a:r>
          </a:p>
          <a:p>
            <a:pPr marL="285750" indent="-285750">
              <a:buFont typeface="Arial" panose="020B0604020202020204" pitchFamily="34" charset="0"/>
              <a:buChar char="•"/>
            </a:pPr>
            <a:r>
              <a:rPr lang="en-IN" dirty="0" smtClean="0"/>
              <a:t>id</a:t>
            </a:r>
            <a:endParaRPr lang="en-US" dirty="0"/>
          </a:p>
        </p:txBody>
      </p:sp>
      <p:sp>
        <p:nvSpPr>
          <p:cNvPr id="19" name="TextBox 18"/>
          <p:cNvSpPr txBox="1"/>
          <p:nvPr/>
        </p:nvSpPr>
        <p:spPr>
          <a:xfrm>
            <a:off x="1721399" y="4572000"/>
            <a:ext cx="4244495" cy="646331"/>
          </a:xfrm>
          <a:prstGeom prst="rect">
            <a:avLst/>
          </a:prstGeom>
          <a:noFill/>
        </p:spPr>
        <p:txBody>
          <a:bodyPr wrap="none" rtlCol="0">
            <a:spAutoFit/>
          </a:bodyPr>
          <a:lstStyle/>
          <a:p>
            <a:r>
              <a:rPr lang="en-IN" dirty="0" smtClean="0"/>
              <a:t>Current handle(s)/substrings at top of stack</a:t>
            </a:r>
          </a:p>
          <a:p>
            <a:r>
              <a:rPr lang="en-IN" dirty="0" smtClean="0"/>
              <a:t> </a:t>
            </a:r>
            <a:endParaRPr lang="en-US" dirty="0"/>
          </a:p>
        </p:txBody>
      </p:sp>
      <p:sp>
        <p:nvSpPr>
          <p:cNvPr id="2" name="TextBox 1"/>
          <p:cNvSpPr txBox="1"/>
          <p:nvPr/>
        </p:nvSpPr>
        <p:spPr>
          <a:xfrm>
            <a:off x="2518117" y="2546252"/>
            <a:ext cx="3466462" cy="646331"/>
          </a:xfrm>
          <a:prstGeom prst="rect">
            <a:avLst/>
          </a:prstGeom>
          <a:noFill/>
        </p:spPr>
        <p:txBody>
          <a:bodyPr wrap="none" rtlCol="0">
            <a:spAutoFit/>
          </a:bodyPr>
          <a:lstStyle/>
          <a:p>
            <a:r>
              <a:rPr lang="en-IN" dirty="0" smtClean="0"/>
              <a:t>Id matches </a:t>
            </a:r>
            <a:r>
              <a:rPr lang="en-IN" dirty="0" smtClean="0"/>
              <a:t>right side </a:t>
            </a:r>
            <a:r>
              <a:rPr lang="en-IN" dirty="0" smtClean="0"/>
              <a:t>of production</a:t>
            </a:r>
          </a:p>
          <a:p>
            <a:r>
              <a:rPr lang="en-IN" dirty="0" err="1" smtClean="0"/>
              <a:t>F</a:t>
            </a:r>
            <a:r>
              <a:rPr lang="en-IN" dirty="0" err="1" smtClean="0">
                <a:sym typeface="Wingdings" panose="05000000000000000000" pitchFamily="2" charset="2"/>
              </a:rPr>
              <a:t>id</a:t>
            </a:r>
            <a:endParaRPr lang="en-US" dirty="0"/>
          </a:p>
        </p:txBody>
      </p:sp>
      <p:sp>
        <p:nvSpPr>
          <p:cNvPr id="3" name="TextBox 2"/>
          <p:cNvSpPr txBox="1"/>
          <p:nvPr/>
        </p:nvSpPr>
        <p:spPr>
          <a:xfrm>
            <a:off x="10466363" y="2546252"/>
            <a:ext cx="1787284" cy="1200329"/>
          </a:xfrm>
          <a:prstGeom prst="rect">
            <a:avLst/>
          </a:prstGeom>
          <a:noFill/>
          <a:ln>
            <a:solidFill>
              <a:schemeClr val="tx1"/>
            </a:solidFill>
          </a:ln>
        </p:spPr>
        <p:txBody>
          <a:bodyPr wrap="none" rtlCol="0">
            <a:spAutoFit/>
          </a:bodyPr>
          <a:lstStyle/>
          <a:p>
            <a:r>
              <a:rPr lang="en-IN" dirty="0" smtClean="0"/>
              <a:t>We now need to </a:t>
            </a:r>
          </a:p>
          <a:p>
            <a:r>
              <a:rPr lang="en-IN" dirty="0" smtClean="0"/>
              <a:t>Remove id from </a:t>
            </a:r>
          </a:p>
          <a:p>
            <a:r>
              <a:rPr lang="en-IN" dirty="0" smtClean="0"/>
              <a:t>Stack and push</a:t>
            </a:r>
          </a:p>
          <a:p>
            <a:r>
              <a:rPr lang="en-IN" dirty="0" smtClean="0"/>
              <a:t>F into the stack</a:t>
            </a:r>
            <a:endParaRPr lang="en-US" dirty="0"/>
          </a:p>
        </p:txBody>
      </p:sp>
    </p:spTree>
    <p:extLst>
      <p:ext uri="{BB962C8B-B14F-4D97-AF65-F5344CB8AC3E}">
        <p14:creationId xmlns:p14="http://schemas.microsoft.com/office/powerpoint/2010/main" val="28674168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8567225" y="1547446"/>
            <a:ext cx="1266092" cy="4135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0221480" y="4250028"/>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5" name="Rectangle 4"/>
          <p:cNvSpPr/>
          <p:nvPr/>
        </p:nvSpPr>
        <p:spPr>
          <a:xfrm>
            <a:off x="3114539" y="783463"/>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6" name="Rectangle 5"/>
          <p:cNvSpPr/>
          <p:nvPr/>
        </p:nvSpPr>
        <p:spPr>
          <a:xfrm>
            <a:off x="3822876" y="783463"/>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7" name="Rectangle 6"/>
          <p:cNvSpPr/>
          <p:nvPr/>
        </p:nvSpPr>
        <p:spPr>
          <a:xfrm>
            <a:off x="6729204" y="783463"/>
            <a:ext cx="695459" cy="321972"/>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8" name="Rectangle 7"/>
          <p:cNvSpPr/>
          <p:nvPr/>
        </p:nvSpPr>
        <p:spPr>
          <a:xfrm>
            <a:off x="4518335" y="783463"/>
            <a:ext cx="890792"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9" name="Rectangle 8"/>
          <p:cNvSpPr/>
          <p:nvPr/>
        </p:nvSpPr>
        <p:spPr>
          <a:xfrm>
            <a:off x="5291067" y="783463"/>
            <a:ext cx="729800"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10" name="Rectangle 9"/>
          <p:cNvSpPr/>
          <p:nvPr/>
        </p:nvSpPr>
        <p:spPr>
          <a:xfrm>
            <a:off x="5999404" y="783463"/>
            <a:ext cx="729800"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12" name="TextBox 11"/>
          <p:cNvSpPr txBox="1"/>
          <p:nvPr/>
        </p:nvSpPr>
        <p:spPr>
          <a:xfrm>
            <a:off x="8870982" y="5683348"/>
            <a:ext cx="658578" cy="369332"/>
          </a:xfrm>
          <a:prstGeom prst="rect">
            <a:avLst/>
          </a:prstGeom>
          <a:noFill/>
        </p:spPr>
        <p:txBody>
          <a:bodyPr wrap="none" rtlCol="0">
            <a:spAutoFit/>
          </a:bodyPr>
          <a:lstStyle/>
          <a:p>
            <a:r>
              <a:rPr lang="en-IN" dirty="0" smtClean="0"/>
              <a:t>stack</a:t>
            </a:r>
            <a:endParaRPr lang="en-US" dirty="0"/>
          </a:p>
        </p:txBody>
      </p:sp>
      <p:sp>
        <p:nvSpPr>
          <p:cNvPr id="13" name="Rectangle 12"/>
          <p:cNvSpPr/>
          <p:nvPr/>
        </p:nvSpPr>
        <p:spPr>
          <a:xfrm>
            <a:off x="8567226" y="5303520"/>
            <a:ext cx="1266092" cy="355392"/>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a:t>
            </a:r>
            <a:endParaRPr lang="en-US" dirty="0">
              <a:solidFill>
                <a:schemeClr val="tx1"/>
              </a:solidFill>
            </a:endParaRPr>
          </a:p>
        </p:txBody>
      </p:sp>
      <p:sp>
        <p:nvSpPr>
          <p:cNvPr id="14" name="TextBox 13"/>
          <p:cNvSpPr txBox="1"/>
          <p:nvPr/>
        </p:nvSpPr>
        <p:spPr>
          <a:xfrm>
            <a:off x="487019" y="2202090"/>
            <a:ext cx="1261884" cy="1200329"/>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 $</a:t>
            </a:r>
            <a:endParaRPr lang="en-IN" dirty="0" smtClean="0"/>
          </a:p>
          <a:p>
            <a:r>
              <a:rPr lang="en-IN" dirty="0" smtClean="0"/>
              <a:t>E</a:t>
            </a:r>
            <a:r>
              <a:rPr lang="en-IN" dirty="0" smtClean="0">
                <a:sym typeface="Wingdings" panose="05000000000000000000" pitchFamily="2" charset="2"/>
              </a:rPr>
              <a:t> E+T/T</a:t>
            </a:r>
          </a:p>
          <a:p>
            <a:r>
              <a:rPr lang="en-IN" dirty="0" smtClean="0">
                <a:sym typeface="Wingdings" panose="05000000000000000000" pitchFamily="2" charset="2"/>
              </a:rPr>
              <a:t>TT*F/F</a:t>
            </a:r>
          </a:p>
          <a:p>
            <a:r>
              <a:rPr lang="en-IN" dirty="0" err="1" smtClean="0">
                <a:sym typeface="Wingdings" panose="05000000000000000000" pitchFamily="2" charset="2"/>
              </a:rPr>
              <a:t>Fid</a:t>
            </a:r>
            <a:r>
              <a:rPr lang="en-IN" dirty="0" smtClean="0">
                <a:sym typeface="Wingdings" panose="05000000000000000000" pitchFamily="2" charset="2"/>
              </a:rPr>
              <a:t> /</a:t>
            </a:r>
            <a:r>
              <a:rPr lang="en-IN" dirty="0" err="1" smtClean="0">
                <a:sym typeface="Wingdings" panose="05000000000000000000" pitchFamily="2" charset="2"/>
              </a:rPr>
              <a:t>num</a:t>
            </a:r>
            <a:endParaRPr lang="en-US" dirty="0"/>
          </a:p>
        </p:txBody>
      </p:sp>
      <p:sp>
        <p:nvSpPr>
          <p:cNvPr id="15" name="TextBox 14"/>
          <p:cNvSpPr txBox="1"/>
          <p:nvPr/>
        </p:nvSpPr>
        <p:spPr>
          <a:xfrm>
            <a:off x="1721399" y="759783"/>
            <a:ext cx="684803" cy="369332"/>
          </a:xfrm>
          <a:prstGeom prst="rect">
            <a:avLst/>
          </a:prstGeom>
          <a:noFill/>
        </p:spPr>
        <p:txBody>
          <a:bodyPr wrap="none" rtlCol="0">
            <a:spAutoFit/>
          </a:bodyPr>
          <a:lstStyle/>
          <a:p>
            <a:r>
              <a:rPr lang="en-IN" dirty="0"/>
              <a:t>I</a:t>
            </a:r>
            <a:r>
              <a:rPr lang="en-IN" dirty="0" smtClean="0"/>
              <a:t>nput</a:t>
            </a:r>
            <a:endParaRPr lang="en-US" dirty="0"/>
          </a:p>
        </p:txBody>
      </p:sp>
      <p:sp>
        <p:nvSpPr>
          <p:cNvPr id="16" name="TextBox 15"/>
          <p:cNvSpPr txBox="1"/>
          <p:nvPr/>
        </p:nvSpPr>
        <p:spPr>
          <a:xfrm>
            <a:off x="423294" y="3430731"/>
            <a:ext cx="557717" cy="369332"/>
          </a:xfrm>
          <a:prstGeom prst="rect">
            <a:avLst/>
          </a:prstGeom>
          <a:noFill/>
        </p:spPr>
        <p:txBody>
          <a:bodyPr wrap="none" rtlCol="0">
            <a:spAutoFit/>
          </a:bodyPr>
          <a:lstStyle/>
          <a:p>
            <a:r>
              <a:rPr lang="en-IN" dirty="0" smtClean="0"/>
              <a:t>CFG</a:t>
            </a:r>
            <a:endParaRPr lang="en-US" dirty="0"/>
          </a:p>
        </p:txBody>
      </p:sp>
      <p:cxnSp>
        <p:nvCxnSpPr>
          <p:cNvPr id="18" name="Straight Arrow Connector 17"/>
          <p:cNvCxnSpPr/>
          <p:nvPr/>
        </p:nvCxnSpPr>
        <p:spPr>
          <a:xfrm flipV="1">
            <a:off x="3305908" y="1206493"/>
            <a:ext cx="0" cy="295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798947" y="1547446"/>
            <a:ext cx="1371658" cy="369332"/>
          </a:xfrm>
          <a:prstGeom prst="rect">
            <a:avLst/>
          </a:prstGeom>
          <a:noFill/>
        </p:spPr>
        <p:txBody>
          <a:bodyPr wrap="none" rtlCol="0">
            <a:spAutoFit/>
          </a:bodyPr>
          <a:lstStyle/>
          <a:p>
            <a:r>
              <a:rPr lang="en-IN" dirty="0" smtClean="0"/>
              <a:t>Read header</a:t>
            </a:r>
            <a:endParaRPr lang="en-US" dirty="0"/>
          </a:p>
        </p:txBody>
      </p:sp>
      <p:sp>
        <p:nvSpPr>
          <p:cNvPr id="17" name="TextBox 16"/>
          <p:cNvSpPr txBox="1"/>
          <p:nvPr/>
        </p:nvSpPr>
        <p:spPr>
          <a:xfrm>
            <a:off x="1721399" y="4572000"/>
            <a:ext cx="4244495" cy="923330"/>
          </a:xfrm>
          <a:prstGeom prst="rect">
            <a:avLst/>
          </a:prstGeom>
          <a:noFill/>
        </p:spPr>
        <p:txBody>
          <a:bodyPr wrap="none" rtlCol="0">
            <a:spAutoFit/>
          </a:bodyPr>
          <a:lstStyle/>
          <a:p>
            <a:r>
              <a:rPr lang="en-IN" dirty="0" smtClean="0"/>
              <a:t>Current handle(s)/substrings at top of stack</a:t>
            </a:r>
          </a:p>
          <a:p>
            <a:pPr marL="285750" indent="-285750">
              <a:buFont typeface="Arial" panose="020B0604020202020204" pitchFamily="34" charset="0"/>
              <a:buChar char="•"/>
            </a:pPr>
            <a:r>
              <a:rPr lang="en-IN" dirty="0" smtClean="0"/>
              <a:t>id $</a:t>
            </a:r>
          </a:p>
          <a:p>
            <a:pPr marL="285750" indent="-285750">
              <a:buFont typeface="Arial" panose="020B0604020202020204" pitchFamily="34" charset="0"/>
              <a:buChar char="•"/>
            </a:pPr>
            <a:r>
              <a:rPr lang="en-IN" dirty="0" smtClean="0"/>
              <a:t>id</a:t>
            </a:r>
            <a:endParaRPr lang="en-US" dirty="0"/>
          </a:p>
        </p:txBody>
      </p:sp>
      <p:sp>
        <p:nvSpPr>
          <p:cNvPr id="19" name="TextBox 18"/>
          <p:cNvSpPr txBox="1"/>
          <p:nvPr/>
        </p:nvSpPr>
        <p:spPr>
          <a:xfrm>
            <a:off x="1721399" y="4572000"/>
            <a:ext cx="4244495" cy="646331"/>
          </a:xfrm>
          <a:prstGeom prst="rect">
            <a:avLst/>
          </a:prstGeom>
          <a:noFill/>
        </p:spPr>
        <p:txBody>
          <a:bodyPr wrap="none" rtlCol="0">
            <a:spAutoFit/>
          </a:bodyPr>
          <a:lstStyle/>
          <a:p>
            <a:r>
              <a:rPr lang="en-IN" dirty="0" smtClean="0"/>
              <a:t>Current handle(s)/substrings at top of stack</a:t>
            </a:r>
          </a:p>
          <a:p>
            <a:r>
              <a:rPr lang="en-IN" dirty="0" smtClean="0"/>
              <a:t> </a:t>
            </a:r>
            <a:endParaRPr lang="en-US" dirty="0"/>
          </a:p>
        </p:txBody>
      </p:sp>
      <p:sp>
        <p:nvSpPr>
          <p:cNvPr id="2" name="TextBox 1"/>
          <p:cNvSpPr txBox="1"/>
          <p:nvPr/>
        </p:nvSpPr>
        <p:spPr>
          <a:xfrm>
            <a:off x="2518117" y="2546252"/>
            <a:ext cx="3466462" cy="646331"/>
          </a:xfrm>
          <a:prstGeom prst="rect">
            <a:avLst/>
          </a:prstGeom>
          <a:noFill/>
        </p:spPr>
        <p:txBody>
          <a:bodyPr wrap="none" rtlCol="0">
            <a:spAutoFit/>
          </a:bodyPr>
          <a:lstStyle/>
          <a:p>
            <a:r>
              <a:rPr lang="en-IN" dirty="0" smtClean="0"/>
              <a:t>Id matches </a:t>
            </a:r>
            <a:r>
              <a:rPr lang="en-IN" dirty="0" smtClean="0"/>
              <a:t>right side </a:t>
            </a:r>
            <a:r>
              <a:rPr lang="en-IN" dirty="0" smtClean="0"/>
              <a:t>of production</a:t>
            </a:r>
          </a:p>
          <a:p>
            <a:r>
              <a:rPr lang="en-IN" dirty="0" err="1" smtClean="0"/>
              <a:t>F</a:t>
            </a:r>
            <a:r>
              <a:rPr lang="en-IN" dirty="0" err="1" smtClean="0">
                <a:sym typeface="Wingdings" panose="05000000000000000000" pitchFamily="2" charset="2"/>
              </a:rPr>
              <a:t>id</a:t>
            </a:r>
            <a:endParaRPr lang="en-US" dirty="0"/>
          </a:p>
        </p:txBody>
      </p:sp>
      <p:sp>
        <p:nvSpPr>
          <p:cNvPr id="21" name="Rectangle 20"/>
          <p:cNvSpPr/>
          <p:nvPr/>
        </p:nvSpPr>
        <p:spPr>
          <a:xfrm>
            <a:off x="8870982" y="4872679"/>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F</a:t>
            </a:r>
            <a:endParaRPr lang="en-US" dirty="0"/>
          </a:p>
        </p:txBody>
      </p:sp>
      <p:cxnSp>
        <p:nvCxnSpPr>
          <p:cNvPr id="23" name="Straight Connector 22"/>
          <p:cNvCxnSpPr/>
          <p:nvPr/>
        </p:nvCxnSpPr>
        <p:spPr>
          <a:xfrm flipH="1">
            <a:off x="10058400" y="4250028"/>
            <a:ext cx="1083212" cy="3219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65538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Shift /reduce</a:t>
            </a:r>
            <a:endParaRPr lang="en-US" dirty="0"/>
          </a:p>
        </p:txBody>
      </p:sp>
      <p:sp>
        <p:nvSpPr>
          <p:cNvPr id="3" name="Content Placeholder 2"/>
          <p:cNvSpPr>
            <a:spLocks noGrp="1"/>
          </p:cNvSpPr>
          <p:nvPr>
            <p:ph idx="1"/>
          </p:nvPr>
        </p:nvSpPr>
        <p:spPr/>
        <p:txBody>
          <a:bodyPr/>
          <a:lstStyle/>
          <a:p>
            <a:r>
              <a:rPr lang="en-IN" dirty="0" smtClean="0"/>
              <a:t>Shift: move the next symbol onto the stack</a:t>
            </a:r>
          </a:p>
          <a:p>
            <a:r>
              <a:rPr lang="en-IN" dirty="0" smtClean="0"/>
              <a:t>Reduce: handle </a:t>
            </a:r>
            <a:r>
              <a:rPr lang="en-IN" dirty="0" smtClean="0"/>
              <a:t>(if any) on </a:t>
            </a:r>
            <a:r>
              <a:rPr lang="en-IN" dirty="0" smtClean="0"/>
              <a:t>top of stack is replaced by appropriate non terminal of </a:t>
            </a:r>
            <a:r>
              <a:rPr lang="en-IN" dirty="0" smtClean="0"/>
              <a:t>left hand </a:t>
            </a:r>
            <a:r>
              <a:rPr lang="en-IN" dirty="0" smtClean="0"/>
              <a:t>of the matching production(derivation in reverse)</a:t>
            </a:r>
          </a:p>
          <a:p>
            <a:endParaRPr lang="en-US" dirty="0"/>
          </a:p>
        </p:txBody>
      </p:sp>
      <p:sp>
        <p:nvSpPr>
          <p:cNvPr id="4" name="TextBox 3"/>
          <p:cNvSpPr txBox="1"/>
          <p:nvPr/>
        </p:nvSpPr>
        <p:spPr>
          <a:xfrm>
            <a:off x="9017391" y="490359"/>
            <a:ext cx="1787284" cy="1200329"/>
          </a:xfrm>
          <a:prstGeom prst="rect">
            <a:avLst/>
          </a:prstGeom>
          <a:noFill/>
          <a:ln>
            <a:solidFill>
              <a:schemeClr val="tx1"/>
            </a:solidFill>
          </a:ln>
        </p:spPr>
        <p:txBody>
          <a:bodyPr wrap="none" rtlCol="0">
            <a:spAutoFit/>
          </a:bodyPr>
          <a:lstStyle/>
          <a:p>
            <a:r>
              <a:rPr lang="en-IN" dirty="0" smtClean="0"/>
              <a:t>We now need to </a:t>
            </a:r>
          </a:p>
          <a:p>
            <a:r>
              <a:rPr lang="en-IN" dirty="0" smtClean="0"/>
              <a:t>Remove id from </a:t>
            </a:r>
          </a:p>
          <a:p>
            <a:r>
              <a:rPr lang="en-IN" dirty="0" smtClean="0"/>
              <a:t>Stack and push</a:t>
            </a:r>
          </a:p>
          <a:p>
            <a:r>
              <a:rPr lang="en-IN" dirty="0" smtClean="0"/>
              <a:t>F into the stack</a:t>
            </a:r>
            <a:endParaRPr lang="en-US" dirty="0"/>
          </a:p>
        </p:txBody>
      </p:sp>
      <p:sp>
        <p:nvSpPr>
          <p:cNvPr id="5" name="TextBox 4"/>
          <p:cNvSpPr txBox="1"/>
          <p:nvPr/>
        </p:nvSpPr>
        <p:spPr>
          <a:xfrm>
            <a:off x="7076050" y="490359"/>
            <a:ext cx="1640577" cy="369332"/>
          </a:xfrm>
          <a:prstGeom prst="rect">
            <a:avLst/>
          </a:prstGeom>
          <a:noFill/>
          <a:ln>
            <a:solidFill>
              <a:schemeClr val="tx1"/>
            </a:solidFill>
          </a:ln>
        </p:spPr>
        <p:txBody>
          <a:bodyPr wrap="none" rtlCol="0">
            <a:spAutoFit/>
          </a:bodyPr>
          <a:lstStyle/>
          <a:p>
            <a:r>
              <a:rPr lang="en-IN" dirty="0" smtClean="0"/>
              <a:t>Push id to stack</a:t>
            </a:r>
            <a:endParaRPr lang="en-US" dirty="0"/>
          </a:p>
        </p:txBody>
      </p:sp>
    </p:spTree>
    <p:extLst>
      <p:ext uri="{BB962C8B-B14F-4D97-AF65-F5344CB8AC3E}">
        <p14:creationId xmlns:p14="http://schemas.microsoft.com/office/powerpoint/2010/main" val="22165090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8567225" y="1547446"/>
            <a:ext cx="1266092" cy="4135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8870982" y="4934188"/>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5" name="Rectangle 4"/>
          <p:cNvSpPr/>
          <p:nvPr/>
        </p:nvSpPr>
        <p:spPr>
          <a:xfrm>
            <a:off x="3114539" y="783463"/>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6" name="Rectangle 5"/>
          <p:cNvSpPr/>
          <p:nvPr/>
        </p:nvSpPr>
        <p:spPr>
          <a:xfrm>
            <a:off x="3822876" y="783463"/>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7" name="Rectangle 6"/>
          <p:cNvSpPr/>
          <p:nvPr/>
        </p:nvSpPr>
        <p:spPr>
          <a:xfrm>
            <a:off x="6729204" y="783463"/>
            <a:ext cx="695459" cy="321972"/>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8" name="Rectangle 7"/>
          <p:cNvSpPr/>
          <p:nvPr/>
        </p:nvSpPr>
        <p:spPr>
          <a:xfrm>
            <a:off x="4518335" y="783463"/>
            <a:ext cx="890792"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9" name="Rectangle 8"/>
          <p:cNvSpPr/>
          <p:nvPr/>
        </p:nvSpPr>
        <p:spPr>
          <a:xfrm>
            <a:off x="5291067" y="783463"/>
            <a:ext cx="729800"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10" name="Rectangle 9"/>
          <p:cNvSpPr/>
          <p:nvPr/>
        </p:nvSpPr>
        <p:spPr>
          <a:xfrm>
            <a:off x="5999404" y="783463"/>
            <a:ext cx="729800"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12" name="TextBox 11"/>
          <p:cNvSpPr txBox="1"/>
          <p:nvPr/>
        </p:nvSpPr>
        <p:spPr>
          <a:xfrm>
            <a:off x="8870982" y="5683348"/>
            <a:ext cx="658578" cy="369332"/>
          </a:xfrm>
          <a:prstGeom prst="rect">
            <a:avLst/>
          </a:prstGeom>
          <a:noFill/>
        </p:spPr>
        <p:txBody>
          <a:bodyPr wrap="none" rtlCol="0">
            <a:spAutoFit/>
          </a:bodyPr>
          <a:lstStyle/>
          <a:p>
            <a:r>
              <a:rPr lang="en-IN" dirty="0" smtClean="0"/>
              <a:t>stack</a:t>
            </a:r>
            <a:endParaRPr lang="en-US" dirty="0"/>
          </a:p>
        </p:txBody>
      </p:sp>
      <p:sp>
        <p:nvSpPr>
          <p:cNvPr id="13" name="Rectangle 12"/>
          <p:cNvSpPr/>
          <p:nvPr/>
        </p:nvSpPr>
        <p:spPr>
          <a:xfrm>
            <a:off x="8567226" y="5303520"/>
            <a:ext cx="1266092" cy="355392"/>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a:t>
            </a:r>
            <a:endParaRPr lang="en-US" dirty="0">
              <a:solidFill>
                <a:schemeClr val="tx1"/>
              </a:solidFill>
            </a:endParaRPr>
          </a:p>
        </p:txBody>
      </p:sp>
      <p:sp>
        <p:nvSpPr>
          <p:cNvPr id="14" name="TextBox 13"/>
          <p:cNvSpPr txBox="1"/>
          <p:nvPr/>
        </p:nvSpPr>
        <p:spPr>
          <a:xfrm>
            <a:off x="487019" y="2202090"/>
            <a:ext cx="1261884" cy="1200329"/>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 $</a:t>
            </a:r>
            <a:endParaRPr lang="en-IN" dirty="0" smtClean="0"/>
          </a:p>
          <a:p>
            <a:r>
              <a:rPr lang="en-IN" dirty="0" smtClean="0"/>
              <a:t>E</a:t>
            </a:r>
            <a:r>
              <a:rPr lang="en-IN" dirty="0" smtClean="0">
                <a:sym typeface="Wingdings" panose="05000000000000000000" pitchFamily="2" charset="2"/>
              </a:rPr>
              <a:t> E+T/T</a:t>
            </a:r>
          </a:p>
          <a:p>
            <a:r>
              <a:rPr lang="en-IN" dirty="0" smtClean="0">
                <a:sym typeface="Wingdings" panose="05000000000000000000" pitchFamily="2" charset="2"/>
              </a:rPr>
              <a:t>TT*F/F</a:t>
            </a:r>
          </a:p>
          <a:p>
            <a:r>
              <a:rPr lang="en-IN" dirty="0" err="1" smtClean="0">
                <a:sym typeface="Wingdings" panose="05000000000000000000" pitchFamily="2" charset="2"/>
              </a:rPr>
              <a:t>Fid</a:t>
            </a:r>
            <a:r>
              <a:rPr lang="en-IN" dirty="0" smtClean="0">
                <a:sym typeface="Wingdings" panose="05000000000000000000" pitchFamily="2" charset="2"/>
              </a:rPr>
              <a:t> /</a:t>
            </a:r>
            <a:r>
              <a:rPr lang="en-IN" dirty="0" err="1" smtClean="0">
                <a:sym typeface="Wingdings" panose="05000000000000000000" pitchFamily="2" charset="2"/>
              </a:rPr>
              <a:t>num</a:t>
            </a:r>
            <a:endParaRPr lang="en-US" dirty="0"/>
          </a:p>
        </p:txBody>
      </p:sp>
      <p:sp>
        <p:nvSpPr>
          <p:cNvPr id="15" name="TextBox 14"/>
          <p:cNvSpPr txBox="1"/>
          <p:nvPr/>
        </p:nvSpPr>
        <p:spPr>
          <a:xfrm>
            <a:off x="1721399" y="759783"/>
            <a:ext cx="684803" cy="369332"/>
          </a:xfrm>
          <a:prstGeom prst="rect">
            <a:avLst/>
          </a:prstGeom>
          <a:noFill/>
        </p:spPr>
        <p:txBody>
          <a:bodyPr wrap="none" rtlCol="0">
            <a:spAutoFit/>
          </a:bodyPr>
          <a:lstStyle/>
          <a:p>
            <a:r>
              <a:rPr lang="en-IN" dirty="0" smtClean="0"/>
              <a:t>Input</a:t>
            </a:r>
            <a:endParaRPr lang="en-US" dirty="0"/>
          </a:p>
        </p:txBody>
      </p:sp>
      <p:sp>
        <p:nvSpPr>
          <p:cNvPr id="16" name="TextBox 15"/>
          <p:cNvSpPr txBox="1"/>
          <p:nvPr/>
        </p:nvSpPr>
        <p:spPr>
          <a:xfrm>
            <a:off x="423294" y="3430731"/>
            <a:ext cx="557717" cy="369332"/>
          </a:xfrm>
          <a:prstGeom prst="rect">
            <a:avLst/>
          </a:prstGeom>
          <a:noFill/>
        </p:spPr>
        <p:txBody>
          <a:bodyPr wrap="none" rtlCol="0">
            <a:spAutoFit/>
          </a:bodyPr>
          <a:lstStyle/>
          <a:p>
            <a:r>
              <a:rPr lang="en-IN" dirty="0" smtClean="0"/>
              <a:t>CFG</a:t>
            </a:r>
            <a:endParaRPr lang="en-US" dirty="0"/>
          </a:p>
        </p:txBody>
      </p:sp>
      <p:cxnSp>
        <p:nvCxnSpPr>
          <p:cNvPr id="18" name="Straight Arrow Connector 17"/>
          <p:cNvCxnSpPr/>
          <p:nvPr/>
        </p:nvCxnSpPr>
        <p:spPr>
          <a:xfrm flipV="1">
            <a:off x="3305908" y="1206493"/>
            <a:ext cx="0" cy="295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798947" y="1547446"/>
            <a:ext cx="1371658" cy="369332"/>
          </a:xfrm>
          <a:prstGeom prst="rect">
            <a:avLst/>
          </a:prstGeom>
          <a:noFill/>
        </p:spPr>
        <p:txBody>
          <a:bodyPr wrap="none" rtlCol="0">
            <a:spAutoFit/>
          </a:bodyPr>
          <a:lstStyle/>
          <a:p>
            <a:r>
              <a:rPr lang="en-IN" dirty="0" smtClean="0"/>
              <a:t>Read header</a:t>
            </a:r>
            <a:endParaRPr lang="en-US" dirty="0"/>
          </a:p>
        </p:txBody>
      </p:sp>
      <p:sp>
        <p:nvSpPr>
          <p:cNvPr id="17" name="TextBox 16"/>
          <p:cNvSpPr txBox="1"/>
          <p:nvPr/>
        </p:nvSpPr>
        <p:spPr>
          <a:xfrm>
            <a:off x="1721399" y="4572000"/>
            <a:ext cx="4244495" cy="646331"/>
          </a:xfrm>
          <a:prstGeom prst="rect">
            <a:avLst/>
          </a:prstGeom>
          <a:noFill/>
        </p:spPr>
        <p:txBody>
          <a:bodyPr wrap="none" rtlCol="0">
            <a:spAutoFit/>
          </a:bodyPr>
          <a:lstStyle/>
          <a:p>
            <a:r>
              <a:rPr lang="en-IN" dirty="0" smtClean="0"/>
              <a:t>Current handle(s)/substrings at top of stack</a:t>
            </a:r>
          </a:p>
          <a:p>
            <a:pPr marL="285750" indent="-285750">
              <a:buFont typeface="Arial" panose="020B0604020202020204" pitchFamily="34" charset="0"/>
              <a:buChar char="•"/>
            </a:pPr>
            <a:r>
              <a:rPr lang="en-IN" dirty="0" smtClean="0"/>
              <a:t> $</a:t>
            </a:r>
            <a:endParaRPr lang="en-US" dirty="0"/>
          </a:p>
        </p:txBody>
      </p:sp>
      <p:sp>
        <p:nvSpPr>
          <p:cNvPr id="2" name="TextBox 1"/>
          <p:cNvSpPr txBox="1"/>
          <p:nvPr/>
        </p:nvSpPr>
        <p:spPr>
          <a:xfrm>
            <a:off x="3305908" y="2588455"/>
            <a:ext cx="1640577" cy="369332"/>
          </a:xfrm>
          <a:prstGeom prst="rect">
            <a:avLst/>
          </a:prstGeom>
          <a:noFill/>
          <a:ln>
            <a:solidFill>
              <a:schemeClr val="tx1"/>
            </a:solidFill>
          </a:ln>
        </p:spPr>
        <p:txBody>
          <a:bodyPr wrap="none" rtlCol="0">
            <a:spAutoFit/>
          </a:bodyPr>
          <a:lstStyle/>
          <a:p>
            <a:r>
              <a:rPr lang="en-IN" dirty="0" smtClean="0"/>
              <a:t>Push id to stack</a:t>
            </a:r>
            <a:endParaRPr lang="en-US" dirty="0"/>
          </a:p>
        </p:txBody>
      </p:sp>
      <p:sp>
        <p:nvSpPr>
          <p:cNvPr id="3" name="TextBox 2"/>
          <p:cNvSpPr txBox="1"/>
          <p:nvPr/>
        </p:nvSpPr>
        <p:spPr>
          <a:xfrm>
            <a:off x="8567225" y="520505"/>
            <a:ext cx="2686929" cy="707886"/>
          </a:xfrm>
          <a:prstGeom prst="rect">
            <a:avLst/>
          </a:prstGeom>
          <a:noFill/>
        </p:spPr>
        <p:txBody>
          <a:bodyPr wrap="square" rtlCol="0">
            <a:spAutoFit/>
          </a:bodyPr>
          <a:lstStyle/>
          <a:p>
            <a:r>
              <a:rPr lang="en-IN" sz="4000" dirty="0" smtClean="0"/>
              <a:t>SHIFT</a:t>
            </a:r>
            <a:endParaRPr lang="en-US" sz="4000" dirty="0"/>
          </a:p>
        </p:txBody>
      </p:sp>
    </p:spTree>
    <p:extLst>
      <p:ext uri="{BB962C8B-B14F-4D97-AF65-F5344CB8AC3E}">
        <p14:creationId xmlns:p14="http://schemas.microsoft.com/office/powerpoint/2010/main" val="42241371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8567225" y="1547446"/>
            <a:ext cx="1266092" cy="4135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8870982" y="4934188"/>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5" name="Rectangle 4"/>
          <p:cNvSpPr/>
          <p:nvPr/>
        </p:nvSpPr>
        <p:spPr>
          <a:xfrm>
            <a:off x="3114539" y="783463"/>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6" name="Rectangle 5"/>
          <p:cNvSpPr/>
          <p:nvPr/>
        </p:nvSpPr>
        <p:spPr>
          <a:xfrm>
            <a:off x="3822876" y="783463"/>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7" name="Rectangle 6"/>
          <p:cNvSpPr/>
          <p:nvPr/>
        </p:nvSpPr>
        <p:spPr>
          <a:xfrm>
            <a:off x="6729204" y="783463"/>
            <a:ext cx="695459" cy="321972"/>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8" name="Rectangle 7"/>
          <p:cNvSpPr/>
          <p:nvPr/>
        </p:nvSpPr>
        <p:spPr>
          <a:xfrm>
            <a:off x="4518335" y="783463"/>
            <a:ext cx="890792"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9" name="Rectangle 8"/>
          <p:cNvSpPr/>
          <p:nvPr/>
        </p:nvSpPr>
        <p:spPr>
          <a:xfrm>
            <a:off x="5291067" y="783463"/>
            <a:ext cx="729800"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10" name="Rectangle 9"/>
          <p:cNvSpPr/>
          <p:nvPr/>
        </p:nvSpPr>
        <p:spPr>
          <a:xfrm>
            <a:off x="5999404" y="783463"/>
            <a:ext cx="729800"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12" name="TextBox 11"/>
          <p:cNvSpPr txBox="1"/>
          <p:nvPr/>
        </p:nvSpPr>
        <p:spPr>
          <a:xfrm>
            <a:off x="8870982" y="5683348"/>
            <a:ext cx="658578" cy="369332"/>
          </a:xfrm>
          <a:prstGeom prst="rect">
            <a:avLst/>
          </a:prstGeom>
          <a:noFill/>
        </p:spPr>
        <p:txBody>
          <a:bodyPr wrap="none" rtlCol="0">
            <a:spAutoFit/>
          </a:bodyPr>
          <a:lstStyle/>
          <a:p>
            <a:r>
              <a:rPr lang="en-IN" dirty="0" smtClean="0"/>
              <a:t>stack</a:t>
            </a:r>
            <a:endParaRPr lang="en-US" dirty="0"/>
          </a:p>
        </p:txBody>
      </p:sp>
      <p:sp>
        <p:nvSpPr>
          <p:cNvPr id="13" name="Rectangle 12"/>
          <p:cNvSpPr/>
          <p:nvPr/>
        </p:nvSpPr>
        <p:spPr>
          <a:xfrm>
            <a:off x="8567226" y="5303520"/>
            <a:ext cx="1266092" cy="355392"/>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a:t>
            </a:r>
            <a:endParaRPr lang="en-US" dirty="0">
              <a:solidFill>
                <a:schemeClr val="tx1"/>
              </a:solidFill>
            </a:endParaRPr>
          </a:p>
        </p:txBody>
      </p:sp>
      <p:sp>
        <p:nvSpPr>
          <p:cNvPr id="14" name="TextBox 13"/>
          <p:cNvSpPr txBox="1"/>
          <p:nvPr/>
        </p:nvSpPr>
        <p:spPr>
          <a:xfrm>
            <a:off x="487019" y="2202090"/>
            <a:ext cx="1261884" cy="1200329"/>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 $</a:t>
            </a:r>
            <a:endParaRPr lang="en-IN" dirty="0" smtClean="0"/>
          </a:p>
          <a:p>
            <a:r>
              <a:rPr lang="en-IN" dirty="0" smtClean="0"/>
              <a:t>E</a:t>
            </a:r>
            <a:r>
              <a:rPr lang="en-IN" dirty="0" smtClean="0">
                <a:sym typeface="Wingdings" panose="05000000000000000000" pitchFamily="2" charset="2"/>
              </a:rPr>
              <a:t> E+T/T</a:t>
            </a:r>
          </a:p>
          <a:p>
            <a:r>
              <a:rPr lang="en-IN" dirty="0" smtClean="0">
                <a:sym typeface="Wingdings" panose="05000000000000000000" pitchFamily="2" charset="2"/>
              </a:rPr>
              <a:t>TT*F/F</a:t>
            </a:r>
          </a:p>
          <a:p>
            <a:r>
              <a:rPr lang="en-IN" dirty="0" err="1" smtClean="0">
                <a:sym typeface="Wingdings" panose="05000000000000000000" pitchFamily="2" charset="2"/>
              </a:rPr>
              <a:t>Fid</a:t>
            </a:r>
            <a:r>
              <a:rPr lang="en-IN" dirty="0" smtClean="0">
                <a:sym typeface="Wingdings" panose="05000000000000000000" pitchFamily="2" charset="2"/>
              </a:rPr>
              <a:t> /</a:t>
            </a:r>
            <a:r>
              <a:rPr lang="en-IN" dirty="0" err="1" smtClean="0">
                <a:sym typeface="Wingdings" panose="05000000000000000000" pitchFamily="2" charset="2"/>
              </a:rPr>
              <a:t>num</a:t>
            </a:r>
            <a:endParaRPr lang="en-US" dirty="0"/>
          </a:p>
        </p:txBody>
      </p:sp>
      <p:sp>
        <p:nvSpPr>
          <p:cNvPr id="15" name="TextBox 14"/>
          <p:cNvSpPr txBox="1"/>
          <p:nvPr/>
        </p:nvSpPr>
        <p:spPr>
          <a:xfrm>
            <a:off x="1721399" y="759783"/>
            <a:ext cx="684803" cy="369332"/>
          </a:xfrm>
          <a:prstGeom prst="rect">
            <a:avLst/>
          </a:prstGeom>
          <a:noFill/>
        </p:spPr>
        <p:txBody>
          <a:bodyPr wrap="none" rtlCol="0">
            <a:spAutoFit/>
          </a:bodyPr>
          <a:lstStyle/>
          <a:p>
            <a:r>
              <a:rPr lang="en-IN" dirty="0"/>
              <a:t>I</a:t>
            </a:r>
            <a:r>
              <a:rPr lang="en-IN" dirty="0" smtClean="0"/>
              <a:t>nput</a:t>
            </a:r>
            <a:endParaRPr lang="en-US" dirty="0"/>
          </a:p>
        </p:txBody>
      </p:sp>
      <p:sp>
        <p:nvSpPr>
          <p:cNvPr id="16" name="TextBox 15"/>
          <p:cNvSpPr txBox="1"/>
          <p:nvPr/>
        </p:nvSpPr>
        <p:spPr>
          <a:xfrm>
            <a:off x="423294" y="3430731"/>
            <a:ext cx="557717" cy="369332"/>
          </a:xfrm>
          <a:prstGeom prst="rect">
            <a:avLst/>
          </a:prstGeom>
          <a:noFill/>
        </p:spPr>
        <p:txBody>
          <a:bodyPr wrap="none" rtlCol="0">
            <a:spAutoFit/>
          </a:bodyPr>
          <a:lstStyle/>
          <a:p>
            <a:r>
              <a:rPr lang="en-IN" dirty="0" smtClean="0"/>
              <a:t>CFG</a:t>
            </a:r>
            <a:endParaRPr lang="en-US" dirty="0"/>
          </a:p>
        </p:txBody>
      </p:sp>
      <p:cxnSp>
        <p:nvCxnSpPr>
          <p:cNvPr id="18" name="Straight Arrow Connector 17"/>
          <p:cNvCxnSpPr/>
          <p:nvPr/>
        </p:nvCxnSpPr>
        <p:spPr>
          <a:xfrm flipV="1">
            <a:off x="3305908" y="1206493"/>
            <a:ext cx="0" cy="295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798947" y="1547446"/>
            <a:ext cx="1371658" cy="369332"/>
          </a:xfrm>
          <a:prstGeom prst="rect">
            <a:avLst/>
          </a:prstGeom>
          <a:noFill/>
        </p:spPr>
        <p:txBody>
          <a:bodyPr wrap="none" rtlCol="0">
            <a:spAutoFit/>
          </a:bodyPr>
          <a:lstStyle/>
          <a:p>
            <a:r>
              <a:rPr lang="en-IN" dirty="0" smtClean="0"/>
              <a:t>Read header</a:t>
            </a:r>
            <a:endParaRPr lang="en-US" dirty="0"/>
          </a:p>
        </p:txBody>
      </p:sp>
      <p:sp>
        <p:nvSpPr>
          <p:cNvPr id="17" name="TextBox 16"/>
          <p:cNvSpPr txBox="1"/>
          <p:nvPr/>
        </p:nvSpPr>
        <p:spPr>
          <a:xfrm>
            <a:off x="1721399" y="4572000"/>
            <a:ext cx="4244495" cy="923330"/>
          </a:xfrm>
          <a:prstGeom prst="rect">
            <a:avLst/>
          </a:prstGeom>
          <a:noFill/>
        </p:spPr>
        <p:txBody>
          <a:bodyPr wrap="none" rtlCol="0">
            <a:spAutoFit/>
          </a:bodyPr>
          <a:lstStyle/>
          <a:p>
            <a:r>
              <a:rPr lang="en-IN" dirty="0" smtClean="0"/>
              <a:t>Current handle(s)/substrings at top of stack</a:t>
            </a:r>
          </a:p>
          <a:p>
            <a:pPr marL="285750" indent="-285750">
              <a:buFont typeface="Arial" panose="020B0604020202020204" pitchFamily="34" charset="0"/>
              <a:buChar char="•"/>
            </a:pPr>
            <a:r>
              <a:rPr lang="en-IN" dirty="0" smtClean="0"/>
              <a:t>id $</a:t>
            </a:r>
          </a:p>
          <a:p>
            <a:pPr marL="285750" indent="-285750">
              <a:buFont typeface="Arial" panose="020B0604020202020204" pitchFamily="34" charset="0"/>
              <a:buChar char="•"/>
            </a:pPr>
            <a:r>
              <a:rPr lang="en-IN" dirty="0" smtClean="0"/>
              <a:t>id</a:t>
            </a:r>
            <a:endParaRPr lang="en-US" dirty="0"/>
          </a:p>
        </p:txBody>
      </p:sp>
      <p:sp>
        <p:nvSpPr>
          <p:cNvPr id="19" name="TextBox 18"/>
          <p:cNvSpPr txBox="1"/>
          <p:nvPr/>
        </p:nvSpPr>
        <p:spPr>
          <a:xfrm>
            <a:off x="1721399" y="4572000"/>
            <a:ext cx="4244495" cy="646331"/>
          </a:xfrm>
          <a:prstGeom prst="rect">
            <a:avLst/>
          </a:prstGeom>
          <a:noFill/>
        </p:spPr>
        <p:txBody>
          <a:bodyPr wrap="none" rtlCol="0">
            <a:spAutoFit/>
          </a:bodyPr>
          <a:lstStyle/>
          <a:p>
            <a:r>
              <a:rPr lang="en-IN" dirty="0" smtClean="0"/>
              <a:t>Current handle(s)/substrings at top of stack</a:t>
            </a:r>
          </a:p>
          <a:p>
            <a:r>
              <a:rPr lang="en-IN" dirty="0" smtClean="0"/>
              <a:t> </a:t>
            </a:r>
            <a:endParaRPr lang="en-US" dirty="0"/>
          </a:p>
        </p:txBody>
      </p:sp>
      <p:sp>
        <p:nvSpPr>
          <p:cNvPr id="2" name="TextBox 1"/>
          <p:cNvSpPr txBox="1"/>
          <p:nvPr/>
        </p:nvSpPr>
        <p:spPr>
          <a:xfrm>
            <a:off x="2518117" y="2546252"/>
            <a:ext cx="3466462" cy="646331"/>
          </a:xfrm>
          <a:prstGeom prst="rect">
            <a:avLst/>
          </a:prstGeom>
          <a:noFill/>
        </p:spPr>
        <p:txBody>
          <a:bodyPr wrap="none" rtlCol="0">
            <a:spAutoFit/>
          </a:bodyPr>
          <a:lstStyle/>
          <a:p>
            <a:r>
              <a:rPr lang="en-IN" dirty="0" smtClean="0"/>
              <a:t>Id matches </a:t>
            </a:r>
            <a:r>
              <a:rPr lang="en-IN" dirty="0" smtClean="0"/>
              <a:t>right side </a:t>
            </a:r>
            <a:r>
              <a:rPr lang="en-IN" dirty="0" smtClean="0"/>
              <a:t>of production</a:t>
            </a:r>
          </a:p>
          <a:p>
            <a:r>
              <a:rPr lang="en-IN" dirty="0" err="1" smtClean="0"/>
              <a:t>F</a:t>
            </a:r>
            <a:r>
              <a:rPr lang="en-IN" dirty="0" err="1" smtClean="0">
                <a:sym typeface="Wingdings" panose="05000000000000000000" pitchFamily="2" charset="2"/>
              </a:rPr>
              <a:t>id</a:t>
            </a:r>
            <a:endParaRPr lang="en-US" dirty="0"/>
          </a:p>
        </p:txBody>
      </p:sp>
      <p:sp>
        <p:nvSpPr>
          <p:cNvPr id="3" name="TextBox 2"/>
          <p:cNvSpPr txBox="1"/>
          <p:nvPr/>
        </p:nvSpPr>
        <p:spPr>
          <a:xfrm>
            <a:off x="10466363" y="2546252"/>
            <a:ext cx="1787284" cy="1200329"/>
          </a:xfrm>
          <a:prstGeom prst="rect">
            <a:avLst/>
          </a:prstGeom>
          <a:noFill/>
          <a:ln>
            <a:solidFill>
              <a:schemeClr val="tx1"/>
            </a:solidFill>
          </a:ln>
        </p:spPr>
        <p:txBody>
          <a:bodyPr wrap="none" rtlCol="0">
            <a:spAutoFit/>
          </a:bodyPr>
          <a:lstStyle/>
          <a:p>
            <a:r>
              <a:rPr lang="en-IN" dirty="0" smtClean="0"/>
              <a:t>We now need to </a:t>
            </a:r>
          </a:p>
          <a:p>
            <a:r>
              <a:rPr lang="en-IN" dirty="0" smtClean="0"/>
              <a:t>Remove id from </a:t>
            </a:r>
          </a:p>
          <a:p>
            <a:r>
              <a:rPr lang="en-IN" dirty="0" smtClean="0"/>
              <a:t>Stack and push</a:t>
            </a:r>
          </a:p>
          <a:p>
            <a:r>
              <a:rPr lang="en-IN" dirty="0" smtClean="0"/>
              <a:t>F into the stack</a:t>
            </a:r>
            <a:endParaRPr lang="en-US" dirty="0"/>
          </a:p>
        </p:txBody>
      </p:sp>
      <p:sp>
        <p:nvSpPr>
          <p:cNvPr id="21" name="TextBox 20"/>
          <p:cNvSpPr txBox="1"/>
          <p:nvPr/>
        </p:nvSpPr>
        <p:spPr>
          <a:xfrm>
            <a:off x="8567225" y="520505"/>
            <a:ext cx="2686929" cy="707886"/>
          </a:xfrm>
          <a:prstGeom prst="rect">
            <a:avLst/>
          </a:prstGeom>
          <a:noFill/>
        </p:spPr>
        <p:txBody>
          <a:bodyPr wrap="square" rtlCol="0">
            <a:spAutoFit/>
          </a:bodyPr>
          <a:lstStyle/>
          <a:p>
            <a:r>
              <a:rPr lang="en-IN" sz="4000" dirty="0" smtClean="0"/>
              <a:t>REDUCE (1)</a:t>
            </a:r>
            <a:endParaRPr lang="en-US" sz="4000" dirty="0"/>
          </a:p>
        </p:txBody>
      </p:sp>
    </p:spTree>
    <p:extLst>
      <p:ext uri="{BB962C8B-B14F-4D97-AF65-F5344CB8AC3E}">
        <p14:creationId xmlns:p14="http://schemas.microsoft.com/office/powerpoint/2010/main" val="2238323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Review of CFG</a:t>
            </a:r>
            <a:endParaRPr lang="en-US" dirty="0"/>
          </a:p>
        </p:txBody>
      </p:sp>
      <p:sp>
        <p:nvSpPr>
          <p:cNvPr id="3" name="Content Placeholder 2"/>
          <p:cNvSpPr>
            <a:spLocks noGrp="1"/>
          </p:cNvSpPr>
          <p:nvPr>
            <p:ph idx="1"/>
          </p:nvPr>
        </p:nvSpPr>
        <p:spPr/>
        <p:txBody>
          <a:bodyPr>
            <a:normAutofit fontScale="55000" lnSpcReduction="20000"/>
          </a:bodyPr>
          <a:lstStyle/>
          <a:p>
            <a:r>
              <a:rPr lang="en-IN" dirty="0" smtClean="0"/>
              <a:t>Set of four element</a:t>
            </a:r>
          </a:p>
          <a:p>
            <a:r>
              <a:rPr lang="en-IN" dirty="0" smtClean="0"/>
              <a:t>Set of non terminals (</a:t>
            </a:r>
          </a:p>
          <a:p>
            <a:pPr marL="457200" lvl="1" indent="0">
              <a:buNone/>
            </a:pPr>
            <a:r>
              <a:rPr lang="en-IN" dirty="0"/>
              <a:t>S</a:t>
            </a:r>
            <a:r>
              <a:rPr lang="en-IN" dirty="0" smtClean="0"/>
              <a:t>ymbols that correspondent to multiword syntactic abstractions such as nouns verbs. Words that we do not see but believe they are there </a:t>
            </a:r>
            <a:r>
              <a:rPr lang="en-IN" dirty="0" smtClean="0">
                <a:sym typeface="Wingdings" panose="05000000000000000000" pitchFamily="2" charset="2"/>
              </a:rPr>
              <a:t>. For our context expression (E), terms(T) factor  (F)</a:t>
            </a:r>
            <a:endParaRPr lang="en-IN" dirty="0" smtClean="0"/>
          </a:p>
          <a:p>
            <a:r>
              <a:rPr lang="en-IN" dirty="0" smtClean="0"/>
              <a:t>Set of terminals</a:t>
            </a:r>
          </a:p>
          <a:p>
            <a:pPr lvl="1"/>
            <a:r>
              <a:rPr lang="en-IN" dirty="0" smtClean="0"/>
              <a:t>They are things we actually see. Such as car bus man dog </a:t>
            </a:r>
            <a:r>
              <a:rPr lang="en-IN" dirty="0" err="1" smtClean="0"/>
              <a:t>e.t.c</a:t>
            </a:r>
            <a:r>
              <a:rPr lang="en-IN" dirty="0" smtClean="0"/>
              <a:t>. for our context we see </a:t>
            </a:r>
            <a:r>
              <a:rPr lang="en-IN" dirty="0" smtClean="0">
                <a:sym typeface="Wingdings" panose="05000000000000000000" pitchFamily="2" charset="2"/>
              </a:rPr>
              <a:t>identifiers, numbers operator i.e. id, </a:t>
            </a:r>
            <a:r>
              <a:rPr lang="en-IN" dirty="0" err="1" smtClean="0">
                <a:sym typeface="Wingdings" panose="05000000000000000000" pitchFamily="2" charset="2"/>
              </a:rPr>
              <a:t>num</a:t>
            </a:r>
            <a:r>
              <a:rPr lang="en-IN" dirty="0" smtClean="0">
                <a:sym typeface="Wingdings" panose="05000000000000000000" pitchFamily="2" charset="2"/>
              </a:rPr>
              <a:t> and op.</a:t>
            </a:r>
            <a:endParaRPr lang="en-IN" dirty="0" smtClean="0"/>
          </a:p>
          <a:p>
            <a:r>
              <a:rPr lang="en-IN" dirty="0" smtClean="0"/>
              <a:t>Productions</a:t>
            </a:r>
          </a:p>
          <a:p>
            <a:pPr lvl="1"/>
            <a:r>
              <a:rPr lang="en-IN" dirty="0" smtClean="0"/>
              <a:t>These relate the non terminals and terminals</a:t>
            </a:r>
          </a:p>
          <a:p>
            <a:pPr lvl="1"/>
            <a:r>
              <a:rPr lang="en-IN" dirty="0" smtClean="0"/>
              <a:t>In </a:t>
            </a:r>
            <a:r>
              <a:rPr lang="en-IN" dirty="0" err="1" smtClean="0"/>
              <a:t>cfg</a:t>
            </a:r>
            <a:r>
              <a:rPr lang="en-IN" dirty="0" smtClean="0"/>
              <a:t> left hand side has a non terminal and on the right hand side has any collection of terminals and non terminals.  For example </a:t>
            </a:r>
          </a:p>
          <a:p>
            <a:pPr marL="457200" lvl="1" indent="0">
              <a:buNone/>
            </a:pPr>
            <a:r>
              <a:rPr lang="en-IN" dirty="0" smtClean="0"/>
              <a:t>Sentence </a:t>
            </a:r>
            <a:r>
              <a:rPr lang="en-IN" dirty="0" smtClean="0">
                <a:sym typeface="Wingdings" panose="05000000000000000000" pitchFamily="2" charset="2"/>
              </a:rPr>
              <a:t>noun verb noun</a:t>
            </a:r>
          </a:p>
          <a:p>
            <a:pPr marL="457200" lvl="1" indent="0">
              <a:buNone/>
            </a:pPr>
            <a:r>
              <a:rPr lang="en-IN" dirty="0" smtClean="0">
                <a:sym typeface="Wingdings" panose="05000000000000000000" pitchFamily="2" charset="2"/>
              </a:rPr>
              <a:t>Noun man, dog</a:t>
            </a:r>
          </a:p>
          <a:p>
            <a:pPr marL="457200" lvl="1" indent="0">
              <a:buNone/>
            </a:pPr>
            <a:r>
              <a:rPr lang="en-IN" dirty="0" smtClean="0">
                <a:sym typeface="Wingdings" panose="05000000000000000000" pitchFamily="2" charset="2"/>
              </a:rPr>
              <a:t>Verb  walks</a:t>
            </a:r>
          </a:p>
          <a:p>
            <a:pPr marL="457200" lvl="1" indent="0">
              <a:buNone/>
            </a:pPr>
            <a:r>
              <a:rPr lang="en-IN" dirty="0" smtClean="0">
                <a:sym typeface="Wingdings" panose="05000000000000000000" pitchFamily="2" charset="2"/>
              </a:rPr>
              <a:t>For our context </a:t>
            </a:r>
          </a:p>
          <a:p>
            <a:pPr marL="457200" lvl="1" indent="0">
              <a:buNone/>
            </a:pPr>
            <a:r>
              <a:rPr lang="en-IN" dirty="0">
                <a:sym typeface="Wingdings" panose="05000000000000000000" pitchFamily="2" charset="2"/>
              </a:rPr>
              <a:t>T</a:t>
            </a:r>
            <a:r>
              <a:rPr lang="en-IN" dirty="0" smtClean="0">
                <a:sym typeface="Wingdings" panose="05000000000000000000" pitchFamily="2" charset="2"/>
              </a:rPr>
              <a:t>-&gt; T* F /T</a:t>
            </a:r>
          </a:p>
          <a:p>
            <a:pPr marL="457200" lvl="1" indent="0">
              <a:buNone/>
            </a:pPr>
            <a:r>
              <a:rPr lang="en-IN" dirty="0" smtClean="0">
                <a:sym typeface="Wingdings" panose="05000000000000000000" pitchFamily="2" charset="2"/>
              </a:rPr>
              <a:t>F-&gt; id /</a:t>
            </a:r>
            <a:r>
              <a:rPr lang="en-IN" dirty="0" err="1" smtClean="0">
                <a:sym typeface="Wingdings" panose="05000000000000000000" pitchFamily="2" charset="2"/>
              </a:rPr>
              <a:t>num</a:t>
            </a:r>
            <a:endParaRPr lang="en-IN" dirty="0">
              <a:sym typeface="Wingdings" panose="05000000000000000000" pitchFamily="2" charset="2"/>
            </a:endParaRPr>
          </a:p>
          <a:p>
            <a:pPr marL="0" indent="0">
              <a:buNone/>
            </a:pPr>
            <a:r>
              <a:rPr lang="en-IN" dirty="0" smtClean="0">
                <a:sym typeface="Wingdings" panose="05000000000000000000" pitchFamily="2" charset="2"/>
              </a:rPr>
              <a:t>Start symbols</a:t>
            </a:r>
          </a:p>
          <a:p>
            <a:pPr marL="457200" lvl="1" indent="0">
              <a:buNone/>
            </a:pPr>
            <a:r>
              <a:rPr lang="en-IN" dirty="0" smtClean="0">
                <a:sym typeface="Wingdings" panose="05000000000000000000" pitchFamily="2" charset="2"/>
              </a:rPr>
              <a:t>Special non terminal which acts as a starting point of CFG , i.e. define what makes a sentence or expression whose syntactic structure is to be checked.</a:t>
            </a:r>
          </a:p>
          <a:p>
            <a:pPr marL="457200" lvl="1" indent="0">
              <a:buNone/>
            </a:pPr>
            <a:r>
              <a:rPr lang="en-IN" dirty="0" smtClean="0"/>
              <a:t>S-&gt;E</a:t>
            </a:r>
            <a:endParaRPr lang="en-US" dirty="0" smtClean="0"/>
          </a:p>
          <a:p>
            <a:pPr marL="457200" lvl="1" indent="0">
              <a:buNone/>
            </a:pPr>
            <a:endParaRPr lang="en-IN" dirty="0" smtClean="0"/>
          </a:p>
        </p:txBody>
      </p:sp>
    </p:spTree>
    <p:extLst>
      <p:ext uri="{BB962C8B-B14F-4D97-AF65-F5344CB8AC3E}">
        <p14:creationId xmlns:p14="http://schemas.microsoft.com/office/powerpoint/2010/main" val="28688822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8567225" y="1547446"/>
            <a:ext cx="1266092" cy="4135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0221480" y="4250028"/>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5" name="Rectangle 4"/>
          <p:cNvSpPr/>
          <p:nvPr/>
        </p:nvSpPr>
        <p:spPr>
          <a:xfrm>
            <a:off x="3114539" y="783463"/>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6" name="Rectangle 5"/>
          <p:cNvSpPr/>
          <p:nvPr/>
        </p:nvSpPr>
        <p:spPr>
          <a:xfrm>
            <a:off x="3822876" y="783463"/>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7" name="Rectangle 6"/>
          <p:cNvSpPr/>
          <p:nvPr/>
        </p:nvSpPr>
        <p:spPr>
          <a:xfrm>
            <a:off x="6729204" y="783463"/>
            <a:ext cx="695459" cy="321972"/>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8" name="Rectangle 7"/>
          <p:cNvSpPr/>
          <p:nvPr/>
        </p:nvSpPr>
        <p:spPr>
          <a:xfrm>
            <a:off x="4518335" y="783463"/>
            <a:ext cx="890792"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9" name="Rectangle 8"/>
          <p:cNvSpPr/>
          <p:nvPr/>
        </p:nvSpPr>
        <p:spPr>
          <a:xfrm>
            <a:off x="5291067" y="783463"/>
            <a:ext cx="729800"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10" name="Rectangle 9"/>
          <p:cNvSpPr/>
          <p:nvPr/>
        </p:nvSpPr>
        <p:spPr>
          <a:xfrm>
            <a:off x="5999404" y="783463"/>
            <a:ext cx="729800"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12" name="TextBox 11"/>
          <p:cNvSpPr txBox="1"/>
          <p:nvPr/>
        </p:nvSpPr>
        <p:spPr>
          <a:xfrm>
            <a:off x="8870982" y="5683348"/>
            <a:ext cx="658578" cy="369332"/>
          </a:xfrm>
          <a:prstGeom prst="rect">
            <a:avLst/>
          </a:prstGeom>
          <a:noFill/>
        </p:spPr>
        <p:txBody>
          <a:bodyPr wrap="none" rtlCol="0">
            <a:spAutoFit/>
          </a:bodyPr>
          <a:lstStyle/>
          <a:p>
            <a:r>
              <a:rPr lang="en-IN" dirty="0" smtClean="0"/>
              <a:t>stack</a:t>
            </a:r>
            <a:endParaRPr lang="en-US" dirty="0"/>
          </a:p>
        </p:txBody>
      </p:sp>
      <p:sp>
        <p:nvSpPr>
          <p:cNvPr id="13" name="Rectangle 12"/>
          <p:cNvSpPr/>
          <p:nvPr/>
        </p:nvSpPr>
        <p:spPr>
          <a:xfrm>
            <a:off x="8567226" y="5303520"/>
            <a:ext cx="1266092" cy="355392"/>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a:t>
            </a:r>
            <a:endParaRPr lang="en-US" dirty="0">
              <a:solidFill>
                <a:schemeClr val="tx1"/>
              </a:solidFill>
            </a:endParaRPr>
          </a:p>
        </p:txBody>
      </p:sp>
      <p:sp>
        <p:nvSpPr>
          <p:cNvPr id="14" name="TextBox 13"/>
          <p:cNvSpPr txBox="1"/>
          <p:nvPr/>
        </p:nvSpPr>
        <p:spPr>
          <a:xfrm>
            <a:off x="487019" y="2202090"/>
            <a:ext cx="1261884" cy="1200329"/>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 $</a:t>
            </a:r>
            <a:endParaRPr lang="en-IN" dirty="0" smtClean="0"/>
          </a:p>
          <a:p>
            <a:r>
              <a:rPr lang="en-IN" dirty="0" smtClean="0"/>
              <a:t>E</a:t>
            </a:r>
            <a:r>
              <a:rPr lang="en-IN" dirty="0" smtClean="0">
                <a:sym typeface="Wingdings" panose="05000000000000000000" pitchFamily="2" charset="2"/>
              </a:rPr>
              <a:t> E+T/T</a:t>
            </a:r>
          </a:p>
          <a:p>
            <a:r>
              <a:rPr lang="en-IN" dirty="0" smtClean="0">
                <a:sym typeface="Wingdings" panose="05000000000000000000" pitchFamily="2" charset="2"/>
              </a:rPr>
              <a:t>TT*F/F</a:t>
            </a:r>
          </a:p>
          <a:p>
            <a:r>
              <a:rPr lang="en-IN" dirty="0" err="1" smtClean="0">
                <a:sym typeface="Wingdings" panose="05000000000000000000" pitchFamily="2" charset="2"/>
              </a:rPr>
              <a:t>Fid</a:t>
            </a:r>
            <a:r>
              <a:rPr lang="en-IN" dirty="0" smtClean="0">
                <a:sym typeface="Wingdings" panose="05000000000000000000" pitchFamily="2" charset="2"/>
              </a:rPr>
              <a:t> /</a:t>
            </a:r>
            <a:r>
              <a:rPr lang="en-IN" dirty="0" err="1" smtClean="0">
                <a:sym typeface="Wingdings" panose="05000000000000000000" pitchFamily="2" charset="2"/>
              </a:rPr>
              <a:t>num</a:t>
            </a:r>
            <a:endParaRPr lang="en-US" dirty="0"/>
          </a:p>
        </p:txBody>
      </p:sp>
      <p:sp>
        <p:nvSpPr>
          <p:cNvPr id="15" name="TextBox 14"/>
          <p:cNvSpPr txBox="1"/>
          <p:nvPr/>
        </p:nvSpPr>
        <p:spPr>
          <a:xfrm>
            <a:off x="1721399" y="759783"/>
            <a:ext cx="684803" cy="369332"/>
          </a:xfrm>
          <a:prstGeom prst="rect">
            <a:avLst/>
          </a:prstGeom>
          <a:noFill/>
        </p:spPr>
        <p:txBody>
          <a:bodyPr wrap="none" rtlCol="0">
            <a:spAutoFit/>
          </a:bodyPr>
          <a:lstStyle/>
          <a:p>
            <a:r>
              <a:rPr lang="en-IN" dirty="0"/>
              <a:t>I</a:t>
            </a:r>
            <a:r>
              <a:rPr lang="en-IN" dirty="0" smtClean="0"/>
              <a:t>nput</a:t>
            </a:r>
            <a:endParaRPr lang="en-US" dirty="0"/>
          </a:p>
        </p:txBody>
      </p:sp>
      <p:sp>
        <p:nvSpPr>
          <p:cNvPr id="16" name="TextBox 15"/>
          <p:cNvSpPr txBox="1"/>
          <p:nvPr/>
        </p:nvSpPr>
        <p:spPr>
          <a:xfrm>
            <a:off x="423294" y="3430731"/>
            <a:ext cx="557717" cy="369332"/>
          </a:xfrm>
          <a:prstGeom prst="rect">
            <a:avLst/>
          </a:prstGeom>
          <a:noFill/>
        </p:spPr>
        <p:txBody>
          <a:bodyPr wrap="none" rtlCol="0">
            <a:spAutoFit/>
          </a:bodyPr>
          <a:lstStyle/>
          <a:p>
            <a:r>
              <a:rPr lang="en-IN" dirty="0" smtClean="0"/>
              <a:t>CFG</a:t>
            </a:r>
            <a:endParaRPr lang="en-US" dirty="0"/>
          </a:p>
        </p:txBody>
      </p:sp>
      <p:cxnSp>
        <p:nvCxnSpPr>
          <p:cNvPr id="18" name="Straight Arrow Connector 17"/>
          <p:cNvCxnSpPr/>
          <p:nvPr/>
        </p:nvCxnSpPr>
        <p:spPr>
          <a:xfrm flipV="1">
            <a:off x="3305908" y="1206493"/>
            <a:ext cx="0" cy="295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798947" y="1547446"/>
            <a:ext cx="1371658" cy="369332"/>
          </a:xfrm>
          <a:prstGeom prst="rect">
            <a:avLst/>
          </a:prstGeom>
          <a:noFill/>
        </p:spPr>
        <p:txBody>
          <a:bodyPr wrap="none" rtlCol="0">
            <a:spAutoFit/>
          </a:bodyPr>
          <a:lstStyle/>
          <a:p>
            <a:r>
              <a:rPr lang="en-IN" dirty="0" smtClean="0"/>
              <a:t>Read header</a:t>
            </a:r>
            <a:endParaRPr lang="en-US" dirty="0"/>
          </a:p>
        </p:txBody>
      </p:sp>
      <p:sp>
        <p:nvSpPr>
          <p:cNvPr id="17" name="TextBox 16"/>
          <p:cNvSpPr txBox="1"/>
          <p:nvPr/>
        </p:nvSpPr>
        <p:spPr>
          <a:xfrm>
            <a:off x="1721399" y="4572000"/>
            <a:ext cx="4244495" cy="923330"/>
          </a:xfrm>
          <a:prstGeom prst="rect">
            <a:avLst/>
          </a:prstGeom>
          <a:noFill/>
        </p:spPr>
        <p:txBody>
          <a:bodyPr wrap="none" rtlCol="0">
            <a:spAutoFit/>
          </a:bodyPr>
          <a:lstStyle/>
          <a:p>
            <a:r>
              <a:rPr lang="en-IN" dirty="0" smtClean="0"/>
              <a:t>Current handle(s)/substrings at top of stack</a:t>
            </a:r>
          </a:p>
          <a:p>
            <a:pPr marL="285750" indent="-285750">
              <a:buFont typeface="Arial" panose="020B0604020202020204" pitchFamily="34" charset="0"/>
              <a:buChar char="•"/>
            </a:pPr>
            <a:r>
              <a:rPr lang="en-IN" dirty="0" smtClean="0"/>
              <a:t>id $</a:t>
            </a:r>
          </a:p>
          <a:p>
            <a:pPr marL="285750" indent="-285750">
              <a:buFont typeface="Arial" panose="020B0604020202020204" pitchFamily="34" charset="0"/>
              <a:buChar char="•"/>
            </a:pPr>
            <a:r>
              <a:rPr lang="en-IN" dirty="0" smtClean="0"/>
              <a:t>id</a:t>
            </a:r>
            <a:endParaRPr lang="en-US" dirty="0"/>
          </a:p>
        </p:txBody>
      </p:sp>
      <p:sp>
        <p:nvSpPr>
          <p:cNvPr id="19" name="TextBox 18"/>
          <p:cNvSpPr txBox="1"/>
          <p:nvPr/>
        </p:nvSpPr>
        <p:spPr>
          <a:xfrm>
            <a:off x="1721399" y="4572000"/>
            <a:ext cx="4244495" cy="646331"/>
          </a:xfrm>
          <a:prstGeom prst="rect">
            <a:avLst/>
          </a:prstGeom>
          <a:noFill/>
        </p:spPr>
        <p:txBody>
          <a:bodyPr wrap="none" rtlCol="0">
            <a:spAutoFit/>
          </a:bodyPr>
          <a:lstStyle/>
          <a:p>
            <a:r>
              <a:rPr lang="en-IN" dirty="0" smtClean="0"/>
              <a:t>Current handle(s)/substrings at top of stack</a:t>
            </a:r>
          </a:p>
          <a:p>
            <a:r>
              <a:rPr lang="en-IN" dirty="0" smtClean="0"/>
              <a:t> </a:t>
            </a:r>
            <a:endParaRPr lang="en-US" dirty="0"/>
          </a:p>
        </p:txBody>
      </p:sp>
      <p:sp>
        <p:nvSpPr>
          <p:cNvPr id="2" name="TextBox 1"/>
          <p:cNvSpPr txBox="1"/>
          <p:nvPr/>
        </p:nvSpPr>
        <p:spPr>
          <a:xfrm>
            <a:off x="2518117" y="2546252"/>
            <a:ext cx="3466462" cy="923330"/>
          </a:xfrm>
          <a:prstGeom prst="rect">
            <a:avLst/>
          </a:prstGeom>
          <a:noFill/>
        </p:spPr>
        <p:txBody>
          <a:bodyPr wrap="none" rtlCol="0">
            <a:spAutoFit/>
          </a:bodyPr>
          <a:lstStyle/>
          <a:p>
            <a:r>
              <a:rPr lang="en-IN" dirty="0" smtClean="0"/>
              <a:t>Id matches </a:t>
            </a:r>
            <a:r>
              <a:rPr lang="en-IN" dirty="0" smtClean="0"/>
              <a:t>right side </a:t>
            </a:r>
            <a:r>
              <a:rPr lang="en-IN" dirty="0" smtClean="0"/>
              <a:t>of production</a:t>
            </a:r>
          </a:p>
          <a:p>
            <a:r>
              <a:rPr lang="en-IN" dirty="0" err="1" smtClean="0"/>
              <a:t>F</a:t>
            </a:r>
            <a:r>
              <a:rPr lang="en-IN" dirty="0" err="1" smtClean="0">
                <a:sym typeface="Wingdings" panose="05000000000000000000" pitchFamily="2" charset="2"/>
              </a:rPr>
              <a:t>id</a:t>
            </a:r>
            <a:endParaRPr lang="en-IN" dirty="0" smtClean="0">
              <a:sym typeface="Wingdings" panose="05000000000000000000" pitchFamily="2" charset="2"/>
            </a:endParaRPr>
          </a:p>
          <a:p>
            <a:r>
              <a:rPr lang="en-IN" dirty="0" smtClean="0">
                <a:sym typeface="Wingdings" panose="05000000000000000000" pitchFamily="2" charset="2"/>
              </a:rPr>
              <a:t>Remove id and replace it by F</a:t>
            </a:r>
            <a:endParaRPr lang="en-US" dirty="0"/>
          </a:p>
        </p:txBody>
      </p:sp>
      <p:sp>
        <p:nvSpPr>
          <p:cNvPr id="21" name="Rectangle 20"/>
          <p:cNvSpPr/>
          <p:nvPr/>
        </p:nvSpPr>
        <p:spPr>
          <a:xfrm>
            <a:off x="8870982" y="4872679"/>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F</a:t>
            </a:r>
            <a:endParaRPr lang="en-US" dirty="0"/>
          </a:p>
        </p:txBody>
      </p:sp>
      <p:cxnSp>
        <p:nvCxnSpPr>
          <p:cNvPr id="23" name="Straight Connector 22"/>
          <p:cNvCxnSpPr/>
          <p:nvPr/>
        </p:nvCxnSpPr>
        <p:spPr>
          <a:xfrm flipH="1">
            <a:off x="10058400" y="4250028"/>
            <a:ext cx="1083212" cy="3219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567225" y="520505"/>
            <a:ext cx="2686929" cy="707886"/>
          </a:xfrm>
          <a:prstGeom prst="rect">
            <a:avLst/>
          </a:prstGeom>
          <a:noFill/>
        </p:spPr>
        <p:txBody>
          <a:bodyPr wrap="square" rtlCol="0">
            <a:spAutoFit/>
          </a:bodyPr>
          <a:lstStyle/>
          <a:p>
            <a:r>
              <a:rPr lang="en-IN" sz="4000" dirty="0" smtClean="0"/>
              <a:t>REDUCE (2)</a:t>
            </a:r>
            <a:endParaRPr lang="en-US" sz="4000" dirty="0"/>
          </a:p>
        </p:txBody>
      </p:sp>
    </p:spTree>
    <p:extLst>
      <p:ext uri="{BB962C8B-B14F-4D97-AF65-F5344CB8AC3E}">
        <p14:creationId xmlns:p14="http://schemas.microsoft.com/office/powerpoint/2010/main" val="9012625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Shift reduce parser</a:t>
            </a:r>
            <a:endParaRPr lang="en-US" dirty="0"/>
          </a:p>
        </p:txBody>
      </p:sp>
      <p:sp>
        <p:nvSpPr>
          <p:cNvPr id="3" name="Content Placeholder 2"/>
          <p:cNvSpPr>
            <a:spLocks noGrp="1"/>
          </p:cNvSpPr>
          <p:nvPr>
            <p:ph idx="1"/>
          </p:nvPr>
        </p:nvSpPr>
        <p:spPr/>
        <p:txBody>
          <a:bodyPr/>
          <a:lstStyle/>
          <a:p>
            <a:r>
              <a:rPr lang="en-IN" dirty="0" smtClean="0"/>
              <a:t>A shift reduce parser tries to construct a parse tree from leaves of parse tree. And moves toward the root(goal symbol of CFG) of the tree( essentially a bottom up parser)</a:t>
            </a:r>
          </a:p>
          <a:p>
            <a:r>
              <a:rPr lang="en-IN" dirty="0"/>
              <a:t> </a:t>
            </a:r>
            <a:r>
              <a:rPr lang="en-IN" dirty="0" smtClean="0"/>
              <a:t>input </a:t>
            </a:r>
            <a:r>
              <a:rPr lang="en-IN" dirty="0" smtClean="0">
                <a:sym typeface="Wingdings" panose="05000000000000000000" pitchFamily="2" charset="2"/>
              </a:rPr>
              <a:t> reduce to root</a:t>
            </a:r>
          </a:p>
          <a:p>
            <a:endParaRPr lang="en-IN" dirty="0">
              <a:sym typeface="Wingdings" panose="05000000000000000000" pitchFamily="2" charset="2"/>
            </a:endParaRPr>
          </a:p>
          <a:p>
            <a:r>
              <a:rPr lang="en-IN" dirty="0" smtClean="0">
                <a:sym typeface="Wingdings" panose="05000000000000000000" pitchFamily="2" charset="2"/>
              </a:rPr>
              <a:t>To implement shift reduce parser we use a (modified) PDA</a:t>
            </a:r>
          </a:p>
          <a:p>
            <a:r>
              <a:rPr lang="en-IN" dirty="0" smtClean="0">
                <a:sym typeface="Wingdings" panose="05000000000000000000" pitchFamily="2" charset="2"/>
              </a:rPr>
              <a:t>It consists of an input string a stack with the delimiter at top as </a:t>
            </a:r>
            <a:r>
              <a:rPr lang="en-IN" dirty="0" err="1" smtClean="0">
                <a:sym typeface="Wingdings" panose="05000000000000000000" pitchFamily="2" charset="2"/>
              </a:rPr>
              <a:t>intial</a:t>
            </a:r>
            <a:r>
              <a:rPr lang="en-IN" dirty="0" smtClean="0">
                <a:sym typeface="Wingdings" panose="05000000000000000000" pitchFamily="2" charset="2"/>
              </a:rPr>
              <a:t> configuration</a:t>
            </a:r>
            <a:endParaRPr lang="en-US" dirty="0"/>
          </a:p>
        </p:txBody>
      </p:sp>
    </p:spTree>
    <p:extLst>
      <p:ext uri="{BB962C8B-B14F-4D97-AF65-F5344CB8AC3E}">
        <p14:creationId xmlns:p14="http://schemas.microsoft.com/office/powerpoint/2010/main" val="417334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08349" y="785611"/>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5" name="Rectangle 4"/>
          <p:cNvSpPr/>
          <p:nvPr/>
        </p:nvSpPr>
        <p:spPr>
          <a:xfrm>
            <a:off x="3114539" y="783463"/>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6" name="Rectangle 5"/>
          <p:cNvSpPr/>
          <p:nvPr/>
        </p:nvSpPr>
        <p:spPr>
          <a:xfrm>
            <a:off x="3822876" y="783463"/>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7" name="Rectangle 6"/>
          <p:cNvSpPr/>
          <p:nvPr/>
        </p:nvSpPr>
        <p:spPr>
          <a:xfrm>
            <a:off x="6729204" y="783463"/>
            <a:ext cx="695459" cy="321972"/>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8" name="Rectangle 7"/>
          <p:cNvSpPr/>
          <p:nvPr/>
        </p:nvSpPr>
        <p:spPr>
          <a:xfrm>
            <a:off x="4518335" y="783463"/>
            <a:ext cx="890792"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9" name="Rectangle 8"/>
          <p:cNvSpPr/>
          <p:nvPr/>
        </p:nvSpPr>
        <p:spPr>
          <a:xfrm>
            <a:off x="5291067" y="783463"/>
            <a:ext cx="729800"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10" name="Rectangle 9"/>
          <p:cNvSpPr/>
          <p:nvPr/>
        </p:nvSpPr>
        <p:spPr>
          <a:xfrm>
            <a:off x="5999404" y="783463"/>
            <a:ext cx="729800"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11" name="Rectangle 10"/>
          <p:cNvSpPr/>
          <p:nvPr/>
        </p:nvSpPr>
        <p:spPr>
          <a:xfrm>
            <a:off x="8567225" y="1547446"/>
            <a:ext cx="1266092" cy="4135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8870982" y="5683348"/>
            <a:ext cx="658578" cy="369332"/>
          </a:xfrm>
          <a:prstGeom prst="rect">
            <a:avLst/>
          </a:prstGeom>
          <a:noFill/>
        </p:spPr>
        <p:txBody>
          <a:bodyPr wrap="none" rtlCol="0">
            <a:spAutoFit/>
          </a:bodyPr>
          <a:lstStyle/>
          <a:p>
            <a:r>
              <a:rPr lang="en-IN" dirty="0" smtClean="0"/>
              <a:t>stack</a:t>
            </a:r>
            <a:endParaRPr lang="en-US" dirty="0"/>
          </a:p>
        </p:txBody>
      </p:sp>
      <p:sp>
        <p:nvSpPr>
          <p:cNvPr id="13" name="Rectangle 12"/>
          <p:cNvSpPr/>
          <p:nvPr/>
        </p:nvSpPr>
        <p:spPr>
          <a:xfrm>
            <a:off x="8567226" y="5303520"/>
            <a:ext cx="1266092" cy="355392"/>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a:t>
            </a:r>
            <a:endParaRPr lang="en-US" dirty="0">
              <a:solidFill>
                <a:schemeClr val="tx1"/>
              </a:solidFill>
            </a:endParaRPr>
          </a:p>
        </p:txBody>
      </p:sp>
      <p:sp>
        <p:nvSpPr>
          <p:cNvPr id="14" name="TextBox 13"/>
          <p:cNvSpPr txBox="1"/>
          <p:nvPr/>
        </p:nvSpPr>
        <p:spPr>
          <a:xfrm>
            <a:off x="487019" y="2202090"/>
            <a:ext cx="1261884" cy="1200329"/>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 $</a:t>
            </a:r>
            <a:endParaRPr lang="en-IN" dirty="0" smtClean="0"/>
          </a:p>
          <a:p>
            <a:r>
              <a:rPr lang="en-IN" dirty="0" smtClean="0"/>
              <a:t>E</a:t>
            </a:r>
            <a:r>
              <a:rPr lang="en-IN" dirty="0" smtClean="0">
                <a:sym typeface="Wingdings" panose="05000000000000000000" pitchFamily="2" charset="2"/>
              </a:rPr>
              <a:t> E+T/T</a:t>
            </a:r>
          </a:p>
          <a:p>
            <a:r>
              <a:rPr lang="en-IN" dirty="0" smtClean="0">
                <a:sym typeface="Wingdings" panose="05000000000000000000" pitchFamily="2" charset="2"/>
              </a:rPr>
              <a:t>TT*F/F</a:t>
            </a:r>
          </a:p>
          <a:p>
            <a:r>
              <a:rPr lang="en-IN" dirty="0" err="1" smtClean="0">
                <a:sym typeface="Wingdings" panose="05000000000000000000" pitchFamily="2" charset="2"/>
              </a:rPr>
              <a:t>Fid</a:t>
            </a:r>
            <a:r>
              <a:rPr lang="en-IN" dirty="0" smtClean="0">
                <a:sym typeface="Wingdings" panose="05000000000000000000" pitchFamily="2" charset="2"/>
              </a:rPr>
              <a:t> /</a:t>
            </a:r>
            <a:r>
              <a:rPr lang="en-IN" dirty="0" err="1" smtClean="0">
                <a:sym typeface="Wingdings" panose="05000000000000000000" pitchFamily="2" charset="2"/>
              </a:rPr>
              <a:t>num</a:t>
            </a:r>
            <a:endParaRPr lang="en-US" dirty="0"/>
          </a:p>
        </p:txBody>
      </p:sp>
      <p:sp>
        <p:nvSpPr>
          <p:cNvPr id="16" name="TextBox 15"/>
          <p:cNvSpPr txBox="1"/>
          <p:nvPr/>
        </p:nvSpPr>
        <p:spPr>
          <a:xfrm>
            <a:off x="423294" y="3430731"/>
            <a:ext cx="557717" cy="369332"/>
          </a:xfrm>
          <a:prstGeom prst="rect">
            <a:avLst/>
          </a:prstGeom>
          <a:noFill/>
        </p:spPr>
        <p:txBody>
          <a:bodyPr wrap="none" rtlCol="0">
            <a:spAutoFit/>
          </a:bodyPr>
          <a:lstStyle/>
          <a:p>
            <a:r>
              <a:rPr lang="en-IN" dirty="0" smtClean="0"/>
              <a:t>CFG</a:t>
            </a:r>
            <a:endParaRPr lang="en-US" dirty="0"/>
          </a:p>
        </p:txBody>
      </p:sp>
      <p:cxnSp>
        <p:nvCxnSpPr>
          <p:cNvPr id="18" name="Straight Arrow Connector 17"/>
          <p:cNvCxnSpPr/>
          <p:nvPr/>
        </p:nvCxnSpPr>
        <p:spPr>
          <a:xfrm flipV="1">
            <a:off x="2672862" y="1252026"/>
            <a:ext cx="0" cy="295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488269" y="1547446"/>
            <a:ext cx="1371658" cy="369332"/>
          </a:xfrm>
          <a:prstGeom prst="rect">
            <a:avLst/>
          </a:prstGeom>
          <a:noFill/>
        </p:spPr>
        <p:txBody>
          <a:bodyPr wrap="none" rtlCol="0">
            <a:spAutoFit/>
          </a:bodyPr>
          <a:lstStyle/>
          <a:p>
            <a:r>
              <a:rPr lang="en-IN" dirty="0" smtClean="0"/>
              <a:t>Read header</a:t>
            </a:r>
            <a:endParaRPr lang="en-US" dirty="0"/>
          </a:p>
        </p:txBody>
      </p:sp>
      <p:sp>
        <p:nvSpPr>
          <p:cNvPr id="21" name="TextBox 20"/>
          <p:cNvSpPr txBox="1"/>
          <p:nvPr/>
        </p:nvSpPr>
        <p:spPr>
          <a:xfrm>
            <a:off x="1721399" y="4572000"/>
            <a:ext cx="4244495" cy="646331"/>
          </a:xfrm>
          <a:prstGeom prst="rect">
            <a:avLst/>
          </a:prstGeom>
          <a:noFill/>
        </p:spPr>
        <p:txBody>
          <a:bodyPr wrap="none" rtlCol="0">
            <a:spAutoFit/>
          </a:bodyPr>
          <a:lstStyle/>
          <a:p>
            <a:r>
              <a:rPr lang="en-IN" dirty="0" smtClean="0"/>
              <a:t>Current handle(s)/substrings at top of stack</a:t>
            </a:r>
          </a:p>
          <a:p>
            <a:pPr marL="285750" indent="-285750">
              <a:buFont typeface="Arial" panose="020B0604020202020204" pitchFamily="34" charset="0"/>
              <a:buChar char="•"/>
            </a:pPr>
            <a:r>
              <a:rPr lang="en-IN" dirty="0" smtClean="0"/>
              <a:t> $</a:t>
            </a:r>
            <a:endParaRPr lang="en-US" dirty="0"/>
          </a:p>
        </p:txBody>
      </p:sp>
      <p:sp>
        <p:nvSpPr>
          <p:cNvPr id="19" name="TextBox 18"/>
          <p:cNvSpPr txBox="1"/>
          <p:nvPr/>
        </p:nvSpPr>
        <p:spPr>
          <a:xfrm>
            <a:off x="487019" y="785470"/>
            <a:ext cx="1685270" cy="369332"/>
          </a:xfrm>
          <a:prstGeom prst="rect">
            <a:avLst/>
          </a:prstGeom>
          <a:noFill/>
        </p:spPr>
        <p:txBody>
          <a:bodyPr wrap="none" rtlCol="0">
            <a:spAutoFit/>
          </a:bodyPr>
          <a:lstStyle/>
          <a:p>
            <a:r>
              <a:rPr lang="en-IN" dirty="0" smtClean="0"/>
              <a:t>(buffered) Input</a:t>
            </a:r>
            <a:endParaRPr lang="en-US" dirty="0"/>
          </a:p>
        </p:txBody>
      </p:sp>
    </p:spTree>
    <p:extLst>
      <p:ext uri="{BB962C8B-B14F-4D97-AF65-F5344CB8AC3E}">
        <p14:creationId xmlns:p14="http://schemas.microsoft.com/office/powerpoint/2010/main" val="9198160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Shift/reduce parsing…</a:t>
            </a:r>
            <a:endParaRPr lang="en-US" dirty="0"/>
          </a:p>
        </p:txBody>
      </p:sp>
      <p:sp>
        <p:nvSpPr>
          <p:cNvPr id="3" name="Content Placeholder 2"/>
          <p:cNvSpPr>
            <a:spLocks noGrp="1"/>
          </p:cNvSpPr>
          <p:nvPr>
            <p:ph idx="1"/>
          </p:nvPr>
        </p:nvSpPr>
        <p:spPr/>
        <p:txBody>
          <a:bodyPr/>
          <a:lstStyle/>
          <a:p>
            <a:r>
              <a:rPr lang="en-IN" dirty="0" smtClean="0"/>
              <a:t>One or more symbols are moved on and off the stack during the parsing. The top of stack contains one or more handles at any given time. These handles are matched against right side of productions. If a match is found the symbols are reduced to the appropriate non terminals . If no match is found the next input symbol is shifted onto the stack.</a:t>
            </a:r>
          </a:p>
          <a:p>
            <a:r>
              <a:rPr lang="en-IN" dirty="0" smtClean="0"/>
              <a:t>This continues until an error is found or the parse is complete.</a:t>
            </a:r>
            <a:endParaRPr lang="en-US" dirty="0"/>
          </a:p>
        </p:txBody>
      </p:sp>
    </p:spTree>
    <p:extLst>
      <p:ext uri="{BB962C8B-B14F-4D97-AF65-F5344CB8AC3E}">
        <p14:creationId xmlns:p14="http://schemas.microsoft.com/office/powerpoint/2010/main" val="38610393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Shift reduce parser actions</a:t>
            </a:r>
            <a:endParaRPr lang="en-US" dirty="0"/>
          </a:p>
        </p:txBody>
      </p:sp>
      <p:sp>
        <p:nvSpPr>
          <p:cNvPr id="3" name="Content Placeholder 2"/>
          <p:cNvSpPr>
            <a:spLocks noGrp="1"/>
          </p:cNvSpPr>
          <p:nvPr>
            <p:ph idx="1"/>
          </p:nvPr>
        </p:nvSpPr>
        <p:spPr/>
        <p:txBody>
          <a:bodyPr/>
          <a:lstStyle/>
          <a:p>
            <a:r>
              <a:rPr lang="en-IN" dirty="0" smtClean="0"/>
              <a:t>Shift: move the next symbol onto the stack</a:t>
            </a:r>
          </a:p>
          <a:p>
            <a:r>
              <a:rPr lang="en-IN" dirty="0" smtClean="0"/>
              <a:t>Reduce: handle on top of stack is replaced by appropriate non terminal of right hand of the matching production</a:t>
            </a:r>
          </a:p>
          <a:p>
            <a:r>
              <a:rPr lang="en-IN" dirty="0" smtClean="0"/>
              <a:t>Accept: The start symbol is in stack and parser confirms successful parsing</a:t>
            </a:r>
          </a:p>
          <a:p>
            <a:r>
              <a:rPr lang="en-IN" dirty="0" smtClean="0"/>
              <a:t>Error: if none of the above actions is possible …</a:t>
            </a:r>
          </a:p>
          <a:p>
            <a:endParaRPr lang="en-US" dirty="0"/>
          </a:p>
        </p:txBody>
      </p:sp>
    </p:spTree>
    <p:extLst>
      <p:ext uri="{BB962C8B-B14F-4D97-AF65-F5344CB8AC3E}">
        <p14:creationId xmlns:p14="http://schemas.microsoft.com/office/powerpoint/2010/main" val="10654991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Just a couple of rules before we begin</a:t>
            </a:r>
            <a:endParaRPr lang="en-US" dirty="0"/>
          </a:p>
        </p:txBody>
      </p:sp>
      <p:sp>
        <p:nvSpPr>
          <p:cNvPr id="3" name="Content Placeholder 2"/>
          <p:cNvSpPr>
            <a:spLocks noGrp="1"/>
          </p:cNvSpPr>
          <p:nvPr>
            <p:ph idx="1"/>
          </p:nvPr>
        </p:nvSpPr>
        <p:spPr/>
        <p:txBody>
          <a:bodyPr/>
          <a:lstStyle/>
          <a:p>
            <a:r>
              <a:rPr lang="en-IN" dirty="0" smtClean="0"/>
              <a:t>If the input symbol has a higher precedence or same than the handle (at top of stack) we do shift </a:t>
            </a:r>
          </a:p>
          <a:p>
            <a:r>
              <a:rPr lang="en-IN" dirty="0" smtClean="0"/>
              <a:t>If the input symbol has lower precedence than the handle than we try to find a match and reduce one of the handles</a:t>
            </a:r>
          </a:p>
          <a:p>
            <a:r>
              <a:rPr lang="en-IN" dirty="0" smtClean="0"/>
              <a:t>In short if anything is in the lower productions of CFGs it has a higher precedence than anything in higher production of CFG…</a:t>
            </a:r>
            <a:endParaRPr lang="en-US" dirty="0"/>
          </a:p>
        </p:txBody>
      </p:sp>
    </p:spTree>
    <p:extLst>
      <p:ext uri="{BB962C8B-B14F-4D97-AF65-F5344CB8AC3E}">
        <p14:creationId xmlns:p14="http://schemas.microsoft.com/office/powerpoint/2010/main" val="16584743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08349" y="785611"/>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5" name="Rectangle 4"/>
          <p:cNvSpPr/>
          <p:nvPr/>
        </p:nvSpPr>
        <p:spPr>
          <a:xfrm>
            <a:off x="3114539" y="783463"/>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6" name="Rectangle 5"/>
          <p:cNvSpPr/>
          <p:nvPr/>
        </p:nvSpPr>
        <p:spPr>
          <a:xfrm>
            <a:off x="3822876" y="783463"/>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7" name="Rectangle 6"/>
          <p:cNvSpPr/>
          <p:nvPr/>
        </p:nvSpPr>
        <p:spPr>
          <a:xfrm>
            <a:off x="6729204" y="783463"/>
            <a:ext cx="695459" cy="321972"/>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8" name="Rectangle 7"/>
          <p:cNvSpPr/>
          <p:nvPr/>
        </p:nvSpPr>
        <p:spPr>
          <a:xfrm>
            <a:off x="4518335" y="783463"/>
            <a:ext cx="890792"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9" name="Rectangle 8"/>
          <p:cNvSpPr/>
          <p:nvPr/>
        </p:nvSpPr>
        <p:spPr>
          <a:xfrm>
            <a:off x="5291067" y="783463"/>
            <a:ext cx="729800"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10" name="Rectangle 9"/>
          <p:cNvSpPr/>
          <p:nvPr/>
        </p:nvSpPr>
        <p:spPr>
          <a:xfrm>
            <a:off x="5999404" y="783463"/>
            <a:ext cx="729800"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11" name="Rectangle 10"/>
          <p:cNvSpPr/>
          <p:nvPr/>
        </p:nvSpPr>
        <p:spPr>
          <a:xfrm>
            <a:off x="8567225" y="1547446"/>
            <a:ext cx="1266092" cy="4135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8870982" y="5683348"/>
            <a:ext cx="658578" cy="369332"/>
          </a:xfrm>
          <a:prstGeom prst="rect">
            <a:avLst/>
          </a:prstGeom>
          <a:noFill/>
        </p:spPr>
        <p:txBody>
          <a:bodyPr wrap="none" rtlCol="0">
            <a:spAutoFit/>
          </a:bodyPr>
          <a:lstStyle/>
          <a:p>
            <a:r>
              <a:rPr lang="en-IN" dirty="0" smtClean="0"/>
              <a:t>stack</a:t>
            </a:r>
            <a:endParaRPr lang="en-US" dirty="0"/>
          </a:p>
        </p:txBody>
      </p:sp>
      <p:sp>
        <p:nvSpPr>
          <p:cNvPr id="13" name="Rectangle 12"/>
          <p:cNvSpPr/>
          <p:nvPr/>
        </p:nvSpPr>
        <p:spPr>
          <a:xfrm>
            <a:off x="8567226" y="5303520"/>
            <a:ext cx="1266092" cy="355392"/>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a:t>
            </a:r>
            <a:endParaRPr lang="en-US" dirty="0">
              <a:solidFill>
                <a:schemeClr val="tx1"/>
              </a:solidFill>
            </a:endParaRPr>
          </a:p>
        </p:txBody>
      </p:sp>
      <p:sp>
        <p:nvSpPr>
          <p:cNvPr id="14" name="TextBox 13"/>
          <p:cNvSpPr txBox="1"/>
          <p:nvPr/>
        </p:nvSpPr>
        <p:spPr>
          <a:xfrm>
            <a:off x="487019" y="2202090"/>
            <a:ext cx="1261884" cy="1200329"/>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 $</a:t>
            </a:r>
            <a:endParaRPr lang="en-IN" dirty="0" smtClean="0"/>
          </a:p>
          <a:p>
            <a:r>
              <a:rPr lang="en-IN" dirty="0" smtClean="0"/>
              <a:t>E</a:t>
            </a:r>
            <a:r>
              <a:rPr lang="en-IN" dirty="0" smtClean="0">
                <a:sym typeface="Wingdings" panose="05000000000000000000" pitchFamily="2" charset="2"/>
              </a:rPr>
              <a:t> E+T/T</a:t>
            </a:r>
          </a:p>
          <a:p>
            <a:r>
              <a:rPr lang="en-IN" dirty="0" smtClean="0">
                <a:sym typeface="Wingdings" panose="05000000000000000000" pitchFamily="2" charset="2"/>
              </a:rPr>
              <a:t>TT*F/F</a:t>
            </a:r>
          </a:p>
          <a:p>
            <a:r>
              <a:rPr lang="en-IN" dirty="0" err="1" smtClean="0">
                <a:sym typeface="Wingdings" panose="05000000000000000000" pitchFamily="2" charset="2"/>
              </a:rPr>
              <a:t>Fid</a:t>
            </a:r>
            <a:r>
              <a:rPr lang="en-IN" dirty="0" smtClean="0">
                <a:sym typeface="Wingdings" panose="05000000000000000000" pitchFamily="2" charset="2"/>
              </a:rPr>
              <a:t> /</a:t>
            </a:r>
            <a:r>
              <a:rPr lang="en-IN" dirty="0" err="1" smtClean="0">
                <a:sym typeface="Wingdings" panose="05000000000000000000" pitchFamily="2" charset="2"/>
              </a:rPr>
              <a:t>num</a:t>
            </a:r>
            <a:endParaRPr lang="en-US" dirty="0"/>
          </a:p>
        </p:txBody>
      </p:sp>
      <p:sp>
        <p:nvSpPr>
          <p:cNvPr id="16" name="TextBox 15"/>
          <p:cNvSpPr txBox="1"/>
          <p:nvPr/>
        </p:nvSpPr>
        <p:spPr>
          <a:xfrm>
            <a:off x="423294" y="3430731"/>
            <a:ext cx="557717" cy="369332"/>
          </a:xfrm>
          <a:prstGeom prst="rect">
            <a:avLst/>
          </a:prstGeom>
          <a:noFill/>
        </p:spPr>
        <p:txBody>
          <a:bodyPr wrap="none" rtlCol="0">
            <a:spAutoFit/>
          </a:bodyPr>
          <a:lstStyle/>
          <a:p>
            <a:r>
              <a:rPr lang="en-IN" dirty="0" smtClean="0"/>
              <a:t>CFG</a:t>
            </a:r>
            <a:endParaRPr lang="en-US" dirty="0"/>
          </a:p>
        </p:txBody>
      </p:sp>
      <p:cxnSp>
        <p:nvCxnSpPr>
          <p:cNvPr id="18" name="Straight Arrow Connector 17"/>
          <p:cNvCxnSpPr/>
          <p:nvPr/>
        </p:nvCxnSpPr>
        <p:spPr>
          <a:xfrm flipV="1">
            <a:off x="2672862" y="1252026"/>
            <a:ext cx="0" cy="295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488269" y="1547446"/>
            <a:ext cx="1371658" cy="369332"/>
          </a:xfrm>
          <a:prstGeom prst="rect">
            <a:avLst/>
          </a:prstGeom>
          <a:noFill/>
        </p:spPr>
        <p:txBody>
          <a:bodyPr wrap="none" rtlCol="0">
            <a:spAutoFit/>
          </a:bodyPr>
          <a:lstStyle/>
          <a:p>
            <a:r>
              <a:rPr lang="en-IN" dirty="0" smtClean="0"/>
              <a:t>Read header</a:t>
            </a:r>
            <a:endParaRPr lang="en-US" dirty="0"/>
          </a:p>
        </p:txBody>
      </p:sp>
      <p:sp>
        <p:nvSpPr>
          <p:cNvPr id="21" name="TextBox 20"/>
          <p:cNvSpPr txBox="1"/>
          <p:nvPr/>
        </p:nvSpPr>
        <p:spPr>
          <a:xfrm>
            <a:off x="1721399" y="4572000"/>
            <a:ext cx="4244495" cy="646331"/>
          </a:xfrm>
          <a:prstGeom prst="rect">
            <a:avLst/>
          </a:prstGeom>
          <a:noFill/>
        </p:spPr>
        <p:txBody>
          <a:bodyPr wrap="none" rtlCol="0">
            <a:spAutoFit/>
          </a:bodyPr>
          <a:lstStyle/>
          <a:p>
            <a:r>
              <a:rPr lang="en-IN" dirty="0" smtClean="0"/>
              <a:t>Current handle(s)/substrings at top of stack</a:t>
            </a:r>
          </a:p>
          <a:p>
            <a:pPr marL="285750" indent="-285750">
              <a:buFont typeface="Arial" panose="020B0604020202020204" pitchFamily="34" charset="0"/>
              <a:buChar char="•"/>
            </a:pPr>
            <a:r>
              <a:rPr lang="en-IN" dirty="0" smtClean="0"/>
              <a:t> $</a:t>
            </a:r>
            <a:endParaRPr lang="en-US" dirty="0"/>
          </a:p>
        </p:txBody>
      </p:sp>
      <p:sp>
        <p:nvSpPr>
          <p:cNvPr id="19" name="TextBox 18"/>
          <p:cNvSpPr txBox="1"/>
          <p:nvPr/>
        </p:nvSpPr>
        <p:spPr>
          <a:xfrm>
            <a:off x="487019" y="785470"/>
            <a:ext cx="1685270" cy="369332"/>
          </a:xfrm>
          <a:prstGeom prst="rect">
            <a:avLst/>
          </a:prstGeom>
          <a:noFill/>
        </p:spPr>
        <p:txBody>
          <a:bodyPr wrap="none" rtlCol="0">
            <a:spAutoFit/>
          </a:bodyPr>
          <a:lstStyle/>
          <a:p>
            <a:r>
              <a:rPr lang="en-IN" dirty="0" smtClean="0"/>
              <a:t>(buffered) Input</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838713653"/>
              </p:ext>
            </p:extLst>
          </p:nvPr>
        </p:nvGraphicFramePr>
        <p:xfrm>
          <a:off x="1935404" y="2121721"/>
          <a:ext cx="5714646" cy="1483360"/>
        </p:xfrm>
        <a:graphic>
          <a:graphicData uri="http://schemas.openxmlformats.org/drawingml/2006/table">
            <a:tbl>
              <a:tblPr firstRow="1" bandRow="1">
                <a:tableStyleId>{5C22544A-7EE6-4342-B048-85BDC9FD1C3A}</a:tableStyleId>
              </a:tblPr>
              <a:tblGrid>
                <a:gridCol w="1904882"/>
                <a:gridCol w="1904882"/>
                <a:gridCol w="1904882"/>
              </a:tblGrid>
              <a:tr h="370840">
                <a:tc>
                  <a:txBody>
                    <a:bodyPr/>
                    <a:lstStyle/>
                    <a:p>
                      <a:r>
                        <a:rPr lang="en-IN" dirty="0" smtClean="0"/>
                        <a:t>stack</a:t>
                      </a:r>
                      <a:endParaRPr lang="en-US" dirty="0"/>
                    </a:p>
                  </a:txBody>
                  <a:tcPr/>
                </a:tc>
                <a:tc>
                  <a:txBody>
                    <a:bodyPr/>
                    <a:lstStyle/>
                    <a:p>
                      <a:r>
                        <a:rPr lang="en-IN" dirty="0" smtClean="0"/>
                        <a:t>input</a:t>
                      </a:r>
                      <a:endParaRPr lang="en-US" dirty="0"/>
                    </a:p>
                  </a:txBody>
                  <a:tcPr/>
                </a:tc>
                <a:tc>
                  <a:txBody>
                    <a:bodyPr/>
                    <a:lstStyle/>
                    <a:p>
                      <a:r>
                        <a:rPr lang="en-IN" dirty="0" smtClean="0"/>
                        <a:t>action</a:t>
                      </a:r>
                      <a:endParaRPr lang="en-US" dirty="0"/>
                    </a:p>
                  </a:txBody>
                  <a:tcPr/>
                </a:tc>
              </a:tr>
              <a:tr h="370840">
                <a:tc>
                  <a:txBody>
                    <a:bodyPr/>
                    <a:lstStyle/>
                    <a:p>
                      <a:r>
                        <a:rPr lang="en-IN" dirty="0" smtClean="0"/>
                        <a:t>$</a:t>
                      </a:r>
                      <a:endParaRPr lang="en-US" dirty="0"/>
                    </a:p>
                  </a:txBody>
                  <a:tcPr/>
                </a:tc>
                <a:tc>
                  <a:txBody>
                    <a:bodyPr/>
                    <a:lstStyle/>
                    <a:p>
                      <a:r>
                        <a:rPr lang="en-IN" dirty="0" err="1" smtClean="0"/>
                        <a:t>Id+id</a:t>
                      </a:r>
                      <a:r>
                        <a:rPr lang="en-IN" dirty="0" smtClean="0"/>
                        <a:t>…+id$</a:t>
                      </a:r>
                      <a:endParaRPr lang="en-US" dirty="0"/>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dirty="0"/>
                    </a:p>
                  </a:txBody>
                  <a:tcPr/>
                </a:tc>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val="99143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08349" y="785611"/>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5" name="Rectangle 4"/>
          <p:cNvSpPr/>
          <p:nvPr/>
        </p:nvSpPr>
        <p:spPr>
          <a:xfrm>
            <a:off x="3114539" y="783463"/>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6" name="Rectangle 5"/>
          <p:cNvSpPr/>
          <p:nvPr/>
        </p:nvSpPr>
        <p:spPr>
          <a:xfrm>
            <a:off x="3822876" y="783463"/>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7" name="Rectangle 6"/>
          <p:cNvSpPr/>
          <p:nvPr/>
        </p:nvSpPr>
        <p:spPr>
          <a:xfrm>
            <a:off x="6729204" y="783463"/>
            <a:ext cx="695459" cy="321972"/>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8" name="Rectangle 7"/>
          <p:cNvSpPr/>
          <p:nvPr/>
        </p:nvSpPr>
        <p:spPr>
          <a:xfrm>
            <a:off x="4518335" y="783463"/>
            <a:ext cx="890792"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9" name="Rectangle 8"/>
          <p:cNvSpPr/>
          <p:nvPr/>
        </p:nvSpPr>
        <p:spPr>
          <a:xfrm>
            <a:off x="5291067" y="783463"/>
            <a:ext cx="729800"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10" name="Rectangle 9"/>
          <p:cNvSpPr/>
          <p:nvPr/>
        </p:nvSpPr>
        <p:spPr>
          <a:xfrm>
            <a:off x="5999404" y="783463"/>
            <a:ext cx="729800"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11" name="Rectangle 10"/>
          <p:cNvSpPr/>
          <p:nvPr/>
        </p:nvSpPr>
        <p:spPr>
          <a:xfrm>
            <a:off x="8567225" y="1547446"/>
            <a:ext cx="1266092" cy="4135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8870982" y="5683348"/>
            <a:ext cx="658578" cy="369332"/>
          </a:xfrm>
          <a:prstGeom prst="rect">
            <a:avLst/>
          </a:prstGeom>
          <a:noFill/>
        </p:spPr>
        <p:txBody>
          <a:bodyPr wrap="none" rtlCol="0">
            <a:spAutoFit/>
          </a:bodyPr>
          <a:lstStyle/>
          <a:p>
            <a:r>
              <a:rPr lang="en-IN" dirty="0" smtClean="0"/>
              <a:t>stack</a:t>
            </a:r>
            <a:endParaRPr lang="en-US" dirty="0"/>
          </a:p>
        </p:txBody>
      </p:sp>
      <p:sp>
        <p:nvSpPr>
          <p:cNvPr id="13" name="Rectangle 12"/>
          <p:cNvSpPr/>
          <p:nvPr/>
        </p:nvSpPr>
        <p:spPr>
          <a:xfrm>
            <a:off x="8567226" y="5303520"/>
            <a:ext cx="1266092" cy="355392"/>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a:t>
            </a:r>
            <a:endParaRPr lang="en-US" dirty="0">
              <a:solidFill>
                <a:schemeClr val="tx1"/>
              </a:solidFill>
            </a:endParaRPr>
          </a:p>
        </p:txBody>
      </p:sp>
      <p:sp>
        <p:nvSpPr>
          <p:cNvPr id="14" name="TextBox 13"/>
          <p:cNvSpPr txBox="1"/>
          <p:nvPr/>
        </p:nvSpPr>
        <p:spPr>
          <a:xfrm>
            <a:off x="487019" y="2202090"/>
            <a:ext cx="1261884" cy="1200329"/>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 $</a:t>
            </a:r>
            <a:endParaRPr lang="en-IN" dirty="0" smtClean="0"/>
          </a:p>
          <a:p>
            <a:r>
              <a:rPr lang="en-IN" dirty="0" smtClean="0"/>
              <a:t>E</a:t>
            </a:r>
            <a:r>
              <a:rPr lang="en-IN" dirty="0" smtClean="0">
                <a:sym typeface="Wingdings" panose="05000000000000000000" pitchFamily="2" charset="2"/>
              </a:rPr>
              <a:t> E+T/T</a:t>
            </a:r>
          </a:p>
          <a:p>
            <a:r>
              <a:rPr lang="en-IN" dirty="0" smtClean="0">
                <a:sym typeface="Wingdings" panose="05000000000000000000" pitchFamily="2" charset="2"/>
              </a:rPr>
              <a:t>TT*F/F</a:t>
            </a:r>
          </a:p>
          <a:p>
            <a:r>
              <a:rPr lang="en-IN" dirty="0" err="1" smtClean="0">
                <a:sym typeface="Wingdings" panose="05000000000000000000" pitchFamily="2" charset="2"/>
              </a:rPr>
              <a:t>Fid</a:t>
            </a:r>
            <a:r>
              <a:rPr lang="en-IN" dirty="0" smtClean="0">
                <a:sym typeface="Wingdings" panose="05000000000000000000" pitchFamily="2" charset="2"/>
              </a:rPr>
              <a:t> /</a:t>
            </a:r>
            <a:r>
              <a:rPr lang="en-IN" dirty="0" err="1" smtClean="0">
                <a:sym typeface="Wingdings" panose="05000000000000000000" pitchFamily="2" charset="2"/>
              </a:rPr>
              <a:t>num</a:t>
            </a:r>
            <a:endParaRPr lang="en-US" dirty="0"/>
          </a:p>
        </p:txBody>
      </p:sp>
      <p:sp>
        <p:nvSpPr>
          <p:cNvPr id="16" name="TextBox 15"/>
          <p:cNvSpPr txBox="1"/>
          <p:nvPr/>
        </p:nvSpPr>
        <p:spPr>
          <a:xfrm>
            <a:off x="423294" y="3430731"/>
            <a:ext cx="557717" cy="369332"/>
          </a:xfrm>
          <a:prstGeom prst="rect">
            <a:avLst/>
          </a:prstGeom>
          <a:noFill/>
        </p:spPr>
        <p:txBody>
          <a:bodyPr wrap="none" rtlCol="0">
            <a:spAutoFit/>
          </a:bodyPr>
          <a:lstStyle/>
          <a:p>
            <a:r>
              <a:rPr lang="en-IN" dirty="0" smtClean="0"/>
              <a:t>CFG</a:t>
            </a:r>
            <a:endParaRPr lang="en-US" dirty="0"/>
          </a:p>
        </p:txBody>
      </p:sp>
      <p:cxnSp>
        <p:nvCxnSpPr>
          <p:cNvPr id="18" name="Straight Arrow Connector 17"/>
          <p:cNvCxnSpPr/>
          <p:nvPr/>
        </p:nvCxnSpPr>
        <p:spPr>
          <a:xfrm flipV="1">
            <a:off x="2672862" y="1252026"/>
            <a:ext cx="0" cy="295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488269" y="1547446"/>
            <a:ext cx="1371658" cy="369332"/>
          </a:xfrm>
          <a:prstGeom prst="rect">
            <a:avLst/>
          </a:prstGeom>
          <a:noFill/>
        </p:spPr>
        <p:txBody>
          <a:bodyPr wrap="none" rtlCol="0">
            <a:spAutoFit/>
          </a:bodyPr>
          <a:lstStyle/>
          <a:p>
            <a:r>
              <a:rPr lang="en-IN" dirty="0" smtClean="0"/>
              <a:t>Read header</a:t>
            </a:r>
            <a:endParaRPr lang="en-US" dirty="0"/>
          </a:p>
        </p:txBody>
      </p:sp>
      <p:sp>
        <p:nvSpPr>
          <p:cNvPr id="21" name="TextBox 20"/>
          <p:cNvSpPr txBox="1"/>
          <p:nvPr/>
        </p:nvSpPr>
        <p:spPr>
          <a:xfrm>
            <a:off x="1721399" y="4572000"/>
            <a:ext cx="4244495" cy="646331"/>
          </a:xfrm>
          <a:prstGeom prst="rect">
            <a:avLst/>
          </a:prstGeom>
          <a:noFill/>
        </p:spPr>
        <p:txBody>
          <a:bodyPr wrap="none" rtlCol="0">
            <a:spAutoFit/>
          </a:bodyPr>
          <a:lstStyle/>
          <a:p>
            <a:r>
              <a:rPr lang="en-IN" dirty="0" smtClean="0"/>
              <a:t>Current handle(s)/substrings at top of stack</a:t>
            </a:r>
          </a:p>
          <a:p>
            <a:pPr marL="285750" indent="-285750">
              <a:buFont typeface="Arial" panose="020B0604020202020204" pitchFamily="34" charset="0"/>
              <a:buChar char="•"/>
            </a:pPr>
            <a:r>
              <a:rPr lang="en-IN" dirty="0" smtClean="0"/>
              <a:t> $</a:t>
            </a:r>
            <a:endParaRPr lang="en-US" dirty="0"/>
          </a:p>
        </p:txBody>
      </p:sp>
      <p:sp>
        <p:nvSpPr>
          <p:cNvPr id="19" name="TextBox 18"/>
          <p:cNvSpPr txBox="1"/>
          <p:nvPr/>
        </p:nvSpPr>
        <p:spPr>
          <a:xfrm>
            <a:off x="487019" y="785470"/>
            <a:ext cx="1685270" cy="369332"/>
          </a:xfrm>
          <a:prstGeom prst="rect">
            <a:avLst/>
          </a:prstGeom>
          <a:noFill/>
        </p:spPr>
        <p:txBody>
          <a:bodyPr wrap="none" rtlCol="0">
            <a:spAutoFit/>
          </a:bodyPr>
          <a:lstStyle/>
          <a:p>
            <a:r>
              <a:rPr lang="en-IN" dirty="0" smtClean="0"/>
              <a:t>(buffered) Input</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359565035"/>
              </p:ext>
            </p:extLst>
          </p:nvPr>
        </p:nvGraphicFramePr>
        <p:xfrm>
          <a:off x="1935404" y="2121721"/>
          <a:ext cx="5714646" cy="1483360"/>
        </p:xfrm>
        <a:graphic>
          <a:graphicData uri="http://schemas.openxmlformats.org/drawingml/2006/table">
            <a:tbl>
              <a:tblPr firstRow="1" bandRow="1">
                <a:tableStyleId>{5C22544A-7EE6-4342-B048-85BDC9FD1C3A}</a:tableStyleId>
              </a:tblPr>
              <a:tblGrid>
                <a:gridCol w="1904882"/>
                <a:gridCol w="1904882"/>
                <a:gridCol w="1904882"/>
              </a:tblGrid>
              <a:tr h="370840">
                <a:tc>
                  <a:txBody>
                    <a:bodyPr/>
                    <a:lstStyle/>
                    <a:p>
                      <a:r>
                        <a:rPr lang="en-IN" dirty="0" smtClean="0"/>
                        <a:t>stack</a:t>
                      </a:r>
                      <a:endParaRPr lang="en-US" dirty="0"/>
                    </a:p>
                  </a:txBody>
                  <a:tcPr/>
                </a:tc>
                <a:tc>
                  <a:txBody>
                    <a:bodyPr/>
                    <a:lstStyle/>
                    <a:p>
                      <a:r>
                        <a:rPr lang="en-IN" dirty="0" smtClean="0"/>
                        <a:t>input</a:t>
                      </a:r>
                      <a:endParaRPr lang="en-US" dirty="0"/>
                    </a:p>
                  </a:txBody>
                  <a:tcPr/>
                </a:tc>
                <a:tc>
                  <a:txBody>
                    <a:bodyPr/>
                    <a:lstStyle/>
                    <a:p>
                      <a:r>
                        <a:rPr lang="en-IN" dirty="0" smtClean="0"/>
                        <a:t>action</a:t>
                      </a:r>
                      <a:endParaRPr lang="en-US" dirty="0"/>
                    </a:p>
                  </a:txBody>
                  <a:tcPr/>
                </a:tc>
              </a:tr>
              <a:tr h="370840">
                <a:tc>
                  <a:txBody>
                    <a:bodyPr/>
                    <a:lstStyle/>
                    <a:p>
                      <a:r>
                        <a:rPr lang="en-IN" dirty="0" smtClean="0"/>
                        <a:t>$</a:t>
                      </a:r>
                      <a:endParaRPr lang="en-US" dirty="0"/>
                    </a:p>
                  </a:txBody>
                  <a:tcPr/>
                </a:tc>
                <a:tc>
                  <a:txBody>
                    <a:bodyPr/>
                    <a:lstStyle/>
                    <a:p>
                      <a:r>
                        <a:rPr lang="en-IN" dirty="0" err="1" smtClean="0"/>
                        <a:t>Id+id</a:t>
                      </a:r>
                      <a:r>
                        <a:rPr lang="en-IN" dirty="0" smtClean="0"/>
                        <a:t>…+id$</a:t>
                      </a:r>
                      <a:endParaRPr lang="en-US" dirty="0"/>
                    </a:p>
                  </a:txBody>
                  <a:tcPr/>
                </a:tc>
                <a:tc>
                  <a:txBody>
                    <a:bodyPr/>
                    <a:lstStyle/>
                    <a:p>
                      <a:endParaRPr lang="en-US" dirty="0"/>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dirty="0"/>
                    </a:p>
                  </a:txBody>
                  <a:tcPr/>
                </a:tc>
                <a:tc>
                  <a:txBody>
                    <a:bodyPr/>
                    <a:lstStyle/>
                    <a:p>
                      <a:endParaRPr lang="en-US"/>
                    </a:p>
                  </a:txBody>
                  <a:tcPr/>
                </a:tc>
                <a:tc>
                  <a:txBody>
                    <a:bodyPr/>
                    <a:lstStyle/>
                    <a:p>
                      <a:endParaRPr lang="en-US" dirty="0"/>
                    </a:p>
                  </a:txBody>
                  <a:tcPr/>
                </a:tc>
              </a:tr>
            </a:tbl>
          </a:graphicData>
        </a:graphic>
      </p:graphicFrame>
      <p:sp>
        <p:nvSpPr>
          <p:cNvPr id="3" name="TextBox 2"/>
          <p:cNvSpPr txBox="1"/>
          <p:nvPr/>
        </p:nvSpPr>
        <p:spPr>
          <a:xfrm>
            <a:off x="9593019" y="894184"/>
            <a:ext cx="2598981" cy="646331"/>
          </a:xfrm>
          <a:prstGeom prst="rect">
            <a:avLst/>
          </a:prstGeom>
          <a:noFill/>
        </p:spPr>
        <p:txBody>
          <a:bodyPr wrap="none" rtlCol="0">
            <a:spAutoFit/>
          </a:bodyPr>
          <a:lstStyle/>
          <a:p>
            <a:r>
              <a:rPr lang="en-IN" dirty="0"/>
              <a:t>i</a:t>
            </a:r>
            <a:r>
              <a:rPr lang="en-IN" dirty="0" smtClean="0"/>
              <a:t>d has higher precedence </a:t>
            </a:r>
          </a:p>
          <a:p>
            <a:r>
              <a:rPr lang="en-IN" dirty="0" smtClean="0"/>
              <a:t>than $ so we shift</a:t>
            </a:r>
            <a:endParaRPr lang="en-US" dirty="0"/>
          </a:p>
        </p:txBody>
      </p:sp>
    </p:spTree>
    <p:extLst>
      <p:ext uri="{BB962C8B-B14F-4D97-AF65-F5344CB8AC3E}">
        <p14:creationId xmlns:p14="http://schemas.microsoft.com/office/powerpoint/2010/main" val="6388123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114539" y="783463"/>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6" name="Rectangle 5"/>
          <p:cNvSpPr/>
          <p:nvPr/>
        </p:nvSpPr>
        <p:spPr>
          <a:xfrm>
            <a:off x="3822876" y="783463"/>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7" name="Rectangle 6"/>
          <p:cNvSpPr/>
          <p:nvPr/>
        </p:nvSpPr>
        <p:spPr>
          <a:xfrm>
            <a:off x="6729204" y="783463"/>
            <a:ext cx="695459" cy="321972"/>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8" name="Rectangle 7"/>
          <p:cNvSpPr/>
          <p:nvPr/>
        </p:nvSpPr>
        <p:spPr>
          <a:xfrm>
            <a:off x="4518335" y="783463"/>
            <a:ext cx="890792"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9" name="Rectangle 8"/>
          <p:cNvSpPr/>
          <p:nvPr/>
        </p:nvSpPr>
        <p:spPr>
          <a:xfrm>
            <a:off x="5291067" y="783463"/>
            <a:ext cx="729800"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10" name="Rectangle 9"/>
          <p:cNvSpPr/>
          <p:nvPr/>
        </p:nvSpPr>
        <p:spPr>
          <a:xfrm>
            <a:off x="5999404" y="783463"/>
            <a:ext cx="729800"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11" name="Rectangle 10"/>
          <p:cNvSpPr/>
          <p:nvPr/>
        </p:nvSpPr>
        <p:spPr>
          <a:xfrm>
            <a:off x="8567225" y="1547446"/>
            <a:ext cx="1266092" cy="4135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8870982" y="5683348"/>
            <a:ext cx="658578" cy="369332"/>
          </a:xfrm>
          <a:prstGeom prst="rect">
            <a:avLst/>
          </a:prstGeom>
          <a:noFill/>
        </p:spPr>
        <p:txBody>
          <a:bodyPr wrap="none" rtlCol="0">
            <a:spAutoFit/>
          </a:bodyPr>
          <a:lstStyle/>
          <a:p>
            <a:r>
              <a:rPr lang="en-IN" dirty="0" smtClean="0"/>
              <a:t>stack</a:t>
            </a:r>
            <a:endParaRPr lang="en-US" dirty="0"/>
          </a:p>
        </p:txBody>
      </p:sp>
      <p:sp>
        <p:nvSpPr>
          <p:cNvPr id="13" name="Rectangle 12"/>
          <p:cNvSpPr/>
          <p:nvPr/>
        </p:nvSpPr>
        <p:spPr>
          <a:xfrm>
            <a:off x="8567226" y="5303520"/>
            <a:ext cx="1266092" cy="355392"/>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a:t>
            </a:r>
            <a:endParaRPr lang="en-US" dirty="0">
              <a:solidFill>
                <a:schemeClr val="tx1"/>
              </a:solidFill>
            </a:endParaRPr>
          </a:p>
        </p:txBody>
      </p:sp>
      <p:sp>
        <p:nvSpPr>
          <p:cNvPr id="14" name="TextBox 13"/>
          <p:cNvSpPr txBox="1"/>
          <p:nvPr/>
        </p:nvSpPr>
        <p:spPr>
          <a:xfrm>
            <a:off x="487019" y="2202090"/>
            <a:ext cx="1261884" cy="1200329"/>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 $</a:t>
            </a:r>
            <a:endParaRPr lang="en-IN" dirty="0" smtClean="0"/>
          </a:p>
          <a:p>
            <a:r>
              <a:rPr lang="en-IN" dirty="0" smtClean="0"/>
              <a:t>E</a:t>
            </a:r>
            <a:r>
              <a:rPr lang="en-IN" dirty="0" smtClean="0">
                <a:sym typeface="Wingdings" panose="05000000000000000000" pitchFamily="2" charset="2"/>
              </a:rPr>
              <a:t> E+T/T</a:t>
            </a:r>
          </a:p>
          <a:p>
            <a:r>
              <a:rPr lang="en-IN" dirty="0" smtClean="0">
                <a:sym typeface="Wingdings" panose="05000000000000000000" pitchFamily="2" charset="2"/>
              </a:rPr>
              <a:t>TT*F/F</a:t>
            </a:r>
          </a:p>
          <a:p>
            <a:r>
              <a:rPr lang="en-IN" dirty="0" err="1" smtClean="0">
                <a:sym typeface="Wingdings" panose="05000000000000000000" pitchFamily="2" charset="2"/>
              </a:rPr>
              <a:t>Fid</a:t>
            </a:r>
            <a:r>
              <a:rPr lang="en-IN" dirty="0" smtClean="0">
                <a:sym typeface="Wingdings" panose="05000000000000000000" pitchFamily="2" charset="2"/>
              </a:rPr>
              <a:t> /</a:t>
            </a:r>
            <a:r>
              <a:rPr lang="en-IN" dirty="0" err="1" smtClean="0">
                <a:sym typeface="Wingdings" panose="05000000000000000000" pitchFamily="2" charset="2"/>
              </a:rPr>
              <a:t>num</a:t>
            </a:r>
            <a:endParaRPr lang="en-US" dirty="0"/>
          </a:p>
        </p:txBody>
      </p:sp>
      <p:sp>
        <p:nvSpPr>
          <p:cNvPr id="16" name="TextBox 15"/>
          <p:cNvSpPr txBox="1"/>
          <p:nvPr/>
        </p:nvSpPr>
        <p:spPr>
          <a:xfrm>
            <a:off x="423294" y="3430731"/>
            <a:ext cx="557717" cy="369332"/>
          </a:xfrm>
          <a:prstGeom prst="rect">
            <a:avLst/>
          </a:prstGeom>
          <a:noFill/>
        </p:spPr>
        <p:txBody>
          <a:bodyPr wrap="none" rtlCol="0">
            <a:spAutoFit/>
          </a:bodyPr>
          <a:lstStyle/>
          <a:p>
            <a:r>
              <a:rPr lang="en-IN" dirty="0" smtClean="0"/>
              <a:t>CFG</a:t>
            </a:r>
            <a:endParaRPr lang="en-US" dirty="0"/>
          </a:p>
        </p:txBody>
      </p:sp>
      <p:cxnSp>
        <p:nvCxnSpPr>
          <p:cNvPr id="18" name="Straight Arrow Connector 17"/>
          <p:cNvCxnSpPr/>
          <p:nvPr/>
        </p:nvCxnSpPr>
        <p:spPr>
          <a:xfrm flipV="1">
            <a:off x="3291048" y="1252026"/>
            <a:ext cx="0" cy="295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003424" y="1547446"/>
            <a:ext cx="1371658" cy="369332"/>
          </a:xfrm>
          <a:prstGeom prst="rect">
            <a:avLst/>
          </a:prstGeom>
          <a:noFill/>
        </p:spPr>
        <p:txBody>
          <a:bodyPr wrap="none" rtlCol="0">
            <a:spAutoFit/>
          </a:bodyPr>
          <a:lstStyle/>
          <a:p>
            <a:r>
              <a:rPr lang="en-IN" dirty="0" smtClean="0"/>
              <a:t>Read header</a:t>
            </a:r>
            <a:endParaRPr lang="en-US" dirty="0"/>
          </a:p>
        </p:txBody>
      </p:sp>
      <p:sp>
        <p:nvSpPr>
          <p:cNvPr id="21" name="TextBox 20"/>
          <p:cNvSpPr txBox="1"/>
          <p:nvPr/>
        </p:nvSpPr>
        <p:spPr>
          <a:xfrm>
            <a:off x="1721399" y="4572000"/>
            <a:ext cx="4244495" cy="646331"/>
          </a:xfrm>
          <a:prstGeom prst="rect">
            <a:avLst/>
          </a:prstGeom>
          <a:noFill/>
        </p:spPr>
        <p:txBody>
          <a:bodyPr wrap="none" rtlCol="0">
            <a:spAutoFit/>
          </a:bodyPr>
          <a:lstStyle/>
          <a:p>
            <a:r>
              <a:rPr lang="en-IN" dirty="0" smtClean="0"/>
              <a:t>Current handle(s)/substrings at top of stack</a:t>
            </a:r>
          </a:p>
          <a:p>
            <a:pPr marL="285750" indent="-285750">
              <a:buFont typeface="Arial" panose="020B0604020202020204" pitchFamily="34" charset="0"/>
              <a:buChar char="•"/>
            </a:pPr>
            <a:r>
              <a:rPr lang="en-IN" dirty="0" smtClean="0"/>
              <a:t> $</a:t>
            </a:r>
            <a:endParaRPr lang="en-US" dirty="0"/>
          </a:p>
        </p:txBody>
      </p:sp>
      <p:sp>
        <p:nvSpPr>
          <p:cNvPr id="19" name="TextBox 18"/>
          <p:cNvSpPr txBox="1"/>
          <p:nvPr/>
        </p:nvSpPr>
        <p:spPr>
          <a:xfrm>
            <a:off x="487019" y="785470"/>
            <a:ext cx="1685270" cy="369332"/>
          </a:xfrm>
          <a:prstGeom prst="rect">
            <a:avLst/>
          </a:prstGeom>
          <a:noFill/>
        </p:spPr>
        <p:txBody>
          <a:bodyPr wrap="none" rtlCol="0">
            <a:spAutoFit/>
          </a:bodyPr>
          <a:lstStyle/>
          <a:p>
            <a:r>
              <a:rPr lang="en-IN" dirty="0" smtClean="0"/>
              <a:t>(buffered) Input</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31594355"/>
              </p:ext>
            </p:extLst>
          </p:nvPr>
        </p:nvGraphicFramePr>
        <p:xfrm>
          <a:off x="1935404" y="2121721"/>
          <a:ext cx="5714646" cy="1483360"/>
        </p:xfrm>
        <a:graphic>
          <a:graphicData uri="http://schemas.openxmlformats.org/drawingml/2006/table">
            <a:tbl>
              <a:tblPr firstRow="1" bandRow="1">
                <a:tableStyleId>{5C22544A-7EE6-4342-B048-85BDC9FD1C3A}</a:tableStyleId>
              </a:tblPr>
              <a:tblGrid>
                <a:gridCol w="1904882"/>
                <a:gridCol w="1904882"/>
                <a:gridCol w="1904882"/>
              </a:tblGrid>
              <a:tr h="370840">
                <a:tc>
                  <a:txBody>
                    <a:bodyPr/>
                    <a:lstStyle/>
                    <a:p>
                      <a:r>
                        <a:rPr lang="en-IN" dirty="0" smtClean="0"/>
                        <a:t>stack</a:t>
                      </a:r>
                      <a:endParaRPr lang="en-US" dirty="0"/>
                    </a:p>
                  </a:txBody>
                  <a:tcPr/>
                </a:tc>
                <a:tc>
                  <a:txBody>
                    <a:bodyPr/>
                    <a:lstStyle/>
                    <a:p>
                      <a:r>
                        <a:rPr lang="en-IN" dirty="0" smtClean="0"/>
                        <a:t>input</a:t>
                      </a:r>
                      <a:endParaRPr lang="en-US" dirty="0"/>
                    </a:p>
                  </a:txBody>
                  <a:tcPr/>
                </a:tc>
                <a:tc>
                  <a:txBody>
                    <a:bodyPr/>
                    <a:lstStyle/>
                    <a:p>
                      <a:r>
                        <a:rPr lang="en-IN" dirty="0" smtClean="0"/>
                        <a:t>action</a:t>
                      </a:r>
                      <a:endParaRPr lang="en-US" dirty="0"/>
                    </a:p>
                  </a:txBody>
                  <a:tcPr/>
                </a:tc>
              </a:tr>
              <a:tr h="370840">
                <a:tc>
                  <a:txBody>
                    <a:bodyPr/>
                    <a:lstStyle/>
                    <a:p>
                      <a:r>
                        <a:rPr lang="en-IN" dirty="0" smtClean="0"/>
                        <a:t>$</a:t>
                      </a:r>
                      <a:endParaRPr lang="en-US" dirty="0"/>
                    </a:p>
                  </a:txBody>
                  <a:tcPr/>
                </a:tc>
                <a:tc>
                  <a:txBody>
                    <a:bodyPr/>
                    <a:lstStyle/>
                    <a:p>
                      <a:r>
                        <a:rPr lang="en-IN" dirty="0" err="1" smtClean="0"/>
                        <a:t>Id+id</a:t>
                      </a:r>
                      <a:r>
                        <a:rPr lang="en-IN" dirty="0" smtClean="0"/>
                        <a:t>…+id$</a:t>
                      </a:r>
                      <a:endParaRPr lang="en-US" dirty="0"/>
                    </a:p>
                  </a:txBody>
                  <a:tcPr/>
                </a:tc>
                <a:tc>
                  <a:txBody>
                    <a:bodyPr/>
                    <a:lstStyle/>
                    <a:p>
                      <a:r>
                        <a:rPr lang="en-IN" dirty="0" smtClean="0"/>
                        <a:t>shift</a:t>
                      </a:r>
                      <a:endParaRPr lang="en-US" dirty="0"/>
                    </a:p>
                  </a:txBody>
                  <a:tcPr/>
                </a:tc>
              </a:tr>
              <a:tr h="370840">
                <a:tc>
                  <a:txBody>
                    <a:bodyPr/>
                    <a:lstStyle/>
                    <a:p>
                      <a:r>
                        <a:rPr lang="en-IN" dirty="0" smtClean="0"/>
                        <a:t>$, id</a:t>
                      </a:r>
                      <a:endParaRPr lang="en-US" dirty="0"/>
                    </a:p>
                  </a:txBody>
                  <a:tcPr/>
                </a:tc>
                <a:tc>
                  <a:txBody>
                    <a:bodyPr/>
                    <a:lstStyle/>
                    <a:p>
                      <a:r>
                        <a:rPr lang="en-IN" dirty="0" smtClean="0"/>
                        <a:t>+id…+id$</a:t>
                      </a:r>
                    </a:p>
                  </a:txBody>
                  <a:tcPr/>
                </a:tc>
                <a:tc>
                  <a:txBody>
                    <a:bodyPr/>
                    <a:lstStyle/>
                    <a:p>
                      <a:endParaRPr lang="en-US"/>
                    </a:p>
                  </a:txBody>
                  <a:tcPr/>
                </a:tc>
              </a:tr>
              <a:tr h="370840">
                <a:tc>
                  <a:txBody>
                    <a:bodyPr/>
                    <a:lstStyle/>
                    <a:p>
                      <a:endParaRPr lang="en-US" dirty="0"/>
                    </a:p>
                  </a:txBody>
                  <a:tcPr/>
                </a:tc>
                <a:tc>
                  <a:txBody>
                    <a:bodyPr/>
                    <a:lstStyle/>
                    <a:p>
                      <a:endParaRPr lang="en-US"/>
                    </a:p>
                  </a:txBody>
                  <a:tcPr/>
                </a:tc>
                <a:tc>
                  <a:txBody>
                    <a:bodyPr/>
                    <a:lstStyle/>
                    <a:p>
                      <a:endParaRPr lang="en-US" dirty="0"/>
                    </a:p>
                  </a:txBody>
                  <a:tcPr/>
                </a:tc>
              </a:tr>
            </a:tbl>
          </a:graphicData>
        </a:graphic>
      </p:graphicFrame>
      <p:sp>
        <p:nvSpPr>
          <p:cNvPr id="3" name="TextBox 2"/>
          <p:cNvSpPr txBox="1"/>
          <p:nvPr/>
        </p:nvSpPr>
        <p:spPr>
          <a:xfrm>
            <a:off x="9593019" y="894184"/>
            <a:ext cx="2598981" cy="646331"/>
          </a:xfrm>
          <a:prstGeom prst="rect">
            <a:avLst/>
          </a:prstGeom>
          <a:noFill/>
        </p:spPr>
        <p:txBody>
          <a:bodyPr wrap="none" rtlCol="0">
            <a:spAutoFit/>
          </a:bodyPr>
          <a:lstStyle/>
          <a:p>
            <a:r>
              <a:rPr lang="en-IN" dirty="0"/>
              <a:t>i</a:t>
            </a:r>
            <a:r>
              <a:rPr lang="en-IN" dirty="0" smtClean="0"/>
              <a:t>d has higher precedence </a:t>
            </a:r>
          </a:p>
          <a:p>
            <a:r>
              <a:rPr lang="en-IN" dirty="0" smtClean="0"/>
              <a:t>than $ so we shift</a:t>
            </a:r>
            <a:endParaRPr lang="en-US" dirty="0"/>
          </a:p>
        </p:txBody>
      </p:sp>
      <p:sp>
        <p:nvSpPr>
          <p:cNvPr id="22" name="Rectangle 21"/>
          <p:cNvSpPr/>
          <p:nvPr/>
        </p:nvSpPr>
        <p:spPr>
          <a:xfrm>
            <a:off x="8790129" y="4969330"/>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Tree>
    <p:extLst>
      <p:ext uri="{BB962C8B-B14F-4D97-AF65-F5344CB8AC3E}">
        <p14:creationId xmlns:p14="http://schemas.microsoft.com/office/powerpoint/2010/main" val="5942934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114539" y="783463"/>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6" name="Rectangle 5"/>
          <p:cNvSpPr/>
          <p:nvPr/>
        </p:nvSpPr>
        <p:spPr>
          <a:xfrm>
            <a:off x="3822876" y="783463"/>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7" name="Rectangle 6"/>
          <p:cNvSpPr/>
          <p:nvPr/>
        </p:nvSpPr>
        <p:spPr>
          <a:xfrm>
            <a:off x="6729204" y="783463"/>
            <a:ext cx="695459" cy="321972"/>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8" name="Rectangle 7"/>
          <p:cNvSpPr/>
          <p:nvPr/>
        </p:nvSpPr>
        <p:spPr>
          <a:xfrm>
            <a:off x="4518335" y="783463"/>
            <a:ext cx="890792"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9" name="Rectangle 8"/>
          <p:cNvSpPr/>
          <p:nvPr/>
        </p:nvSpPr>
        <p:spPr>
          <a:xfrm>
            <a:off x="5291067" y="783463"/>
            <a:ext cx="729800"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10" name="Rectangle 9"/>
          <p:cNvSpPr/>
          <p:nvPr/>
        </p:nvSpPr>
        <p:spPr>
          <a:xfrm>
            <a:off x="5999404" y="783463"/>
            <a:ext cx="729800"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11" name="Rectangle 10"/>
          <p:cNvSpPr/>
          <p:nvPr/>
        </p:nvSpPr>
        <p:spPr>
          <a:xfrm>
            <a:off x="8567225" y="1547446"/>
            <a:ext cx="1266092" cy="4135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8870982" y="5683348"/>
            <a:ext cx="658578" cy="369332"/>
          </a:xfrm>
          <a:prstGeom prst="rect">
            <a:avLst/>
          </a:prstGeom>
          <a:noFill/>
        </p:spPr>
        <p:txBody>
          <a:bodyPr wrap="none" rtlCol="0">
            <a:spAutoFit/>
          </a:bodyPr>
          <a:lstStyle/>
          <a:p>
            <a:r>
              <a:rPr lang="en-IN" dirty="0" smtClean="0"/>
              <a:t>stack</a:t>
            </a:r>
            <a:endParaRPr lang="en-US" dirty="0"/>
          </a:p>
        </p:txBody>
      </p:sp>
      <p:sp>
        <p:nvSpPr>
          <p:cNvPr id="13" name="Rectangle 12"/>
          <p:cNvSpPr/>
          <p:nvPr/>
        </p:nvSpPr>
        <p:spPr>
          <a:xfrm>
            <a:off x="8567226" y="5303520"/>
            <a:ext cx="1266092" cy="355392"/>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a:t>
            </a:r>
            <a:endParaRPr lang="en-US" dirty="0">
              <a:solidFill>
                <a:schemeClr val="tx1"/>
              </a:solidFill>
            </a:endParaRPr>
          </a:p>
        </p:txBody>
      </p:sp>
      <p:sp>
        <p:nvSpPr>
          <p:cNvPr id="14" name="TextBox 13"/>
          <p:cNvSpPr txBox="1"/>
          <p:nvPr/>
        </p:nvSpPr>
        <p:spPr>
          <a:xfrm>
            <a:off x="487019" y="2202090"/>
            <a:ext cx="1261884" cy="1200329"/>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 $</a:t>
            </a:r>
            <a:endParaRPr lang="en-IN" dirty="0" smtClean="0"/>
          </a:p>
          <a:p>
            <a:r>
              <a:rPr lang="en-IN" dirty="0" smtClean="0"/>
              <a:t>E</a:t>
            </a:r>
            <a:r>
              <a:rPr lang="en-IN" dirty="0" smtClean="0">
                <a:sym typeface="Wingdings" panose="05000000000000000000" pitchFamily="2" charset="2"/>
              </a:rPr>
              <a:t> E+T/T</a:t>
            </a:r>
          </a:p>
          <a:p>
            <a:r>
              <a:rPr lang="en-IN" dirty="0" smtClean="0">
                <a:sym typeface="Wingdings" panose="05000000000000000000" pitchFamily="2" charset="2"/>
              </a:rPr>
              <a:t>TT*F/F</a:t>
            </a:r>
          </a:p>
          <a:p>
            <a:r>
              <a:rPr lang="en-IN" dirty="0" err="1" smtClean="0">
                <a:sym typeface="Wingdings" panose="05000000000000000000" pitchFamily="2" charset="2"/>
              </a:rPr>
              <a:t>Fid</a:t>
            </a:r>
            <a:r>
              <a:rPr lang="en-IN" dirty="0" smtClean="0">
                <a:sym typeface="Wingdings" panose="05000000000000000000" pitchFamily="2" charset="2"/>
              </a:rPr>
              <a:t> /</a:t>
            </a:r>
            <a:r>
              <a:rPr lang="en-IN" dirty="0" err="1" smtClean="0">
                <a:sym typeface="Wingdings" panose="05000000000000000000" pitchFamily="2" charset="2"/>
              </a:rPr>
              <a:t>num</a:t>
            </a:r>
            <a:endParaRPr lang="en-US" dirty="0"/>
          </a:p>
        </p:txBody>
      </p:sp>
      <p:sp>
        <p:nvSpPr>
          <p:cNvPr id="16" name="TextBox 15"/>
          <p:cNvSpPr txBox="1"/>
          <p:nvPr/>
        </p:nvSpPr>
        <p:spPr>
          <a:xfrm>
            <a:off x="423294" y="3430731"/>
            <a:ext cx="557717" cy="369332"/>
          </a:xfrm>
          <a:prstGeom prst="rect">
            <a:avLst/>
          </a:prstGeom>
          <a:noFill/>
        </p:spPr>
        <p:txBody>
          <a:bodyPr wrap="none" rtlCol="0">
            <a:spAutoFit/>
          </a:bodyPr>
          <a:lstStyle/>
          <a:p>
            <a:r>
              <a:rPr lang="en-IN" dirty="0" smtClean="0"/>
              <a:t>CFG</a:t>
            </a:r>
            <a:endParaRPr lang="en-US" dirty="0"/>
          </a:p>
        </p:txBody>
      </p:sp>
      <p:cxnSp>
        <p:nvCxnSpPr>
          <p:cNvPr id="18" name="Straight Arrow Connector 17"/>
          <p:cNvCxnSpPr/>
          <p:nvPr/>
        </p:nvCxnSpPr>
        <p:spPr>
          <a:xfrm flipV="1">
            <a:off x="3291048" y="1252026"/>
            <a:ext cx="0" cy="295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003424" y="1547446"/>
            <a:ext cx="1371658" cy="369332"/>
          </a:xfrm>
          <a:prstGeom prst="rect">
            <a:avLst/>
          </a:prstGeom>
          <a:noFill/>
        </p:spPr>
        <p:txBody>
          <a:bodyPr wrap="none" rtlCol="0">
            <a:spAutoFit/>
          </a:bodyPr>
          <a:lstStyle/>
          <a:p>
            <a:r>
              <a:rPr lang="en-IN" dirty="0" smtClean="0"/>
              <a:t>Read header</a:t>
            </a:r>
            <a:endParaRPr lang="en-US" dirty="0"/>
          </a:p>
        </p:txBody>
      </p:sp>
      <p:sp>
        <p:nvSpPr>
          <p:cNvPr id="19" name="TextBox 18"/>
          <p:cNvSpPr txBox="1"/>
          <p:nvPr/>
        </p:nvSpPr>
        <p:spPr>
          <a:xfrm>
            <a:off x="487019" y="785470"/>
            <a:ext cx="1685270" cy="369332"/>
          </a:xfrm>
          <a:prstGeom prst="rect">
            <a:avLst/>
          </a:prstGeom>
          <a:noFill/>
        </p:spPr>
        <p:txBody>
          <a:bodyPr wrap="none" rtlCol="0">
            <a:spAutoFit/>
          </a:bodyPr>
          <a:lstStyle/>
          <a:p>
            <a:r>
              <a:rPr lang="en-IN" dirty="0" smtClean="0"/>
              <a:t>(buffered) Input</a:t>
            </a:r>
            <a:endParaRPr lang="en-US" dirty="0"/>
          </a:p>
        </p:txBody>
      </p:sp>
      <p:graphicFrame>
        <p:nvGraphicFramePr>
          <p:cNvPr id="2" name="Table 1"/>
          <p:cNvGraphicFramePr>
            <a:graphicFrameLocks noGrp="1"/>
          </p:cNvGraphicFramePr>
          <p:nvPr/>
        </p:nvGraphicFramePr>
        <p:xfrm>
          <a:off x="1935404" y="2121721"/>
          <a:ext cx="5714646" cy="1483360"/>
        </p:xfrm>
        <a:graphic>
          <a:graphicData uri="http://schemas.openxmlformats.org/drawingml/2006/table">
            <a:tbl>
              <a:tblPr firstRow="1" bandRow="1">
                <a:tableStyleId>{5C22544A-7EE6-4342-B048-85BDC9FD1C3A}</a:tableStyleId>
              </a:tblPr>
              <a:tblGrid>
                <a:gridCol w="1904882"/>
                <a:gridCol w="1904882"/>
                <a:gridCol w="1904882"/>
              </a:tblGrid>
              <a:tr h="370840">
                <a:tc>
                  <a:txBody>
                    <a:bodyPr/>
                    <a:lstStyle/>
                    <a:p>
                      <a:r>
                        <a:rPr lang="en-IN" dirty="0" smtClean="0"/>
                        <a:t>stack</a:t>
                      </a:r>
                      <a:endParaRPr lang="en-US" dirty="0"/>
                    </a:p>
                  </a:txBody>
                  <a:tcPr/>
                </a:tc>
                <a:tc>
                  <a:txBody>
                    <a:bodyPr/>
                    <a:lstStyle/>
                    <a:p>
                      <a:r>
                        <a:rPr lang="en-IN" dirty="0" smtClean="0"/>
                        <a:t>input</a:t>
                      </a:r>
                      <a:endParaRPr lang="en-US" dirty="0"/>
                    </a:p>
                  </a:txBody>
                  <a:tcPr/>
                </a:tc>
                <a:tc>
                  <a:txBody>
                    <a:bodyPr/>
                    <a:lstStyle/>
                    <a:p>
                      <a:r>
                        <a:rPr lang="en-IN" dirty="0" smtClean="0"/>
                        <a:t>action</a:t>
                      </a:r>
                      <a:endParaRPr lang="en-US" dirty="0"/>
                    </a:p>
                  </a:txBody>
                  <a:tcPr/>
                </a:tc>
              </a:tr>
              <a:tr h="370840">
                <a:tc>
                  <a:txBody>
                    <a:bodyPr/>
                    <a:lstStyle/>
                    <a:p>
                      <a:r>
                        <a:rPr lang="en-IN" dirty="0" smtClean="0"/>
                        <a:t>$</a:t>
                      </a:r>
                      <a:endParaRPr lang="en-US" dirty="0"/>
                    </a:p>
                  </a:txBody>
                  <a:tcPr/>
                </a:tc>
                <a:tc>
                  <a:txBody>
                    <a:bodyPr/>
                    <a:lstStyle/>
                    <a:p>
                      <a:r>
                        <a:rPr lang="en-IN" dirty="0" err="1" smtClean="0"/>
                        <a:t>Id+id</a:t>
                      </a:r>
                      <a:r>
                        <a:rPr lang="en-IN" dirty="0" smtClean="0"/>
                        <a:t>…+id$</a:t>
                      </a:r>
                      <a:endParaRPr lang="en-US" dirty="0"/>
                    </a:p>
                  </a:txBody>
                  <a:tcPr/>
                </a:tc>
                <a:tc>
                  <a:txBody>
                    <a:bodyPr/>
                    <a:lstStyle/>
                    <a:p>
                      <a:r>
                        <a:rPr lang="en-IN" dirty="0" smtClean="0"/>
                        <a:t>shift</a:t>
                      </a:r>
                      <a:endParaRPr lang="en-US" dirty="0"/>
                    </a:p>
                  </a:txBody>
                  <a:tcPr/>
                </a:tc>
              </a:tr>
              <a:tr h="370840">
                <a:tc>
                  <a:txBody>
                    <a:bodyPr/>
                    <a:lstStyle/>
                    <a:p>
                      <a:r>
                        <a:rPr lang="en-IN" dirty="0" smtClean="0"/>
                        <a:t>$, id</a:t>
                      </a:r>
                      <a:endParaRPr lang="en-US" dirty="0"/>
                    </a:p>
                  </a:txBody>
                  <a:tcPr/>
                </a:tc>
                <a:tc>
                  <a:txBody>
                    <a:bodyPr/>
                    <a:lstStyle/>
                    <a:p>
                      <a:r>
                        <a:rPr lang="en-IN" dirty="0" smtClean="0"/>
                        <a:t>+id…+id$</a:t>
                      </a:r>
                    </a:p>
                  </a:txBody>
                  <a:tcPr/>
                </a:tc>
                <a:tc>
                  <a:txBody>
                    <a:bodyPr/>
                    <a:lstStyle/>
                    <a:p>
                      <a:endParaRPr lang="en-US"/>
                    </a:p>
                  </a:txBody>
                  <a:tcPr/>
                </a:tc>
              </a:tr>
              <a:tr h="370840">
                <a:tc>
                  <a:txBody>
                    <a:bodyPr/>
                    <a:lstStyle/>
                    <a:p>
                      <a:endParaRPr lang="en-US" dirty="0"/>
                    </a:p>
                  </a:txBody>
                  <a:tcPr/>
                </a:tc>
                <a:tc>
                  <a:txBody>
                    <a:bodyPr/>
                    <a:lstStyle/>
                    <a:p>
                      <a:endParaRPr lang="en-US"/>
                    </a:p>
                  </a:txBody>
                  <a:tcPr/>
                </a:tc>
                <a:tc>
                  <a:txBody>
                    <a:bodyPr/>
                    <a:lstStyle/>
                    <a:p>
                      <a:endParaRPr lang="en-US" dirty="0"/>
                    </a:p>
                  </a:txBody>
                  <a:tcPr/>
                </a:tc>
              </a:tr>
            </a:tbl>
          </a:graphicData>
        </a:graphic>
      </p:graphicFrame>
      <p:sp>
        <p:nvSpPr>
          <p:cNvPr id="22" name="Rectangle 21"/>
          <p:cNvSpPr/>
          <p:nvPr/>
        </p:nvSpPr>
        <p:spPr>
          <a:xfrm>
            <a:off x="8790129" y="4969330"/>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23" name="TextBox 22"/>
          <p:cNvSpPr txBox="1"/>
          <p:nvPr/>
        </p:nvSpPr>
        <p:spPr>
          <a:xfrm>
            <a:off x="1721399" y="4572000"/>
            <a:ext cx="4244495" cy="923330"/>
          </a:xfrm>
          <a:prstGeom prst="rect">
            <a:avLst/>
          </a:prstGeom>
          <a:noFill/>
        </p:spPr>
        <p:txBody>
          <a:bodyPr wrap="none" rtlCol="0">
            <a:spAutoFit/>
          </a:bodyPr>
          <a:lstStyle/>
          <a:p>
            <a:r>
              <a:rPr lang="en-IN" dirty="0" smtClean="0"/>
              <a:t>Current handle(s)/substrings at top of stack</a:t>
            </a:r>
          </a:p>
          <a:p>
            <a:pPr marL="285750" indent="-285750">
              <a:buFont typeface="Arial" panose="020B0604020202020204" pitchFamily="34" charset="0"/>
              <a:buChar char="•"/>
            </a:pPr>
            <a:r>
              <a:rPr lang="en-IN" dirty="0" smtClean="0"/>
              <a:t>id $</a:t>
            </a:r>
          </a:p>
          <a:p>
            <a:pPr marL="285750" indent="-285750">
              <a:buFont typeface="Arial" panose="020B0604020202020204" pitchFamily="34" charset="0"/>
              <a:buChar char="•"/>
            </a:pPr>
            <a:r>
              <a:rPr lang="en-IN" dirty="0" smtClean="0"/>
              <a:t>id</a:t>
            </a:r>
            <a:endParaRPr lang="en-US" dirty="0"/>
          </a:p>
        </p:txBody>
      </p:sp>
      <p:sp>
        <p:nvSpPr>
          <p:cNvPr id="24" name="TextBox 23"/>
          <p:cNvSpPr txBox="1"/>
          <p:nvPr/>
        </p:nvSpPr>
        <p:spPr>
          <a:xfrm>
            <a:off x="228038" y="4295001"/>
            <a:ext cx="1779846" cy="369332"/>
          </a:xfrm>
          <a:prstGeom prst="rect">
            <a:avLst/>
          </a:prstGeom>
          <a:noFill/>
        </p:spPr>
        <p:txBody>
          <a:bodyPr wrap="none" rtlCol="0">
            <a:spAutoFit/>
          </a:bodyPr>
          <a:lstStyle/>
          <a:p>
            <a:r>
              <a:rPr lang="en-IN" dirty="0" smtClean="0"/>
              <a:t>Handles updated</a:t>
            </a:r>
            <a:endParaRPr lang="en-US" dirty="0"/>
          </a:p>
        </p:txBody>
      </p:sp>
    </p:spTree>
    <p:extLst>
      <p:ext uri="{BB962C8B-B14F-4D97-AF65-F5344CB8AC3E}">
        <p14:creationId xmlns:p14="http://schemas.microsoft.com/office/powerpoint/2010/main" val="5171638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Top down / bottom up parsers</a:t>
            </a:r>
            <a:endParaRPr lang="en-US" dirty="0"/>
          </a:p>
        </p:txBody>
      </p:sp>
      <p:sp>
        <p:nvSpPr>
          <p:cNvPr id="3" name="Content Placeholder 2"/>
          <p:cNvSpPr>
            <a:spLocks noGrp="1"/>
          </p:cNvSpPr>
          <p:nvPr>
            <p:ph idx="1"/>
          </p:nvPr>
        </p:nvSpPr>
        <p:spPr/>
        <p:txBody>
          <a:bodyPr/>
          <a:lstStyle/>
          <a:p>
            <a:r>
              <a:rPr lang="en-US" dirty="0" smtClean="0"/>
              <a:t>A top-down parser “discovers” the parse tree by starting at the root (start symbol) and expanding (predict) downward in a depth-first manner They predict the derivation before the matching is done  </a:t>
            </a:r>
          </a:p>
          <a:p>
            <a:r>
              <a:rPr lang="en-US" dirty="0" smtClean="0"/>
              <a:t>A bottom-up parser starts at the leaves (terminals) and determines which production generates them. Then it determines the rules to generate their parents and so-on, until reaching start symbol(S)</a:t>
            </a:r>
          </a:p>
          <a:p>
            <a:r>
              <a:rPr lang="en-IN" dirty="0"/>
              <a:t>(</a:t>
            </a:r>
            <a:r>
              <a:rPr lang="en-IN" dirty="0" smtClean="0"/>
              <a:t> parsing is  </a:t>
            </a:r>
            <a:r>
              <a:rPr lang="en-US" dirty="0" smtClean="0"/>
              <a:t>analysis </a:t>
            </a:r>
            <a:r>
              <a:rPr lang="en-US" dirty="0"/>
              <a:t>(a string </a:t>
            </a:r>
            <a:r>
              <a:rPr lang="en-US" dirty="0" smtClean="0"/>
              <a:t> of symbols/items or </a:t>
            </a:r>
            <a:r>
              <a:rPr lang="en-US" dirty="0"/>
              <a:t>text) into logical syntactic components.</a:t>
            </a:r>
            <a:r>
              <a:rPr lang="en-IN" dirty="0" smtClean="0"/>
              <a:t>)</a:t>
            </a:r>
          </a:p>
          <a:p>
            <a:r>
              <a:rPr lang="en-IN" dirty="0" smtClean="0"/>
              <a:t>(string is a sequence of similar items ) </a:t>
            </a:r>
            <a:r>
              <a:rPr lang="en-IN" dirty="0" smtClean="0">
                <a:sym typeface="Wingdings" panose="05000000000000000000" pitchFamily="2" charset="2"/>
              </a:rPr>
              <a:t></a:t>
            </a:r>
            <a:endParaRPr lang="en-US" dirty="0"/>
          </a:p>
        </p:txBody>
      </p:sp>
    </p:spTree>
    <p:extLst>
      <p:ext uri="{BB962C8B-B14F-4D97-AF65-F5344CB8AC3E}">
        <p14:creationId xmlns:p14="http://schemas.microsoft.com/office/powerpoint/2010/main" val="5368716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114539" y="783463"/>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6" name="Rectangle 5"/>
          <p:cNvSpPr/>
          <p:nvPr/>
        </p:nvSpPr>
        <p:spPr>
          <a:xfrm>
            <a:off x="3822876" y="783463"/>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7" name="Rectangle 6"/>
          <p:cNvSpPr/>
          <p:nvPr/>
        </p:nvSpPr>
        <p:spPr>
          <a:xfrm>
            <a:off x="6729204" y="783463"/>
            <a:ext cx="695459" cy="321972"/>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8" name="Rectangle 7"/>
          <p:cNvSpPr/>
          <p:nvPr/>
        </p:nvSpPr>
        <p:spPr>
          <a:xfrm>
            <a:off x="4518335" y="783463"/>
            <a:ext cx="890792"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9" name="Rectangle 8"/>
          <p:cNvSpPr/>
          <p:nvPr/>
        </p:nvSpPr>
        <p:spPr>
          <a:xfrm>
            <a:off x="5291067" y="783463"/>
            <a:ext cx="729800"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10" name="Rectangle 9"/>
          <p:cNvSpPr/>
          <p:nvPr/>
        </p:nvSpPr>
        <p:spPr>
          <a:xfrm>
            <a:off x="5999404" y="783463"/>
            <a:ext cx="729800"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11" name="Rectangle 10"/>
          <p:cNvSpPr/>
          <p:nvPr/>
        </p:nvSpPr>
        <p:spPr>
          <a:xfrm>
            <a:off x="8567225" y="1547446"/>
            <a:ext cx="1266092" cy="4135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8870982" y="5683348"/>
            <a:ext cx="658578" cy="369332"/>
          </a:xfrm>
          <a:prstGeom prst="rect">
            <a:avLst/>
          </a:prstGeom>
          <a:noFill/>
        </p:spPr>
        <p:txBody>
          <a:bodyPr wrap="none" rtlCol="0">
            <a:spAutoFit/>
          </a:bodyPr>
          <a:lstStyle/>
          <a:p>
            <a:r>
              <a:rPr lang="en-IN" dirty="0" smtClean="0"/>
              <a:t>stack</a:t>
            </a:r>
            <a:endParaRPr lang="en-US" dirty="0"/>
          </a:p>
        </p:txBody>
      </p:sp>
      <p:sp>
        <p:nvSpPr>
          <p:cNvPr id="13" name="Rectangle 12"/>
          <p:cNvSpPr/>
          <p:nvPr/>
        </p:nvSpPr>
        <p:spPr>
          <a:xfrm>
            <a:off x="8567226" y="5303520"/>
            <a:ext cx="1266092" cy="355392"/>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a:t>
            </a:r>
            <a:endParaRPr lang="en-US" dirty="0">
              <a:solidFill>
                <a:schemeClr val="tx1"/>
              </a:solidFill>
            </a:endParaRPr>
          </a:p>
        </p:txBody>
      </p:sp>
      <p:sp>
        <p:nvSpPr>
          <p:cNvPr id="14" name="TextBox 13"/>
          <p:cNvSpPr txBox="1"/>
          <p:nvPr/>
        </p:nvSpPr>
        <p:spPr>
          <a:xfrm>
            <a:off x="487019" y="2202090"/>
            <a:ext cx="1261884" cy="1200329"/>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 $</a:t>
            </a:r>
            <a:endParaRPr lang="en-IN" dirty="0" smtClean="0"/>
          </a:p>
          <a:p>
            <a:r>
              <a:rPr lang="en-IN" dirty="0" smtClean="0"/>
              <a:t>E</a:t>
            </a:r>
            <a:r>
              <a:rPr lang="en-IN" dirty="0" smtClean="0">
                <a:sym typeface="Wingdings" panose="05000000000000000000" pitchFamily="2" charset="2"/>
              </a:rPr>
              <a:t> E+T/T</a:t>
            </a:r>
          </a:p>
          <a:p>
            <a:r>
              <a:rPr lang="en-IN" dirty="0" smtClean="0">
                <a:sym typeface="Wingdings" panose="05000000000000000000" pitchFamily="2" charset="2"/>
              </a:rPr>
              <a:t>TT*F/F</a:t>
            </a:r>
          </a:p>
          <a:p>
            <a:r>
              <a:rPr lang="en-IN" dirty="0" err="1" smtClean="0">
                <a:sym typeface="Wingdings" panose="05000000000000000000" pitchFamily="2" charset="2"/>
              </a:rPr>
              <a:t>Fid</a:t>
            </a:r>
            <a:r>
              <a:rPr lang="en-IN" dirty="0" smtClean="0">
                <a:sym typeface="Wingdings" panose="05000000000000000000" pitchFamily="2" charset="2"/>
              </a:rPr>
              <a:t> /</a:t>
            </a:r>
            <a:r>
              <a:rPr lang="en-IN" dirty="0" err="1" smtClean="0">
                <a:sym typeface="Wingdings" panose="05000000000000000000" pitchFamily="2" charset="2"/>
              </a:rPr>
              <a:t>num</a:t>
            </a:r>
            <a:endParaRPr lang="en-US" dirty="0"/>
          </a:p>
        </p:txBody>
      </p:sp>
      <p:sp>
        <p:nvSpPr>
          <p:cNvPr id="16" name="TextBox 15"/>
          <p:cNvSpPr txBox="1"/>
          <p:nvPr/>
        </p:nvSpPr>
        <p:spPr>
          <a:xfrm>
            <a:off x="423294" y="3430731"/>
            <a:ext cx="557717" cy="369332"/>
          </a:xfrm>
          <a:prstGeom prst="rect">
            <a:avLst/>
          </a:prstGeom>
          <a:noFill/>
        </p:spPr>
        <p:txBody>
          <a:bodyPr wrap="none" rtlCol="0">
            <a:spAutoFit/>
          </a:bodyPr>
          <a:lstStyle/>
          <a:p>
            <a:r>
              <a:rPr lang="en-IN" dirty="0" smtClean="0"/>
              <a:t>CFG</a:t>
            </a:r>
            <a:endParaRPr lang="en-US" dirty="0"/>
          </a:p>
        </p:txBody>
      </p:sp>
      <p:cxnSp>
        <p:nvCxnSpPr>
          <p:cNvPr id="18" name="Straight Arrow Connector 17"/>
          <p:cNvCxnSpPr/>
          <p:nvPr/>
        </p:nvCxnSpPr>
        <p:spPr>
          <a:xfrm flipV="1">
            <a:off x="3291048" y="1252026"/>
            <a:ext cx="0" cy="295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003424" y="1547446"/>
            <a:ext cx="1371658" cy="369332"/>
          </a:xfrm>
          <a:prstGeom prst="rect">
            <a:avLst/>
          </a:prstGeom>
          <a:noFill/>
        </p:spPr>
        <p:txBody>
          <a:bodyPr wrap="none" rtlCol="0">
            <a:spAutoFit/>
          </a:bodyPr>
          <a:lstStyle/>
          <a:p>
            <a:r>
              <a:rPr lang="en-IN" dirty="0" smtClean="0"/>
              <a:t>Read header</a:t>
            </a:r>
            <a:endParaRPr lang="en-US" dirty="0"/>
          </a:p>
        </p:txBody>
      </p:sp>
      <p:sp>
        <p:nvSpPr>
          <p:cNvPr id="19" name="TextBox 18"/>
          <p:cNvSpPr txBox="1"/>
          <p:nvPr/>
        </p:nvSpPr>
        <p:spPr>
          <a:xfrm>
            <a:off x="487019" y="785470"/>
            <a:ext cx="1685270" cy="369332"/>
          </a:xfrm>
          <a:prstGeom prst="rect">
            <a:avLst/>
          </a:prstGeom>
          <a:noFill/>
        </p:spPr>
        <p:txBody>
          <a:bodyPr wrap="none" rtlCol="0">
            <a:spAutoFit/>
          </a:bodyPr>
          <a:lstStyle/>
          <a:p>
            <a:r>
              <a:rPr lang="en-IN" dirty="0" smtClean="0"/>
              <a:t>(buffered) Input</a:t>
            </a:r>
            <a:endParaRPr lang="en-US" dirty="0"/>
          </a:p>
        </p:txBody>
      </p:sp>
      <p:graphicFrame>
        <p:nvGraphicFramePr>
          <p:cNvPr id="2" name="Table 1"/>
          <p:cNvGraphicFramePr>
            <a:graphicFrameLocks noGrp="1"/>
          </p:cNvGraphicFramePr>
          <p:nvPr/>
        </p:nvGraphicFramePr>
        <p:xfrm>
          <a:off x="1935404" y="2121721"/>
          <a:ext cx="5714646" cy="1483360"/>
        </p:xfrm>
        <a:graphic>
          <a:graphicData uri="http://schemas.openxmlformats.org/drawingml/2006/table">
            <a:tbl>
              <a:tblPr firstRow="1" bandRow="1">
                <a:tableStyleId>{5C22544A-7EE6-4342-B048-85BDC9FD1C3A}</a:tableStyleId>
              </a:tblPr>
              <a:tblGrid>
                <a:gridCol w="1904882"/>
                <a:gridCol w="1904882"/>
                <a:gridCol w="1904882"/>
              </a:tblGrid>
              <a:tr h="370840">
                <a:tc>
                  <a:txBody>
                    <a:bodyPr/>
                    <a:lstStyle/>
                    <a:p>
                      <a:r>
                        <a:rPr lang="en-IN" dirty="0" smtClean="0"/>
                        <a:t>stack</a:t>
                      </a:r>
                      <a:endParaRPr lang="en-US" dirty="0"/>
                    </a:p>
                  </a:txBody>
                  <a:tcPr/>
                </a:tc>
                <a:tc>
                  <a:txBody>
                    <a:bodyPr/>
                    <a:lstStyle/>
                    <a:p>
                      <a:r>
                        <a:rPr lang="en-IN" dirty="0" smtClean="0"/>
                        <a:t>input</a:t>
                      </a:r>
                      <a:endParaRPr lang="en-US" dirty="0"/>
                    </a:p>
                  </a:txBody>
                  <a:tcPr/>
                </a:tc>
                <a:tc>
                  <a:txBody>
                    <a:bodyPr/>
                    <a:lstStyle/>
                    <a:p>
                      <a:r>
                        <a:rPr lang="en-IN" dirty="0" smtClean="0"/>
                        <a:t>action</a:t>
                      </a:r>
                      <a:endParaRPr lang="en-US" dirty="0"/>
                    </a:p>
                  </a:txBody>
                  <a:tcPr/>
                </a:tc>
              </a:tr>
              <a:tr h="370840">
                <a:tc>
                  <a:txBody>
                    <a:bodyPr/>
                    <a:lstStyle/>
                    <a:p>
                      <a:r>
                        <a:rPr lang="en-IN" dirty="0" smtClean="0"/>
                        <a:t>$</a:t>
                      </a:r>
                      <a:endParaRPr lang="en-US" dirty="0"/>
                    </a:p>
                  </a:txBody>
                  <a:tcPr/>
                </a:tc>
                <a:tc>
                  <a:txBody>
                    <a:bodyPr/>
                    <a:lstStyle/>
                    <a:p>
                      <a:r>
                        <a:rPr lang="en-IN" dirty="0" err="1" smtClean="0"/>
                        <a:t>Id+id</a:t>
                      </a:r>
                      <a:r>
                        <a:rPr lang="en-IN" dirty="0" smtClean="0"/>
                        <a:t>…+id$</a:t>
                      </a:r>
                      <a:endParaRPr lang="en-US" dirty="0"/>
                    </a:p>
                  </a:txBody>
                  <a:tcPr/>
                </a:tc>
                <a:tc>
                  <a:txBody>
                    <a:bodyPr/>
                    <a:lstStyle/>
                    <a:p>
                      <a:r>
                        <a:rPr lang="en-IN" dirty="0" smtClean="0"/>
                        <a:t>shift</a:t>
                      </a:r>
                      <a:endParaRPr lang="en-US" dirty="0"/>
                    </a:p>
                  </a:txBody>
                  <a:tcPr/>
                </a:tc>
              </a:tr>
              <a:tr h="370840">
                <a:tc>
                  <a:txBody>
                    <a:bodyPr/>
                    <a:lstStyle/>
                    <a:p>
                      <a:r>
                        <a:rPr lang="en-IN" dirty="0" smtClean="0"/>
                        <a:t>$, id</a:t>
                      </a:r>
                      <a:endParaRPr lang="en-US" dirty="0"/>
                    </a:p>
                  </a:txBody>
                  <a:tcPr/>
                </a:tc>
                <a:tc>
                  <a:txBody>
                    <a:bodyPr/>
                    <a:lstStyle/>
                    <a:p>
                      <a:r>
                        <a:rPr lang="en-IN" dirty="0" smtClean="0"/>
                        <a:t>+id…+id$</a:t>
                      </a:r>
                    </a:p>
                  </a:txBody>
                  <a:tcPr/>
                </a:tc>
                <a:tc>
                  <a:txBody>
                    <a:bodyPr/>
                    <a:lstStyle/>
                    <a:p>
                      <a:endParaRPr lang="en-US"/>
                    </a:p>
                  </a:txBody>
                  <a:tcPr/>
                </a:tc>
              </a:tr>
              <a:tr h="370840">
                <a:tc>
                  <a:txBody>
                    <a:bodyPr/>
                    <a:lstStyle/>
                    <a:p>
                      <a:endParaRPr lang="en-US" dirty="0"/>
                    </a:p>
                  </a:txBody>
                  <a:tcPr/>
                </a:tc>
                <a:tc>
                  <a:txBody>
                    <a:bodyPr/>
                    <a:lstStyle/>
                    <a:p>
                      <a:endParaRPr lang="en-US"/>
                    </a:p>
                  </a:txBody>
                  <a:tcPr/>
                </a:tc>
                <a:tc>
                  <a:txBody>
                    <a:bodyPr/>
                    <a:lstStyle/>
                    <a:p>
                      <a:endParaRPr lang="en-US" dirty="0"/>
                    </a:p>
                  </a:txBody>
                  <a:tcPr/>
                </a:tc>
              </a:tr>
            </a:tbl>
          </a:graphicData>
        </a:graphic>
      </p:graphicFrame>
      <p:sp>
        <p:nvSpPr>
          <p:cNvPr id="22" name="Rectangle 21"/>
          <p:cNvSpPr/>
          <p:nvPr/>
        </p:nvSpPr>
        <p:spPr>
          <a:xfrm>
            <a:off x="8790129" y="4969330"/>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23" name="TextBox 22"/>
          <p:cNvSpPr txBox="1"/>
          <p:nvPr/>
        </p:nvSpPr>
        <p:spPr>
          <a:xfrm>
            <a:off x="1721399" y="4572000"/>
            <a:ext cx="4244495" cy="923330"/>
          </a:xfrm>
          <a:prstGeom prst="rect">
            <a:avLst/>
          </a:prstGeom>
          <a:noFill/>
        </p:spPr>
        <p:txBody>
          <a:bodyPr wrap="none" rtlCol="0">
            <a:spAutoFit/>
          </a:bodyPr>
          <a:lstStyle/>
          <a:p>
            <a:r>
              <a:rPr lang="en-IN" dirty="0" smtClean="0"/>
              <a:t>Current handle(s)/substrings at top of stack</a:t>
            </a:r>
          </a:p>
          <a:p>
            <a:pPr marL="285750" indent="-285750">
              <a:buFont typeface="Arial" panose="020B0604020202020204" pitchFamily="34" charset="0"/>
              <a:buChar char="•"/>
            </a:pPr>
            <a:r>
              <a:rPr lang="en-IN" dirty="0" smtClean="0"/>
              <a:t>id $</a:t>
            </a:r>
          </a:p>
          <a:p>
            <a:pPr marL="285750" indent="-285750">
              <a:buFont typeface="Arial" panose="020B0604020202020204" pitchFamily="34" charset="0"/>
              <a:buChar char="•"/>
            </a:pPr>
            <a:r>
              <a:rPr lang="en-IN" dirty="0" smtClean="0"/>
              <a:t>id</a:t>
            </a:r>
            <a:endParaRPr lang="en-US" dirty="0"/>
          </a:p>
        </p:txBody>
      </p:sp>
      <p:sp>
        <p:nvSpPr>
          <p:cNvPr id="24" name="TextBox 23"/>
          <p:cNvSpPr txBox="1"/>
          <p:nvPr/>
        </p:nvSpPr>
        <p:spPr>
          <a:xfrm>
            <a:off x="228038" y="4295001"/>
            <a:ext cx="1779846" cy="369332"/>
          </a:xfrm>
          <a:prstGeom prst="rect">
            <a:avLst/>
          </a:prstGeom>
          <a:noFill/>
        </p:spPr>
        <p:txBody>
          <a:bodyPr wrap="none" rtlCol="0">
            <a:spAutoFit/>
          </a:bodyPr>
          <a:lstStyle/>
          <a:p>
            <a:r>
              <a:rPr lang="en-IN" dirty="0" smtClean="0"/>
              <a:t>Handles updated</a:t>
            </a:r>
            <a:endParaRPr lang="en-US" dirty="0"/>
          </a:p>
        </p:txBody>
      </p:sp>
      <p:sp>
        <p:nvSpPr>
          <p:cNvPr id="21" name="TextBox 20"/>
          <p:cNvSpPr txBox="1"/>
          <p:nvPr/>
        </p:nvSpPr>
        <p:spPr>
          <a:xfrm>
            <a:off x="9593019" y="894184"/>
            <a:ext cx="2466188" cy="646331"/>
          </a:xfrm>
          <a:prstGeom prst="rect">
            <a:avLst/>
          </a:prstGeom>
          <a:noFill/>
        </p:spPr>
        <p:txBody>
          <a:bodyPr wrap="none" rtlCol="0">
            <a:spAutoFit/>
          </a:bodyPr>
          <a:lstStyle/>
          <a:p>
            <a:r>
              <a:rPr lang="en-IN" dirty="0"/>
              <a:t>+</a:t>
            </a:r>
            <a:r>
              <a:rPr lang="en-IN" dirty="0" smtClean="0"/>
              <a:t> has lower precedence </a:t>
            </a:r>
          </a:p>
          <a:p>
            <a:r>
              <a:rPr lang="en-IN" dirty="0" smtClean="0"/>
              <a:t>than id so we reduce</a:t>
            </a:r>
            <a:endParaRPr lang="en-US" dirty="0"/>
          </a:p>
        </p:txBody>
      </p:sp>
    </p:spTree>
    <p:extLst>
      <p:ext uri="{BB962C8B-B14F-4D97-AF65-F5344CB8AC3E}">
        <p14:creationId xmlns:p14="http://schemas.microsoft.com/office/powerpoint/2010/main" val="249368077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8567225" y="1547446"/>
            <a:ext cx="1266092" cy="4135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0221480" y="4250028"/>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5" name="Rectangle 4"/>
          <p:cNvSpPr/>
          <p:nvPr/>
        </p:nvSpPr>
        <p:spPr>
          <a:xfrm>
            <a:off x="3114539" y="783463"/>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6" name="Rectangle 5"/>
          <p:cNvSpPr/>
          <p:nvPr/>
        </p:nvSpPr>
        <p:spPr>
          <a:xfrm>
            <a:off x="3822876" y="783463"/>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7" name="Rectangle 6"/>
          <p:cNvSpPr/>
          <p:nvPr/>
        </p:nvSpPr>
        <p:spPr>
          <a:xfrm>
            <a:off x="6729204" y="783463"/>
            <a:ext cx="695459" cy="321972"/>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8" name="Rectangle 7"/>
          <p:cNvSpPr/>
          <p:nvPr/>
        </p:nvSpPr>
        <p:spPr>
          <a:xfrm>
            <a:off x="4518335" y="783463"/>
            <a:ext cx="890792"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9" name="Rectangle 8"/>
          <p:cNvSpPr/>
          <p:nvPr/>
        </p:nvSpPr>
        <p:spPr>
          <a:xfrm>
            <a:off x="5291067" y="783463"/>
            <a:ext cx="729800"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10" name="Rectangle 9"/>
          <p:cNvSpPr/>
          <p:nvPr/>
        </p:nvSpPr>
        <p:spPr>
          <a:xfrm>
            <a:off x="5999404" y="783463"/>
            <a:ext cx="729800"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12" name="TextBox 11"/>
          <p:cNvSpPr txBox="1"/>
          <p:nvPr/>
        </p:nvSpPr>
        <p:spPr>
          <a:xfrm>
            <a:off x="8870982" y="5683348"/>
            <a:ext cx="658578" cy="369332"/>
          </a:xfrm>
          <a:prstGeom prst="rect">
            <a:avLst/>
          </a:prstGeom>
          <a:noFill/>
        </p:spPr>
        <p:txBody>
          <a:bodyPr wrap="none" rtlCol="0">
            <a:spAutoFit/>
          </a:bodyPr>
          <a:lstStyle/>
          <a:p>
            <a:r>
              <a:rPr lang="en-IN" dirty="0" smtClean="0"/>
              <a:t>stack</a:t>
            </a:r>
            <a:endParaRPr lang="en-US" dirty="0"/>
          </a:p>
        </p:txBody>
      </p:sp>
      <p:sp>
        <p:nvSpPr>
          <p:cNvPr id="13" name="Rectangle 12"/>
          <p:cNvSpPr/>
          <p:nvPr/>
        </p:nvSpPr>
        <p:spPr>
          <a:xfrm>
            <a:off x="8567226" y="5303520"/>
            <a:ext cx="1266092" cy="355392"/>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a:t>
            </a:r>
            <a:endParaRPr lang="en-US" dirty="0">
              <a:solidFill>
                <a:schemeClr val="tx1"/>
              </a:solidFill>
            </a:endParaRPr>
          </a:p>
        </p:txBody>
      </p:sp>
      <p:sp>
        <p:nvSpPr>
          <p:cNvPr id="14" name="TextBox 13"/>
          <p:cNvSpPr txBox="1"/>
          <p:nvPr/>
        </p:nvSpPr>
        <p:spPr>
          <a:xfrm>
            <a:off x="487019" y="2202090"/>
            <a:ext cx="1261884" cy="1200329"/>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 $</a:t>
            </a:r>
            <a:endParaRPr lang="en-IN" dirty="0" smtClean="0"/>
          </a:p>
          <a:p>
            <a:r>
              <a:rPr lang="en-IN" dirty="0" smtClean="0"/>
              <a:t>E</a:t>
            </a:r>
            <a:r>
              <a:rPr lang="en-IN" dirty="0" smtClean="0">
                <a:sym typeface="Wingdings" panose="05000000000000000000" pitchFamily="2" charset="2"/>
              </a:rPr>
              <a:t> E+T/T</a:t>
            </a:r>
          </a:p>
          <a:p>
            <a:r>
              <a:rPr lang="en-IN" dirty="0" smtClean="0">
                <a:sym typeface="Wingdings" panose="05000000000000000000" pitchFamily="2" charset="2"/>
              </a:rPr>
              <a:t>TT*F/F</a:t>
            </a:r>
          </a:p>
          <a:p>
            <a:r>
              <a:rPr lang="en-IN" dirty="0" err="1" smtClean="0">
                <a:sym typeface="Wingdings" panose="05000000000000000000" pitchFamily="2" charset="2"/>
              </a:rPr>
              <a:t>Fid</a:t>
            </a:r>
            <a:r>
              <a:rPr lang="en-IN" dirty="0" smtClean="0">
                <a:sym typeface="Wingdings" panose="05000000000000000000" pitchFamily="2" charset="2"/>
              </a:rPr>
              <a:t> /</a:t>
            </a:r>
            <a:r>
              <a:rPr lang="en-IN" dirty="0" err="1" smtClean="0">
                <a:sym typeface="Wingdings" panose="05000000000000000000" pitchFamily="2" charset="2"/>
              </a:rPr>
              <a:t>num</a:t>
            </a:r>
            <a:endParaRPr lang="en-US" dirty="0"/>
          </a:p>
        </p:txBody>
      </p:sp>
      <p:sp>
        <p:nvSpPr>
          <p:cNvPr id="15" name="TextBox 14"/>
          <p:cNvSpPr txBox="1"/>
          <p:nvPr/>
        </p:nvSpPr>
        <p:spPr>
          <a:xfrm>
            <a:off x="1721399" y="759783"/>
            <a:ext cx="684803" cy="369332"/>
          </a:xfrm>
          <a:prstGeom prst="rect">
            <a:avLst/>
          </a:prstGeom>
          <a:noFill/>
        </p:spPr>
        <p:txBody>
          <a:bodyPr wrap="none" rtlCol="0">
            <a:spAutoFit/>
          </a:bodyPr>
          <a:lstStyle/>
          <a:p>
            <a:r>
              <a:rPr lang="en-IN" dirty="0"/>
              <a:t>I</a:t>
            </a:r>
            <a:r>
              <a:rPr lang="en-IN" dirty="0" smtClean="0"/>
              <a:t>nput</a:t>
            </a:r>
            <a:endParaRPr lang="en-US" dirty="0"/>
          </a:p>
        </p:txBody>
      </p:sp>
      <p:sp>
        <p:nvSpPr>
          <p:cNvPr id="16" name="TextBox 15"/>
          <p:cNvSpPr txBox="1"/>
          <p:nvPr/>
        </p:nvSpPr>
        <p:spPr>
          <a:xfrm>
            <a:off x="423294" y="3430731"/>
            <a:ext cx="557717" cy="369332"/>
          </a:xfrm>
          <a:prstGeom prst="rect">
            <a:avLst/>
          </a:prstGeom>
          <a:noFill/>
        </p:spPr>
        <p:txBody>
          <a:bodyPr wrap="none" rtlCol="0">
            <a:spAutoFit/>
          </a:bodyPr>
          <a:lstStyle/>
          <a:p>
            <a:r>
              <a:rPr lang="en-IN" dirty="0" smtClean="0"/>
              <a:t>CFG</a:t>
            </a:r>
            <a:endParaRPr lang="en-US" dirty="0"/>
          </a:p>
        </p:txBody>
      </p:sp>
      <p:cxnSp>
        <p:nvCxnSpPr>
          <p:cNvPr id="18" name="Straight Arrow Connector 17"/>
          <p:cNvCxnSpPr/>
          <p:nvPr/>
        </p:nvCxnSpPr>
        <p:spPr>
          <a:xfrm flipV="1">
            <a:off x="3305908" y="1206493"/>
            <a:ext cx="0" cy="295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798947" y="1547446"/>
            <a:ext cx="1371658" cy="369332"/>
          </a:xfrm>
          <a:prstGeom prst="rect">
            <a:avLst/>
          </a:prstGeom>
          <a:noFill/>
        </p:spPr>
        <p:txBody>
          <a:bodyPr wrap="none" rtlCol="0">
            <a:spAutoFit/>
          </a:bodyPr>
          <a:lstStyle/>
          <a:p>
            <a:r>
              <a:rPr lang="en-IN" dirty="0" smtClean="0"/>
              <a:t>Read header</a:t>
            </a:r>
            <a:endParaRPr lang="en-US" dirty="0"/>
          </a:p>
        </p:txBody>
      </p:sp>
      <p:sp>
        <p:nvSpPr>
          <p:cNvPr id="17" name="TextBox 16"/>
          <p:cNvSpPr txBox="1"/>
          <p:nvPr/>
        </p:nvSpPr>
        <p:spPr>
          <a:xfrm>
            <a:off x="1721399" y="4572000"/>
            <a:ext cx="4244495" cy="923330"/>
          </a:xfrm>
          <a:prstGeom prst="rect">
            <a:avLst/>
          </a:prstGeom>
          <a:noFill/>
        </p:spPr>
        <p:txBody>
          <a:bodyPr wrap="none" rtlCol="0">
            <a:spAutoFit/>
          </a:bodyPr>
          <a:lstStyle/>
          <a:p>
            <a:r>
              <a:rPr lang="en-IN" dirty="0" smtClean="0"/>
              <a:t>Current handle(s)/substrings at top of stack</a:t>
            </a:r>
          </a:p>
          <a:p>
            <a:pPr marL="285750" indent="-285750">
              <a:buFont typeface="Arial" panose="020B0604020202020204" pitchFamily="34" charset="0"/>
              <a:buChar char="•"/>
            </a:pPr>
            <a:r>
              <a:rPr lang="en-IN" dirty="0" smtClean="0"/>
              <a:t>id $</a:t>
            </a:r>
          </a:p>
          <a:p>
            <a:pPr marL="285750" indent="-285750">
              <a:buFont typeface="Arial" panose="020B0604020202020204" pitchFamily="34" charset="0"/>
              <a:buChar char="•"/>
            </a:pPr>
            <a:r>
              <a:rPr lang="en-IN" dirty="0" smtClean="0"/>
              <a:t>id</a:t>
            </a:r>
            <a:endParaRPr lang="en-US" dirty="0"/>
          </a:p>
        </p:txBody>
      </p:sp>
      <p:sp>
        <p:nvSpPr>
          <p:cNvPr id="19" name="TextBox 18"/>
          <p:cNvSpPr txBox="1"/>
          <p:nvPr/>
        </p:nvSpPr>
        <p:spPr>
          <a:xfrm>
            <a:off x="1721399" y="4572000"/>
            <a:ext cx="4244495" cy="646331"/>
          </a:xfrm>
          <a:prstGeom prst="rect">
            <a:avLst/>
          </a:prstGeom>
          <a:noFill/>
        </p:spPr>
        <p:txBody>
          <a:bodyPr wrap="none" rtlCol="0">
            <a:spAutoFit/>
          </a:bodyPr>
          <a:lstStyle/>
          <a:p>
            <a:r>
              <a:rPr lang="en-IN" dirty="0" smtClean="0"/>
              <a:t>Current handle(s)/substrings at top of stack</a:t>
            </a:r>
          </a:p>
          <a:p>
            <a:r>
              <a:rPr lang="en-IN" dirty="0" smtClean="0"/>
              <a:t> </a:t>
            </a:r>
            <a:endParaRPr lang="en-US" dirty="0"/>
          </a:p>
        </p:txBody>
      </p:sp>
      <p:sp>
        <p:nvSpPr>
          <p:cNvPr id="21" name="Rectangle 20"/>
          <p:cNvSpPr/>
          <p:nvPr/>
        </p:nvSpPr>
        <p:spPr>
          <a:xfrm>
            <a:off x="8870982" y="4872679"/>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F</a:t>
            </a:r>
            <a:endParaRPr lang="en-US" dirty="0"/>
          </a:p>
        </p:txBody>
      </p:sp>
      <p:cxnSp>
        <p:nvCxnSpPr>
          <p:cNvPr id="23" name="Straight Connector 22"/>
          <p:cNvCxnSpPr/>
          <p:nvPr/>
        </p:nvCxnSpPr>
        <p:spPr>
          <a:xfrm flipH="1">
            <a:off x="10058400" y="4250028"/>
            <a:ext cx="1083212" cy="3219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4" name="Table 23"/>
          <p:cNvGraphicFramePr>
            <a:graphicFrameLocks noGrp="1"/>
          </p:cNvGraphicFramePr>
          <p:nvPr>
            <p:extLst>
              <p:ext uri="{D42A27DB-BD31-4B8C-83A1-F6EECF244321}">
                <p14:modId xmlns:p14="http://schemas.microsoft.com/office/powerpoint/2010/main" val="3112031743"/>
              </p:ext>
            </p:extLst>
          </p:nvPr>
        </p:nvGraphicFramePr>
        <p:xfrm>
          <a:off x="1935404" y="2121721"/>
          <a:ext cx="5714646" cy="1483360"/>
        </p:xfrm>
        <a:graphic>
          <a:graphicData uri="http://schemas.openxmlformats.org/drawingml/2006/table">
            <a:tbl>
              <a:tblPr firstRow="1" bandRow="1">
                <a:tableStyleId>{5C22544A-7EE6-4342-B048-85BDC9FD1C3A}</a:tableStyleId>
              </a:tblPr>
              <a:tblGrid>
                <a:gridCol w="1904882"/>
                <a:gridCol w="1904882"/>
                <a:gridCol w="1904882"/>
              </a:tblGrid>
              <a:tr h="370840">
                <a:tc>
                  <a:txBody>
                    <a:bodyPr/>
                    <a:lstStyle/>
                    <a:p>
                      <a:r>
                        <a:rPr lang="en-IN" dirty="0" smtClean="0"/>
                        <a:t>stack</a:t>
                      </a:r>
                      <a:endParaRPr lang="en-US" dirty="0"/>
                    </a:p>
                  </a:txBody>
                  <a:tcPr/>
                </a:tc>
                <a:tc>
                  <a:txBody>
                    <a:bodyPr/>
                    <a:lstStyle/>
                    <a:p>
                      <a:r>
                        <a:rPr lang="en-IN" dirty="0" smtClean="0"/>
                        <a:t>input</a:t>
                      </a:r>
                      <a:endParaRPr lang="en-US" dirty="0"/>
                    </a:p>
                  </a:txBody>
                  <a:tcPr/>
                </a:tc>
                <a:tc>
                  <a:txBody>
                    <a:bodyPr/>
                    <a:lstStyle/>
                    <a:p>
                      <a:r>
                        <a:rPr lang="en-IN" dirty="0" smtClean="0"/>
                        <a:t>action</a:t>
                      </a:r>
                      <a:endParaRPr lang="en-US" dirty="0"/>
                    </a:p>
                  </a:txBody>
                  <a:tcPr/>
                </a:tc>
              </a:tr>
              <a:tr h="370840">
                <a:tc>
                  <a:txBody>
                    <a:bodyPr/>
                    <a:lstStyle/>
                    <a:p>
                      <a:r>
                        <a:rPr lang="en-IN" dirty="0" smtClean="0"/>
                        <a:t>$</a:t>
                      </a:r>
                      <a:endParaRPr lang="en-US" dirty="0"/>
                    </a:p>
                  </a:txBody>
                  <a:tcPr/>
                </a:tc>
                <a:tc>
                  <a:txBody>
                    <a:bodyPr/>
                    <a:lstStyle/>
                    <a:p>
                      <a:r>
                        <a:rPr lang="en-IN" dirty="0" err="1" smtClean="0"/>
                        <a:t>Id+id</a:t>
                      </a:r>
                      <a:r>
                        <a:rPr lang="en-IN" dirty="0" smtClean="0"/>
                        <a:t>…+id$</a:t>
                      </a:r>
                      <a:endParaRPr lang="en-US" dirty="0"/>
                    </a:p>
                  </a:txBody>
                  <a:tcPr/>
                </a:tc>
                <a:tc>
                  <a:txBody>
                    <a:bodyPr/>
                    <a:lstStyle/>
                    <a:p>
                      <a:r>
                        <a:rPr lang="en-IN" dirty="0" smtClean="0"/>
                        <a:t>shift</a:t>
                      </a:r>
                      <a:endParaRPr lang="en-US" dirty="0"/>
                    </a:p>
                  </a:txBody>
                  <a:tcPr/>
                </a:tc>
              </a:tr>
              <a:tr h="370840">
                <a:tc>
                  <a:txBody>
                    <a:bodyPr/>
                    <a:lstStyle/>
                    <a:p>
                      <a:r>
                        <a:rPr lang="en-IN" dirty="0" smtClean="0"/>
                        <a:t>$, id</a:t>
                      </a:r>
                      <a:endParaRPr lang="en-US" dirty="0"/>
                    </a:p>
                  </a:txBody>
                  <a:tcPr/>
                </a:tc>
                <a:tc>
                  <a:txBody>
                    <a:bodyPr/>
                    <a:lstStyle/>
                    <a:p>
                      <a:r>
                        <a:rPr lang="en-IN" dirty="0" smtClean="0"/>
                        <a:t>+id…+id$</a:t>
                      </a:r>
                    </a:p>
                  </a:txBody>
                  <a:tcPr/>
                </a:tc>
                <a:tc>
                  <a:txBody>
                    <a:bodyPr/>
                    <a:lstStyle/>
                    <a:p>
                      <a:r>
                        <a:rPr lang="en-IN" dirty="0" smtClean="0"/>
                        <a:t>reduce</a:t>
                      </a:r>
                      <a:endParaRPr lang="en-US" dirty="0"/>
                    </a:p>
                  </a:txBody>
                  <a:tcPr/>
                </a:tc>
              </a:tr>
              <a:tr h="370840">
                <a:tc>
                  <a:txBody>
                    <a:bodyPr/>
                    <a:lstStyle/>
                    <a:p>
                      <a:endParaRPr lang="en-US" dirty="0"/>
                    </a:p>
                  </a:txBody>
                  <a:tcPr/>
                </a:tc>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val="221350607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8567225" y="1547446"/>
            <a:ext cx="1266092" cy="4135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114539" y="783463"/>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6" name="Rectangle 5"/>
          <p:cNvSpPr/>
          <p:nvPr/>
        </p:nvSpPr>
        <p:spPr>
          <a:xfrm>
            <a:off x="3822876" y="783463"/>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7" name="Rectangle 6"/>
          <p:cNvSpPr/>
          <p:nvPr/>
        </p:nvSpPr>
        <p:spPr>
          <a:xfrm>
            <a:off x="6729204" y="783463"/>
            <a:ext cx="695459" cy="321972"/>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8" name="Rectangle 7"/>
          <p:cNvSpPr/>
          <p:nvPr/>
        </p:nvSpPr>
        <p:spPr>
          <a:xfrm>
            <a:off x="4518335" y="783463"/>
            <a:ext cx="890792"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9" name="Rectangle 8"/>
          <p:cNvSpPr/>
          <p:nvPr/>
        </p:nvSpPr>
        <p:spPr>
          <a:xfrm>
            <a:off x="5291067" y="783463"/>
            <a:ext cx="729800"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10" name="Rectangle 9"/>
          <p:cNvSpPr/>
          <p:nvPr/>
        </p:nvSpPr>
        <p:spPr>
          <a:xfrm>
            <a:off x="5999404" y="783463"/>
            <a:ext cx="729800"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12" name="TextBox 11"/>
          <p:cNvSpPr txBox="1"/>
          <p:nvPr/>
        </p:nvSpPr>
        <p:spPr>
          <a:xfrm>
            <a:off x="8870982" y="5683348"/>
            <a:ext cx="658578" cy="369332"/>
          </a:xfrm>
          <a:prstGeom prst="rect">
            <a:avLst/>
          </a:prstGeom>
          <a:noFill/>
        </p:spPr>
        <p:txBody>
          <a:bodyPr wrap="none" rtlCol="0">
            <a:spAutoFit/>
          </a:bodyPr>
          <a:lstStyle/>
          <a:p>
            <a:r>
              <a:rPr lang="en-IN" dirty="0" smtClean="0"/>
              <a:t>stack</a:t>
            </a:r>
            <a:endParaRPr lang="en-US" dirty="0"/>
          </a:p>
        </p:txBody>
      </p:sp>
      <p:sp>
        <p:nvSpPr>
          <p:cNvPr id="13" name="Rectangle 12"/>
          <p:cNvSpPr/>
          <p:nvPr/>
        </p:nvSpPr>
        <p:spPr>
          <a:xfrm>
            <a:off x="8567226" y="5303520"/>
            <a:ext cx="1266092" cy="355392"/>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a:t>
            </a:r>
            <a:endParaRPr lang="en-US" dirty="0">
              <a:solidFill>
                <a:schemeClr val="tx1"/>
              </a:solidFill>
            </a:endParaRPr>
          </a:p>
        </p:txBody>
      </p:sp>
      <p:sp>
        <p:nvSpPr>
          <p:cNvPr id="14" name="TextBox 13"/>
          <p:cNvSpPr txBox="1"/>
          <p:nvPr/>
        </p:nvSpPr>
        <p:spPr>
          <a:xfrm>
            <a:off x="487019" y="2202090"/>
            <a:ext cx="1261884" cy="1200329"/>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 $</a:t>
            </a:r>
            <a:endParaRPr lang="en-IN" dirty="0" smtClean="0"/>
          </a:p>
          <a:p>
            <a:r>
              <a:rPr lang="en-IN" dirty="0" smtClean="0"/>
              <a:t>E</a:t>
            </a:r>
            <a:r>
              <a:rPr lang="en-IN" dirty="0" smtClean="0">
                <a:sym typeface="Wingdings" panose="05000000000000000000" pitchFamily="2" charset="2"/>
              </a:rPr>
              <a:t> E+T/T</a:t>
            </a:r>
          </a:p>
          <a:p>
            <a:r>
              <a:rPr lang="en-IN" dirty="0" smtClean="0">
                <a:sym typeface="Wingdings" panose="05000000000000000000" pitchFamily="2" charset="2"/>
              </a:rPr>
              <a:t>TT*F/F</a:t>
            </a:r>
          </a:p>
          <a:p>
            <a:r>
              <a:rPr lang="en-IN" dirty="0" err="1" smtClean="0">
                <a:sym typeface="Wingdings" panose="05000000000000000000" pitchFamily="2" charset="2"/>
              </a:rPr>
              <a:t>Fid</a:t>
            </a:r>
            <a:r>
              <a:rPr lang="en-IN" dirty="0" smtClean="0">
                <a:sym typeface="Wingdings" panose="05000000000000000000" pitchFamily="2" charset="2"/>
              </a:rPr>
              <a:t> /</a:t>
            </a:r>
            <a:r>
              <a:rPr lang="en-IN" dirty="0" err="1" smtClean="0">
                <a:sym typeface="Wingdings" panose="05000000000000000000" pitchFamily="2" charset="2"/>
              </a:rPr>
              <a:t>num</a:t>
            </a:r>
            <a:endParaRPr lang="en-US" dirty="0"/>
          </a:p>
        </p:txBody>
      </p:sp>
      <p:sp>
        <p:nvSpPr>
          <p:cNvPr id="15" name="TextBox 14"/>
          <p:cNvSpPr txBox="1"/>
          <p:nvPr/>
        </p:nvSpPr>
        <p:spPr>
          <a:xfrm>
            <a:off x="1721399" y="759783"/>
            <a:ext cx="684803" cy="369332"/>
          </a:xfrm>
          <a:prstGeom prst="rect">
            <a:avLst/>
          </a:prstGeom>
          <a:noFill/>
        </p:spPr>
        <p:txBody>
          <a:bodyPr wrap="none" rtlCol="0">
            <a:spAutoFit/>
          </a:bodyPr>
          <a:lstStyle/>
          <a:p>
            <a:r>
              <a:rPr lang="en-IN" dirty="0"/>
              <a:t>I</a:t>
            </a:r>
            <a:r>
              <a:rPr lang="en-IN" dirty="0" smtClean="0"/>
              <a:t>nput</a:t>
            </a:r>
            <a:endParaRPr lang="en-US" dirty="0"/>
          </a:p>
        </p:txBody>
      </p:sp>
      <p:sp>
        <p:nvSpPr>
          <p:cNvPr id="16" name="TextBox 15"/>
          <p:cNvSpPr txBox="1"/>
          <p:nvPr/>
        </p:nvSpPr>
        <p:spPr>
          <a:xfrm>
            <a:off x="423294" y="3430731"/>
            <a:ext cx="557717" cy="369332"/>
          </a:xfrm>
          <a:prstGeom prst="rect">
            <a:avLst/>
          </a:prstGeom>
          <a:noFill/>
        </p:spPr>
        <p:txBody>
          <a:bodyPr wrap="none" rtlCol="0">
            <a:spAutoFit/>
          </a:bodyPr>
          <a:lstStyle/>
          <a:p>
            <a:r>
              <a:rPr lang="en-IN" dirty="0" smtClean="0"/>
              <a:t>CFG</a:t>
            </a:r>
            <a:endParaRPr lang="en-US" dirty="0"/>
          </a:p>
        </p:txBody>
      </p:sp>
      <p:cxnSp>
        <p:nvCxnSpPr>
          <p:cNvPr id="18" name="Straight Arrow Connector 17"/>
          <p:cNvCxnSpPr/>
          <p:nvPr/>
        </p:nvCxnSpPr>
        <p:spPr>
          <a:xfrm flipV="1">
            <a:off x="3305908" y="1206493"/>
            <a:ext cx="0" cy="295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798947" y="1547446"/>
            <a:ext cx="1371658" cy="369332"/>
          </a:xfrm>
          <a:prstGeom prst="rect">
            <a:avLst/>
          </a:prstGeom>
          <a:noFill/>
        </p:spPr>
        <p:txBody>
          <a:bodyPr wrap="none" rtlCol="0">
            <a:spAutoFit/>
          </a:bodyPr>
          <a:lstStyle/>
          <a:p>
            <a:r>
              <a:rPr lang="en-IN" dirty="0" smtClean="0"/>
              <a:t>Read header</a:t>
            </a:r>
            <a:endParaRPr lang="en-US" dirty="0"/>
          </a:p>
        </p:txBody>
      </p:sp>
      <p:sp>
        <p:nvSpPr>
          <p:cNvPr id="17" name="TextBox 16"/>
          <p:cNvSpPr txBox="1"/>
          <p:nvPr/>
        </p:nvSpPr>
        <p:spPr>
          <a:xfrm>
            <a:off x="1721399" y="4572000"/>
            <a:ext cx="4244495" cy="923330"/>
          </a:xfrm>
          <a:prstGeom prst="rect">
            <a:avLst/>
          </a:prstGeom>
          <a:noFill/>
        </p:spPr>
        <p:txBody>
          <a:bodyPr wrap="none" rtlCol="0">
            <a:spAutoFit/>
          </a:bodyPr>
          <a:lstStyle/>
          <a:p>
            <a:r>
              <a:rPr lang="en-IN" dirty="0" smtClean="0"/>
              <a:t>Current handle(s)/substrings at top of stack</a:t>
            </a:r>
          </a:p>
          <a:p>
            <a:pPr marL="285750" indent="-285750">
              <a:buFont typeface="Arial" panose="020B0604020202020204" pitchFamily="34" charset="0"/>
              <a:buChar char="•"/>
            </a:pPr>
            <a:r>
              <a:rPr lang="en-IN" dirty="0" smtClean="0"/>
              <a:t>F $</a:t>
            </a:r>
          </a:p>
          <a:p>
            <a:pPr marL="285750" indent="-285750">
              <a:buFont typeface="Arial" panose="020B0604020202020204" pitchFamily="34" charset="0"/>
              <a:buChar char="•"/>
            </a:pPr>
            <a:r>
              <a:rPr lang="en-IN" dirty="0"/>
              <a:t>F</a:t>
            </a:r>
            <a:endParaRPr lang="en-IN" dirty="0" smtClean="0"/>
          </a:p>
        </p:txBody>
      </p:sp>
      <p:sp>
        <p:nvSpPr>
          <p:cNvPr id="19" name="TextBox 18"/>
          <p:cNvSpPr txBox="1"/>
          <p:nvPr/>
        </p:nvSpPr>
        <p:spPr>
          <a:xfrm>
            <a:off x="1721399" y="4572000"/>
            <a:ext cx="4244495" cy="646331"/>
          </a:xfrm>
          <a:prstGeom prst="rect">
            <a:avLst/>
          </a:prstGeom>
          <a:noFill/>
        </p:spPr>
        <p:txBody>
          <a:bodyPr wrap="none" rtlCol="0">
            <a:spAutoFit/>
          </a:bodyPr>
          <a:lstStyle/>
          <a:p>
            <a:r>
              <a:rPr lang="en-IN" dirty="0" smtClean="0"/>
              <a:t>Current handle(s)/substrings at top of stack</a:t>
            </a:r>
          </a:p>
          <a:p>
            <a:r>
              <a:rPr lang="en-IN" dirty="0" smtClean="0"/>
              <a:t> </a:t>
            </a:r>
            <a:endParaRPr lang="en-US" dirty="0"/>
          </a:p>
        </p:txBody>
      </p:sp>
      <p:sp>
        <p:nvSpPr>
          <p:cNvPr id="21" name="Rectangle 20"/>
          <p:cNvSpPr/>
          <p:nvPr/>
        </p:nvSpPr>
        <p:spPr>
          <a:xfrm>
            <a:off x="8870982" y="4872679"/>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F</a:t>
            </a:r>
            <a:endParaRPr lang="en-US" dirty="0"/>
          </a:p>
        </p:txBody>
      </p:sp>
      <p:graphicFrame>
        <p:nvGraphicFramePr>
          <p:cNvPr id="24" name="Table 23"/>
          <p:cNvGraphicFramePr>
            <a:graphicFrameLocks noGrp="1"/>
          </p:cNvGraphicFramePr>
          <p:nvPr>
            <p:extLst>
              <p:ext uri="{D42A27DB-BD31-4B8C-83A1-F6EECF244321}">
                <p14:modId xmlns:p14="http://schemas.microsoft.com/office/powerpoint/2010/main" val="647968449"/>
              </p:ext>
            </p:extLst>
          </p:nvPr>
        </p:nvGraphicFramePr>
        <p:xfrm>
          <a:off x="1935404" y="2121721"/>
          <a:ext cx="5714646" cy="1483360"/>
        </p:xfrm>
        <a:graphic>
          <a:graphicData uri="http://schemas.openxmlformats.org/drawingml/2006/table">
            <a:tbl>
              <a:tblPr firstRow="1" bandRow="1">
                <a:tableStyleId>{5C22544A-7EE6-4342-B048-85BDC9FD1C3A}</a:tableStyleId>
              </a:tblPr>
              <a:tblGrid>
                <a:gridCol w="1904882"/>
                <a:gridCol w="1904882"/>
                <a:gridCol w="1904882"/>
              </a:tblGrid>
              <a:tr h="370840">
                <a:tc>
                  <a:txBody>
                    <a:bodyPr/>
                    <a:lstStyle/>
                    <a:p>
                      <a:r>
                        <a:rPr lang="en-IN" dirty="0" smtClean="0"/>
                        <a:t>stack</a:t>
                      </a:r>
                      <a:endParaRPr lang="en-US" dirty="0"/>
                    </a:p>
                  </a:txBody>
                  <a:tcPr/>
                </a:tc>
                <a:tc>
                  <a:txBody>
                    <a:bodyPr/>
                    <a:lstStyle/>
                    <a:p>
                      <a:r>
                        <a:rPr lang="en-IN" dirty="0" smtClean="0"/>
                        <a:t>input</a:t>
                      </a:r>
                      <a:endParaRPr lang="en-US" dirty="0"/>
                    </a:p>
                  </a:txBody>
                  <a:tcPr/>
                </a:tc>
                <a:tc>
                  <a:txBody>
                    <a:bodyPr/>
                    <a:lstStyle/>
                    <a:p>
                      <a:r>
                        <a:rPr lang="en-IN" dirty="0" smtClean="0"/>
                        <a:t>action</a:t>
                      </a:r>
                      <a:endParaRPr lang="en-US" dirty="0"/>
                    </a:p>
                  </a:txBody>
                  <a:tcPr/>
                </a:tc>
              </a:tr>
              <a:tr h="370840">
                <a:tc>
                  <a:txBody>
                    <a:bodyPr/>
                    <a:lstStyle/>
                    <a:p>
                      <a:r>
                        <a:rPr lang="en-IN" dirty="0" smtClean="0"/>
                        <a:t>$</a:t>
                      </a:r>
                      <a:endParaRPr lang="en-US" dirty="0"/>
                    </a:p>
                  </a:txBody>
                  <a:tcPr/>
                </a:tc>
                <a:tc>
                  <a:txBody>
                    <a:bodyPr/>
                    <a:lstStyle/>
                    <a:p>
                      <a:r>
                        <a:rPr lang="en-IN" dirty="0" err="1" smtClean="0"/>
                        <a:t>Id+id</a:t>
                      </a:r>
                      <a:r>
                        <a:rPr lang="en-IN" dirty="0" smtClean="0"/>
                        <a:t>…+id$</a:t>
                      </a:r>
                      <a:endParaRPr lang="en-US" dirty="0"/>
                    </a:p>
                  </a:txBody>
                  <a:tcPr/>
                </a:tc>
                <a:tc>
                  <a:txBody>
                    <a:bodyPr/>
                    <a:lstStyle/>
                    <a:p>
                      <a:r>
                        <a:rPr lang="en-IN" dirty="0" smtClean="0"/>
                        <a:t>shift</a:t>
                      </a:r>
                      <a:endParaRPr lang="en-US" dirty="0"/>
                    </a:p>
                  </a:txBody>
                  <a:tcPr/>
                </a:tc>
              </a:tr>
              <a:tr h="370840">
                <a:tc>
                  <a:txBody>
                    <a:bodyPr/>
                    <a:lstStyle/>
                    <a:p>
                      <a:r>
                        <a:rPr lang="en-IN" dirty="0" smtClean="0"/>
                        <a:t>$, id</a:t>
                      </a:r>
                      <a:endParaRPr lang="en-US" dirty="0"/>
                    </a:p>
                  </a:txBody>
                  <a:tcPr/>
                </a:tc>
                <a:tc>
                  <a:txBody>
                    <a:bodyPr/>
                    <a:lstStyle/>
                    <a:p>
                      <a:r>
                        <a:rPr lang="en-IN" dirty="0" smtClean="0"/>
                        <a:t>+id…+id$</a:t>
                      </a:r>
                    </a:p>
                  </a:txBody>
                  <a:tcPr/>
                </a:tc>
                <a:tc>
                  <a:txBody>
                    <a:bodyPr/>
                    <a:lstStyle/>
                    <a:p>
                      <a:r>
                        <a:rPr lang="en-IN" dirty="0" smtClean="0"/>
                        <a:t>reduce</a:t>
                      </a:r>
                      <a:endParaRPr lang="en-US" dirty="0"/>
                    </a:p>
                  </a:txBody>
                  <a:tcPr/>
                </a:tc>
              </a:tr>
              <a:tr h="370840">
                <a:tc>
                  <a:txBody>
                    <a:bodyPr/>
                    <a:lstStyle/>
                    <a:p>
                      <a:r>
                        <a:rPr lang="en-IN" dirty="0" smtClean="0"/>
                        <a:t>$,F</a:t>
                      </a:r>
                      <a:endParaRPr lang="en-US" dirty="0"/>
                    </a:p>
                  </a:txBody>
                  <a:tcPr/>
                </a:tc>
                <a:tc>
                  <a:txBody>
                    <a:bodyPr/>
                    <a:lstStyle/>
                    <a:p>
                      <a:r>
                        <a:rPr lang="en-IN" dirty="0" smtClean="0"/>
                        <a:t>+id…+id$</a:t>
                      </a:r>
                      <a:endParaRPr lang="en-US" dirty="0"/>
                    </a:p>
                  </a:txBody>
                  <a:tcPr/>
                </a:tc>
                <a:tc>
                  <a:txBody>
                    <a:bodyPr/>
                    <a:lstStyle/>
                    <a:p>
                      <a:endParaRPr lang="en-US" dirty="0"/>
                    </a:p>
                  </a:txBody>
                  <a:tcPr/>
                </a:tc>
              </a:tr>
            </a:tbl>
          </a:graphicData>
        </a:graphic>
      </p:graphicFrame>
      <p:sp>
        <p:nvSpPr>
          <p:cNvPr id="25" name="TextBox 24"/>
          <p:cNvSpPr txBox="1"/>
          <p:nvPr/>
        </p:nvSpPr>
        <p:spPr>
          <a:xfrm>
            <a:off x="228038" y="4295001"/>
            <a:ext cx="1779846" cy="369332"/>
          </a:xfrm>
          <a:prstGeom prst="rect">
            <a:avLst/>
          </a:prstGeom>
          <a:noFill/>
        </p:spPr>
        <p:txBody>
          <a:bodyPr wrap="none" rtlCol="0">
            <a:spAutoFit/>
          </a:bodyPr>
          <a:lstStyle/>
          <a:p>
            <a:r>
              <a:rPr lang="en-IN" dirty="0" smtClean="0"/>
              <a:t>Handles updated</a:t>
            </a:r>
            <a:endParaRPr lang="en-US" dirty="0"/>
          </a:p>
        </p:txBody>
      </p:sp>
      <p:sp>
        <p:nvSpPr>
          <p:cNvPr id="26" name="TextBox 25"/>
          <p:cNvSpPr txBox="1"/>
          <p:nvPr/>
        </p:nvSpPr>
        <p:spPr>
          <a:xfrm>
            <a:off x="9910689" y="1503894"/>
            <a:ext cx="2466188" cy="646331"/>
          </a:xfrm>
          <a:prstGeom prst="rect">
            <a:avLst/>
          </a:prstGeom>
          <a:noFill/>
        </p:spPr>
        <p:txBody>
          <a:bodyPr wrap="none" rtlCol="0">
            <a:spAutoFit/>
          </a:bodyPr>
          <a:lstStyle/>
          <a:p>
            <a:r>
              <a:rPr lang="en-IN" dirty="0"/>
              <a:t>+</a:t>
            </a:r>
            <a:r>
              <a:rPr lang="en-IN" dirty="0" smtClean="0"/>
              <a:t> has lower precedence </a:t>
            </a:r>
          </a:p>
          <a:p>
            <a:r>
              <a:rPr lang="en-IN" dirty="0" smtClean="0"/>
              <a:t>Than F so we reduce</a:t>
            </a:r>
            <a:endParaRPr lang="en-US" dirty="0"/>
          </a:p>
        </p:txBody>
      </p:sp>
    </p:spTree>
    <p:extLst>
      <p:ext uri="{BB962C8B-B14F-4D97-AF65-F5344CB8AC3E}">
        <p14:creationId xmlns:p14="http://schemas.microsoft.com/office/powerpoint/2010/main" val="6819338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8567225" y="1547446"/>
            <a:ext cx="1266092" cy="4135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114539" y="783463"/>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6" name="Rectangle 5"/>
          <p:cNvSpPr/>
          <p:nvPr/>
        </p:nvSpPr>
        <p:spPr>
          <a:xfrm>
            <a:off x="3822876" y="783463"/>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7" name="Rectangle 6"/>
          <p:cNvSpPr/>
          <p:nvPr/>
        </p:nvSpPr>
        <p:spPr>
          <a:xfrm>
            <a:off x="6729204" y="783463"/>
            <a:ext cx="695459" cy="321972"/>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8" name="Rectangle 7"/>
          <p:cNvSpPr/>
          <p:nvPr/>
        </p:nvSpPr>
        <p:spPr>
          <a:xfrm>
            <a:off x="4518335" y="783463"/>
            <a:ext cx="890792"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9" name="Rectangle 8"/>
          <p:cNvSpPr/>
          <p:nvPr/>
        </p:nvSpPr>
        <p:spPr>
          <a:xfrm>
            <a:off x="5291067" y="783463"/>
            <a:ext cx="729800"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10" name="Rectangle 9"/>
          <p:cNvSpPr/>
          <p:nvPr/>
        </p:nvSpPr>
        <p:spPr>
          <a:xfrm>
            <a:off x="5999404" y="783463"/>
            <a:ext cx="729800"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12" name="TextBox 11"/>
          <p:cNvSpPr txBox="1"/>
          <p:nvPr/>
        </p:nvSpPr>
        <p:spPr>
          <a:xfrm>
            <a:off x="8870982" y="5683348"/>
            <a:ext cx="658578" cy="369332"/>
          </a:xfrm>
          <a:prstGeom prst="rect">
            <a:avLst/>
          </a:prstGeom>
          <a:noFill/>
        </p:spPr>
        <p:txBody>
          <a:bodyPr wrap="none" rtlCol="0">
            <a:spAutoFit/>
          </a:bodyPr>
          <a:lstStyle/>
          <a:p>
            <a:r>
              <a:rPr lang="en-IN" dirty="0" smtClean="0"/>
              <a:t>stack</a:t>
            </a:r>
            <a:endParaRPr lang="en-US" dirty="0"/>
          </a:p>
        </p:txBody>
      </p:sp>
      <p:sp>
        <p:nvSpPr>
          <p:cNvPr id="13" name="Rectangle 12"/>
          <p:cNvSpPr/>
          <p:nvPr/>
        </p:nvSpPr>
        <p:spPr>
          <a:xfrm>
            <a:off x="8567226" y="5303520"/>
            <a:ext cx="1266092" cy="355392"/>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a:t>
            </a:r>
            <a:endParaRPr lang="en-US" dirty="0">
              <a:solidFill>
                <a:schemeClr val="tx1"/>
              </a:solidFill>
            </a:endParaRPr>
          </a:p>
        </p:txBody>
      </p:sp>
      <p:sp>
        <p:nvSpPr>
          <p:cNvPr id="14" name="TextBox 13"/>
          <p:cNvSpPr txBox="1"/>
          <p:nvPr/>
        </p:nvSpPr>
        <p:spPr>
          <a:xfrm>
            <a:off x="487019" y="2202090"/>
            <a:ext cx="1261884" cy="1200329"/>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 $</a:t>
            </a:r>
            <a:endParaRPr lang="en-IN" dirty="0" smtClean="0"/>
          </a:p>
          <a:p>
            <a:r>
              <a:rPr lang="en-IN" dirty="0" smtClean="0"/>
              <a:t>E</a:t>
            </a:r>
            <a:r>
              <a:rPr lang="en-IN" dirty="0" smtClean="0">
                <a:sym typeface="Wingdings" panose="05000000000000000000" pitchFamily="2" charset="2"/>
              </a:rPr>
              <a:t> E+T/T</a:t>
            </a:r>
          </a:p>
          <a:p>
            <a:r>
              <a:rPr lang="en-IN" dirty="0" smtClean="0">
                <a:sym typeface="Wingdings" panose="05000000000000000000" pitchFamily="2" charset="2"/>
              </a:rPr>
              <a:t>TT*F/F</a:t>
            </a:r>
          </a:p>
          <a:p>
            <a:r>
              <a:rPr lang="en-IN" dirty="0" err="1" smtClean="0">
                <a:sym typeface="Wingdings" panose="05000000000000000000" pitchFamily="2" charset="2"/>
              </a:rPr>
              <a:t>Fid</a:t>
            </a:r>
            <a:r>
              <a:rPr lang="en-IN" dirty="0" smtClean="0">
                <a:sym typeface="Wingdings" panose="05000000000000000000" pitchFamily="2" charset="2"/>
              </a:rPr>
              <a:t> /</a:t>
            </a:r>
            <a:r>
              <a:rPr lang="en-IN" dirty="0" err="1" smtClean="0">
                <a:sym typeface="Wingdings" panose="05000000000000000000" pitchFamily="2" charset="2"/>
              </a:rPr>
              <a:t>num</a:t>
            </a:r>
            <a:endParaRPr lang="en-US" dirty="0"/>
          </a:p>
        </p:txBody>
      </p:sp>
      <p:sp>
        <p:nvSpPr>
          <p:cNvPr id="15" name="TextBox 14"/>
          <p:cNvSpPr txBox="1"/>
          <p:nvPr/>
        </p:nvSpPr>
        <p:spPr>
          <a:xfrm>
            <a:off x="1721399" y="759783"/>
            <a:ext cx="684803" cy="369332"/>
          </a:xfrm>
          <a:prstGeom prst="rect">
            <a:avLst/>
          </a:prstGeom>
          <a:noFill/>
        </p:spPr>
        <p:txBody>
          <a:bodyPr wrap="none" rtlCol="0">
            <a:spAutoFit/>
          </a:bodyPr>
          <a:lstStyle/>
          <a:p>
            <a:r>
              <a:rPr lang="en-IN" dirty="0"/>
              <a:t>I</a:t>
            </a:r>
            <a:r>
              <a:rPr lang="en-IN" dirty="0" smtClean="0"/>
              <a:t>nput</a:t>
            </a:r>
            <a:endParaRPr lang="en-US" dirty="0"/>
          </a:p>
        </p:txBody>
      </p:sp>
      <p:sp>
        <p:nvSpPr>
          <p:cNvPr id="16" name="TextBox 15"/>
          <p:cNvSpPr txBox="1"/>
          <p:nvPr/>
        </p:nvSpPr>
        <p:spPr>
          <a:xfrm>
            <a:off x="423294" y="3430731"/>
            <a:ext cx="557717" cy="369332"/>
          </a:xfrm>
          <a:prstGeom prst="rect">
            <a:avLst/>
          </a:prstGeom>
          <a:noFill/>
        </p:spPr>
        <p:txBody>
          <a:bodyPr wrap="none" rtlCol="0">
            <a:spAutoFit/>
          </a:bodyPr>
          <a:lstStyle/>
          <a:p>
            <a:r>
              <a:rPr lang="en-IN" dirty="0" smtClean="0"/>
              <a:t>CFG</a:t>
            </a:r>
            <a:endParaRPr lang="en-US" dirty="0"/>
          </a:p>
        </p:txBody>
      </p:sp>
      <p:cxnSp>
        <p:nvCxnSpPr>
          <p:cNvPr id="18" name="Straight Arrow Connector 17"/>
          <p:cNvCxnSpPr/>
          <p:nvPr/>
        </p:nvCxnSpPr>
        <p:spPr>
          <a:xfrm flipV="1">
            <a:off x="3305908" y="1206493"/>
            <a:ext cx="0" cy="295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798947" y="1547446"/>
            <a:ext cx="1371658" cy="369332"/>
          </a:xfrm>
          <a:prstGeom prst="rect">
            <a:avLst/>
          </a:prstGeom>
          <a:noFill/>
        </p:spPr>
        <p:txBody>
          <a:bodyPr wrap="none" rtlCol="0">
            <a:spAutoFit/>
          </a:bodyPr>
          <a:lstStyle/>
          <a:p>
            <a:r>
              <a:rPr lang="en-IN" dirty="0" smtClean="0"/>
              <a:t>Read header</a:t>
            </a:r>
            <a:endParaRPr lang="en-US" dirty="0"/>
          </a:p>
        </p:txBody>
      </p:sp>
      <p:sp>
        <p:nvSpPr>
          <p:cNvPr id="17" name="TextBox 16"/>
          <p:cNvSpPr txBox="1"/>
          <p:nvPr/>
        </p:nvSpPr>
        <p:spPr>
          <a:xfrm>
            <a:off x="1721399" y="4572000"/>
            <a:ext cx="4244495" cy="923330"/>
          </a:xfrm>
          <a:prstGeom prst="rect">
            <a:avLst/>
          </a:prstGeom>
          <a:noFill/>
        </p:spPr>
        <p:txBody>
          <a:bodyPr wrap="none" rtlCol="0">
            <a:spAutoFit/>
          </a:bodyPr>
          <a:lstStyle/>
          <a:p>
            <a:r>
              <a:rPr lang="en-IN" dirty="0" smtClean="0"/>
              <a:t>Current handle(s)/substrings at top of stack</a:t>
            </a:r>
          </a:p>
          <a:p>
            <a:pPr marL="285750" indent="-285750">
              <a:buFont typeface="Arial" panose="020B0604020202020204" pitchFamily="34" charset="0"/>
              <a:buChar char="•"/>
            </a:pPr>
            <a:r>
              <a:rPr lang="en-IN" dirty="0" smtClean="0"/>
              <a:t>F $</a:t>
            </a:r>
          </a:p>
          <a:p>
            <a:pPr marL="285750" indent="-285750">
              <a:buFont typeface="Arial" panose="020B0604020202020204" pitchFamily="34" charset="0"/>
              <a:buChar char="•"/>
            </a:pPr>
            <a:r>
              <a:rPr lang="en-IN" dirty="0"/>
              <a:t>F</a:t>
            </a:r>
            <a:endParaRPr lang="en-IN" dirty="0" smtClean="0"/>
          </a:p>
        </p:txBody>
      </p:sp>
      <p:sp>
        <p:nvSpPr>
          <p:cNvPr id="19" name="TextBox 18"/>
          <p:cNvSpPr txBox="1"/>
          <p:nvPr/>
        </p:nvSpPr>
        <p:spPr>
          <a:xfrm>
            <a:off x="1721399" y="4572000"/>
            <a:ext cx="4244495" cy="646331"/>
          </a:xfrm>
          <a:prstGeom prst="rect">
            <a:avLst/>
          </a:prstGeom>
          <a:noFill/>
        </p:spPr>
        <p:txBody>
          <a:bodyPr wrap="none" rtlCol="0">
            <a:spAutoFit/>
          </a:bodyPr>
          <a:lstStyle/>
          <a:p>
            <a:r>
              <a:rPr lang="en-IN" dirty="0" smtClean="0"/>
              <a:t>Current handle(s)/substrings at top of stack</a:t>
            </a:r>
          </a:p>
          <a:p>
            <a:r>
              <a:rPr lang="en-IN" dirty="0" smtClean="0"/>
              <a:t> </a:t>
            </a:r>
            <a:endParaRPr lang="en-US" dirty="0"/>
          </a:p>
        </p:txBody>
      </p:sp>
      <p:sp>
        <p:nvSpPr>
          <p:cNvPr id="21" name="Rectangle 20"/>
          <p:cNvSpPr/>
          <p:nvPr/>
        </p:nvSpPr>
        <p:spPr>
          <a:xfrm>
            <a:off x="8870982" y="4872679"/>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a:t>
            </a:r>
            <a:endParaRPr lang="en-US" dirty="0"/>
          </a:p>
        </p:txBody>
      </p:sp>
      <p:graphicFrame>
        <p:nvGraphicFramePr>
          <p:cNvPr id="24" name="Table 23"/>
          <p:cNvGraphicFramePr>
            <a:graphicFrameLocks noGrp="1"/>
          </p:cNvGraphicFramePr>
          <p:nvPr>
            <p:extLst>
              <p:ext uri="{D42A27DB-BD31-4B8C-83A1-F6EECF244321}">
                <p14:modId xmlns:p14="http://schemas.microsoft.com/office/powerpoint/2010/main" val="3638112038"/>
              </p:ext>
            </p:extLst>
          </p:nvPr>
        </p:nvGraphicFramePr>
        <p:xfrm>
          <a:off x="1935404" y="2121721"/>
          <a:ext cx="5714646" cy="1483360"/>
        </p:xfrm>
        <a:graphic>
          <a:graphicData uri="http://schemas.openxmlformats.org/drawingml/2006/table">
            <a:tbl>
              <a:tblPr firstRow="1" bandRow="1">
                <a:tableStyleId>{5C22544A-7EE6-4342-B048-85BDC9FD1C3A}</a:tableStyleId>
              </a:tblPr>
              <a:tblGrid>
                <a:gridCol w="1904882"/>
                <a:gridCol w="1904882"/>
                <a:gridCol w="1904882"/>
              </a:tblGrid>
              <a:tr h="370840">
                <a:tc>
                  <a:txBody>
                    <a:bodyPr/>
                    <a:lstStyle/>
                    <a:p>
                      <a:r>
                        <a:rPr lang="en-IN" dirty="0" smtClean="0"/>
                        <a:t>stack</a:t>
                      </a:r>
                      <a:endParaRPr lang="en-US" dirty="0"/>
                    </a:p>
                  </a:txBody>
                  <a:tcPr/>
                </a:tc>
                <a:tc>
                  <a:txBody>
                    <a:bodyPr/>
                    <a:lstStyle/>
                    <a:p>
                      <a:r>
                        <a:rPr lang="en-IN" dirty="0" smtClean="0"/>
                        <a:t>input</a:t>
                      </a:r>
                      <a:endParaRPr lang="en-US" dirty="0"/>
                    </a:p>
                  </a:txBody>
                  <a:tcPr/>
                </a:tc>
                <a:tc>
                  <a:txBody>
                    <a:bodyPr/>
                    <a:lstStyle/>
                    <a:p>
                      <a:r>
                        <a:rPr lang="en-IN" dirty="0" smtClean="0"/>
                        <a:t>action</a:t>
                      </a:r>
                      <a:endParaRPr lang="en-US" dirty="0"/>
                    </a:p>
                  </a:txBody>
                  <a:tcPr/>
                </a:tc>
              </a:tr>
              <a:tr h="370840">
                <a:tc>
                  <a:txBody>
                    <a:bodyPr/>
                    <a:lstStyle/>
                    <a:p>
                      <a:r>
                        <a:rPr lang="en-IN" dirty="0" smtClean="0"/>
                        <a:t>$</a:t>
                      </a:r>
                      <a:endParaRPr lang="en-US" dirty="0"/>
                    </a:p>
                  </a:txBody>
                  <a:tcPr/>
                </a:tc>
                <a:tc>
                  <a:txBody>
                    <a:bodyPr/>
                    <a:lstStyle/>
                    <a:p>
                      <a:r>
                        <a:rPr lang="en-IN" dirty="0" err="1" smtClean="0"/>
                        <a:t>Id+id</a:t>
                      </a:r>
                      <a:r>
                        <a:rPr lang="en-IN" dirty="0" smtClean="0"/>
                        <a:t>…+id$</a:t>
                      </a:r>
                      <a:endParaRPr lang="en-US" dirty="0"/>
                    </a:p>
                  </a:txBody>
                  <a:tcPr/>
                </a:tc>
                <a:tc>
                  <a:txBody>
                    <a:bodyPr/>
                    <a:lstStyle/>
                    <a:p>
                      <a:r>
                        <a:rPr lang="en-IN" dirty="0" smtClean="0"/>
                        <a:t>shift</a:t>
                      </a:r>
                      <a:endParaRPr lang="en-US" dirty="0"/>
                    </a:p>
                  </a:txBody>
                  <a:tcPr/>
                </a:tc>
              </a:tr>
              <a:tr h="370840">
                <a:tc>
                  <a:txBody>
                    <a:bodyPr/>
                    <a:lstStyle/>
                    <a:p>
                      <a:r>
                        <a:rPr lang="en-IN" dirty="0" smtClean="0"/>
                        <a:t>$, id</a:t>
                      </a:r>
                      <a:endParaRPr lang="en-US" dirty="0"/>
                    </a:p>
                  </a:txBody>
                  <a:tcPr/>
                </a:tc>
                <a:tc>
                  <a:txBody>
                    <a:bodyPr/>
                    <a:lstStyle/>
                    <a:p>
                      <a:r>
                        <a:rPr lang="en-IN" dirty="0" smtClean="0"/>
                        <a:t>+id…+id$</a:t>
                      </a:r>
                    </a:p>
                  </a:txBody>
                  <a:tcPr/>
                </a:tc>
                <a:tc>
                  <a:txBody>
                    <a:bodyPr/>
                    <a:lstStyle/>
                    <a:p>
                      <a:r>
                        <a:rPr lang="en-IN" dirty="0" smtClean="0"/>
                        <a:t>reduce</a:t>
                      </a:r>
                      <a:endParaRPr lang="en-US" dirty="0"/>
                    </a:p>
                  </a:txBody>
                  <a:tcPr/>
                </a:tc>
              </a:tr>
              <a:tr h="370840">
                <a:tc>
                  <a:txBody>
                    <a:bodyPr/>
                    <a:lstStyle/>
                    <a:p>
                      <a:r>
                        <a:rPr lang="en-IN" dirty="0" smtClean="0"/>
                        <a:t>$,F</a:t>
                      </a:r>
                      <a:endParaRPr lang="en-US" dirty="0"/>
                    </a:p>
                  </a:txBody>
                  <a:tcPr/>
                </a:tc>
                <a:tc>
                  <a:txBody>
                    <a:bodyPr/>
                    <a:lstStyle/>
                    <a:p>
                      <a:r>
                        <a:rPr lang="en-IN" dirty="0" smtClean="0"/>
                        <a:t>+id…+id$</a:t>
                      </a:r>
                      <a:endParaRPr lang="en-US" dirty="0"/>
                    </a:p>
                  </a:txBody>
                  <a:tcPr/>
                </a:tc>
                <a:tc>
                  <a:txBody>
                    <a:bodyPr/>
                    <a:lstStyle/>
                    <a:p>
                      <a:r>
                        <a:rPr lang="en-IN" dirty="0" smtClean="0"/>
                        <a:t>reduce</a:t>
                      </a:r>
                      <a:endParaRPr lang="en-US" dirty="0"/>
                    </a:p>
                  </a:txBody>
                  <a:tcPr/>
                </a:tc>
              </a:tr>
            </a:tbl>
          </a:graphicData>
        </a:graphic>
      </p:graphicFrame>
      <p:sp>
        <p:nvSpPr>
          <p:cNvPr id="26" name="TextBox 25"/>
          <p:cNvSpPr txBox="1"/>
          <p:nvPr/>
        </p:nvSpPr>
        <p:spPr>
          <a:xfrm>
            <a:off x="9910689" y="1503894"/>
            <a:ext cx="2466188" cy="646331"/>
          </a:xfrm>
          <a:prstGeom prst="rect">
            <a:avLst/>
          </a:prstGeom>
          <a:noFill/>
        </p:spPr>
        <p:txBody>
          <a:bodyPr wrap="none" rtlCol="0">
            <a:spAutoFit/>
          </a:bodyPr>
          <a:lstStyle/>
          <a:p>
            <a:r>
              <a:rPr lang="en-IN" dirty="0"/>
              <a:t>+</a:t>
            </a:r>
            <a:r>
              <a:rPr lang="en-IN" dirty="0" smtClean="0"/>
              <a:t> has lower precedence </a:t>
            </a:r>
          </a:p>
          <a:p>
            <a:r>
              <a:rPr lang="en-IN" dirty="0" smtClean="0"/>
              <a:t>Than F so we reduce</a:t>
            </a:r>
            <a:endParaRPr lang="en-US" dirty="0"/>
          </a:p>
        </p:txBody>
      </p:sp>
      <p:sp>
        <p:nvSpPr>
          <p:cNvPr id="23" name="Rectangle 22"/>
          <p:cNvSpPr/>
          <p:nvPr/>
        </p:nvSpPr>
        <p:spPr>
          <a:xfrm>
            <a:off x="10161339" y="4860745"/>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F</a:t>
            </a:r>
            <a:endParaRPr lang="en-US" dirty="0"/>
          </a:p>
        </p:txBody>
      </p:sp>
      <p:cxnSp>
        <p:nvCxnSpPr>
          <p:cNvPr id="27" name="Straight Connector 26"/>
          <p:cNvCxnSpPr/>
          <p:nvPr/>
        </p:nvCxnSpPr>
        <p:spPr>
          <a:xfrm flipH="1">
            <a:off x="9910689" y="4872679"/>
            <a:ext cx="1083212" cy="3219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990506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8567225" y="1547446"/>
            <a:ext cx="1266092" cy="4135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114539" y="783463"/>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6" name="Rectangle 5"/>
          <p:cNvSpPr/>
          <p:nvPr/>
        </p:nvSpPr>
        <p:spPr>
          <a:xfrm>
            <a:off x="3822876" y="783463"/>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7" name="Rectangle 6"/>
          <p:cNvSpPr/>
          <p:nvPr/>
        </p:nvSpPr>
        <p:spPr>
          <a:xfrm>
            <a:off x="6729204" y="783463"/>
            <a:ext cx="695459" cy="321972"/>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8" name="Rectangle 7"/>
          <p:cNvSpPr/>
          <p:nvPr/>
        </p:nvSpPr>
        <p:spPr>
          <a:xfrm>
            <a:off x="4518335" y="783463"/>
            <a:ext cx="890792"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9" name="Rectangle 8"/>
          <p:cNvSpPr/>
          <p:nvPr/>
        </p:nvSpPr>
        <p:spPr>
          <a:xfrm>
            <a:off x="5291067" y="783463"/>
            <a:ext cx="729800"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10" name="Rectangle 9"/>
          <p:cNvSpPr/>
          <p:nvPr/>
        </p:nvSpPr>
        <p:spPr>
          <a:xfrm>
            <a:off x="5999404" y="783463"/>
            <a:ext cx="729800"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12" name="TextBox 11"/>
          <p:cNvSpPr txBox="1"/>
          <p:nvPr/>
        </p:nvSpPr>
        <p:spPr>
          <a:xfrm>
            <a:off x="8870982" y="5683348"/>
            <a:ext cx="658578" cy="369332"/>
          </a:xfrm>
          <a:prstGeom prst="rect">
            <a:avLst/>
          </a:prstGeom>
          <a:noFill/>
        </p:spPr>
        <p:txBody>
          <a:bodyPr wrap="none" rtlCol="0">
            <a:spAutoFit/>
          </a:bodyPr>
          <a:lstStyle/>
          <a:p>
            <a:r>
              <a:rPr lang="en-IN" dirty="0" smtClean="0"/>
              <a:t>stack</a:t>
            </a:r>
            <a:endParaRPr lang="en-US" dirty="0"/>
          </a:p>
        </p:txBody>
      </p:sp>
      <p:sp>
        <p:nvSpPr>
          <p:cNvPr id="13" name="Rectangle 12"/>
          <p:cNvSpPr/>
          <p:nvPr/>
        </p:nvSpPr>
        <p:spPr>
          <a:xfrm>
            <a:off x="8567226" y="5303520"/>
            <a:ext cx="1266092" cy="355392"/>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a:t>
            </a:r>
            <a:endParaRPr lang="en-US" dirty="0">
              <a:solidFill>
                <a:schemeClr val="tx1"/>
              </a:solidFill>
            </a:endParaRPr>
          </a:p>
        </p:txBody>
      </p:sp>
      <p:sp>
        <p:nvSpPr>
          <p:cNvPr id="14" name="TextBox 13"/>
          <p:cNvSpPr txBox="1"/>
          <p:nvPr/>
        </p:nvSpPr>
        <p:spPr>
          <a:xfrm>
            <a:off x="487019" y="2202090"/>
            <a:ext cx="1261884" cy="1200329"/>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 $</a:t>
            </a:r>
            <a:endParaRPr lang="en-IN" dirty="0" smtClean="0"/>
          </a:p>
          <a:p>
            <a:r>
              <a:rPr lang="en-IN" dirty="0" smtClean="0"/>
              <a:t>E</a:t>
            </a:r>
            <a:r>
              <a:rPr lang="en-IN" dirty="0" smtClean="0">
                <a:sym typeface="Wingdings" panose="05000000000000000000" pitchFamily="2" charset="2"/>
              </a:rPr>
              <a:t> E+T/T</a:t>
            </a:r>
          </a:p>
          <a:p>
            <a:r>
              <a:rPr lang="en-IN" dirty="0" smtClean="0">
                <a:sym typeface="Wingdings" panose="05000000000000000000" pitchFamily="2" charset="2"/>
              </a:rPr>
              <a:t>TT*F/F</a:t>
            </a:r>
          </a:p>
          <a:p>
            <a:r>
              <a:rPr lang="en-IN" dirty="0" err="1" smtClean="0">
                <a:sym typeface="Wingdings" panose="05000000000000000000" pitchFamily="2" charset="2"/>
              </a:rPr>
              <a:t>Fid</a:t>
            </a:r>
            <a:r>
              <a:rPr lang="en-IN" dirty="0" smtClean="0">
                <a:sym typeface="Wingdings" panose="05000000000000000000" pitchFamily="2" charset="2"/>
              </a:rPr>
              <a:t> /</a:t>
            </a:r>
            <a:r>
              <a:rPr lang="en-IN" dirty="0" err="1" smtClean="0">
                <a:sym typeface="Wingdings" panose="05000000000000000000" pitchFamily="2" charset="2"/>
              </a:rPr>
              <a:t>num</a:t>
            </a:r>
            <a:endParaRPr lang="en-US" dirty="0"/>
          </a:p>
        </p:txBody>
      </p:sp>
      <p:sp>
        <p:nvSpPr>
          <p:cNvPr id="15" name="TextBox 14"/>
          <p:cNvSpPr txBox="1"/>
          <p:nvPr/>
        </p:nvSpPr>
        <p:spPr>
          <a:xfrm>
            <a:off x="1721399" y="759783"/>
            <a:ext cx="684803" cy="369332"/>
          </a:xfrm>
          <a:prstGeom prst="rect">
            <a:avLst/>
          </a:prstGeom>
          <a:noFill/>
        </p:spPr>
        <p:txBody>
          <a:bodyPr wrap="none" rtlCol="0">
            <a:spAutoFit/>
          </a:bodyPr>
          <a:lstStyle/>
          <a:p>
            <a:r>
              <a:rPr lang="en-IN" dirty="0"/>
              <a:t>I</a:t>
            </a:r>
            <a:r>
              <a:rPr lang="en-IN" dirty="0" smtClean="0"/>
              <a:t>nput</a:t>
            </a:r>
            <a:endParaRPr lang="en-US" dirty="0"/>
          </a:p>
        </p:txBody>
      </p:sp>
      <p:sp>
        <p:nvSpPr>
          <p:cNvPr id="16" name="TextBox 15"/>
          <p:cNvSpPr txBox="1"/>
          <p:nvPr/>
        </p:nvSpPr>
        <p:spPr>
          <a:xfrm>
            <a:off x="423294" y="3430731"/>
            <a:ext cx="557717" cy="369332"/>
          </a:xfrm>
          <a:prstGeom prst="rect">
            <a:avLst/>
          </a:prstGeom>
          <a:noFill/>
        </p:spPr>
        <p:txBody>
          <a:bodyPr wrap="none" rtlCol="0">
            <a:spAutoFit/>
          </a:bodyPr>
          <a:lstStyle/>
          <a:p>
            <a:r>
              <a:rPr lang="en-IN" dirty="0" smtClean="0"/>
              <a:t>CFG</a:t>
            </a:r>
            <a:endParaRPr lang="en-US" dirty="0"/>
          </a:p>
        </p:txBody>
      </p:sp>
      <p:cxnSp>
        <p:nvCxnSpPr>
          <p:cNvPr id="18" name="Straight Arrow Connector 17"/>
          <p:cNvCxnSpPr/>
          <p:nvPr/>
        </p:nvCxnSpPr>
        <p:spPr>
          <a:xfrm flipV="1">
            <a:off x="3305908" y="1206493"/>
            <a:ext cx="0" cy="295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798947" y="1547446"/>
            <a:ext cx="1371658" cy="369332"/>
          </a:xfrm>
          <a:prstGeom prst="rect">
            <a:avLst/>
          </a:prstGeom>
          <a:noFill/>
        </p:spPr>
        <p:txBody>
          <a:bodyPr wrap="none" rtlCol="0">
            <a:spAutoFit/>
          </a:bodyPr>
          <a:lstStyle/>
          <a:p>
            <a:r>
              <a:rPr lang="en-IN" dirty="0" smtClean="0"/>
              <a:t>Read header</a:t>
            </a:r>
            <a:endParaRPr lang="en-US" dirty="0"/>
          </a:p>
        </p:txBody>
      </p:sp>
      <p:sp>
        <p:nvSpPr>
          <p:cNvPr id="17" name="TextBox 16"/>
          <p:cNvSpPr txBox="1"/>
          <p:nvPr/>
        </p:nvSpPr>
        <p:spPr>
          <a:xfrm>
            <a:off x="1721399" y="4572000"/>
            <a:ext cx="4244495" cy="923330"/>
          </a:xfrm>
          <a:prstGeom prst="rect">
            <a:avLst/>
          </a:prstGeom>
          <a:noFill/>
        </p:spPr>
        <p:txBody>
          <a:bodyPr wrap="none" rtlCol="0">
            <a:spAutoFit/>
          </a:bodyPr>
          <a:lstStyle/>
          <a:p>
            <a:r>
              <a:rPr lang="en-IN" dirty="0" smtClean="0"/>
              <a:t>Current handle(s)/substrings at top of stack</a:t>
            </a:r>
          </a:p>
          <a:p>
            <a:pPr marL="285750" indent="-285750">
              <a:buFont typeface="Arial" panose="020B0604020202020204" pitchFamily="34" charset="0"/>
              <a:buChar char="•"/>
            </a:pPr>
            <a:r>
              <a:rPr lang="en-IN" dirty="0" smtClean="0"/>
              <a:t>T $</a:t>
            </a:r>
          </a:p>
          <a:p>
            <a:pPr marL="285750" indent="-285750">
              <a:buFont typeface="Arial" panose="020B0604020202020204" pitchFamily="34" charset="0"/>
              <a:buChar char="•"/>
            </a:pPr>
            <a:r>
              <a:rPr lang="en-IN" dirty="0"/>
              <a:t>T</a:t>
            </a:r>
            <a:endParaRPr lang="en-IN" dirty="0" smtClean="0"/>
          </a:p>
        </p:txBody>
      </p:sp>
      <p:sp>
        <p:nvSpPr>
          <p:cNvPr id="19" name="TextBox 18"/>
          <p:cNvSpPr txBox="1"/>
          <p:nvPr/>
        </p:nvSpPr>
        <p:spPr>
          <a:xfrm>
            <a:off x="1721399" y="4572000"/>
            <a:ext cx="4244495" cy="646331"/>
          </a:xfrm>
          <a:prstGeom prst="rect">
            <a:avLst/>
          </a:prstGeom>
          <a:noFill/>
        </p:spPr>
        <p:txBody>
          <a:bodyPr wrap="none" rtlCol="0">
            <a:spAutoFit/>
          </a:bodyPr>
          <a:lstStyle/>
          <a:p>
            <a:r>
              <a:rPr lang="en-IN" dirty="0" smtClean="0"/>
              <a:t>Current handle(s)/substrings at top of stack</a:t>
            </a:r>
          </a:p>
          <a:p>
            <a:r>
              <a:rPr lang="en-IN" dirty="0" smtClean="0"/>
              <a:t> </a:t>
            </a:r>
            <a:endParaRPr lang="en-US" dirty="0"/>
          </a:p>
        </p:txBody>
      </p:sp>
      <p:sp>
        <p:nvSpPr>
          <p:cNvPr id="21" name="Rectangle 20"/>
          <p:cNvSpPr/>
          <p:nvPr/>
        </p:nvSpPr>
        <p:spPr>
          <a:xfrm>
            <a:off x="8870982" y="4872679"/>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a:t>
            </a:r>
            <a:endParaRPr lang="en-US" dirty="0"/>
          </a:p>
        </p:txBody>
      </p:sp>
      <p:graphicFrame>
        <p:nvGraphicFramePr>
          <p:cNvPr id="24" name="Table 23"/>
          <p:cNvGraphicFramePr>
            <a:graphicFrameLocks noGrp="1"/>
          </p:cNvGraphicFramePr>
          <p:nvPr>
            <p:extLst>
              <p:ext uri="{D42A27DB-BD31-4B8C-83A1-F6EECF244321}">
                <p14:modId xmlns:p14="http://schemas.microsoft.com/office/powerpoint/2010/main" val="2402979113"/>
              </p:ext>
            </p:extLst>
          </p:nvPr>
        </p:nvGraphicFramePr>
        <p:xfrm>
          <a:off x="1935404" y="2121721"/>
          <a:ext cx="5714646" cy="1854200"/>
        </p:xfrm>
        <a:graphic>
          <a:graphicData uri="http://schemas.openxmlformats.org/drawingml/2006/table">
            <a:tbl>
              <a:tblPr firstRow="1" bandRow="1">
                <a:tableStyleId>{5C22544A-7EE6-4342-B048-85BDC9FD1C3A}</a:tableStyleId>
              </a:tblPr>
              <a:tblGrid>
                <a:gridCol w="1904882"/>
                <a:gridCol w="1904882"/>
                <a:gridCol w="1904882"/>
              </a:tblGrid>
              <a:tr h="370840">
                <a:tc>
                  <a:txBody>
                    <a:bodyPr/>
                    <a:lstStyle/>
                    <a:p>
                      <a:r>
                        <a:rPr lang="en-IN" dirty="0" smtClean="0"/>
                        <a:t>stack</a:t>
                      </a:r>
                      <a:endParaRPr lang="en-US" dirty="0"/>
                    </a:p>
                  </a:txBody>
                  <a:tcPr/>
                </a:tc>
                <a:tc>
                  <a:txBody>
                    <a:bodyPr/>
                    <a:lstStyle/>
                    <a:p>
                      <a:r>
                        <a:rPr lang="en-IN" dirty="0" smtClean="0"/>
                        <a:t>input</a:t>
                      </a:r>
                      <a:endParaRPr lang="en-US" dirty="0"/>
                    </a:p>
                  </a:txBody>
                  <a:tcPr/>
                </a:tc>
                <a:tc>
                  <a:txBody>
                    <a:bodyPr/>
                    <a:lstStyle/>
                    <a:p>
                      <a:r>
                        <a:rPr lang="en-IN" dirty="0" smtClean="0"/>
                        <a:t>action</a:t>
                      </a:r>
                      <a:endParaRPr lang="en-US" dirty="0"/>
                    </a:p>
                  </a:txBody>
                  <a:tcPr/>
                </a:tc>
              </a:tr>
              <a:tr h="370840">
                <a:tc>
                  <a:txBody>
                    <a:bodyPr/>
                    <a:lstStyle/>
                    <a:p>
                      <a:r>
                        <a:rPr lang="en-IN" dirty="0" smtClean="0"/>
                        <a:t>$</a:t>
                      </a:r>
                      <a:endParaRPr lang="en-US" dirty="0"/>
                    </a:p>
                  </a:txBody>
                  <a:tcPr/>
                </a:tc>
                <a:tc>
                  <a:txBody>
                    <a:bodyPr/>
                    <a:lstStyle/>
                    <a:p>
                      <a:r>
                        <a:rPr lang="en-IN" dirty="0" err="1" smtClean="0"/>
                        <a:t>Id+id</a:t>
                      </a:r>
                      <a:r>
                        <a:rPr lang="en-IN" dirty="0" smtClean="0"/>
                        <a:t>…+id$</a:t>
                      </a:r>
                      <a:endParaRPr lang="en-US" dirty="0"/>
                    </a:p>
                  </a:txBody>
                  <a:tcPr/>
                </a:tc>
                <a:tc>
                  <a:txBody>
                    <a:bodyPr/>
                    <a:lstStyle/>
                    <a:p>
                      <a:r>
                        <a:rPr lang="en-IN" dirty="0" smtClean="0"/>
                        <a:t>shift</a:t>
                      </a:r>
                      <a:endParaRPr lang="en-US" dirty="0"/>
                    </a:p>
                  </a:txBody>
                  <a:tcPr/>
                </a:tc>
              </a:tr>
              <a:tr h="370840">
                <a:tc>
                  <a:txBody>
                    <a:bodyPr/>
                    <a:lstStyle/>
                    <a:p>
                      <a:r>
                        <a:rPr lang="en-IN" dirty="0" smtClean="0"/>
                        <a:t>$ id</a:t>
                      </a:r>
                      <a:endParaRPr lang="en-US" dirty="0"/>
                    </a:p>
                  </a:txBody>
                  <a:tcPr/>
                </a:tc>
                <a:tc>
                  <a:txBody>
                    <a:bodyPr/>
                    <a:lstStyle/>
                    <a:p>
                      <a:r>
                        <a:rPr lang="en-IN" dirty="0" smtClean="0"/>
                        <a:t>+id…+id$</a:t>
                      </a:r>
                    </a:p>
                  </a:txBody>
                  <a:tcPr/>
                </a:tc>
                <a:tc>
                  <a:txBody>
                    <a:bodyPr/>
                    <a:lstStyle/>
                    <a:p>
                      <a:r>
                        <a:rPr lang="en-IN" dirty="0" smtClean="0"/>
                        <a:t>reduce</a:t>
                      </a:r>
                      <a:endParaRPr lang="en-US" dirty="0"/>
                    </a:p>
                  </a:txBody>
                  <a:tcPr/>
                </a:tc>
              </a:tr>
              <a:tr h="370840">
                <a:tc>
                  <a:txBody>
                    <a:bodyPr/>
                    <a:lstStyle/>
                    <a:p>
                      <a:r>
                        <a:rPr lang="en-IN" dirty="0" smtClean="0"/>
                        <a:t>$ F</a:t>
                      </a:r>
                      <a:endParaRPr lang="en-US" dirty="0"/>
                    </a:p>
                  </a:txBody>
                  <a:tcPr/>
                </a:tc>
                <a:tc>
                  <a:txBody>
                    <a:bodyPr/>
                    <a:lstStyle/>
                    <a:p>
                      <a:r>
                        <a:rPr lang="en-IN" dirty="0" smtClean="0"/>
                        <a:t>+id…+id$</a:t>
                      </a:r>
                      <a:endParaRPr lang="en-US" dirty="0"/>
                    </a:p>
                  </a:txBody>
                  <a:tcPr/>
                </a:tc>
                <a:tc>
                  <a:txBody>
                    <a:bodyPr/>
                    <a:lstStyle/>
                    <a:p>
                      <a:r>
                        <a:rPr lang="en-IN" dirty="0" smtClean="0"/>
                        <a:t>Reduce</a:t>
                      </a:r>
                      <a:endParaRPr lang="en-US" dirty="0"/>
                    </a:p>
                  </a:txBody>
                  <a:tcPr/>
                </a:tc>
              </a:tr>
              <a:tr h="370840">
                <a:tc>
                  <a:txBody>
                    <a:bodyPr/>
                    <a:lstStyle/>
                    <a:p>
                      <a:r>
                        <a:rPr lang="en-IN" dirty="0" smtClean="0"/>
                        <a:t>$ 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+id…+id$</a:t>
                      </a:r>
                      <a:endParaRPr lang="en-US" dirty="0" smtClean="0"/>
                    </a:p>
                  </a:txBody>
                  <a:tcPr/>
                </a:tc>
                <a:tc>
                  <a:txBody>
                    <a:bodyPr/>
                    <a:lstStyle/>
                    <a:p>
                      <a:endParaRPr lang="en-US" dirty="0"/>
                    </a:p>
                  </a:txBody>
                  <a:tcPr/>
                </a:tc>
              </a:tr>
            </a:tbl>
          </a:graphicData>
        </a:graphic>
      </p:graphicFrame>
      <p:sp>
        <p:nvSpPr>
          <p:cNvPr id="25" name="TextBox 24"/>
          <p:cNvSpPr txBox="1"/>
          <p:nvPr/>
        </p:nvSpPr>
        <p:spPr>
          <a:xfrm>
            <a:off x="228038" y="4295001"/>
            <a:ext cx="1779846" cy="369332"/>
          </a:xfrm>
          <a:prstGeom prst="rect">
            <a:avLst/>
          </a:prstGeom>
          <a:noFill/>
        </p:spPr>
        <p:txBody>
          <a:bodyPr wrap="none" rtlCol="0">
            <a:spAutoFit/>
          </a:bodyPr>
          <a:lstStyle/>
          <a:p>
            <a:r>
              <a:rPr lang="en-IN" dirty="0" smtClean="0"/>
              <a:t>Handles updated</a:t>
            </a:r>
            <a:endParaRPr lang="en-US" dirty="0"/>
          </a:p>
        </p:txBody>
      </p:sp>
    </p:spTree>
    <p:extLst>
      <p:ext uri="{BB962C8B-B14F-4D97-AF65-F5344CB8AC3E}">
        <p14:creationId xmlns:p14="http://schemas.microsoft.com/office/powerpoint/2010/main" val="31360124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8567225" y="1547446"/>
            <a:ext cx="1266092" cy="4135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852541" y="4335287"/>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6" name="Rectangle 5"/>
          <p:cNvSpPr/>
          <p:nvPr/>
        </p:nvSpPr>
        <p:spPr>
          <a:xfrm>
            <a:off x="3822876" y="783463"/>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7" name="Rectangle 6"/>
          <p:cNvSpPr/>
          <p:nvPr/>
        </p:nvSpPr>
        <p:spPr>
          <a:xfrm>
            <a:off x="6729204" y="783463"/>
            <a:ext cx="695459" cy="321972"/>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8" name="Rectangle 7"/>
          <p:cNvSpPr/>
          <p:nvPr/>
        </p:nvSpPr>
        <p:spPr>
          <a:xfrm>
            <a:off x="4518335" y="783463"/>
            <a:ext cx="890792"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9" name="Rectangle 8"/>
          <p:cNvSpPr/>
          <p:nvPr/>
        </p:nvSpPr>
        <p:spPr>
          <a:xfrm>
            <a:off x="5291067" y="783463"/>
            <a:ext cx="729800"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10" name="Rectangle 9"/>
          <p:cNvSpPr/>
          <p:nvPr/>
        </p:nvSpPr>
        <p:spPr>
          <a:xfrm>
            <a:off x="5999404" y="783463"/>
            <a:ext cx="729800"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12" name="TextBox 11"/>
          <p:cNvSpPr txBox="1"/>
          <p:nvPr/>
        </p:nvSpPr>
        <p:spPr>
          <a:xfrm>
            <a:off x="8870982" y="5683348"/>
            <a:ext cx="658578" cy="369332"/>
          </a:xfrm>
          <a:prstGeom prst="rect">
            <a:avLst/>
          </a:prstGeom>
          <a:noFill/>
        </p:spPr>
        <p:txBody>
          <a:bodyPr wrap="none" rtlCol="0">
            <a:spAutoFit/>
          </a:bodyPr>
          <a:lstStyle/>
          <a:p>
            <a:r>
              <a:rPr lang="en-IN" dirty="0" smtClean="0"/>
              <a:t>stack</a:t>
            </a:r>
            <a:endParaRPr lang="en-US" dirty="0"/>
          </a:p>
        </p:txBody>
      </p:sp>
      <p:sp>
        <p:nvSpPr>
          <p:cNvPr id="13" name="Rectangle 12"/>
          <p:cNvSpPr/>
          <p:nvPr/>
        </p:nvSpPr>
        <p:spPr>
          <a:xfrm>
            <a:off x="8567226" y="5303520"/>
            <a:ext cx="1266092" cy="355392"/>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a:t>
            </a:r>
            <a:endParaRPr lang="en-US" dirty="0">
              <a:solidFill>
                <a:schemeClr val="tx1"/>
              </a:solidFill>
            </a:endParaRPr>
          </a:p>
        </p:txBody>
      </p:sp>
      <p:sp>
        <p:nvSpPr>
          <p:cNvPr id="14" name="TextBox 13"/>
          <p:cNvSpPr txBox="1"/>
          <p:nvPr/>
        </p:nvSpPr>
        <p:spPr>
          <a:xfrm>
            <a:off x="487019" y="2202090"/>
            <a:ext cx="1261884" cy="1200329"/>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 $</a:t>
            </a:r>
            <a:endParaRPr lang="en-IN" dirty="0" smtClean="0"/>
          </a:p>
          <a:p>
            <a:r>
              <a:rPr lang="en-IN" dirty="0" smtClean="0"/>
              <a:t>E</a:t>
            </a:r>
            <a:r>
              <a:rPr lang="en-IN" dirty="0" smtClean="0">
                <a:sym typeface="Wingdings" panose="05000000000000000000" pitchFamily="2" charset="2"/>
              </a:rPr>
              <a:t> E+T/T</a:t>
            </a:r>
          </a:p>
          <a:p>
            <a:r>
              <a:rPr lang="en-IN" dirty="0" smtClean="0">
                <a:sym typeface="Wingdings" panose="05000000000000000000" pitchFamily="2" charset="2"/>
              </a:rPr>
              <a:t>TT*F/F</a:t>
            </a:r>
          </a:p>
          <a:p>
            <a:r>
              <a:rPr lang="en-IN" dirty="0" err="1" smtClean="0">
                <a:sym typeface="Wingdings" panose="05000000000000000000" pitchFamily="2" charset="2"/>
              </a:rPr>
              <a:t>Fid</a:t>
            </a:r>
            <a:r>
              <a:rPr lang="en-IN" dirty="0" smtClean="0">
                <a:sym typeface="Wingdings" panose="05000000000000000000" pitchFamily="2" charset="2"/>
              </a:rPr>
              <a:t> /</a:t>
            </a:r>
            <a:r>
              <a:rPr lang="en-IN" dirty="0" err="1" smtClean="0">
                <a:sym typeface="Wingdings" panose="05000000000000000000" pitchFamily="2" charset="2"/>
              </a:rPr>
              <a:t>num</a:t>
            </a:r>
            <a:endParaRPr lang="en-US" dirty="0"/>
          </a:p>
        </p:txBody>
      </p:sp>
      <p:sp>
        <p:nvSpPr>
          <p:cNvPr id="15" name="TextBox 14"/>
          <p:cNvSpPr txBox="1"/>
          <p:nvPr/>
        </p:nvSpPr>
        <p:spPr>
          <a:xfrm>
            <a:off x="1721399" y="759783"/>
            <a:ext cx="684803" cy="369332"/>
          </a:xfrm>
          <a:prstGeom prst="rect">
            <a:avLst/>
          </a:prstGeom>
          <a:noFill/>
        </p:spPr>
        <p:txBody>
          <a:bodyPr wrap="none" rtlCol="0">
            <a:spAutoFit/>
          </a:bodyPr>
          <a:lstStyle/>
          <a:p>
            <a:r>
              <a:rPr lang="en-IN" dirty="0"/>
              <a:t>I</a:t>
            </a:r>
            <a:r>
              <a:rPr lang="en-IN" dirty="0" smtClean="0"/>
              <a:t>nput</a:t>
            </a:r>
            <a:endParaRPr lang="en-US" dirty="0"/>
          </a:p>
        </p:txBody>
      </p:sp>
      <p:sp>
        <p:nvSpPr>
          <p:cNvPr id="16" name="TextBox 15"/>
          <p:cNvSpPr txBox="1"/>
          <p:nvPr/>
        </p:nvSpPr>
        <p:spPr>
          <a:xfrm>
            <a:off x="423294" y="3430731"/>
            <a:ext cx="557717" cy="369332"/>
          </a:xfrm>
          <a:prstGeom prst="rect">
            <a:avLst/>
          </a:prstGeom>
          <a:noFill/>
        </p:spPr>
        <p:txBody>
          <a:bodyPr wrap="none" rtlCol="0">
            <a:spAutoFit/>
          </a:bodyPr>
          <a:lstStyle/>
          <a:p>
            <a:r>
              <a:rPr lang="en-IN" dirty="0" smtClean="0"/>
              <a:t>CFG</a:t>
            </a:r>
            <a:endParaRPr lang="en-US" dirty="0"/>
          </a:p>
        </p:txBody>
      </p:sp>
      <p:cxnSp>
        <p:nvCxnSpPr>
          <p:cNvPr id="18" name="Straight Arrow Connector 17"/>
          <p:cNvCxnSpPr/>
          <p:nvPr/>
        </p:nvCxnSpPr>
        <p:spPr>
          <a:xfrm flipV="1">
            <a:off x="4128006" y="1228391"/>
            <a:ext cx="0" cy="295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421069" y="1547446"/>
            <a:ext cx="1371658" cy="369332"/>
          </a:xfrm>
          <a:prstGeom prst="rect">
            <a:avLst/>
          </a:prstGeom>
          <a:noFill/>
        </p:spPr>
        <p:txBody>
          <a:bodyPr wrap="none" rtlCol="0">
            <a:spAutoFit/>
          </a:bodyPr>
          <a:lstStyle/>
          <a:p>
            <a:r>
              <a:rPr lang="en-IN" dirty="0" smtClean="0"/>
              <a:t>Read header</a:t>
            </a:r>
            <a:endParaRPr lang="en-US" dirty="0"/>
          </a:p>
        </p:txBody>
      </p:sp>
      <p:sp>
        <p:nvSpPr>
          <p:cNvPr id="17" name="TextBox 16"/>
          <p:cNvSpPr txBox="1"/>
          <p:nvPr/>
        </p:nvSpPr>
        <p:spPr>
          <a:xfrm>
            <a:off x="1721399" y="4572000"/>
            <a:ext cx="4244495" cy="923330"/>
          </a:xfrm>
          <a:prstGeom prst="rect">
            <a:avLst/>
          </a:prstGeom>
          <a:noFill/>
        </p:spPr>
        <p:txBody>
          <a:bodyPr wrap="none" rtlCol="0">
            <a:spAutoFit/>
          </a:bodyPr>
          <a:lstStyle/>
          <a:p>
            <a:r>
              <a:rPr lang="en-IN" dirty="0" smtClean="0"/>
              <a:t>Current handle(s)/substrings at top of stack</a:t>
            </a:r>
          </a:p>
          <a:p>
            <a:pPr marL="285750" indent="-285750">
              <a:buFont typeface="Arial" panose="020B0604020202020204" pitchFamily="34" charset="0"/>
              <a:buChar char="•"/>
            </a:pPr>
            <a:r>
              <a:rPr lang="en-IN" dirty="0" smtClean="0"/>
              <a:t>T $</a:t>
            </a:r>
          </a:p>
          <a:p>
            <a:pPr marL="285750" indent="-285750">
              <a:buFont typeface="Arial" panose="020B0604020202020204" pitchFamily="34" charset="0"/>
              <a:buChar char="•"/>
            </a:pPr>
            <a:r>
              <a:rPr lang="en-IN" dirty="0"/>
              <a:t>T</a:t>
            </a:r>
            <a:endParaRPr lang="en-IN" dirty="0" smtClean="0"/>
          </a:p>
        </p:txBody>
      </p:sp>
      <p:sp>
        <p:nvSpPr>
          <p:cNvPr id="19" name="TextBox 18"/>
          <p:cNvSpPr txBox="1"/>
          <p:nvPr/>
        </p:nvSpPr>
        <p:spPr>
          <a:xfrm>
            <a:off x="1721399" y="4572000"/>
            <a:ext cx="4244495" cy="646331"/>
          </a:xfrm>
          <a:prstGeom prst="rect">
            <a:avLst/>
          </a:prstGeom>
          <a:noFill/>
        </p:spPr>
        <p:txBody>
          <a:bodyPr wrap="none" rtlCol="0">
            <a:spAutoFit/>
          </a:bodyPr>
          <a:lstStyle/>
          <a:p>
            <a:r>
              <a:rPr lang="en-IN" dirty="0" smtClean="0"/>
              <a:t>Current handle(s)/substrings at top of stack</a:t>
            </a:r>
          </a:p>
          <a:p>
            <a:r>
              <a:rPr lang="en-IN" dirty="0" smtClean="0"/>
              <a:t> </a:t>
            </a:r>
            <a:endParaRPr lang="en-US" dirty="0"/>
          </a:p>
        </p:txBody>
      </p:sp>
      <p:sp>
        <p:nvSpPr>
          <p:cNvPr id="21" name="Rectangle 20"/>
          <p:cNvSpPr/>
          <p:nvPr/>
        </p:nvSpPr>
        <p:spPr>
          <a:xfrm>
            <a:off x="8870982" y="4872679"/>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a:t>
            </a:r>
            <a:endParaRPr lang="en-US" dirty="0"/>
          </a:p>
        </p:txBody>
      </p:sp>
      <p:graphicFrame>
        <p:nvGraphicFramePr>
          <p:cNvPr id="24" name="Table 23"/>
          <p:cNvGraphicFramePr>
            <a:graphicFrameLocks noGrp="1"/>
          </p:cNvGraphicFramePr>
          <p:nvPr>
            <p:extLst>
              <p:ext uri="{D42A27DB-BD31-4B8C-83A1-F6EECF244321}">
                <p14:modId xmlns:p14="http://schemas.microsoft.com/office/powerpoint/2010/main" val="953434308"/>
              </p:ext>
            </p:extLst>
          </p:nvPr>
        </p:nvGraphicFramePr>
        <p:xfrm>
          <a:off x="1935404" y="2121721"/>
          <a:ext cx="5714646" cy="1854200"/>
        </p:xfrm>
        <a:graphic>
          <a:graphicData uri="http://schemas.openxmlformats.org/drawingml/2006/table">
            <a:tbl>
              <a:tblPr firstRow="1" bandRow="1">
                <a:tableStyleId>{5C22544A-7EE6-4342-B048-85BDC9FD1C3A}</a:tableStyleId>
              </a:tblPr>
              <a:tblGrid>
                <a:gridCol w="1904882"/>
                <a:gridCol w="1904882"/>
                <a:gridCol w="1904882"/>
              </a:tblGrid>
              <a:tr h="370840">
                <a:tc>
                  <a:txBody>
                    <a:bodyPr/>
                    <a:lstStyle/>
                    <a:p>
                      <a:r>
                        <a:rPr lang="en-IN" dirty="0" smtClean="0"/>
                        <a:t>stack</a:t>
                      </a:r>
                      <a:endParaRPr lang="en-US" dirty="0"/>
                    </a:p>
                  </a:txBody>
                  <a:tcPr/>
                </a:tc>
                <a:tc>
                  <a:txBody>
                    <a:bodyPr/>
                    <a:lstStyle/>
                    <a:p>
                      <a:r>
                        <a:rPr lang="en-IN" dirty="0" smtClean="0"/>
                        <a:t>input</a:t>
                      </a:r>
                      <a:endParaRPr lang="en-US" dirty="0"/>
                    </a:p>
                  </a:txBody>
                  <a:tcPr/>
                </a:tc>
                <a:tc>
                  <a:txBody>
                    <a:bodyPr/>
                    <a:lstStyle/>
                    <a:p>
                      <a:r>
                        <a:rPr lang="en-IN" dirty="0" smtClean="0"/>
                        <a:t>action</a:t>
                      </a:r>
                      <a:endParaRPr lang="en-US" dirty="0"/>
                    </a:p>
                  </a:txBody>
                  <a:tcPr/>
                </a:tc>
              </a:tr>
              <a:tr h="370840">
                <a:tc>
                  <a:txBody>
                    <a:bodyPr/>
                    <a:lstStyle/>
                    <a:p>
                      <a:r>
                        <a:rPr lang="en-IN" dirty="0" smtClean="0"/>
                        <a:t>$</a:t>
                      </a:r>
                      <a:endParaRPr lang="en-US" dirty="0"/>
                    </a:p>
                  </a:txBody>
                  <a:tcPr/>
                </a:tc>
                <a:tc>
                  <a:txBody>
                    <a:bodyPr/>
                    <a:lstStyle/>
                    <a:p>
                      <a:r>
                        <a:rPr lang="en-IN" dirty="0" err="1" smtClean="0"/>
                        <a:t>Id+id</a:t>
                      </a:r>
                      <a:r>
                        <a:rPr lang="en-IN" dirty="0" smtClean="0"/>
                        <a:t>…+id$</a:t>
                      </a:r>
                      <a:endParaRPr lang="en-US" dirty="0"/>
                    </a:p>
                  </a:txBody>
                  <a:tcPr/>
                </a:tc>
                <a:tc>
                  <a:txBody>
                    <a:bodyPr/>
                    <a:lstStyle/>
                    <a:p>
                      <a:r>
                        <a:rPr lang="en-IN" dirty="0" smtClean="0"/>
                        <a:t>shift</a:t>
                      </a:r>
                      <a:endParaRPr lang="en-US" dirty="0"/>
                    </a:p>
                  </a:txBody>
                  <a:tcPr/>
                </a:tc>
              </a:tr>
              <a:tr h="370840">
                <a:tc>
                  <a:txBody>
                    <a:bodyPr/>
                    <a:lstStyle/>
                    <a:p>
                      <a:r>
                        <a:rPr lang="en-IN" dirty="0" smtClean="0"/>
                        <a:t>$ id</a:t>
                      </a:r>
                      <a:endParaRPr lang="en-US" dirty="0"/>
                    </a:p>
                  </a:txBody>
                  <a:tcPr/>
                </a:tc>
                <a:tc>
                  <a:txBody>
                    <a:bodyPr/>
                    <a:lstStyle/>
                    <a:p>
                      <a:r>
                        <a:rPr lang="en-IN" dirty="0" smtClean="0"/>
                        <a:t>+id…+id$</a:t>
                      </a:r>
                    </a:p>
                  </a:txBody>
                  <a:tcPr/>
                </a:tc>
                <a:tc>
                  <a:txBody>
                    <a:bodyPr/>
                    <a:lstStyle/>
                    <a:p>
                      <a:r>
                        <a:rPr lang="en-IN" dirty="0" smtClean="0"/>
                        <a:t>reduce</a:t>
                      </a:r>
                      <a:endParaRPr lang="en-US" dirty="0"/>
                    </a:p>
                  </a:txBody>
                  <a:tcPr/>
                </a:tc>
              </a:tr>
              <a:tr h="370840">
                <a:tc>
                  <a:txBody>
                    <a:bodyPr/>
                    <a:lstStyle/>
                    <a:p>
                      <a:r>
                        <a:rPr lang="en-IN" dirty="0" smtClean="0"/>
                        <a:t>$</a:t>
                      </a:r>
                      <a:r>
                        <a:rPr lang="en-IN" baseline="0" dirty="0" smtClean="0"/>
                        <a:t> </a:t>
                      </a:r>
                      <a:r>
                        <a:rPr lang="en-IN" dirty="0" smtClean="0"/>
                        <a:t>F</a:t>
                      </a:r>
                      <a:endParaRPr lang="en-US" dirty="0"/>
                    </a:p>
                  </a:txBody>
                  <a:tcPr/>
                </a:tc>
                <a:tc>
                  <a:txBody>
                    <a:bodyPr/>
                    <a:lstStyle/>
                    <a:p>
                      <a:r>
                        <a:rPr lang="en-IN" dirty="0" smtClean="0"/>
                        <a:t>+id…+id$</a:t>
                      </a:r>
                      <a:endParaRPr lang="en-US" dirty="0"/>
                    </a:p>
                  </a:txBody>
                  <a:tcPr/>
                </a:tc>
                <a:tc>
                  <a:txBody>
                    <a:bodyPr/>
                    <a:lstStyle/>
                    <a:p>
                      <a:r>
                        <a:rPr lang="en-IN" dirty="0" smtClean="0"/>
                        <a:t>Reduce</a:t>
                      </a:r>
                      <a:endParaRPr lang="en-US" dirty="0"/>
                    </a:p>
                  </a:txBody>
                  <a:tcPr/>
                </a:tc>
              </a:tr>
              <a:tr h="370840">
                <a:tc>
                  <a:txBody>
                    <a:bodyPr/>
                    <a:lstStyle/>
                    <a:p>
                      <a:r>
                        <a:rPr lang="en-IN" dirty="0" smtClean="0"/>
                        <a:t>$ 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+id…+id$</a:t>
                      </a:r>
                      <a:endParaRPr lang="en-US" dirty="0" smtClean="0"/>
                    </a:p>
                  </a:txBody>
                  <a:tcPr/>
                </a:tc>
                <a:tc>
                  <a:txBody>
                    <a:bodyPr/>
                    <a:lstStyle/>
                    <a:p>
                      <a:r>
                        <a:rPr lang="en-IN" dirty="0" smtClean="0"/>
                        <a:t>shift</a:t>
                      </a:r>
                      <a:endParaRPr lang="en-US" dirty="0"/>
                    </a:p>
                  </a:txBody>
                  <a:tcPr/>
                </a:tc>
              </a:tr>
            </a:tbl>
          </a:graphicData>
        </a:graphic>
      </p:graphicFrame>
      <p:sp>
        <p:nvSpPr>
          <p:cNvPr id="26" name="TextBox 25"/>
          <p:cNvSpPr txBox="1"/>
          <p:nvPr/>
        </p:nvSpPr>
        <p:spPr>
          <a:xfrm>
            <a:off x="9910689" y="1503894"/>
            <a:ext cx="2557303" cy="646331"/>
          </a:xfrm>
          <a:prstGeom prst="rect">
            <a:avLst/>
          </a:prstGeom>
          <a:noFill/>
        </p:spPr>
        <p:txBody>
          <a:bodyPr wrap="none" rtlCol="0">
            <a:spAutoFit/>
          </a:bodyPr>
          <a:lstStyle/>
          <a:p>
            <a:r>
              <a:rPr lang="en-IN" dirty="0"/>
              <a:t>+</a:t>
            </a:r>
            <a:r>
              <a:rPr lang="en-IN" dirty="0" smtClean="0"/>
              <a:t> has similar precedence </a:t>
            </a:r>
          </a:p>
          <a:p>
            <a:r>
              <a:rPr lang="en-IN" dirty="0" smtClean="0"/>
              <a:t>As of T  so we shift</a:t>
            </a:r>
            <a:endParaRPr lang="en-US" dirty="0"/>
          </a:p>
        </p:txBody>
      </p:sp>
    </p:spTree>
    <p:extLst>
      <p:ext uri="{BB962C8B-B14F-4D97-AF65-F5344CB8AC3E}">
        <p14:creationId xmlns:p14="http://schemas.microsoft.com/office/powerpoint/2010/main" val="405438143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8567225" y="1547446"/>
            <a:ext cx="1266092" cy="4135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852541" y="4335287"/>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6" name="Rectangle 5"/>
          <p:cNvSpPr/>
          <p:nvPr/>
        </p:nvSpPr>
        <p:spPr>
          <a:xfrm>
            <a:off x="3822876" y="783463"/>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7" name="Rectangle 6"/>
          <p:cNvSpPr/>
          <p:nvPr/>
        </p:nvSpPr>
        <p:spPr>
          <a:xfrm>
            <a:off x="6729204" y="783463"/>
            <a:ext cx="695459" cy="321972"/>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8" name="Rectangle 7"/>
          <p:cNvSpPr/>
          <p:nvPr/>
        </p:nvSpPr>
        <p:spPr>
          <a:xfrm>
            <a:off x="4518335" y="783463"/>
            <a:ext cx="890792"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9" name="Rectangle 8"/>
          <p:cNvSpPr/>
          <p:nvPr/>
        </p:nvSpPr>
        <p:spPr>
          <a:xfrm>
            <a:off x="5291067" y="783463"/>
            <a:ext cx="729800"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10" name="Rectangle 9"/>
          <p:cNvSpPr/>
          <p:nvPr/>
        </p:nvSpPr>
        <p:spPr>
          <a:xfrm>
            <a:off x="5999404" y="783463"/>
            <a:ext cx="729800"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12" name="TextBox 11"/>
          <p:cNvSpPr txBox="1"/>
          <p:nvPr/>
        </p:nvSpPr>
        <p:spPr>
          <a:xfrm>
            <a:off x="8870982" y="5683348"/>
            <a:ext cx="658578" cy="369332"/>
          </a:xfrm>
          <a:prstGeom prst="rect">
            <a:avLst/>
          </a:prstGeom>
          <a:noFill/>
        </p:spPr>
        <p:txBody>
          <a:bodyPr wrap="none" rtlCol="0">
            <a:spAutoFit/>
          </a:bodyPr>
          <a:lstStyle/>
          <a:p>
            <a:r>
              <a:rPr lang="en-IN" dirty="0" smtClean="0"/>
              <a:t>stack</a:t>
            </a:r>
            <a:endParaRPr lang="en-US" dirty="0"/>
          </a:p>
        </p:txBody>
      </p:sp>
      <p:sp>
        <p:nvSpPr>
          <p:cNvPr id="13" name="Rectangle 12"/>
          <p:cNvSpPr/>
          <p:nvPr/>
        </p:nvSpPr>
        <p:spPr>
          <a:xfrm>
            <a:off x="8567226" y="5303520"/>
            <a:ext cx="1266092" cy="355392"/>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a:t>
            </a:r>
            <a:endParaRPr lang="en-US" dirty="0">
              <a:solidFill>
                <a:schemeClr val="tx1"/>
              </a:solidFill>
            </a:endParaRPr>
          </a:p>
        </p:txBody>
      </p:sp>
      <p:sp>
        <p:nvSpPr>
          <p:cNvPr id="14" name="TextBox 13"/>
          <p:cNvSpPr txBox="1"/>
          <p:nvPr/>
        </p:nvSpPr>
        <p:spPr>
          <a:xfrm>
            <a:off x="487019" y="2202090"/>
            <a:ext cx="1261884" cy="1200329"/>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 $</a:t>
            </a:r>
            <a:endParaRPr lang="en-IN" dirty="0" smtClean="0"/>
          </a:p>
          <a:p>
            <a:r>
              <a:rPr lang="en-IN" dirty="0" smtClean="0"/>
              <a:t>E</a:t>
            </a:r>
            <a:r>
              <a:rPr lang="en-IN" dirty="0" smtClean="0">
                <a:sym typeface="Wingdings" panose="05000000000000000000" pitchFamily="2" charset="2"/>
              </a:rPr>
              <a:t> E+T/T</a:t>
            </a:r>
          </a:p>
          <a:p>
            <a:r>
              <a:rPr lang="en-IN" dirty="0" smtClean="0">
                <a:sym typeface="Wingdings" panose="05000000000000000000" pitchFamily="2" charset="2"/>
              </a:rPr>
              <a:t>TT*F/F</a:t>
            </a:r>
          </a:p>
          <a:p>
            <a:r>
              <a:rPr lang="en-IN" dirty="0" err="1" smtClean="0">
                <a:sym typeface="Wingdings" panose="05000000000000000000" pitchFamily="2" charset="2"/>
              </a:rPr>
              <a:t>Fid</a:t>
            </a:r>
            <a:r>
              <a:rPr lang="en-IN" dirty="0" smtClean="0">
                <a:sym typeface="Wingdings" panose="05000000000000000000" pitchFamily="2" charset="2"/>
              </a:rPr>
              <a:t> /</a:t>
            </a:r>
            <a:r>
              <a:rPr lang="en-IN" dirty="0" err="1" smtClean="0">
                <a:sym typeface="Wingdings" panose="05000000000000000000" pitchFamily="2" charset="2"/>
              </a:rPr>
              <a:t>num</a:t>
            </a:r>
            <a:endParaRPr lang="en-US" dirty="0"/>
          </a:p>
        </p:txBody>
      </p:sp>
      <p:sp>
        <p:nvSpPr>
          <p:cNvPr id="15" name="TextBox 14"/>
          <p:cNvSpPr txBox="1"/>
          <p:nvPr/>
        </p:nvSpPr>
        <p:spPr>
          <a:xfrm>
            <a:off x="1721399" y="759783"/>
            <a:ext cx="684803" cy="369332"/>
          </a:xfrm>
          <a:prstGeom prst="rect">
            <a:avLst/>
          </a:prstGeom>
          <a:noFill/>
        </p:spPr>
        <p:txBody>
          <a:bodyPr wrap="none" rtlCol="0">
            <a:spAutoFit/>
          </a:bodyPr>
          <a:lstStyle/>
          <a:p>
            <a:r>
              <a:rPr lang="en-IN" dirty="0"/>
              <a:t>I</a:t>
            </a:r>
            <a:r>
              <a:rPr lang="en-IN" dirty="0" smtClean="0"/>
              <a:t>nput</a:t>
            </a:r>
            <a:endParaRPr lang="en-US" dirty="0"/>
          </a:p>
        </p:txBody>
      </p:sp>
      <p:sp>
        <p:nvSpPr>
          <p:cNvPr id="16" name="TextBox 15"/>
          <p:cNvSpPr txBox="1"/>
          <p:nvPr/>
        </p:nvSpPr>
        <p:spPr>
          <a:xfrm>
            <a:off x="423294" y="3430731"/>
            <a:ext cx="557717" cy="369332"/>
          </a:xfrm>
          <a:prstGeom prst="rect">
            <a:avLst/>
          </a:prstGeom>
          <a:noFill/>
        </p:spPr>
        <p:txBody>
          <a:bodyPr wrap="none" rtlCol="0">
            <a:spAutoFit/>
          </a:bodyPr>
          <a:lstStyle/>
          <a:p>
            <a:r>
              <a:rPr lang="en-IN" dirty="0" smtClean="0"/>
              <a:t>CFG</a:t>
            </a:r>
            <a:endParaRPr lang="en-US" dirty="0"/>
          </a:p>
        </p:txBody>
      </p:sp>
      <p:cxnSp>
        <p:nvCxnSpPr>
          <p:cNvPr id="18" name="Straight Arrow Connector 17"/>
          <p:cNvCxnSpPr/>
          <p:nvPr/>
        </p:nvCxnSpPr>
        <p:spPr>
          <a:xfrm flipV="1">
            <a:off x="4128006" y="1228391"/>
            <a:ext cx="0" cy="295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421069" y="1547446"/>
            <a:ext cx="1371658" cy="369332"/>
          </a:xfrm>
          <a:prstGeom prst="rect">
            <a:avLst/>
          </a:prstGeom>
          <a:noFill/>
        </p:spPr>
        <p:txBody>
          <a:bodyPr wrap="none" rtlCol="0">
            <a:spAutoFit/>
          </a:bodyPr>
          <a:lstStyle/>
          <a:p>
            <a:r>
              <a:rPr lang="en-IN" dirty="0" smtClean="0"/>
              <a:t>Read header</a:t>
            </a:r>
            <a:endParaRPr lang="en-US" dirty="0"/>
          </a:p>
        </p:txBody>
      </p:sp>
      <p:sp>
        <p:nvSpPr>
          <p:cNvPr id="17" name="TextBox 16"/>
          <p:cNvSpPr txBox="1"/>
          <p:nvPr/>
        </p:nvSpPr>
        <p:spPr>
          <a:xfrm>
            <a:off x="1721399" y="4572000"/>
            <a:ext cx="4244495" cy="1200329"/>
          </a:xfrm>
          <a:prstGeom prst="rect">
            <a:avLst/>
          </a:prstGeom>
          <a:noFill/>
        </p:spPr>
        <p:txBody>
          <a:bodyPr wrap="none" rtlCol="0">
            <a:spAutoFit/>
          </a:bodyPr>
          <a:lstStyle/>
          <a:p>
            <a:r>
              <a:rPr lang="en-IN" dirty="0" smtClean="0"/>
              <a:t>Current handle(s)/substrings at top of stack</a:t>
            </a:r>
          </a:p>
          <a:p>
            <a:pPr marL="285750" indent="-285750">
              <a:buFont typeface="Arial" panose="020B0604020202020204" pitchFamily="34" charset="0"/>
              <a:buChar char="•"/>
            </a:pPr>
            <a:r>
              <a:rPr lang="en-IN" dirty="0" smtClean="0"/>
              <a:t>+ T $</a:t>
            </a:r>
          </a:p>
          <a:p>
            <a:pPr marL="285750" indent="-285750">
              <a:buFont typeface="Arial" panose="020B0604020202020204" pitchFamily="34" charset="0"/>
              <a:buChar char="•"/>
            </a:pPr>
            <a:r>
              <a:rPr lang="en-IN" dirty="0" smtClean="0"/>
              <a:t>+ T</a:t>
            </a:r>
          </a:p>
          <a:p>
            <a:pPr marL="285750" indent="-285750">
              <a:buFont typeface="Arial" panose="020B0604020202020204" pitchFamily="34" charset="0"/>
              <a:buChar char="•"/>
            </a:pPr>
            <a:r>
              <a:rPr lang="en-IN" dirty="0"/>
              <a:t>+</a:t>
            </a:r>
            <a:endParaRPr lang="en-IN" dirty="0" smtClean="0"/>
          </a:p>
        </p:txBody>
      </p:sp>
      <p:sp>
        <p:nvSpPr>
          <p:cNvPr id="19" name="TextBox 18"/>
          <p:cNvSpPr txBox="1"/>
          <p:nvPr/>
        </p:nvSpPr>
        <p:spPr>
          <a:xfrm>
            <a:off x="1721399" y="4572000"/>
            <a:ext cx="4244495" cy="646331"/>
          </a:xfrm>
          <a:prstGeom prst="rect">
            <a:avLst/>
          </a:prstGeom>
          <a:noFill/>
        </p:spPr>
        <p:txBody>
          <a:bodyPr wrap="none" rtlCol="0">
            <a:spAutoFit/>
          </a:bodyPr>
          <a:lstStyle/>
          <a:p>
            <a:r>
              <a:rPr lang="en-IN" dirty="0" smtClean="0"/>
              <a:t>Current handle(s)/substrings at top of stack</a:t>
            </a:r>
          </a:p>
          <a:p>
            <a:r>
              <a:rPr lang="en-IN" dirty="0" smtClean="0"/>
              <a:t> </a:t>
            </a:r>
            <a:endParaRPr lang="en-US" dirty="0"/>
          </a:p>
        </p:txBody>
      </p:sp>
      <p:sp>
        <p:nvSpPr>
          <p:cNvPr id="21" name="Rectangle 20"/>
          <p:cNvSpPr/>
          <p:nvPr/>
        </p:nvSpPr>
        <p:spPr>
          <a:xfrm>
            <a:off x="8870982" y="4872679"/>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a:t>
            </a:r>
            <a:endParaRPr lang="en-US" dirty="0"/>
          </a:p>
        </p:txBody>
      </p:sp>
      <p:graphicFrame>
        <p:nvGraphicFramePr>
          <p:cNvPr id="24" name="Table 23"/>
          <p:cNvGraphicFramePr>
            <a:graphicFrameLocks noGrp="1"/>
          </p:cNvGraphicFramePr>
          <p:nvPr>
            <p:extLst>
              <p:ext uri="{D42A27DB-BD31-4B8C-83A1-F6EECF244321}">
                <p14:modId xmlns:p14="http://schemas.microsoft.com/office/powerpoint/2010/main" val="4282615324"/>
              </p:ext>
            </p:extLst>
          </p:nvPr>
        </p:nvGraphicFramePr>
        <p:xfrm>
          <a:off x="1935404" y="2121721"/>
          <a:ext cx="5714646" cy="2225040"/>
        </p:xfrm>
        <a:graphic>
          <a:graphicData uri="http://schemas.openxmlformats.org/drawingml/2006/table">
            <a:tbl>
              <a:tblPr firstRow="1" bandRow="1">
                <a:tableStyleId>{5C22544A-7EE6-4342-B048-85BDC9FD1C3A}</a:tableStyleId>
              </a:tblPr>
              <a:tblGrid>
                <a:gridCol w="1904882"/>
                <a:gridCol w="1904882"/>
                <a:gridCol w="1904882"/>
              </a:tblGrid>
              <a:tr h="370840">
                <a:tc>
                  <a:txBody>
                    <a:bodyPr/>
                    <a:lstStyle/>
                    <a:p>
                      <a:r>
                        <a:rPr lang="en-IN" dirty="0" smtClean="0"/>
                        <a:t>stack</a:t>
                      </a:r>
                      <a:endParaRPr lang="en-US" dirty="0"/>
                    </a:p>
                  </a:txBody>
                  <a:tcPr/>
                </a:tc>
                <a:tc>
                  <a:txBody>
                    <a:bodyPr/>
                    <a:lstStyle/>
                    <a:p>
                      <a:r>
                        <a:rPr lang="en-IN" dirty="0" smtClean="0"/>
                        <a:t>input</a:t>
                      </a:r>
                      <a:endParaRPr lang="en-US" dirty="0"/>
                    </a:p>
                  </a:txBody>
                  <a:tcPr/>
                </a:tc>
                <a:tc>
                  <a:txBody>
                    <a:bodyPr/>
                    <a:lstStyle/>
                    <a:p>
                      <a:r>
                        <a:rPr lang="en-IN" dirty="0" smtClean="0"/>
                        <a:t>action</a:t>
                      </a:r>
                      <a:endParaRPr lang="en-US" dirty="0"/>
                    </a:p>
                  </a:txBody>
                  <a:tcPr/>
                </a:tc>
              </a:tr>
              <a:tr h="370840">
                <a:tc>
                  <a:txBody>
                    <a:bodyPr/>
                    <a:lstStyle/>
                    <a:p>
                      <a:r>
                        <a:rPr lang="en-IN" dirty="0" smtClean="0"/>
                        <a:t>$</a:t>
                      </a:r>
                      <a:endParaRPr lang="en-US" dirty="0"/>
                    </a:p>
                  </a:txBody>
                  <a:tcPr/>
                </a:tc>
                <a:tc>
                  <a:txBody>
                    <a:bodyPr/>
                    <a:lstStyle/>
                    <a:p>
                      <a:r>
                        <a:rPr lang="en-IN" dirty="0" err="1" smtClean="0"/>
                        <a:t>Id+id</a:t>
                      </a:r>
                      <a:r>
                        <a:rPr lang="en-IN" dirty="0" smtClean="0"/>
                        <a:t>…+id$</a:t>
                      </a:r>
                      <a:endParaRPr lang="en-US" dirty="0"/>
                    </a:p>
                  </a:txBody>
                  <a:tcPr/>
                </a:tc>
                <a:tc>
                  <a:txBody>
                    <a:bodyPr/>
                    <a:lstStyle/>
                    <a:p>
                      <a:r>
                        <a:rPr lang="en-IN" dirty="0" smtClean="0"/>
                        <a:t>shift</a:t>
                      </a:r>
                      <a:endParaRPr lang="en-US" dirty="0"/>
                    </a:p>
                  </a:txBody>
                  <a:tcPr/>
                </a:tc>
              </a:tr>
              <a:tr h="370840">
                <a:tc>
                  <a:txBody>
                    <a:bodyPr/>
                    <a:lstStyle/>
                    <a:p>
                      <a:r>
                        <a:rPr lang="en-IN" dirty="0" smtClean="0"/>
                        <a:t>$ id</a:t>
                      </a:r>
                      <a:endParaRPr lang="en-US" dirty="0"/>
                    </a:p>
                  </a:txBody>
                  <a:tcPr/>
                </a:tc>
                <a:tc>
                  <a:txBody>
                    <a:bodyPr/>
                    <a:lstStyle/>
                    <a:p>
                      <a:r>
                        <a:rPr lang="en-IN" dirty="0" smtClean="0"/>
                        <a:t>+id…+id$</a:t>
                      </a:r>
                    </a:p>
                  </a:txBody>
                  <a:tcPr/>
                </a:tc>
                <a:tc>
                  <a:txBody>
                    <a:bodyPr/>
                    <a:lstStyle/>
                    <a:p>
                      <a:r>
                        <a:rPr lang="en-IN" dirty="0" smtClean="0"/>
                        <a:t>reduce</a:t>
                      </a:r>
                      <a:endParaRPr lang="en-US" dirty="0"/>
                    </a:p>
                  </a:txBody>
                  <a:tcPr/>
                </a:tc>
              </a:tr>
              <a:tr h="370840">
                <a:tc>
                  <a:txBody>
                    <a:bodyPr/>
                    <a:lstStyle/>
                    <a:p>
                      <a:r>
                        <a:rPr lang="en-IN" dirty="0" smtClean="0"/>
                        <a:t>$</a:t>
                      </a:r>
                      <a:r>
                        <a:rPr lang="en-IN" baseline="0" dirty="0" smtClean="0"/>
                        <a:t> </a:t>
                      </a:r>
                      <a:r>
                        <a:rPr lang="en-IN" dirty="0" smtClean="0"/>
                        <a:t>F</a:t>
                      </a:r>
                      <a:endParaRPr lang="en-US" dirty="0"/>
                    </a:p>
                  </a:txBody>
                  <a:tcPr/>
                </a:tc>
                <a:tc>
                  <a:txBody>
                    <a:bodyPr/>
                    <a:lstStyle/>
                    <a:p>
                      <a:r>
                        <a:rPr lang="en-IN" dirty="0" smtClean="0"/>
                        <a:t>+id…+id$</a:t>
                      </a:r>
                      <a:endParaRPr lang="en-US" dirty="0"/>
                    </a:p>
                  </a:txBody>
                  <a:tcPr/>
                </a:tc>
                <a:tc>
                  <a:txBody>
                    <a:bodyPr/>
                    <a:lstStyle/>
                    <a:p>
                      <a:r>
                        <a:rPr lang="en-IN" dirty="0" smtClean="0"/>
                        <a:t>Reduce</a:t>
                      </a:r>
                      <a:endParaRPr lang="en-US" dirty="0"/>
                    </a:p>
                  </a:txBody>
                  <a:tcPr/>
                </a:tc>
              </a:tr>
              <a:tr h="370840">
                <a:tc>
                  <a:txBody>
                    <a:bodyPr/>
                    <a:lstStyle/>
                    <a:p>
                      <a:r>
                        <a:rPr lang="en-IN" dirty="0" smtClean="0"/>
                        <a:t>$ T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+id…+id$</a:t>
                      </a:r>
                      <a:endParaRPr lang="en-US" dirty="0" smtClean="0"/>
                    </a:p>
                  </a:txBody>
                  <a:tcPr/>
                </a:tc>
                <a:tc>
                  <a:txBody>
                    <a:bodyPr/>
                    <a:lstStyle/>
                    <a:p>
                      <a:r>
                        <a:rPr lang="en-IN" dirty="0" smtClean="0"/>
                        <a:t>Shift</a:t>
                      </a:r>
                      <a:endParaRPr lang="en-US" dirty="0"/>
                    </a:p>
                  </a:txBody>
                  <a:tcPr/>
                </a:tc>
              </a:tr>
              <a:tr h="370840">
                <a:tc>
                  <a:txBody>
                    <a:bodyPr/>
                    <a:lstStyle/>
                    <a:p>
                      <a:r>
                        <a:rPr lang="en-IN" dirty="0" smtClean="0"/>
                        <a:t>$ T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id…+id$</a:t>
                      </a:r>
                      <a:endParaRPr lang="en-US" dirty="0" smtClean="0"/>
                    </a:p>
                  </a:txBody>
                  <a:tcPr/>
                </a:tc>
                <a:tc>
                  <a:txBody>
                    <a:bodyPr/>
                    <a:lstStyle/>
                    <a:p>
                      <a:endParaRPr lang="en-US" dirty="0"/>
                    </a:p>
                  </a:txBody>
                  <a:tcPr/>
                </a:tc>
              </a:tr>
            </a:tbl>
          </a:graphicData>
        </a:graphic>
      </p:graphicFrame>
      <p:sp>
        <p:nvSpPr>
          <p:cNvPr id="23" name="TextBox 22"/>
          <p:cNvSpPr txBox="1"/>
          <p:nvPr/>
        </p:nvSpPr>
        <p:spPr>
          <a:xfrm>
            <a:off x="228038" y="4295001"/>
            <a:ext cx="1779846" cy="369332"/>
          </a:xfrm>
          <a:prstGeom prst="rect">
            <a:avLst/>
          </a:prstGeom>
          <a:noFill/>
        </p:spPr>
        <p:txBody>
          <a:bodyPr wrap="none" rtlCol="0">
            <a:spAutoFit/>
          </a:bodyPr>
          <a:lstStyle/>
          <a:p>
            <a:r>
              <a:rPr lang="en-IN" dirty="0" smtClean="0"/>
              <a:t>Handles updated</a:t>
            </a:r>
            <a:endParaRPr lang="en-US" dirty="0"/>
          </a:p>
        </p:txBody>
      </p:sp>
    </p:spTree>
    <p:extLst>
      <p:ext uri="{BB962C8B-B14F-4D97-AF65-F5344CB8AC3E}">
        <p14:creationId xmlns:p14="http://schemas.microsoft.com/office/powerpoint/2010/main" val="427071725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8567225" y="1547446"/>
            <a:ext cx="1266092" cy="4135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852541" y="4335287"/>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6" name="Rectangle 5"/>
          <p:cNvSpPr/>
          <p:nvPr/>
        </p:nvSpPr>
        <p:spPr>
          <a:xfrm>
            <a:off x="3822876" y="783463"/>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7" name="Rectangle 6"/>
          <p:cNvSpPr/>
          <p:nvPr/>
        </p:nvSpPr>
        <p:spPr>
          <a:xfrm>
            <a:off x="6729204" y="783463"/>
            <a:ext cx="695459" cy="321972"/>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8" name="Rectangle 7"/>
          <p:cNvSpPr/>
          <p:nvPr/>
        </p:nvSpPr>
        <p:spPr>
          <a:xfrm>
            <a:off x="4518335" y="783463"/>
            <a:ext cx="890792"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9" name="Rectangle 8"/>
          <p:cNvSpPr/>
          <p:nvPr/>
        </p:nvSpPr>
        <p:spPr>
          <a:xfrm>
            <a:off x="5291067" y="783463"/>
            <a:ext cx="729800"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10" name="Rectangle 9"/>
          <p:cNvSpPr/>
          <p:nvPr/>
        </p:nvSpPr>
        <p:spPr>
          <a:xfrm>
            <a:off x="5999404" y="783463"/>
            <a:ext cx="729800"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12" name="TextBox 11"/>
          <p:cNvSpPr txBox="1"/>
          <p:nvPr/>
        </p:nvSpPr>
        <p:spPr>
          <a:xfrm>
            <a:off x="8870982" y="5683348"/>
            <a:ext cx="658578" cy="369332"/>
          </a:xfrm>
          <a:prstGeom prst="rect">
            <a:avLst/>
          </a:prstGeom>
          <a:noFill/>
        </p:spPr>
        <p:txBody>
          <a:bodyPr wrap="none" rtlCol="0">
            <a:spAutoFit/>
          </a:bodyPr>
          <a:lstStyle/>
          <a:p>
            <a:r>
              <a:rPr lang="en-IN" dirty="0" smtClean="0"/>
              <a:t>stack</a:t>
            </a:r>
            <a:endParaRPr lang="en-US" dirty="0"/>
          </a:p>
        </p:txBody>
      </p:sp>
      <p:sp>
        <p:nvSpPr>
          <p:cNvPr id="13" name="Rectangle 12"/>
          <p:cNvSpPr/>
          <p:nvPr/>
        </p:nvSpPr>
        <p:spPr>
          <a:xfrm>
            <a:off x="8567226" y="5303520"/>
            <a:ext cx="1266092" cy="355392"/>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a:t>
            </a:r>
            <a:endParaRPr lang="en-US" dirty="0">
              <a:solidFill>
                <a:schemeClr val="tx1"/>
              </a:solidFill>
            </a:endParaRPr>
          </a:p>
        </p:txBody>
      </p:sp>
      <p:sp>
        <p:nvSpPr>
          <p:cNvPr id="14" name="TextBox 13"/>
          <p:cNvSpPr txBox="1"/>
          <p:nvPr/>
        </p:nvSpPr>
        <p:spPr>
          <a:xfrm>
            <a:off x="487019" y="2202090"/>
            <a:ext cx="1261884" cy="1200329"/>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 $</a:t>
            </a:r>
            <a:endParaRPr lang="en-IN" dirty="0" smtClean="0"/>
          </a:p>
          <a:p>
            <a:r>
              <a:rPr lang="en-IN" dirty="0" smtClean="0"/>
              <a:t>E</a:t>
            </a:r>
            <a:r>
              <a:rPr lang="en-IN" dirty="0" smtClean="0">
                <a:sym typeface="Wingdings" panose="05000000000000000000" pitchFamily="2" charset="2"/>
              </a:rPr>
              <a:t> E+T/T</a:t>
            </a:r>
          </a:p>
          <a:p>
            <a:r>
              <a:rPr lang="en-IN" dirty="0" smtClean="0">
                <a:sym typeface="Wingdings" panose="05000000000000000000" pitchFamily="2" charset="2"/>
              </a:rPr>
              <a:t>TT*F/F</a:t>
            </a:r>
          </a:p>
          <a:p>
            <a:r>
              <a:rPr lang="en-IN" dirty="0" err="1" smtClean="0">
                <a:sym typeface="Wingdings" panose="05000000000000000000" pitchFamily="2" charset="2"/>
              </a:rPr>
              <a:t>Fid</a:t>
            </a:r>
            <a:r>
              <a:rPr lang="en-IN" dirty="0" smtClean="0">
                <a:sym typeface="Wingdings" panose="05000000000000000000" pitchFamily="2" charset="2"/>
              </a:rPr>
              <a:t> /</a:t>
            </a:r>
            <a:r>
              <a:rPr lang="en-IN" dirty="0" err="1" smtClean="0">
                <a:sym typeface="Wingdings" panose="05000000000000000000" pitchFamily="2" charset="2"/>
              </a:rPr>
              <a:t>num</a:t>
            </a:r>
            <a:endParaRPr lang="en-US" dirty="0"/>
          </a:p>
        </p:txBody>
      </p:sp>
      <p:sp>
        <p:nvSpPr>
          <p:cNvPr id="15" name="TextBox 14"/>
          <p:cNvSpPr txBox="1"/>
          <p:nvPr/>
        </p:nvSpPr>
        <p:spPr>
          <a:xfrm>
            <a:off x="1721399" y="759783"/>
            <a:ext cx="684803" cy="369332"/>
          </a:xfrm>
          <a:prstGeom prst="rect">
            <a:avLst/>
          </a:prstGeom>
          <a:noFill/>
        </p:spPr>
        <p:txBody>
          <a:bodyPr wrap="none" rtlCol="0">
            <a:spAutoFit/>
          </a:bodyPr>
          <a:lstStyle/>
          <a:p>
            <a:r>
              <a:rPr lang="en-IN" dirty="0"/>
              <a:t>I</a:t>
            </a:r>
            <a:r>
              <a:rPr lang="en-IN" dirty="0" smtClean="0"/>
              <a:t>nput</a:t>
            </a:r>
            <a:endParaRPr lang="en-US" dirty="0"/>
          </a:p>
        </p:txBody>
      </p:sp>
      <p:sp>
        <p:nvSpPr>
          <p:cNvPr id="16" name="TextBox 15"/>
          <p:cNvSpPr txBox="1"/>
          <p:nvPr/>
        </p:nvSpPr>
        <p:spPr>
          <a:xfrm>
            <a:off x="423294" y="3430731"/>
            <a:ext cx="557717" cy="369332"/>
          </a:xfrm>
          <a:prstGeom prst="rect">
            <a:avLst/>
          </a:prstGeom>
          <a:noFill/>
        </p:spPr>
        <p:txBody>
          <a:bodyPr wrap="none" rtlCol="0">
            <a:spAutoFit/>
          </a:bodyPr>
          <a:lstStyle/>
          <a:p>
            <a:r>
              <a:rPr lang="en-IN" dirty="0" smtClean="0"/>
              <a:t>CFG</a:t>
            </a:r>
            <a:endParaRPr lang="en-US" dirty="0"/>
          </a:p>
        </p:txBody>
      </p:sp>
      <p:cxnSp>
        <p:nvCxnSpPr>
          <p:cNvPr id="18" name="Straight Arrow Connector 17"/>
          <p:cNvCxnSpPr/>
          <p:nvPr/>
        </p:nvCxnSpPr>
        <p:spPr>
          <a:xfrm flipV="1">
            <a:off x="4128006" y="1228391"/>
            <a:ext cx="0" cy="295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421069" y="1547446"/>
            <a:ext cx="1371658" cy="369332"/>
          </a:xfrm>
          <a:prstGeom prst="rect">
            <a:avLst/>
          </a:prstGeom>
          <a:noFill/>
        </p:spPr>
        <p:txBody>
          <a:bodyPr wrap="none" rtlCol="0">
            <a:spAutoFit/>
          </a:bodyPr>
          <a:lstStyle/>
          <a:p>
            <a:r>
              <a:rPr lang="en-IN" dirty="0" smtClean="0"/>
              <a:t>Read header</a:t>
            </a:r>
            <a:endParaRPr lang="en-US" dirty="0"/>
          </a:p>
        </p:txBody>
      </p:sp>
      <p:sp>
        <p:nvSpPr>
          <p:cNvPr id="17" name="TextBox 16"/>
          <p:cNvSpPr txBox="1"/>
          <p:nvPr/>
        </p:nvSpPr>
        <p:spPr>
          <a:xfrm>
            <a:off x="1721399" y="4572000"/>
            <a:ext cx="4244495" cy="1200329"/>
          </a:xfrm>
          <a:prstGeom prst="rect">
            <a:avLst/>
          </a:prstGeom>
          <a:noFill/>
        </p:spPr>
        <p:txBody>
          <a:bodyPr wrap="none" rtlCol="0">
            <a:spAutoFit/>
          </a:bodyPr>
          <a:lstStyle/>
          <a:p>
            <a:r>
              <a:rPr lang="en-IN" dirty="0" smtClean="0"/>
              <a:t>Current handle(s)/substrings at top of stack</a:t>
            </a:r>
          </a:p>
          <a:p>
            <a:pPr marL="285750" indent="-285750">
              <a:buFont typeface="Arial" panose="020B0604020202020204" pitchFamily="34" charset="0"/>
              <a:buChar char="•"/>
            </a:pPr>
            <a:r>
              <a:rPr lang="en-IN" dirty="0" smtClean="0"/>
              <a:t>+ T $</a:t>
            </a:r>
          </a:p>
          <a:p>
            <a:pPr marL="285750" indent="-285750">
              <a:buFont typeface="Arial" panose="020B0604020202020204" pitchFamily="34" charset="0"/>
              <a:buChar char="•"/>
            </a:pPr>
            <a:r>
              <a:rPr lang="en-IN" dirty="0" smtClean="0"/>
              <a:t>+ T</a:t>
            </a:r>
          </a:p>
          <a:p>
            <a:pPr marL="285750" indent="-285750">
              <a:buFont typeface="Arial" panose="020B0604020202020204" pitchFamily="34" charset="0"/>
              <a:buChar char="•"/>
            </a:pPr>
            <a:r>
              <a:rPr lang="en-IN" dirty="0"/>
              <a:t>+</a:t>
            </a:r>
            <a:endParaRPr lang="en-IN" dirty="0" smtClean="0"/>
          </a:p>
        </p:txBody>
      </p:sp>
      <p:sp>
        <p:nvSpPr>
          <p:cNvPr id="19" name="TextBox 18"/>
          <p:cNvSpPr txBox="1"/>
          <p:nvPr/>
        </p:nvSpPr>
        <p:spPr>
          <a:xfrm>
            <a:off x="1721399" y="4572000"/>
            <a:ext cx="4244495" cy="646331"/>
          </a:xfrm>
          <a:prstGeom prst="rect">
            <a:avLst/>
          </a:prstGeom>
          <a:noFill/>
        </p:spPr>
        <p:txBody>
          <a:bodyPr wrap="none" rtlCol="0">
            <a:spAutoFit/>
          </a:bodyPr>
          <a:lstStyle/>
          <a:p>
            <a:r>
              <a:rPr lang="en-IN" dirty="0" smtClean="0"/>
              <a:t>Current handle(s)/substrings at top of stack</a:t>
            </a:r>
          </a:p>
          <a:p>
            <a:r>
              <a:rPr lang="en-IN" dirty="0" smtClean="0"/>
              <a:t> </a:t>
            </a:r>
            <a:endParaRPr lang="en-US" dirty="0"/>
          </a:p>
        </p:txBody>
      </p:sp>
      <p:sp>
        <p:nvSpPr>
          <p:cNvPr id="21" name="Rectangle 20"/>
          <p:cNvSpPr/>
          <p:nvPr/>
        </p:nvSpPr>
        <p:spPr>
          <a:xfrm>
            <a:off x="8870982" y="4872679"/>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a:t>
            </a:r>
            <a:endParaRPr lang="en-US" dirty="0"/>
          </a:p>
        </p:txBody>
      </p:sp>
      <p:graphicFrame>
        <p:nvGraphicFramePr>
          <p:cNvPr id="24" name="Table 23"/>
          <p:cNvGraphicFramePr>
            <a:graphicFrameLocks noGrp="1"/>
          </p:cNvGraphicFramePr>
          <p:nvPr>
            <p:extLst>
              <p:ext uri="{D42A27DB-BD31-4B8C-83A1-F6EECF244321}">
                <p14:modId xmlns:p14="http://schemas.microsoft.com/office/powerpoint/2010/main" val="409309337"/>
              </p:ext>
            </p:extLst>
          </p:nvPr>
        </p:nvGraphicFramePr>
        <p:xfrm>
          <a:off x="1935404" y="2121721"/>
          <a:ext cx="5714646" cy="2225040"/>
        </p:xfrm>
        <a:graphic>
          <a:graphicData uri="http://schemas.openxmlformats.org/drawingml/2006/table">
            <a:tbl>
              <a:tblPr firstRow="1" bandRow="1">
                <a:tableStyleId>{5C22544A-7EE6-4342-B048-85BDC9FD1C3A}</a:tableStyleId>
              </a:tblPr>
              <a:tblGrid>
                <a:gridCol w="1904882"/>
                <a:gridCol w="1904882"/>
                <a:gridCol w="1904882"/>
              </a:tblGrid>
              <a:tr h="370840">
                <a:tc>
                  <a:txBody>
                    <a:bodyPr/>
                    <a:lstStyle/>
                    <a:p>
                      <a:r>
                        <a:rPr lang="en-IN" dirty="0" smtClean="0"/>
                        <a:t>stack</a:t>
                      </a:r>
                      <a:endParaRPr lang="en-US" dirty="0"/>
                    </a:p>
                  </a:txBody>
                  <a:tcPr/>
                </a:tc>
                <a:tc>
                  <a:txBody>
                    <a:bodyPr/>
                    <a:lstStyle/>
                    <a:p>
                      <a:r>
                        <a:rPr lang="en-IN" dirty="0" smtClean="0"/>
                        <a:t>input</a:t>
                      </a:r>
                      <a:endParaRPr lang="en-US" dirty="0"/>
                    </a:p>
                  </a:txBody>
                  <a:tcPr/>
                </a:tc>
                <a:tc>
                  <a:txBody>
                    <a:bodyPr/>
                    <a:lstStyle/>
                    <a:p>
                      <a:r>
                        <a:rPr lang="en-IN" dirty="0" smtClean="0"/>
                        <a:t>action</a:t>
                      </a:r>
                      <a:endParaRPr lang="en-US" dirty="0"/>
                    </a:p>
                  </a:txBody>
                  <a:tcPr/>
                </a:tc>
              </a:tr>
              <a:tr h="370840">
                <a:tc>
                  <a:txBody>
                    <a:bodyPr/>
                    <a:lstStyle/>
                    <a:p>
                      <a:r>
                        <a:rPr lang="en-IN" dirty="0" smtClean="0"/>
                        <a:t>$</a:t>
                      </a:r>
                      <a:endParaRPr lang="en-US" dirty="0"/>
                    </a:p>
                  </a:txBody>
                  <a:tcPr/>
                </a:tc>
                <a:tc>
                  <a:txBody>
                    <a:bodyPr/>
                    <a:lstStyle/>
                    <a:p>
                      <a:r>
                        <a:rPr lang="en-IN" dirty="0" err="1" smtClean="0"/>
                        <a:t>Id+id</a:t>
                      </a:r>
                      <a:r>
                        <a:rPr lang="en-IN" dirty="0" smtClean="0"/>
                        <a:t>…+id$</a:t>
                      </a:r>
                      <a:endParaRPr lang="en-US" dirty="0"/>
                    </a:p>
                  </a:txBody>
                  <a:tcPr/>
                </a:tc>
                <a:tc>
                  <a:txBody>
                    <a:bodyPr/>
                    <a:lstStyle/>
                    <a:p>
                      <a:r>
                        <a:rPr lang="en-IN" dirty="0" smtClean="0"/>
                        <a:t>shift</a:t>
                      </a:r>
                      <a:endParaRPr lang="en-US" dirty="0"/>
                    </a:p>
                  </a:txBody>
                  <a:tcPr/>
                </a:tc>
              </a:tr>
              <a:tr h="370840">
                <a:tc>
                  <a:txBody>
                    <a:bodyPr/>
                    <a:lstStyle/>
                    <a:p>
                      <a:r>
                        <a:rPr lang="en-IN" dirty="0" smtClean="0"/>
                        <a:t>$ id</a:t>
                      </a:r>
                      <a:endParaRPr lang="en-US" dirty="0"/>
                    </a:p>
                  </a:txBody>
                  <a:tcPr/>
                </a:tc>
                <a:tc>
                  <a:txBody>
                    <a:bodyPr/>
                    <a:lstStyle/>
                    <a:p>
                      <a:r>
                        <a:rPr lang="en-IN" dirty="0" smtClean="0"/>
                        <a:t>+id…+id$</a:t>
                      </a:r>
                    </a:p>
                  </a:txBody>
                  <a:tcPr/>
                </a:tc>
                <a:tc>
                  <a:txBody>
                    <a:bodyPr/>
                    <a:lstStyle/>
                    <a:p>
                      <a:r>
                        <a:rPr lang="en-IN" dirty="0" smtClean="0"/>
                        <a:t>reduce</a:t>
                      </a:r>
                      <a:endParaRPr lang="en-US" dirty="0"/>
                    </a:p>
                  </a:txBody>
                  <a:tcPr/>
                </a:tc>
              </a:tr>
              <a:tr h="370840">
                <a:tc>
                  <a:txBody>
                    <a:bodyPr/>
                    <a:lstStyle/>
                    <a:p>
                      <a:r>
                        <a:rPr lang="en-IN" dirty="0" smtClean="0"/>
                        <a:t>$</a:t>
                      </a:r>
                      <a:r>
                        <a:rPr lang="en-IN" baseline="0" dirty="0" smtClean="0"/>
                        <a:t> </a:t>
                      </a:r>
                      <a:r>
                        <a:rPr lang="en-IN" dirty="0" smtClean="0"/>
                        <a:t>F</a:t>
                      </a:r>
                      <a:endParaRPr lang="en-US" dirty="0"/>
                    </a:p>
                  </a:txBody>
                  <a:tcPr/>
                </a:tc>
                <a:tc>
                  <a:txBody>
                    <a:bodyPr/>
                    <a:lstStyle/>
                    <a:p>
                      <a:r>
                        <a:rPr lang="en-IN" dirty="0" smtClean="0"/>
                        <a:t>+id…+id$</a:t>
                      </a:r>
                      <a:endParaRPr lang="en-US" dirty="0"/>
                    </a:p>
                  </a:txBody>
                  <a:tcPr/>
                </a:tc>
                <a:tc>
                  <a:txBody>
                    <a:bodyPr/>
                    <a:lstStyle/>
                    <a:p>
                      <a:r>
                        <a:rPr lang="en-IN" dirty="0" smtClean="0"/>
                        <a:t>Reduce</a:t>
                      </a:r>
                      <a:endParaRPr lang="en-US" dirty="0"/>
                    </a:p>
                  </a:txBody>
                  <a:tcPr/>
                </a:tc>
              </a:tr>
              <a:tr h="370840">
                <a:tc>
                  <a:txBody>
                    <a:bodyPr/>
                    <a:lstStyle/>
                    <a:p>
                      <a:r>
                        <a:rPr lang="en-IN" dirty="0" smtClean="0"/>
                        <a:t>$ T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+id…+id$</a:t>
                      </a:r>
                      <a:endParaRPr lang="en-US" dirty="0" smtClean="0"/>
                    </a:p>
                  </a:txBody>
                  <a:tcPr/>
                </a:tc>
                <a:tc>
                  <a:txBody>
                    <a:bodyPr/>
                    <a:lstStyle/>
                    <a:p>
                      <a:r>
                        <a:rPr lang="en-IN" dirty="0" smtClean="0"/>
                        <a:t>Shift</a:t>
                      </a:r>
                      <a:endParaRPr lang="en-US" dirty="0"/>
                    </a:p>
                  </a:txBody>
                  <a:tcPr/>
                </a:tc>
              </a:tr>
              <a:tr h="370840">
                <a:tc>
                  <a:txBody>
                    <a:bodyPr/>
                    <a:lstStyle/>
                    <a:p>
                      <a:r>
                        <a:rPr lang="en-IN" dirty="0" smtClean="0"/>
                        <a:t>$ T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id…+id$</a:t>
                      </a:r>
                      <a:endParaRPr lang="en-US" dirty="0" smtClean="0"/>
                    </a:p>
                  </a:txBody>
                  <a:tcPr/>
                </a:tc>
                <a:tc>
                  <a:txBody>
                    <a:bodyPr/>
                    <a:lstStyle/>
                    <a:p>
                      <a:endParaRPr lang="en-US" dirty="0"/>
                    </a:p>
                  </a:txBody>
                  <a:tcPr/>
                </a:tc>
              </a:tr>
            </a:tbl>
          </a:graphicData>
        </a:graphic>
      </p:graphicFrame>
      <p:sp>
        <p:nvSpPr>
          <p:cNvPr id="22" name="TextBox 21"/>
          <p:cNvSpPr txBox="1"/>
          <p:nvPr/>
        </p:nvSpPr>
        <p:spPr>
          <a:xfrm>
            <a:off x="9593019" y="894184"/>
            <a:ext cx="2598981" cy="646331"/>
          </a:xfrm>
          <a:prstGeom prst="rect">
            <a:avLst/>
          </a:prstGeom>
          <a:noFill/>
        </p:spPr>
        <p:txBody>
          <a:bodyPr wrap="none" rtlCol="0">
            <a:spAutoFit/>
          </a:bodyPr>
          <a:lstStyle/>
          <a:p>
            <a:r>
              <a:rPr lang="en-IN" dirty="0"/>
              <a:t>i</a:t>
            </a:r>
            <a:r>
              <a:rPr lang="en-IN" dirty="0" smtClean="0"/>
              <a:t>d has higher precedence </a:t>
            </a:r>
          </a:p>
          <a:p>
            <a:r>
              <a:rPr lang="en-IN" dirty="0" smtClean="0"/>
              <a:t>than + so we shift</a:t>
            </a:r>
            <a:endParaRPr lang="en-US" dirty="0"/>
          </a:p>
        </p:txBody>
      </p:sp>
    </p:spTree>
    <p:extLst>
      <p:ext uri="{BB962C8B-B14F-4D97-AF65-F5344CB8AC3E}">
        <p14:creationId xmlns:p14="http://schemas.microsoft.com/office/powerpoint/2010/main" val="350619976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8567225" y="1547446"/>
            <a:ext cx="1266092" cy="4135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852541" y="4335287"/>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6" name="Rectangle 5"/>
          <p:cNvSpPr/>
          <p:nvPr/>
        </p:nvSpPr>
        <p:spPr>
          <a:xfrm>
            <a:off x="3822876" y="783463"/>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7" name="Rectangle 6"/>
          <p:cNvSpPr/>
          <p:nvPr/>
        </p:nvSpPr>
        <p:spPr>
          <a:xfrm>
            <a:off x="6729204" y="783463"/>
            <a:ext cx="695459" cy="321972"/>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8" name="Rectangle 7"/>
          <p:cNvSpPr/>
          <p:nvPr/>
        </p:nvSpPr>
        <p:spPr>
          <a:xfrm>
            <a:off x="4518335" y="783463"/>
            <a:ext cx="890792"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9" name="Rectangle 8"/>
          <p:cNvSpPr/>
          <p:nvPr/>
        </p:nvSpPr>
        <p:spPr>
          <a:xfrm>
            <a:off x="5291067" y="783463"/>
            <a:ext cx="729800"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10" name="Rectangle 9"/>
          <p:cNvSpPr/>
          <p:nvPr/>
        </p:nvSpPr>
        <p:spPr>
          <a:xfrm>
            <a:off x="5999404" y="783463"/>
            <a:ext cx="729800"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12" name="TextBox 11"/>
          <p:cNvSpPr txBox="1"/>
          <p:nvPr/>
        </p:nvSpPr>
        <p:spPr>
          <a:xfrm>
            <a:off x="8870982" y="5683348"/>
            <a:ext cx="658578" cy="369332"/>
          </a:xfrm>
          <a:prstGeom prst="rect">
            <a:avLst/>
          </a:prstGeom>
          <a:noFill/>
        </p:spPr>
        <p:txBody>
          <a:bodyPr wrap="none" rtlCol="0">
            <a:spAutoFit/>
          </a:bodyPr>
          <a:lstStyle/>
          <a:p>
            <a:r>
              <a:rPr lang="en-IN" dirty="0" smtClean="0"/>
              <a:t>stack</a:t>
            </a:r>
            <a:endParaRPr lang="en-US" dirty="0"/>
          </a:p>
        </p:txBody>
      </p:sp>
      <p:sp>
        <p:nvSpPr>
          <p:cNvPr id="13" name="Rectangle 12"/>
          <p:cNvSpPr/>
          <p:nvPr/>
        </p:nvSpPr>
        <p:spPr>
          <a:xfrm>
            <a:off x="8567226" y="5303520"/>
            <a:ext cx="1266092" cy="355392"/>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a:t>
            </a:r>
            <a:endParaRPr lang="en-US" dirty="0">
              <a:solidFill>
                <a:schemeClr val="tx1"/>
              </a:solidFill>
            </a:endParaRPr>
          </a:p>
        </p:txBody>
      </p:sp>
      <p:sp>
        <p:nvSpPr>
          <p:cNvPr id="14" name="TextBox 13"/>
          <p:cNvSpPr txBox="1"/>
          <p:nvPr/>
        </p:nvSpPr>
        <p:spPr>
          <a:xfrm>
            <a:off x="487019" y="2202090"/>
            <a:ext cx="1261884" cy="1200329"/>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 $</a:t>
            </a:r>
            <a:endParaRPr lang="en-IN" dirty="0" smtClean="0"/>
          </a:p>
          <a:p>
            <a:r>
              <a:rPr lang="en-IN" dirty="0" smtClean="0"/>
              <a:t>E</a:t>
            </a:r>
            <a:r>
              <a:rPr lang="en-IN" dirty="0" smtClean="0">
                <a:sym typeface="Wingdings" panose="05000000000000000000" pitchFamily="2" charset="2"/>
              </a:rPr>
              <a:t> E+T/T</a:t>
            </a:r>
          </a:p>
          <a:p>
            <a:r>
              <a:rPr lang="en-IN" dirty="0" smtClean="0">
                <a:sym typeface="Wingdings" panose="05000000000000000000" pitchFamily="2" charset="2"/>
              </a:rPr>
              <a:t>TT*F/F</a:t>
            </a:r>
          </a:p>
          <a:p>
            <a:r>
              <a:rPr lang="en-IN" dirty="0" err="1" smtClean="0">
                <a:sym typeface="Wingdings" panose="05000000000000000000" pitchFamily="2" charset="2"/>
              </a:rPr>
              <a:t>Fid</a:t>
            </a:r>
            <a:r>
              <a:rPr lang="en-IN" dirty="0" smtClean="0">
                <a:sym typeface="Wingdings" panose="05000000000000000000" pitchFamily="2" charset="2"/>
              </a:rPr>
              <a:t> /</a:t>
            </a:r>
            <a:r>
              <a:rPr lang="en-IN" dirty="0" err="1" smtClean="0">
                <a:sym typeface="Wingdings" panose="05000000000000000000" pitchFamily="2" charset="2"/>
              </a:rPr>
              <a:t>num</a:t>
            </a:r>
            <a:endParaRPr lang="en-US" dirty="0"/>
          </a:p>
        </p:txBody>
      </p:sp>
      <p:sp>
        <p:nvSpPr>
          <p:cNvPr id="15" name="TextBox 14"/>
          <p:cNvSpPr txBox="1"/>
          <p:nvPr/>
        </p:nvSpPr>
        <p:spPr>
          <a:xfrm>
            <a:off x="1721399" y="759783"/>
            <a:ext cx="684803" cy="369332"/>
          </a:xfrm>
          <a:prstGeom prst="rect">
            <a:avLst/>
          </a:prstGeom>
          <a:noFill/>
        </p:spPr>
        <p:txBody>
          <a:bodyPr wrap="none" rtlCol="0">
            <a:spAutoFit/>
          </a:bodyPr>
          <a:lstStyle/>
          <a:p>
            <a:r>
              <a:rPr lang="en-IN" dirty="0"/>
              <a:t>I</a:t>
            </a:r>
            <a:r>
              <a:rPr lang="en-IN" dirty="0" smtClean="0"/>
              <a:t>nput</a:t>
            </a:r>
            <a:endParaRPr lang="en-US" dirty="0"/>
          </a:p>
        </p:txBody>
      </p:sp>
      <p:sp>
        <p:nvSpPr>
          <p:cNvPr id="16" name="TextBox 15"/>
          <p:cNvSpPr txBox="1"/>
          <p:nvPr/>
        </p:nvSpPr>
        <p:spPr>
          <a:xfrm>
            <a:off x="423294" y="3430731"/>
            <a:ext cx="557717" cy="369332"/>
          </a:xfrm>
          <a:prstGeom prst="rect">
            <a:avLst/>
          </a:prstGeom>
          <a:noFill/>
        </p:spPr>
        <p:txBody>
          <a:bodyPr wrap="none" rtlCol="0">
            <a:spAutoFit/>
          </a:bodyPr>
          <a:lstStyle/>
          <a:p>
            <a:r>
              <a:rPr lang="en-IN" dirty="0" smtClean="0"/>
              <a:t>CFG</a:t>
            </a:r>
            <a:endParaRPr lang="en-US" dirty="0"/>
          </a:p>
        </p:txBody>
      </p:sp>
      <p:cxnSp>
        <p:nvCxnSpPr>
          <p:cNvPr id="18" name="Straight Arrow Connector 17"/>
          <p:cNvCxnSpPr/>
          <p:nvPr/>
        </p:nvCxnSpPr>
        <p:spPr>
          <a:xfrm flipV="1">
            <a:off x="4128006" y="1228391"/>
            <a:ext cx="0" cy="295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421069" y="1547446"/>
            <a:ext cx="1371658" cy="369332"/>
          </a:xfrm>
          <a:prstGeom prst="rect">
            <a:avLst/>
          </a:prstGeom>
          <a:noFill/>
        </p:spPr>
        <p:txBody>
          <a:bodyPr wrap="none" rtlCol="0">
            <a:spAutoFit/>
          </a:bodyPr>
          <a:lstStyle/>
          <a:p>
            <a:r>
              <a:rPr lang="en-IN" dirty="0" smtClean="0"/>
              <a:t>Read header</a:t>
            </a:r>
            <a:endParaRPr lang="en-US" dirty="0"/>
          </a:p>
        </p:txBody>
      </p:sp>
      <p:sp>
        <p:nvSpPr>
          <p:cNvPr id="17" name="TextBox 16"/>
          <p:cNvSpPr txBox="1"/>
          <p:nvPr/>
        </p:nvSpPr>
        <p:spPr>
          <a:xfrm>
            <a:off x="1721399" y="4572000"/>
            <a:ext cx="4244495" cy="1200329"/>
          </a:xfrm>
          <a:prstGeom prst="rect">
            <a:avLst/>
          </a:prstGeom>
          <a:noFill/>
        </p:spPr>
        <p:txBody>
          <a:bodyPr wrap="none" rtlCol="0">
            <a:spAutoFit/>
          </a:bodyPr>
          <a:lstStyle/>
          <a:p>
            <a:r>
              <a:rPr lang="en-IN" dirty="0" smtClean="0"/>
              <a:t>Current handle(s)/substrings at top of stack</a:t>
            </a:r>
          </a:p>
          <a:p>
            <a:pPr marL="285750" indent="-285750">
              <a:buFont typeface="Arial" panose="020B0604020202020204" pitchFamily="34" charset="0"/>
              <a:buChar char="•"/>
            </a:pPr>
            <a:r>
              <a:rPr lang="en-IN" dirty="0" smtClean="0"/>
              <a:t>+ T $</a:t>
            </a:r>
          </a:p>
          <a:p>
            <a:pPr marL="285750" indent="-285750">
              <a:buFont typeface="Arial" panose="020B0604020202020204" pitchFamily="34" charset="0"/>
              <a:buChar char="•"/>
            </a:pPr>
            <a:r>
              <a:rPr lang="en-IN" dirty="0" smtClean="0"/>
              <a:t>+ T</a:t>
            </a:r>
          </a:p>
          <a:p>
            <a:pPr marL="285750" indent="-285750">
              <a:buFont typeface="Arial" panose="020B0604020202020204" pitchFamily="34" charset="0"/>
              <a:buChar char="•"/>
            </a:pPr>
            <a:r>
              <a:rPr lang="en-IN" dirty="0"/>
              <a:t>+</a:t>
            </a:r>
            <a:endParaRPr lang="en-IN" dirty="0" smtClean="0"/>
          </a:p>
        </p:txBody>
      </p:sp>
      <p:sp>
        <p:nvSpPr>
          <p:cNvPr id="19" name="TextBox 18"/>
          <p:cNvSpPr txBox="1"/>
          <p:nvPr/>
        </p:nvSpPr>
        <p:spPr>
          <a:xfrm>
            <a:off x="1721399" y="4572000"/>
            <a:ext cx="4244495" cy="646331"/>
          </a:xfrm>
          <a:prstGeom prst="rect">
            <a:avLst/>
          </a:prstGeom>
          <a:noFill/>
        </p:spPr>
        <p:txBody>
          <a:bodyPr wrap="none" rtlCol="0">
            <a:spAutoFit/>
          </a:bodyPr>
          <a:lstStyle/>
          <a:p>
            <a:r>
              <a:rPr lang="en-IN" dirty="0" smtClean="0"/>
              <a:t>Current handle(s)/substrings at top of stack</a:t>
            </a:r>
          </a:p>
          <a:p>
            <a:r>
              <a:rPr lang="en-IN" dirty="0" smtClean="0"/>
              <a:t> </a:t>
            </a:r>
            <a:endParaRPr lang="en-US" dirty="0"/>
          </a:p>
        </p:txBody>
      </p:sp>
      <p:sp>
        <p:nvSpPr>
          <p:cNvPr id="21" name="Rectangle 20"/>
          <p:cNvSpPr/>
          <p:nvPr/>
        </p:nvSpPr>
        <p:spPr>
          <a:xfrm>
            <a:off x="8870982" y="4872679"/>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a:t>
            </a:r>
            <a:endParaRPr lang="en-US" dirty="0"/>
          </a:p>
        </p:txBody>
      </p:sp>
      <p:graphicFrame>
        <p:nvGraphicFramePr>
          <p:cNvPr id="24" name="Table 23"/>
          <p:cNvGraphicFramePr>
            <a:graphicFrameLocks noGrp="1"/>
          </p:cNvGraphicFramePr>
          <p:nvPr>
            <p:extLst>
              <p:ext uri="{D42A27DB-BD31-4B8C-83A1-F6EECF244321}">
                <p14:modId xmlns:p14="http://schemas.microsoft.com/office/powerpoint/2010/main" val="3138382373"/>
              </p:ext>
            </p:extLst>
          </p:nvPr>
        </p:nvGraphicFramePr>
        <p:xfrm>
          <a:off x="1935404" y="2121721"/>
          <a:ext cx="5714646" cy="2225040"/>
        </p:xfrm>
        <a:graphic>
          <a:graphicData uri="http://schemas.openxmlformats.org/drawingml/2006/table">
            <a:tbl>
              <a:tblPr firstRow="1" bandRow="1">
                <a:tableStyleId>{5C22544A-7EE6-4342-B048-85BDC9FD1C3A}</a:tableStyleId>
              </a:tblPr>
              <a:tblGrid>
                <a:gridCol w="1904882"/>
                <a:gridCol w="1904882"/>
                <a:gridCol w="1904882"/>
              </a:tblGrid>
              <a:tr h="370840">
                <a:tc>
                  <a:txBody>
                    <a:bodyPr/>
                    <a:lstStyle/>
                    <a:p>
                      <a:r>
                        <a:rPr lang="en-IN" dirty="0" smtClean="0"/>
                        <a:t>stack</a:t>
                      </a:r>
                      <a:endParaRPr lang="en-US" dirty="0"/>
                    </a:p>
                  </a:txBody>
                  <a:tcPr/>
                </a:tc>
                <a:tc>
                  <a:txBody>
                    <a:bodyPr/>
                    <a:lstStyle/>
                    <a:p>
                      <a:r>
                        <a:rPr lang="en-IN" dirty="0" smtClean="0"/>
                        <a:t>input</a:t>
                      </a:r>
                      <a:endParaRPr lang="en-US" dirty="0"/>
                    </a:p>
                  </a:txBody>
                  <a:tcPr/>
                </a:tc>
                <a:tc>
                  <a:txBody>
                    <a:bodyPr/>
                    <a:lstStyle/>
                    <a:p>
                      <a:r>
                        <a:rPr lang="en-IN" dirty="0" smtClean="0"/>
                        <a:t>action</a:t>
                      </a:r>
                      <a:endParaRPr lang="en-US" dirty="0"/>
                    </a:p>
                  </a:txBody>
                  <a:tcPr/>
                </a:tc>
              </a:tr>
              <a:tr h="370840">
                <a:tc>
                  <a:txBody>
                    <a:bodyPr/>
                    <a:lstStyle/>
                    <a:p>
                      <a:r>
                        <a:rPr lang="en-IN" dirty="0" smtClean="0"/>
                        <a:t>$</a:t>
                      </a:r>
                      <a:endParaRPr lang="en-US" dirty="0"/>
                    </a:p>
                  </a:txBody>
                  <a:tcPr/>
                </a:tc>
                <a:tc>
                  <a:txBody>
                    <a:bodyPr/>
                    <a:lstStyle/>
                    <a:p>
                      <a:r>
                        <a:rPr lang="en-IN" dirty="0" err="1" smtClean="0"/>
                        <a:t>Id+id</a:t>
                      </a:r>
                      <a:r>
                        <a:rPr lang="en-IN" dirty="0" smtClean="0"/>
                        <a:t>…+id$</a:t>
                      </a:r>
                      <a:endParaRPr lang="en-US" dirty="0"/>
                    </a:p>
                  </a:txBody>
                  <a:tcPr/>
                </a:tc>
                <a:tc>
                  <a:txBody>
                    <a:bodyPr/>
                    <a:lstStyle/>
                    <a:p>
                      <a:r>
                        <a:rPr lang="en-IN" dirty="0" smtClean="0"/>
                        <a:t>shift</a:t>
                      </a:r>
                      <a:endParaRPr lang="en-US" dirty="0"/>
                    </a:p>
                  </a:txBody>
                  <a:tcPr/>
                </a:tc>
              </a:tr>
              <a:tr h="370840">
                <a:tc>
                  <a:txBody>
                    <a:bodyPr/>
                    <a:lstStyle/>
                    <a:p>
                      <a:r>
                        <a:rPr lang="en-IN" dirty="0" smtClean="0"/>
                        <a:t>$ id</a:t>
                      </a:r>
                      <a:endParaRPr lang="en-US" dirty="0"/>
                    </a:p>
                  </a:txBody>
                  <a:tcPr/>
                </a:tc>
                <a:tc>
                  <a:txBody>
                    <a:bodyPr/>
                    <a:lstStyle/>
                    <a:p>
                      <a:r>
                        <a:rPr lang="en-IN" dirty="0" smtClean="0"/>
                        <a:t>+id…+id$</a:t>
                      </a:r>
                    </a:p>
                  </a:txBody>
                  <a:tcPr/>
                </a:tc>
                <a:tc>
                  <a:txBody>
                    <a:bodyPr/>
                    <a:lstStyle/>
                    <a:p>
                      <a:r>
                        <a:rPr lang="en-IN" dirty="0" smtClean="0"/>
                        <a:t>reduce</a:t>
                      </a:r>
                      <a:endParaRPr lang="en-US" dirty="0"/>
                    </a:p>
                  </a:txBody>
                  <a:tcPr/>
                </a:tc>
              </a:tr>
              <a:tr h="370840">
                <a:tc>
                  <a:txBody>
                    <a:bodyPr/>
                    <a:lstStyle/>
                    <a:p>
                      <a:r>
                        <a:rPr lang="en-IN" dirty="0" smtClean="0"/>
                        <a:t>$</a:t>
                      </a:r>
                      <a:r>
                        <a:rPr lang="en-IN" baseline="0" dirty="0" smtClean="0"/>
                        <a:t> </a:t>
                      </a:r>
                      <a:r>
                        <a:rPr lang="en-IN" dirty="0" smtClean="0"/>
                        <a:t>F</a:t>
                      </a:r>
                      <a:endParaRPr lang="en-US" dirty="0"/>
                    </a:p>
                  </a:txBody>
                  <a:tcPr/>
                </a:tc>
                <a:tc>
                  <a:txBody>
                    <a:bodyPr/>
                    <a:lstStyle/>
                    <a:p>
                      <a:r>
                        <a:rPr lang="en-IN" dirty="0" smtClean="0"/>
                        <a:t>+id…+id$</a:t>
                      </a:r>
                      <a:endParaRPr lang="en-US" dirty="0"/>
                    </a:p>
                  </a:txBody>
                  <a:tcPr/>
                </a:tc>
                <a:tc>
                  <a:txBody>
                    <a:bodyPr/>
                    <a:lstStyle/>
                    <a:p>
                      <a:r>
                        <a:rPr lang="en-IN" dirty="0" smtClean="0"/>
                        <a:t>Reduce</a:t>
                      </a:r>
                      <a:endParaRPr lang="en-US" dirty="0"/>
                    </a:p>
                  </a:txBody>
                  <a:tcPr/>
                </a:tc>
              </a:tr>
              <a:tr h="370840">
                <a:tc>
                  <a:txBody>
                    <a:bodyPr/>
                    <a:lstStyle/>
                    <a:p>
                      <a:r>
                        <a:rPr lang="en-IN" dirty="0" smtClean="0"/>
                        <a:t>$ T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+id…+id$</a:t>
                      </a:r>
                      <a:endParaRPr lang="en-US" dirty="0" smtClean="0"/>
                    </a:p>
                  </a:txBody>
                  <a:tcPr/>
                </a:tc>
                <a:tc>
                  <a:txBody>
                    <a:bodyPr/>
                    <a:lstStyle/>
                    <a:p>
                      <a:r>
                        <a:rPr lang="en-IN" dirty="0" smtClean="0"/>
                        <a:t>Shift</a:t>
                      </a:r>
                      <a:endParaRPr lang="en-US" dirty="0"/>
                    </a:p>
                  </a:txBody>
                  <a:tcPr/>
                </a:tc>
              </a:tr>
              <a:tr h="370840">
                <a:tc>
                  <a:txBody>
                    <a:bodyPr/>
                    <a:lstStyle/>
                    <a:p>
                      <a:r>
                        <a:rPr lang="en-IN" dirty="0" smtClean="0"/>
                        <a:t>$ T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id…+id$</a:t>
                      </a:r>
                      <a:endParaRPr lang="en-US" dirty="0" smtClean="0"/>
                    </a:p>
                  </a:txBody>
                  <a:tcPr/>
                </a:tc>
                <a:tc>
                  <a:txBody>
                    <a:bodyPr/>
                    <a:lstStyle/>
                    <a:p>
                      <a:r>
                        <a:rPr lang="en-IN" dirty="0" smtClean="0"/>
                        <a:t>Shift </a:t>
                      </a:r>
                      <a:endParaRPr lang="en-US" dirty="0"/>
                    </a:p>
                  </a:txBody>
                  <a:tcPr/>
                </a:tc>
              </a:tr>
            </a:tbl>
          </a:graphicData>
        </a:graphic>
      </p:graphicFrame>
      <p:sp>
        <p:nvSpPr>
          <p:cNvPr id="22" name="TextBox 21"/>
          <p:cNvSpPr txBox="1"/>
          <p:nvPr/>
        </p:nvSpPr>
        <p:spPr>
          <a:xfrm>
            <a:off x="9593019" y="894184"/>
            <a:ext cx="2598981" cy="646331"/>
          </a:xfrm>
          <a:prstGeom prst="rect">
            <a:avLst/>
          </a:prstGeom>
          <a:noFill/>
        </p:spPr>
        <p:txBody>
          <a:bodyPr wrap="none" rtlCol="0">
            <a:spAutoFit/>
          </a:bodyPr>
          <a:lstStyle/>
          <a:p>
            <a:r>
              <a:rPr lang="en-IN" dirty="0"/>
              <a:t>i</a:t>
            </a:r>
            <a:r>
              <a:rPr lang="en-IN" dirty="0" smtClean="0"/>
              <a:t>d has higher precedence </a:t>
            </a:r>
          </a:p>
          <a:p>
            <a:r>
              <a:rPr lang="en-IN" dirty="0" smtClean="0"/>
              <a:t>than + so we shift</a:t>
            </a:r>
            <a:endParaRPr lang="en-US" dirty="0"/>
          </a:p>
        </p:txBody>
      </p:sp>
    </p:spTree>
    <p:extLst>
      <p:ext uri="{BB962C8B-B14F-4D97-AF65-F5344CB8AC3E}">
        <p14:creationId xmlns:p14="http://schemas.microsoft.com/office/powerpoint/2010/main" val="244295722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We will simplify the input to show an accepted parse </a:t>
            </a:r>
            <a:br>
              <a:rPr lang="en-IN" dirty="0" smtClean="0"/>
            </a:br>
            <a:r>
              <a:rPr lang="en-IN" dirty="0" smtClean="0"/>
              <a:t>(we will assume the input is </a:t>
            </a:r>
            <a:r>
              <a:rPr lang="en-IN" dirty="0" err="1" smtClean="0"/>
              <a:t>id+id</a:t>
            </a:r>
            <a:r>
              <a:rPr lang="en-IN" dirty="0" smtClean="0"/>
              <a:t> instead of </a:t>
            </a:r>
            <a:r>
              <a:rPr lang="en-IN" dirty="0" err="1" smtClean="0"/>
              <a:t>id+id</a:t>
            </a:r>
            <a:r>
              <a:rPr lang="en-IN" dirty="0" smtClean="0"/>
              <a:t>…+id)</a:t>
            </a:r>
            <a:endParaRPr lang="en-US" dirty="0"/>
          </a:p>
        </p:txBody>
      </p:sp>
    </p:spTree>
    <p:extLst>
      <p:ext uri="{BB962C8B-B14F-4D97-AF65-F5344CB8AC3E}">
        <p14:creationId xmlns:p14="http://schemas.microsoft.com/office/powerpoint/2010/main" val="31618602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Derivations</a:t>
            </a:r>
            <a:endParaRPr lang="en-US" dirty="0"/>
          </a:p>
        </p:txBody>
      </p:sp>
      <p:sp>
        <p:nvSpPr>
          <p:cNvPr id="3" name="Content Placeholder 2"/>
          <p:cNvSpPr>
            <a:spLocks noGrp="1"/>
          </p:cNvSpPr>
          <p:nvPr>
            <p:ph idx="1"/>
          </p:nvPr>
        </p:nvSpPr>
        <p:spPr/>
        <p:txBody>
          <a:bodyPr/>
          <a:lstStyle/>
          <a:p>
            <a:r>
              <a:rPr lang="en-IN" dirty="0" smtClean="0"/>
              <a:t>Sequence of steps that takes from start symbol to final sentence/expression. At each derivations step we replace non terminal of left hand side to the element on the right hand side.</a:t>
            </a:r>
            <a:endParaRPr lang="en-US" dirty="0"/>
          </a:p>
        </p:txBody>
      </p:sp>
    </p:spTree>
    <p:extLst>
      <p:ext uri="{BB962C8B-B14F-4D97-AF65-F5344CB8AC3E}">
        <p14:creationId xmlns:p14="http://schemas.microsoft.com/office/powerpoint/2010/main" val="153714152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8567225" y="1547446"/>
            <a:ext cx="1266092" cy="4135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852541" y="4335287"/>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6" name="Rectangle 5"/>
          <p:cNvSpPr/>
          <p:nvPr/>
        </p:nvSpPr>
        <p:spPr>
          <a:xfrm>
            <a:off x="3822876" y="783463"/>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7" name="Rectangle 6"/>
          <p:cNvSpPr/>
          <p:nvPr/>
        </p:nvSpPr>
        <p:spPr>
          <a:xfrm>
            <a:off x="4518335" y="780204"/>
            <a:ext cx="695459" cy="321972"/>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12" name="TextBox 11"/>
          <p:cNvSpPr txBox="1"/>
          <p:nvPr/>
        </p:nvSpPr>
        <p:spPr>
          <a:xfrm>
            <a:off x="8870982" y="5683348"/>
            <a:ext cx="658578" cy="369332"/>
          </a:xfrm>
          <a:prstGeom prst="rect">
            <a:avLst/>
          </a:prstGeom>
          <a:noFill/>
        </p:spPr>
        <p:txBody>
          <a:bodyPr wrap="none" rtlCol="0">
            <a:spAutoFit/>
          </a:bodyPr>
          <a:lstStyle/>
          <a:p>
            <a:r>
              <a:rPr lang="en-IN" dirty="0" smtClean="0"/>
              <a:t>stack</a:t>
            </a:r>
            <a:endParaRPr lang="en-US" dirty="0"/>
          </a:p>
        </p:txBody>
      </p:sp>
      <p:sp>
        <p:nvSpPr>
          <p:cNvPr id="13" name="Rectangle 12"/>
          <p:cNvSpPr/>
          <p:nvPr/>
        </p:nvSpPr>
        <p:spPr>
          <a:xfrm>
            <a:off x="8567226" y="5303520"/>
            <a:ext cx="1266092" cy="355392"/>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a:t>
            </a:r>
            <a:endParaRPr lang="en-US" dirty="0">
              <a:solidFill>
                <a:schemeClr val="tx1"/>
              </a:solidFill>
            </a:endParaRPr>
          </a:p>
        </p:txBody>
      </p:sp>
      <p:sp>
        <p:nvSpPr>
          <p:cNvPr id="14" name="TextBox 13"/>
          <p:cNvSpPr txBox="1"/>
          <p:nvPr/>
        </p:nvSpPr>
        <p:spPr>
          <a:xfrm>
            <a:off x="487019" y="2202090"/>
            <a:ext cx="1261884" cy="1200329"/>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 $</a:t>
            </a:r>
            <a:endParaRPr lang="en-IN" dirty="0" smtClean="0"/>
          </a:p>
          <a:p>
            <a:r>
              <a:rPr lang="en-IN" dirty="0" smtClean="0"/>
              <a:t>E</a:t>
            </a:r>
            <a:r>
              <a:rPr lang="en-IN" dirty="0" smtClean="0">
                <a:sym typeface="Wingdings" panose="05000000000000000000" pitchFamily="2" charset="2"/>
              </a:rPr>
              <a:t> E+T/T</a:t>
            </a:r>
          </a:p>
          <a:p>
            <a:r>
              <a:rPr lang="en-IN" dirty="0" smtClean="0">
                <a:sym typeface="Wingdings" panose="05000000000000000000" pitchFamily="2" charset="2"/>
              </a:rPr>
              <a:t>TT*F/F</a:t>
            </a:r>
          </a:p>
          <a:p>
            <a:r>
              <a:rPr lang="en-IN" dirty="0" err="1" smtClean="0">
                <a:sym typeface="Wingdings" panose="05000000000000000000" pitchFamily="2" charset="2"/>
              </a:rPr>
              <a:t>Fid</a:t>
            </a:r>
            <a:r>
              <a:rPr lang="en-IN" dirty="0" smtClean="0">
                <a:sym typeface="Wingdings" panose="05000000000000000000" pitchFamily="2" charset="2"/>
              </a:rPr>
              <a:t> /</a:t>
            </a:r>
            <a:r>
              <a:rPr lang="en-IN" dirty="0" err="1" smtClean="0">
                <a:sym typeface="Wingdings" panose="05000000000000000000" pitchFamily="2" charset="2"/>
              </a:rPr>
              <a:t>num</a:t>
            </a:r>
            <a:endParaRPr lang="en-US" dirty="0"/>
          </a:p>
        </p:txBody>
      </p:sp>
      <p:sp>
        <p:nvSpPr>
          <p:cNvPr id="15" name="TextBox 14"/>
          <p:cNvSpPr txBox="1"/>
          <p:nvPr/>
        </p:nvSpPr>
        <p:spPr>
          <a:xfrm>
            <a:off x="1721399" y="759783"/>
            <a:ext cx="684803" cy="369332"/>
          </a:xfrm>
          <a:prstGeom prst="rect">
            <a:avLst/>
          </a:prstGeom>
          <a:noFill/>
        </p:spPr>
        <p:txBody>
          <a:bodyPr wrap="none" rtlCol="0">
            <a:spAutoFit/>
          </a:bodyPr>
          <a:lstStyle/>
          <a:p>
            <a:r>
              <a:rPr lang="en-IN" dirty="0"/>
              <a:t>I</a:t>
            </a:r>
            <a:r>
              <a:rPr lang="en-IN" dirty="0" smtClean="0"/>
              <a:t>nput</a:t>
            </a:r>
            <a:endParaRPr lang="en-US" dirty="0"/>
          </a:p>
        </p:txBody>
      </p:sp>
      <p:sp>
        <p:nvSpPr>
          <p:cNvPr id="16" name="TextBox 15"/>
          <p:cNvSpPr txBox="1"/>
          <p:nvPr/>
        </p:nvSpPr>
        <p:spPr>
          <a:xfrm>
            <a:off x="423294" y="3430731"/>
            <a:ext cx="557717" cy="369332"/>
          </a:xfrm>
          <a:prstGeom prst="rect">
            <a:avLst/>
          </a:prstGeom>
          <a:noFill/>
        </p:spPr>
        <p:txBody>
          <a:bodyPr wrap="none" rtlCol="0">
            <a:spAutoFit/>
          </a:bodyPr>
          <a:lstStyle/>
          <a:p>
            <a:r>
              <a:rPr lang="en-IN" dirty="0" smtClean="0"/>
              <a:t>CFG</a:t>
            </a:r>
            <a:endParaRPr lang="en-US" dirty="0"/>
          </a:p>
        </p:txBody>
      </p:sp>
      <p:cxnSp>
        <p:nvCxnSpPr>
          <p:cNvPr id="18" name="Straight Arrow Connector 17"/>
          <p:cNvCxnSpPr/>
          <p:nvPr/>
        </p:nvCxnSpPr>
        <p:spPr>
          <a:xfrm flipV="1">
            <a:off x="4128006" y="1228391"/>
            <a:ext cx="0" cy="295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421069" y="1547446"/>
            <a:ext cx="1371658" cy="369332"/>
          </a:xfrm>
          <a:prstGeom prst="rect">
            <a:avLst/>
          </a:prstGeom>
          <a:noFill/>
        </p:spPr>
        <p:txBody>
          <a:bodyPr wrap="none" rtlCol="0">
            <a:spAutoFit/>
          </a:bodyPr>
          <a:lstStyle/>
          <a:p>
            <a:r>
              <a:rPr lang="en-IN" dirty="0" smtClean="0"/>
              <a:t>Read header</a:t>
            </a:r>
            <a:endParaRPr lang="en-US" dirty="0"/>
          </a:p>
        </p:txBody>
      </p:sp>
      <p:sp>
        <p:nvSpPr>
          <p:cNvPr id="17" name="TextBox 16"/>
          <p:cNvSpPr txBox="1"/>
          <p:nvPr/>
        </p:nvSpPr>
        <p:spPr>
          <a:xfrm>
            <a:off x="1721399" y="4572000"/>
            <a:ext cx="4244495" cy="1200329"/>
          </a:xfrm>
          <a:prstGeom prst="rect">
            <a:avLst/>
          </a:prstGeom>
          <a:noFill/>
        </p:spPr>
        <p:txBody>
          <a:bodyPr wrap="none" rtlCol="0">
            <a:spAutoFit/>
          </a:bodyPr>
          <a:lstStyle/>
          <a:p>
            <a:r>
              <a:rPr lang="en-IN" dirty="0" smtClean="0"/>
              <a:t>Current handle(s)/substrings at top of stack</a:t>
            </a:r>
          </a:p>
          <a:p>
            <a:pPr marL="285750" indent="-285750">
              <a:buFont typeface="Arial" panose="020B0604020202020204" pitchFamily="34" charset="0"/>
              <a:buChar char="•"/>
            </a:pPr>
            <a:r>
              <a:rPr lang="en-IN" dirty="0" smtClean="0"/>
              <a:t>+ T $</a:t>
            </a:r>
          </a:p>
          <a:p>
            <a:pPr marL="285750" indent="-285750">
              <a:buFont typeface="Arial" panose="020B0604020202020204" pitchFamily="34" charset="0"/>
              <a:buChar char="•"/>
            </a:pPr>
            <a:r>
              <a:rPr lang="en-IN" dirty="0" smtClean="0"/>
              <a:t>+ T</a:t>
            </a:r>
          </a:p>
          <a:p>
            <a:pPr marL="285750" indent="-285750">
              <a:buFont typeface="Arial" panose="020B0604020202020204" pitchFamily="34" charset="0"/>
              <a:buChar char="•"/>
            </a:pPr>
            <a:r>
              <a:rPr lang="en-IN" dirty="0"/>
              <a:t>+</a:t>
            </a:r>
            <a:endParaRPr lang="en-IN" dirty="0" smtClean="0"/>
          </a:p>
        </p:txBody>
      </p:sp>
      <p:sp>
        <p:nvSpPr>
          <p:cNvPr id="19" name="TextBox 18"/>
          <p:cNvSpPr txBox="1"/>
          <p:nvPr/>
        </p:nvSpPr>
        <p:spPr>
          <a:xfrm>
            <a:off x="1721399" y="4572000"/>
            <a:ext cx="4244495" cy="646331"/>
          </a:xfrm>
          <a:prstGeom prst="rect">
            <a:avLst/>
          </a:prstGeom>
          <a:noFill/>
        </p:spPr>
        <p:txBody>
          <a:bodyPr wrap="none" rtlCol="0">
            <a:spAutoFit/>
          </a:bodyPr>
          <a:lstStyle/>
          <a:p>
            <a:r>
              <a:rPr lang="en-IN" dirty="0" smtClean="0"/>
              <a:t>Current handle(s)/substrings at top of stack</a:t>
            </a:r>
          </a:p>
          <a:p>
            <a:r>
              <a:rPr lang="en-IN" dirty="0" smtClean="0"/>
              <a:t> </a:t>
            </a:r>
            <a:endParaRPr lang="en-US" dirty="0"/>
          </a:p>
        </p:txBody>
      </p:sp>
      <p:sp>
        <p:nvSpPr>
          <p:cNvPr id="21" name="Rectangle 20"/>
          <p:cNvSpPr/>
          <p:nvPr/>
        </p:nvSpPr>
        <p:spPr>
          <a:xfrm>
            <a:off x="8870982" y="4872679"/>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a:t>
            </a:r>
            <a:endParaRPr lang="en-US" dirty="0"/>
          </a:p>
        </p:txBody>
      </p:sp>
      <p:graphicFrame>
        <p:nvGraphicFramePr>
          <p:cNvPr id="24" name="Table 23"/>
          <p:cNvGraphicFramePr>
            <a:graphicFrameLocks noGrp="1"/>
          </p:cNvGraphicFramePr>
          <p:nvPr>
            <p:extLst>
              <p:ext uri="{D42A27DB-BD31-4B8C-83A1-F6EECF244321}">
                <p14:modId xmlns:p14="http://schemas.microsoft.com/office/powerpoint/2010/main" val="2036100571"/>
              </p:ext>
            </p:extLst>
          </p:nvPr>
        </p:nvGraphicFramePr>
        <p:xfrm>
          <a:off x="1935404" y="2121721"/>
          <a:ext cx="5714646" cy="2225040"/>
        </p:xfrm>
        <a:graphic>
          <a:graphicData uri="http://schemas.openxmlformats.org/drawingml/2006/table">
            <a:tbl>
              <a:tblPr firstRow="1" bandRow="1">
                <a:tableStyleId>{5C22544A-7EE6-4342-B048-85BDC9FD1C3A}</a:tableStyleId>
              </a:tblPr>
              <a:tblGrid>
                <a:gridCol w="1904882"/>
                <a:gridCol w="1904882"/>
                <a:gridCol w="1904882"/>
              </a:tblGrid>
              <a:tr h="370840">
                <a:tc>
                  <a:txBody>
                    <a:bodyPr/>
                    <a:lstStyle/>
                    <a:p>
                      <a:r>
                        <a:rPr lang="en-IN" dirty="0" smtClean="0"/>
                        <a:t>stack</a:t>
                      </a:r>
                      <a:endParaRPr lang="en-US" dirty="0"/>
                    </a:p>
                  </a:txBody>
                  <a:tcPr/>
                </a:tc>
                <a:tc>
                  <a:txBody>
                    <a:bodyPr/>
                    <a:lstStyle/>
                    <a:p>
                      <a:r>
                        <a:rPr lang="en-IN" dirty="0" smtClean="0"/>
                        <a:t>input</a:t>
                      </a:r>
                      <a:endParaRPr lang="en-US" dirty="0"/>
                    </a:p>
                  </a:txBody>
                  <a:tcPr/>
                </a:tc>
                <a:tc>
                  <a:txBody>
                    <a:bodyPr/>
                    <a:lstStyle/>
                    <a:p>
                      <a:r>
                        <a:rPr lang="en-IN" dirty="0" smtClean="0"/>
                        <a:t>action</a:t>
                      </a:r>
                      <a:endParaRPr lang="en-US" dirty="0"/>
                    </a:p>
                  </a:txBody>
                  <a:tcPr/>
                </a:tc>
              </a:tr>
              <a:tr h="370840">
                <a:tc>
                  <a:txBody>
                    <a:bodyPr/>
                    <a:lstStyle/>
                    <a:p>
                      <a:r>
                        <a:rPr lang="en-IN" dirty="0" smtClean="0"/>
                        <a:t>$</a:t>
                      </a:r>
                      <a:endParaRPr lang="en-US" dirty="0"/>
                    </a:p>
                  </a:txBody>
                  <a:tcPr/>
                </a:tc>
                <a:tc>
                  <a:txBody>
                    <a:bodyPr/>
                    <a:lstStyle/>
                    <a:p>
                      <a:r>
                        <a:rPr lang="en-IN" dirty="0" err="1" smtClean="0"/>
                        <a:t>Id+id</a:t>
                      </a:r>
                      <a:r>
                        <a:rPr lang="en-IN" dirty="0" smtClean="0"/>
                        <a:t>$</a:t>
                      </a:r>
                      <a:endParaRPr lang="en-US" dirty="0"/>
                    </a:p>
                  </a:txBody>
                  <a:tcPr/>
                </a:tc>
                <a:tc>
                  <a:txBody>
                    <a:bodyPr/>
                    <a:lstStyle/>
                    <a:p>
                      <a:r>
                        <a:rPr lang="en-IN" dirty="0" smtClean="0"/>
                        <a:t>shift</a:t>
                      </a:r>
                      <a:endParaRPr lang="en-US" dirty="0"/>
                    </a:p>
                  </a:txBody>
                  <a:tcPr/>
                </a:tc>
              </a:tr>
              <a:tr h="370840">
                <a:tc>
                  <a:txBody>
                    <a:bodyPr/>
                    <a:lstStyle/>
                    <a:p>
                      <a:r>
                        <a:rPr lang="en-IN" dirty="0" smtClean="0"/>
                        <a:t>$ id</a:t>
                      </a:r>
                      <a:endParaRPr lang="en-US" dirty="0"/>
                    </a:p>
                  </a:txBody>
                  <a:tcPr/>
                </a:tc>
                <a:tc>
                  <a:txBody>
                    <a:bodyPr/>
                    <a:lstStyle/>
                    <a:p>
                      <a:r>
                        <a:rPr lang="en-IN" dirty="0" smtClean="0"/>
                        <a:t>+id$</a:t>
                      </a:r>
                    </a:p>
                  </a:txBody>
                  <a:tcPr/>
                </a:tc>
                <a:tc>
                  <a:txBody>
                    <a:bodyPr/>
                    <a:lstStyle/>
                    <a:p>
                      <a:r>
                        <a:rPr lang="en-IN" dirty="0" smtClean="0"/>
                        <a:t>reduce</a:t>
                      </a:r>
                      <a:endParaRPr lang="en-US" dirty="0"/>
                    </a:p>
                  </a:txBody>
                  <a:tcPr/>
                </a:tc>
              </a:tr>
              <a:tr h="370840">
                <a:tc>
                  <a:txBody>
                    <a:bodyPr/>
                    <a:lstStyle/>
                    <a:p>
                      <a:r>
                        <a:rPr lang="en-IN" dirty="0" smtClean="0"/>
                        <a:t>$</a:t>
                      </a:r>
                      <a:r>
                        <a:rPr lang="en-IN" baseline="0" dirty="0" smtClean="0"/>
                        <a:t> </a:t>
                      </a:r>
                      <a:r>
                        <a:rPr lang="en-IN" dirty="0" smtClean="0"/>
                        <a:t>F</a:t>
                      </a:r>
                      <a:endParaRPr lang="en-US" dirty="0"/>
                    </a:p>
                  </a:txBody>
                  <a:tcPr/>
                </a:tc>
                <a:tc>
                  <a:txBody>
                    <a:bodyPr/>
                    <a:lstStyle/>
                    <a:p>
                      <a:r>
                        <a:rPr lang="en-IN" dirty="0" smtClean="0"/>
                        <a:t>+id$</a:t>
                      </a:r>
                      <a:endParaRPr lang="en-US" dirty="0"/>
                    </a:p>
                  </a:txBody>
                  <a:tcPr/>
                </a:tc>
                <a:tc>
                  <a:txBody>
                    <a:bodyPr/>
                    <a:lstStyle/>
                    <a:p>
                      <a:r>
                        <a:rPr lang="en-IN" dirty="0" smtClean="0"/>
                        <a:t>Reduce</a:t>
                      </a:r>
                      <a:endParaRPr lang="en-US" dirty="0"/>
                    </a:p>
                  </a:txBody>
                  <a:tcPr/>
                </a:tc>
              </a:tr>
              <a:tr h="370840">
                <a:tc>
                  <a:txBody>
                    <a:bodyPr/>
                    <a:lstStyle/>
                    <a:p>
                      <a:r>
                        <a:rPr lang="en-IN" dirty="0" smtClean="0"/>
                        <a:t>$ T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+id$</a:t>
                      </a:r>
                      <a:endParaRPr lang="en-US" dirty="0" smtClean="0"/>
                    </a:p>
                  </a:txBody>
                  <a:tcPr/>
                </a:tc>
                <a:tc>
                  <a:txBody>
                    <a:bodyPr/>
                    <a:lstStyle/>
                    <a:p>
                      <a:r>
                        <a:rPr lang="en-IN" dirty="0" smtClean="0"/>
                        <a:t>Shift</a:t>
                      </a:r>
                      <a:endParaRPr lang="en-US" dirty="0"/>
                    </a:p>
                  </a:txBody>
                  <a:tcPr/>
                </a:tc>
              </a:tr>
              <a:tr h="370840">
                <a:tc>
                  <a:txBody>
                    <a:bodyPr/>
                    <a:lstStyle/>
                    <a:p>
                      <a:r>
                        <a:rPr lang="en-IN" dirty="0" smtClean="0"/>
                        <a:t>$ T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id$</a:t>
                      </a:r>
                      <a:endParaRPr lang="en-US" dirty="0" smtClean="0"/>
                    </a:p>
                  </a:txBody>
                  <a:tcPr/>
                </a:tc>
                <a:tc>
                  <a:txBody>
                    <a:bodyPr/>
                    <a:lstStyle/>
                    <a:p>
                      <a:r>
                        <a:rPr lang="en-IN" dirty="0" smtClean="0"/>
                        <a:t>Shift </a:t>
                      </a:r>
                      <a:endParaRPr lang="en-US" dirty="0"/>
                    </a:p>
                  </a:txBody>
                  <a:tcPr/>
                </a:tc>
              </a:tr>
            </a:tbl>
          </a:graphicData>
        </a:graphic>
      </p:graphicFrame>
      <p:sp>
        <p:nvSpPr>
          <p:cNvPr id="22" name="TextBox 21"/>
          <p:cNvSpPr txBox="1"/>
          <p:nvPr/>
        </p:nvSpPr>
        <p:spPr>
          <a:xfrm>
            <a:off x="9593019" y="894184"/>
            <a:ext cx="2598981" cy="646331"/>
          </a:xfrm>
          <a:prstGeom prst="rect">
            <a:avLst/>
          </a:prstGeom>
          <a:noFill/>
        </p:spPr>
        <p:txBody>
          <a:bodyPr wrap="none" rtlCol="0">
            <a:spAutoFit/>
          </a:bodyPr>
          <a:lstStyle/>
          <a:p>
            <a:r>
              <a:rPr lang="en-IN" dirty="0"/>
              <a:t>i</a:t>
            </a:r>
            <a:r>
              <a:rPr lang="en-IN" dirty="0" smtClean="0"/>
              <a:t>d has higher precedence </a:t>
            </a:r>
          </a:p>
          <a:p>
            <a:r>
              <a:rPr lang="en-IN" dirty="0" smtClean="0"/>
              <a:t>than + so we shift</a:t>
            </a:r>
            <a:endParaRPr lang="en-US" dirty="0"/>
          </a:p>
        </p:txBody>
      </p:sp>
    </p:spTree>
    <p:extLst>
      <p:ext uri="{BB962C8B-B14F-4D97-AF65-F5344CB8AC3E}">
        <p14:creationId xmlns:p14="http://schemas.microsoft.com/office/powerpoint/2010/main" val="302589501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8567225" y="1547446"/>
            <a:ext cx="1266092" cy="4135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852541" y="4335287"/>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6" name="Rectangle 5"/>
          <p:cNvSpPr/>
          <p:nvPr/>
        </p:nvSpPr>
        <p:spPr>
          <a:xfrm>
            <a:off x="8852540" y="3689026"/>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7" name="Rectangle 6"/>
          <p:cNvSpPr/>
          <p:nvPr/>
        </p:nvSpPr>
        <p:spPr>
          <a:xfrm>
            <a:off x="4518335" y="780204"/>
            <a:ext cx="695459" cy="321972"/>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12" name="TextBox 11"/>
          <p:cNvSpPr txBox="1"/>
          <p:nvPr/>
        </p:nvSpPr>
        <p:spPr>
          <a:xfrm>
            <a:off x="8870982" y="5683348"/>
            <a:ext cx="658578" cy="369332"/>
          </a:xfrm>
          <a:prstGeom prst="rect">
            <a:avLst/>
          </a:prstGeom>
          <a:noFill/>
        </p:spPr>
        <p:txBody>
          <a:bodyPr wrap="none" rtlCol="0">
            <a:spAutoFit/>
          </a:bodyPr>
          <a:lstStyle/>
          <a:p>
            <a:r>
              <a:rPr lang="en-IN" dirty="0" smtClean="0"/>
              <a:t>stack</a:t>
            </a:r>
            <a:endParaRPr lang="en-US" dirty="0"/>
          </a:p>
        </p:txBody>
      </p:sp>
      <p:sp>
        <p:nvSpPr>
          <p:cNvPr id="13" name="Rectangle 12"/>
          <p:cNvSpPr/>
          <p:nvPr/>
        </p:nvSpPr>
        <p:spPr>
          <a:xfrm>
            <a:off x="8567226" y="5303520"/>
            <a:ext cx="1266092" cy="355392"/>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a:t>
            </a:r>
            <a:endParaRPr lang="en-US" dirty="0">
              <a:solidFill>
                <a:schemeClr val="tx1"/>
              </a:solidFill>
            </a:endParaRPr>
          </a:p>
        </p:txBody>
      </p:sp>
      <p:sp>
        <p:nvSpPr>
          <p:cNvPr id="14" name="TextBox 13"/>
          <p:cNvSpPr txBox="1"/>
          <p:nvPr/>
        </p:nvSpPr>
        <p:spPr>
          <a:xfrm>
            <a:off x="487019" y="2202090"/>
            <a:ext cx="1261884" cy="1200329"/>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 $</a:t>
            </a:r>
            <a:endParaRPr lang="en-IN" dirty="0" smtClean="0"/>
          </a:p>
          <a:p>
            <a:r>
              <a:rPr lang="en-IN" dirty="0" smtClean="0"/>
              <a:t>E</a:t>
            </a:r>
            <a:r>
              <a:rPr lang="en-IN" dirty="0" smtClean="0">
                <a:sym typeface="Wingdings" panose="05000000000000000000" pitchFamily="2" charset="2"/>
              </a:rPr>
              <a:t> E+T/T</a:t>
            </a:r>
          </a:p>
          <a:p>
            <a:r>
              <a:rPr lang="en-IN" dirty="0" smtClean="0">
                <a:sym typeface="Wingdings" panose="05000000000000000000" pitchFamily="2" charset="2"/>
              </a:rPr>
              <a:t>TT*F/F</a:t>
            </a:r>
          </a:p>
          <a:p>
            <a:r>
              <a:rPr lang="en-IN" dirty="0" err="1" smtClean="0">
                <a:sym typeface="Wingdings" panose="05000000000000000000" pitchFamily="2" charset="2"/>
              </a:rPr>
              <a:t>Fid</a:t>
            </a:r>
            <a:r>
              <a:rPr lang="en-IN" dirty="0" smtClean="0">
                <a:sym typeface="Wingdings" panose="05000000000000000000" pitchFamily="2" charset="2"/>
              </a:rPr>
              <a:t> /</a:t>
            </a:r>
            <a:r>
              <a:rPr lang="en-IN" dirty="0" err="1" smtClean="0">
                <a:sym typeface="Wingdings" panose="05000000000000000000" pitchFamily="2" charset="2"/>
              </a:rPr>
              <a:t>num</a:t>
            </a:r>
            <a:endParaRPr lang="en-US" dirty="0"/>
          </a:p>
        </p:txBody>
      </p:sp>
      <p:sp>
        <p:nvSpPr>
          <p:cNvPr id="15" name="TextBox 14"/>
          <p:cNvSpPr txBox="1"/>
          <p:nvPr/>
        </p:nvSpPr>
        <p:spPr>
          <a:xfrm>
            <a:off x="1721399" y="759783"/>
            <a:ext cx="684803" cy="369332"/>
          </a:xfrm>
          <a:prstGeom prst="rect">
            <a:avLst/>
          </a:prstGeom>
          <a:noFill/>
        </p:spPr>
        <p:txBody>
          <a:bodyPr wrap="none" rtlCol="0">
            <a:spAutoFit/>
          </a:bodyPr>
          <a:lstStyle/>
          <a:p>
            <a:r>
              <a:rPr lang="en-IN" dirty="0"/>
              <a:t>I</a:t>
            </a:r>
            <a:r>
              <a:rPr lang="en-IN" dirty="0" smtClean="0"/>
              <a:t>nput</a:t>
            </a:r>
            <a:endParaRPr lang="en-US" dirty="0"/>
          </a:p>
        </p:txBody>
      </p:sp>
      <p:sp>
        <p:nvSpPr>
          <p:cNvPr id="16" name="TextBox 15"/>
          <p:cNvSpPr txBox="1"/>
          <p:nvPr/>
        </p:nvSpPr>
        <p:spPr>
          <a:xfrm>
            <a:off x="423294" y="3430731"/>
            <a:ext cx="557717" cy="369332"/>
          </a:xfrm>
          <a:prstGeom prst="rect">
            <a:avLst/>
          </a:prstGeom>
          <a:noFill/>
        </p:spPr>
        <p:txBody>
          <a:bodyPr wrap="none" rtlCol="0">
            <a:spAutoFit/>
          </a:bodyPr>
          <a:lstStyle/>
          <a:p>
            <a:r>
              <a:rPr lang="en-IN" dirty="0" smtClean="0"/>
              <a:t>CFG</a:t>
            </a:r>
            <a:endParaRPr lang="en-US" dirty="0"/>
          </a:p>
        </p:txBody>
      </p:sp>
      <p:cxnSp>
        <p:nvCxnSpPr>
          <p:cNvPr id="18" name="Straight Arrow Connector 17"/>
          <p:cNvCxnSpPr/>
          <p:nvPr/>
        </p:nvCxnSpPr>
        <p:spPr>
          <a:xfrm flipV="1">
            <a:off x="4812372" y="1245095"/>
            <a:ext cx="0" cy="295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180235" y="1581133"/>
            <a:ext cx="1371658" cy="369332"/>
          </a:xfrm>
          <a:prstGeom prst="rect">
            <a:avLst/>
          </a:prstGeom>
          <a:noFill/>
        </p:spPr>
        <p:txBody>
          <a:bodyPr wrap="none" rtlCol="0">
            <a:spAutoFit/>
          </a:bodyPr>
          <a:lstStyle/>
          <a:p>
            <a:r>
              <a:rPr lang="en-IN" dirty="0" smtClean="0"/>
              <a:t>Read header</a:t>
            </a:r>
            <a:endParaRPr lang="en-US" dirty="0"/>
          </a:p>
        </p:txBody>
      </p:sp>
      <p:sp>
        <p:nvSpPr>
          <p:cNvPr id="17" name="TextBox 16"/>
          <p:cNvSpPr txBox="1"/>
          <p:nvPr/>
        </p:nvSpPr>
        <p:spPr>
          <a:xfrm>
            <a:off x="1748903" y="4983400"/>
            <a:ext cx="4216990" cy="1477328"/>
          </a:xfrm>
          <a:prstGeom prst="rect">
            <a:avLst/>
          </a:prstGeom>
          <a:noFill/>
        </p:spPr>
        <p:txBody>
          <a:bodyPr wrap="square" rtlCol="0">
            <a:spAutoFit/>
          </a:bodyPr>
          <a:lstStyle/>
          <a:p>
            <a:r>
              <a:rPr lang="en-IN" dirty="0" smtClean="0"/>
              <a:t>Current handle(s)/substrings at top of stack</a:t>
            </a:r>
          </a:p>
          <a:p>
            <a:pPr marL="285750" indent="-285750">
              <a:buFont typeface="Arial" panose="020B0604020202020204" pitchFamily="34" charset="0"/>
              <a:buChar char="•"/>
            </a:pPr>
            <a:r>
              <a:rPr lang="en-IN" dirty="0" smtClean="0"/>
              <a:t> id + T $</a:t>
            </a:r>
          </a:p>
          <a:p>
            <a:pPr marL="285750" indent="-285750">
              <a:buFont typeface="Arial" panose="020B0604020202020204" pitchFamily="34" charset="0"/>
              <a:buChar char="•"/>
            </a:pPr>
            <a:r>
              <a:rPr lang="en-IN" dirty="0" smtClean="0"/>
              <a:t> id + T</a:t>
            </a:r>
          </a:p>
          <a:p>
            <a:pPr marL="285750" indent="-285750">
              <a:buFont typeface="Arial" panose="020B0604020202020204" pitchFamily="34" charset="0"/>
              <a:buChar char="•"/>
            </a:pPr>
            <a:r>
              <a:rPr lang="en-IN" dirty="0" smtClean="0"/>
              <a:t>Id +</a:t>
            </a:r>
          </a:p>
          <a:p>
            <a:pPr marL="285750" indent="-285750">
              <a:buFont typeface="Arial" panose="020B0604020202020204" pitchFamily="34" charset="0"/>
              <a:buChar char="•"/>
            </a:pPr>
            <a:r>
              <a:rPr lang="en-IN" dirty="0" smtClean="0"/>
              <a:t>id</a:t>
            </a:r>
          </a:p>
        </p:txBody>
      </p:sp>
      <p:sp>
        <p:nvSpPr>
          <p:cNvPr id="21" name="Rectangle 20"/>
          <p:cNvSpPr/>
          <p:nvPr/>
        </p:nvSpPr>
        <p:spPr>
          <a:xfrm>
            <a:off x="8870982" y="4872679"/>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a:t>
            </a:r>
            <a:endParaRPr lang="en-US" dirty="0"/>
          </a:p>
        </p:txBody>
      </p:sp>
      <p:sp>
        <p:nvSpPr>
          <p:cNvPr id="23" name="TextBox 22"/>
          <p:cNvSpPr txBox="1"/>
          <p:nvPr/>
        </p:nvSpPr>
        <p:spPr>
          <a:xfrm>
            <a:off x="0" y="4747292"/>
            <a:ext cx="1779846" cy="369332"/>
          </a:xfrm>
          <a:prstGeom prst="rect">
            <a:avLst/>
          </a:prstGeom>
          <a:noFill/>
        </p:spPr>
        <p:txBody>
          <a:bodyPr wrap="none" rtlCol="0">
            <a:spAutoFit/>
          </a:bodyPr>
          <a:lstStyle/>
          <a:p>
            <a:r>
              <a:rPr lang="en-IN" dirty="0" smtClean="0"/>
              <a:t>Handles updated</a:t>
            </a:r>
            <a:endParaRPr lang="en-US" dirty="0"/>
          </a:p>
        </p:txBody>
      </p:sp>
      <p:graphicFrame>
        <p:nvGraphicFramePr>
          <p:cNvPr id="27" name="Table 26"/>
          <p:cNvGraphicFramePr>
            <a:graphicFrameLocks noGrp="1"/>
          </p:cNvGraphicFramePr>
          <p:nvPr>
            <p:extLst>
              <p:ext uri="{D42A27DB-BD31-4B8C-83A1-F6EECF244321}">
                <p14:modId xmlns:p14="http://schemas.microsoft.com/office/powerpoint/2010/main" val="3016999249"/>
              </p:ext>
            </p:extLst>
          </p:nvPr>
        </p:nvGraphicFramePr>
        <p:xfrm>
          <a:off x="1935404" y="2121721"/>
          <a:ext cx="5714646" cy="2225040"/>
        </p:xfrm>
        <a:graphic>
          <a:graphicData uri="http://schemas.openxmlformats.org/drawingml/2006/table">
            <a:tbl>
              <a:tblPr firstRow="1" bandRow="1">
                <a:tableStyleId>{5C22544A-7EE6-4342-B048-85BDC9FD1C3A}</a:tableStyleId>
              </a:tblPr>
              <a:tblGrid>
                <a:gridCol w="1904882"/>
                <a:gridCol w="1904882"/>
                <a:gridCol w="1904882"/>
              </a:tblGrid>
              <a:tr h="370840">
                <a:tc>
                  <a:txBody>
                    <a:bodyPr/>
                    <a:lstStyle/>
                    <a:p>
                      <a:r>
                        <a:rPr lang="en-IN" dirty="0" smtClean="0"/>
                        <a:t>stack</a:t>
                      </a:r>
                      <a:endParaRPr lang="en-US" dirty="0"/>
                    </a:p>
                  </a:txBody>
                  <a:tcPr/>
                </a:tc>
                <a:tc>
                  <a:txBody>
                    <a:bodyPr/>
                    <a:lstStyle/>
                    <a:p>
                      <a:r>
                        <a:rPr lang="en-IN" dirty="0" smtClean="0"/>
                        <a:t>input</a:t>
                      </a:r>
                      <a:endParaRPr lang="en-US" dirty="0"/>
                    </a:p>
                  </a:txBody>
                  <a:tcPr/>
                </a:tc>
                <a:tc>
                  <a:txBody>
                    <a:bodyPr/>
                    <a:lstStyle/>
                    <a:p>
                      <a:r>
                        <a:rPr lang="en-IN" dirty="0" smtClean="0"/>
                        <a:t>action</a:t>
                      </a:r>
                      <a:endParaRPr lang="en-US" dirty="0"/>
                    </a:p>
                  </a:txBody>
                  <a:tcPr/>
                </a:tc>
              </a:tr>
              <a:tr h="370840">
                <a:tc>
                  <a:txBody>
                    <a:bodyPr/>
                    <a:lstStyle/>
                    <a:p>
                      <a:r>
                        <a:rPr lang="en-IN" dirty="0" smtClean="0"/>
                        <a:t>$</a:t>
                      </a:r>
                      <a:endParaRPr lang="en-US" dirty="0"/>
                    </a:p>
                  </a:txBody>
                  <a:tcPr/>
                </a:tc>
                <a:tc>
                  <a:txBody>
                    <a:bodyPr/>
                    <a:lstStyle/>
                    <a:p>
                      <a:r>
                        <a:rPr lang="en-IN" dirty="0" err="1" smtClean="0"/>
                        <a:t>Id+id</a:t>
                      </a:r>
                      <a:r>
                        <a:rPr lang="en-IN" dirty="0" smtClean="0"/>
                        <a:t>$</a:t>
                      </a:r>
                      <a:endParaRPr lang="en-US" dirty="0"/>
                    </a:p>
                  </a:txBody>
                  <a:tcPr/>
                </a:tc>
                <a:tc>
                  <a:txBody>
                    <a:bodyPr/>
                    <a:lstStyle/>
                    <a:p>
                      <a:r>
                        <a:rPr lang="en-IN" dirty="0" smtClean="0"/>
                        <a:t>shift</a:t>
                      </a:r>
                      <a:endParaRPr lang="en-US" dirty="0"/>
                    </a:p>
                  </a:txBody>
                  <a:tcPr/>
                </a:tc>
              </a:tr>
              <a:tr h="370840">
                <a:tc>
                  <a:txBody>
                    <a:bodyPr/>
                    <a:lstStyle/>
                    <a:p>
                      <a:r>
                        <a:rPr lang="en-IN" dirty="0" smtClean="0"/>
                        <a:t>$ id</a:t>
                      </a:r>
                      <a:endParaRPr lang="en-US" dirty="0"/>
                    </a:p>
                  </a:txBody>
                  <a:tcPr/>
                </a:tc>
                <a:tc>
                  <a:txBody>
                    <a:bodyPr/>
                    <a:lstStyle/>
                    <a:p>
                      <a:r>
                        <a:rPr lang="en-IN" dirty="0" smtClean="0"/>
                        <a:t>+id$</a:t>
                      </a:r>
                    </a:p>
                  </a:txBody>
                  <a:tcPr/>
                </a:tc>
                <a:tc>
                  <a:txBody>
                    <a:bodyPr/>
                    <a:lstStyle/>
                    <a:p>
                      <a:r>
                        <a:rPr lang="en-IN" dirty="0" smtClean="0"/>
                        <a:t>reduce</a:t>
                      </a:r>
                      <a:endParaRPr lang="en-US" dirty="0"/>
                    </a:p>
                  </a:txBody>
                  <a:tcPr/>
                </a:tc>
              </a:tr>
              <a:tr h="370840">
                <a:tc>
                  <a:txBody>
                    <a:bodyPr/>
                    <a:lstStyle/>
                    <a:p>
                      <a:r>
                        <a:rPr lang="en-IN" dirty="0" smtClean="0"/>
                        <a:t>$</a:t>
                      </a:r>
                      <a:r>
                        <a:rPr lang="en-IN" baseline="0" dirty="0" smtClean="0"/>
                        <a:t> </a:t>
                      </a:r>
                      <a:r>
                        <a:rPr lang="en-IN" dirty="0" smtClean="0"/>
                        <a:t>F</a:t>
                      </a:r>
                      <a:endParaRPr lang="en-US" dirty="0"/>
                    </a:p>
                  </a:txBody>
                  <a:tcPr/>
                </a:tc>
                <a:tc>
                  <a:txBody>
                    <a:bodyPr/>
                    <a:lstStyle/>
                    <a:p>
                      <a:r>
                        <a:rPr lang="en-IN" dirty="0" smtClean="0"/>
                        <a:t>+id$</a:t>
                      </a:r>
                      <a:endParaRPr lang="en-US" dirty="0"/>
                    </a:p>
                  </a:txBody>
                  <a:tcPr/>
                </a:tc>
                <a:tc>
                  <a:txBody>
                    <a:bodyPr/>
                    <a:lstStyle/>
                    <a:p>
                      <a:r>
                        <a:rPr lang="en-IN" dirty="0" smtClean="0"/>
                        <a:t>Reduce</a:t>
                      </a:r>
                      <a:endParaRPr lang="en-US" dirty="0"/>
                    </a:p>
                  </a:txBody>
                  <a:tcPr/>
                </a:tc>
              </a:tr>
              <a:tr h="370840">
                <a:tc>
                  <a:txBody>
                    <a:bodyPr/>
                    <a:lstStyle/>
                    <a:p>
                      <a:r>
                        <a:rPr lang="en-IN" dirty="0" smtClean="0"/>
                        <a:t>$ T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+id$</a:t>
                      </a:r>
                      <a:endParaRPr lang="en-US" dirty="0" smtClean="0"/>
                    </a:p>
                  </a:txBody>
                  <a:tcPr/>
                </a:tc>
                <a:tc>
                  <a:txBody>
                    <a:bodyPr/>
                    <a:lstStyle/>
                    <a:p>
                      <a:r>
                        <a:rPr lang="en-IN" dirty="0" smtClean="0"/>
                        <a:t>Shift</a:t>
                      </a:r>
                      <a:endParaRPr lang="en-US" dirty="0"/>
                    </a:p>
                  </a:txBody>
                  <a:tcPr/>
                </a:tc>
              </a:tr>
              <a:tr h="370840">
                <a:tc>
                  <a:txBody>
                    <a:bodyPr/>
                    <a:lstStyle/>
                    <a:p>
                      <a:r>
                        <a:rPr lang="en-IN" dirty="0" smtClean="0"/>
                        <a:t>$ T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id$</a:t>
                      </a:r>
                      <a:endParaRPr lang="en-US" dirty="0" smtClean="0"/>
                    </a:p>
                  </a:txBody>
                  <a:tcPr/>
                </a:tc>
                <a:tc>
                  <a:txBody>
                    <a:bodyPr/>
                    <a:lstStyle/>
                    <a:p>
                      <a:r>
                        <a:rPr lang="en-IN" dirty="0" smtClean="0"/>
                        <a:t>Shift </a:t>
                      </a:r>
                      <a:endParaRPr lang="en-US" dirty="0"/>
                    </a:p>
                  </a:txBody>
                  <a:tcPr/>
                </a:tc>
              </a:tr>
            </a:tbl>
          </a:graphicData>
        </a:graphic>
      </p:graphicFrame>
    </p:spTree>
    <p:extLst>
      <p:ext uri="{BB962C8B-B14F-4D97-AF65-F5344CB8AC3E}">
        <p14:creationId xmlns:p14="http://schemas.microsoft.com/office/powerpoint/2010/main" val="129186808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8567225" y="1547446"/>
            <a:ext cx="1266092" cy="4135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852541" y="4335287"/>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6" name="Rectangle 5"/>
          <p:cNvSpPr/>
          <p:nvPr/>
        </p:nvSpPr>
        <p:spPr>
          <a:xfrm>
            <a:off x="8828815" y="3863326"/>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7" name="Rectangle 6"/>
          <p:cNvSpPr/>
          <p:nvPr/>
        </p:nvSpPr>
        <p:spPr>
          <a:xfrm>
            <a:off x="4518335" y="780204"/>
            <a:ext cx="695459" cy="321972"/>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12" name="TextBox 11"/>
          <p:cNvSpPr txBox="1"/>
          <p:nvPr/>
        </p:nvSpPr>
        <p:spPr>
          <a:xfrm>
            <a:off x="8870982" y="5683348"/>
            <a:ext cx="658578" cy="369332"/>
          </a:xfrm>
          <a:prstGeom prst="rect">
            <a:avLst/>
          </a:prstGeom>
          <a:noFill/>
        </p:spPr>
        <p:txBody>
          <a:bodyPr wrap="none" rtlCol="0">
            <a:spAutoFit/>
          </a:bodyPr>
          <a:lstStyle/>
          <a:p>
            <a:r>
              <a:rPr lang="en-IN" dirty="0" smtClean="0"/>
              <a:t>stack</a:t>
            </a:r>
            <a:endParaRPr lang="en-US" dirty="0"/>
          </a:p>
        </p:txBody>
      </p:sp>
      <p:sp>
        <p:nvSpPr>
          <p:cNvPr id="13" name="Rectangle 12"/>
          <p:cNvSpPr/>
          <p:nvPr/>
        </p:nvSpPr>
        <p:spPr>
          <a:xfrm>
            <a:off x="8567226" y="5303520"/>
            <a:ext cx="1266092" cy="355392"/>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a:t>
            </a:r>
            <a:endParaRPr lang="en-US" dirty="0">
              <a:solidFill>
                <a:schemeClr val="tx1"/>
              </a:solidFill>
            </a:endParaRPr>
          </a:p>
        </p:txBody>
      </p:sp>
      <p:sp>
        <p:nvSpPr>
          <p:cNvPr id="14" name="TextBox 13"/>
          <p:cNvSpPr txBox="1"/>
          <p:nvPr/>
        </p:nvSpPr>
        <p:spPr>
          <a:xfrm>
            <a:off x="487019" y="2202090"/>
            <a:ext cx="1261884" cy="1200329"/>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 $</a:t>
            </a:r>
            <a:endParaRPr lang="en-IN" dirty="0" smtClean="0"/>
          </a:p>
          <a:p>
            <a:r>
              <a:rPr lang="en-IN" dirty="0" smtClean="0"/>
              <a:t>E</a:t>
            </a:r>
            <a:r>
              <a:rPr lang="en-IN" dirty="0" smtClean="0">
                <a:sym typeface="Wingdings" panose="05000000000000000000" pitchFamily="2" charset="2"/>
              </a:rPr>
              <a:t> E+T/T</a:t>
            </a:r>
          </a:p>
          <a:p>
            <a:r>
              <a:rPr lang="en-IN" dirty="0" smtClean="0">
                <a:sym typeface="Wingdings" panose="05000000000000000000" pitchFamily="2" charset="2"/>
              </a:rPr>
              <a:t>TT*F/F</a:t>
            </a:r>
          </a:p>
          <a:p>
            <a:r>
              <a:rPr lang="en-IN" dirty="0" err="1" smtClean="0">
                <a:sym typeface="Wingdings" panose="05000000000000000000" pitchFamily="2" charset="2"/>
              </a:rPr>
              <a:t>Fid</a:t>
            </a:r>
            <a:r>
              <a:rPr lang="en-IN" dirty="0" smtClean="0">
                <a:sym typeface="Wingdings" panose="05000000000000000000" pitchFamily="2" charset="2"/>
              </a:rPr>
              <a:t> /</a:t>
            </a:r>
            <a:r>
              <a:rPr lang="en-IN" dirty="0" err="1" smtClean="0">
                <a:sym typeface="Wingdings" panose="05000000000000000000" pitchFamily="2" charset="2"/>
              </a:rPr>
              <a:t>num</a:t>
            </a:r>
            <a:endParaRPr lang="en-US" dirty="0"/>
          </a:p>
        </p:txBody>
      </p:sp>
      <p:sp>
        <p:nvSpPr>
          <p:cNvPr id="15" name="TextBox 14"/>
          <p:cNvSpPr txBox="1"/>
          <p:nvPr/>
        </p:nvSpPr>
        <p:spPr>
          <a:xfrm>
            <a:off x="1721399" y="759783"/>
            <a:ext cx="684803" cy="369332"/>
          </a:xfrm>
          <a:prstGeom prst="rect">
            <a:avLst/>
          </a:prstGeom>
          <a:noFill/>
        </p:spPr>
        <p:txBody>
          <a:bodyPr wrap="none" rtlCol="0">
            <a:spAutoFit/>
          </a:bodyPr>
          <a:lstStyle/>
          <a:p>
            <a:r>
              <a:rPr lang="en-IN" dirty="0"/>
              <a:t>I</a:t>
            </a:r>
            <a:r>
              <a:rPr lang="en-IN" dirty="0" smtClean="0"/>
              <a:t>nput</a:t>
            </a:r>
            <a:endParaRPr lang="en-US" dirty="0"/>
          </a:p>
        </p:txBody>
      </p:sp>
      <p:sp>
        <p:nvSpPr>
          <p:cNvPr id="16" name="TextBox 15"/>
          <p:cNvSpPr txBox="1"/>
          <p:nvPr/>
        </p:nvSpPr>
        <p:spPr>
          <a:xfrm>
            <a:off x="423294" y="3430731"/>
            <a:ext cx="557717" cy="369332"/>
          </a:xfrm>
          <a:prstGeom prst="rect">
            <a:avLst/>
          </a:prstGeom>
          <a:noFill/>
        </p:spPr>
        <p:txBody>
          <a:bodyPr wrap="none" rtlCol="0">
            <a:spAutoFit/>
          </a:bodyPr>
          <a:lstStyle/>
          <a:p>
            <a:r>
              <a:rPr lang="en-IN" dirty="0" smtClean="0"/>
              <a:t>CFG</a:t>
            </a:r>
            <a:endParaRPr lang="en-US" dirty="0"/>
          </a:p>
        </p:txBody>
      </p:sp>
      <p:cxnSp>
        <p:nvCxnSpPr>
          <p:cNvPr id="18" name="Straight Arrow Connector 17"/>
          <p:cNvCxnSpPr/>
          <p:nvPr/>
        </p:nvCxnSpPr>
        <p:spPr>
          <a:xfrm flipV="1">
            <a:off x="4812372" y="1245095"/>
            <a:ext cx="0" cy="295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180235" y="1581133"/>
            <a:ext cx="1371658" cy="369332"/>
          </a:xfrm>
          <a:prstGeom prst="rect">
            <a:avLst/>
          </a:prstGeom>
          <a:noFill/>
        </p:spPr>
        <p:txBody>
          <a:bodyPr wrap="none" rtlCol="0">
            <a:spAutoFit/>
          </a:bodyPr>
          <a:lstStyle/>
          <a:p>
            <a:r>
              <a:rPr lang="en-IN" dirty="0" smtClean="0"/>
              <a:t>Read header</a:t>
            </a:r>
            <a:endParaRPr lang="en-US" dirty="0"/>
          </a:p>
        </p:txBody>
      </p:sp>
      <p:sp>
        <p:nvSpPr>
          <p:cNvPr id="17" name="TextBox 16"/>
          <p:cNvSpPr txBox="1"/>
          <p:nvPr/>
        </p:nvSpPr>
        <p:spPr>
          <a:xfrm>
            <a:off x="1748903" y="4983400"/>
            <a:ext cx="4216990" cy="1477328"/>
          </a:xfrm>
          <a:prstGeom prst="rect">
            <a:avLst/>
          </a:prstGeom>
          <a:noFill/>
        </p:spPr>
        <p:txBody>
          <a:bodyPr wrap="square" rtlCol="0">
            <a:spAutoFit/>
          </a:bodyPr>
          <a:lstStyle/>
          <a:p>
            <a:r>
              <a:rPr lang="en-IN" dirty="0" smtClean="0"/>
              <a:t>Current handle(s)/substrings at top of stack</a:t>
            </a:r>
          </a:p>
          <a:p>
            <a:pPr marL="285750" indent="-285750">
              <a:buFont typeface="Arial" panose="020B0604020202020204" pitchFamily="34" charset="0"/>
              <a:buChar char="•"/>
            </a:pPr>
            <a:r>
              <a:rPr lang="en-IN" dirty="0" smtClean="0"/>
              <a:t> id + T $</a:t>
            </a:r>
          </a:p>
          <a:p>
            <a:pPr marL="285750" indent="-285750">
              <a:buFont typeface="Arial" panose="020B0604020202020204" pitchFamily="34" charset="0"/>
              <a:buChar char="•"/>
            </a:pPr>
            <a:r>
              <a:rPr lang="en-IN" dirty="0" smtClean="0"/>
              <a:t> id + T</a:t>
            </a:r>
          </a:p>
          <a:p>
            <a:pPr marL="285750" indent="-285750">
              <a:buFont typeface="Arial" panose="020B0604020202020204" pitchFamily="34" charset="0"/>
              <a:buChar char="•"/>
            </a:pPr>
            <a:r>
              <a:rPr lang="en-IN" dirty="0" smtClean="0"/>
              <a:t>Id +</a:t>
            </a:r>
          </a:p>
          <a:p>
            <a:pPr marL="285750" indent="-285750">
              <a:buFont typeface="Arial" panose="020B0604020202020204" pitchFamily="34" charset="0"/>
              <a:buChar char="•"/>
            </a:pPr>
            <a:r>
              <a:rPr lang="en-IN" dirty="0" smtClean="0"/>
              <a:t>id</a:t>
            </a:r>
          </a:p>
        </p:txBody>
      </p:sp>
      <p:sp>
        <p:nvSpPr>
          <p:cNvPr id="21" name="Rectangle 20"/>
          <p:cNvSpPr/>
          <p:nvPr/>
        </p:nvSpPr>
        <p:spPr>
          <a:xfrm>
            <a:off x="8870982" y="4872679"/>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a:t>
            </a:r>
            <a:endParaRPr lang="en-US" dirty="0"/>
          </a:p>
        </p:txBody>
      </p:sp>
      <p:graphicFrame>
        <p:nvGraphicFramePr>
          <p:cNvPr id="24" name="Table 23"/>
          <p:cNvGraphicFramePr>
            <a:graphicFrameLocks noGrp="1"/>
          </p:cNvGraphicFramePr>
          <p:nvPr>
            <p:extLst>
              <p:ext uri="{D42A27DB-BD31-4B8C-83A1-F6EECF244321}">
                <p14:modId xmlns:p14="http://schemas.microsoft.com/office/powerpoint/2010/main" val="3573845480"/>
              </p:ext>
            </p:extLst>
          </p:nvPr>
        </p:nvGraphicFramePr>
        <p:xfrm>
          <a:off x="1935404" y="2121721"/>
          <a:ext cx="5714646" cy="2595880"/>
        </p:xfrm>
        <a:graphic>
          <a:graphicData uri="http://schemas.openxmlformats.org/drawingml/2006/table">
            <a:tbl>
              <a:tblPr firstRow="1" bandRow="1">
                <a:tableStyleId>{5C22544A-7EE6-4342-B048-85BDC9FD1C3A}</a:tableStyleId>
              </a:tblPr>
              <a:tblGrid>
                <a:gridCol w="1904882"/>
                <a:gridCol w="1904882"/>
                <a:gridCol w="1904882"/>
              </a:tblGrid>
              <a:tr h="370840">
                <a:tc>
                  <a:txBody>
                    <a:bodyPr/>
                    <a:lstStyle/>
                    <a:p>
                      <a:r>
                        <a:rPr lang="en-IN" dirty="0" smtClean="0"/>
                        <a:t>stack</a:t>
                      </a:r>
                      <a:endParaRPr lang="en-US" dirty="0"/>
                    </a:p>
                  </a:txBody>
                  <a:tcPr/>
                </a:tc>
                <a:tc>
                  <a:txBody>
                    <a:bodyPr/>
                    <a:lstStyle/>
                    <a:p>
                      <a:r>
                        <a:rPr lang="en-IN" dirty="0" smtClean="0"/>
                        <a:t>input</a:t>
                      </a:r>
                      <a:endParaRPr lang="en-US" dirty="0"/>
                    </a:p>
                  </a:txBody>
                  <a:tcPr/>
                </a:tc>
                <a:tc>
                  <a:txBody>
                    <a:bodyPr/>
                    <a:lstStyle/>
                    <a:p>
                      <a:r>
                        <a:rPr lang="en-IN" dirty="0" smtClean="0"/>
                        <a:t>action</a:t>
                      </a:r>
                      <a:endParaRPr lang="en-US" dirty="0"/>
                    </a:p>
                  </a:txBody>
                  <a:tcPr/>
                </a:tc>
              </a:tr>
              <a:tr h="370840">
                <a:tc>
                  <a:txBody>
                    <a:bodyPr/>
                    <a:lstStyle/>
                    <a:p>
                      <a:r>
                        <a:rPr lang="en-IN" dirty="0" smtClean="0"/>
                        <a:t>$</a:t>
                      </a:r>
                      <a:endParaRPr lang="en-US" dirty="0"/>
                    </a:p>
                  </a:txBody>
                  <a:tcPr/>
                </a:tc>
                <a:tc>
                  <a:txBody>
                    <a:bodyPr/>
                    <a:lstStyle/>
                    <a:p>
                      <a:r>
                        <a:rPr lang="en-IN" dirty="0" err="1" smtClean="0"/>
                        <a:t>Id+id</a:t>
                      </a:r>
                      <a:r>
                        <a:rPr lang="en-IN" dirty="0" smtClean="0"/>
                        <a:t>$</a:t>
                      </a:r>
                      <a:endParaRPr lang="en-US" dirty="0"/>
                    </a:p>
                  </a:txBody>
                  <a:tcPr/>
                </a:tc>
                <a:tc>
                  <a:txBody>
                    <a:bodyPr/>
                    <a:lstStyle/>
                    <a:p>
                      <a:r>
                        <a:rPr lang="en-IN" dirty="0" smtClean="0"/>
                        <a:t>shift</a:t>
                      </a:r>
                      <a:endParaRPr lang="en-US" dirty="0"/>
                    </a:p>
                  </a:txBody>
                  <a:tcPr/>
                </a:tc>
              </a:tr>
              <a:tr h="370840">
                <a:tc>
                  <a:txBody>
                    <a:bodyPr/>
                    <a:lstStyle/>
                    <a:p>
                      <a:r>
                        <a:rPr lang="en-IN" dirty="0" smtClean="0"/>
                        <a:t>$ id</a:t>
                      </a:r>
                      <a:endParaRPr lang="en-US" dirty="0"/>
                    </a:p>
                  </a:txBody>
                  <a:tcPr/>
                </a:tc>
                <a:tc>
                  <a:txBody>
                    <a:bodyPr/>
                    <a:lstStyle/>
                    <a:p>
                      <a:r>
                        <a:rPr lang="en-IN" dirty="0" smtClean="0"/>
                        <a:t>+id$</a:t>
                      </a:r>
                    </a:p>
                  </a:txBody>
                  <a:tcPr/>
                </a:tc>
                <a:tc>
                  <a:txBody>
                    <a:bodyPr/>
                    <a:lstStyle/>
                    <a:p>
                      <a:r>
                        <a:rPr lang="en-IN" dirty="0" smtClean="0"/>
                        <a:t>reduce</a:t>
                      </a:r>
                      <a:endParaRPr lang="en-US" dirty="0"/>
                    </a:p>
                  </a:txBody>
                  <a:tcPr/>
                </a:tc>
              </a:tr>
              <a:tr h="370840">
                <a:tc>
                  <a:txBody>
                    <a:bodyPr/>
                    <a:lstStyle/>
                    <a:p>
                      <a:r>
                        <a:rPr lang="en-IN" dirty="0" smtClean="0"/>
                        <a:t>$</a:t>
                      </a:r>
                      <a:r>
                        <a:rPr lang="en-IN" baseline="0" dirty="0" smtClean="0"/>
                        <a:t> </a:t>
                      </a:r>
                      <a:r>
                        <a:rPr lang="en-IN" dirty="0" smtClean="0"/>
                        <a:t>F</a:t>
                      </a:r>
                      <a:endParaRPr lang="en-US" dirty="0"/>
                    </a:p>
                  </a:txBody>
                  <a:tcPr/>
                </a:tc>
                <a:tc>
                  <a:txBody>
                    <a:bodyPr/>
                    <a:lstStyle/>
                    <a:p>
                      <a:r>
                        <a:rPr lang="en-IN" dirty="0" smtClean="0"/>
                        <a:t>+id$</a:t>
                      </a:r>
                      <a:endParaRPr lang="en-US" dirty="0"/>
                    </a:p>
                  </a:txBody>
                  <a:tcPr/>
                </a:tc>
                <a:tc>
                  <a:txBody>
                    <a:bodyPr/>
                    <a:lstStyle/>
                    <a:p>
                      <a:r>
                        <a:rPr lang="en-IN" dirty="0" smtClean="0"/>
                        <a:t>Reduce</a:t>
                      </a:r>
                      <a:endParaRPr lang="en-US" dirty="0"/>
                    </a:p>
                  </a:txBody>
                  <a:tcPr/>
                </a:tc>
              </a:tr>
              <a:tr h="370840">
                <a:tc>
                  <a:txBody>
                    <a:bodyPr/>
                    <a:lstStyle/>
                    <a:p>
                      <a:r>
                        <a:rPr lang="en-IN" dirty="0" smtClean="0"/>
                        <a:t>$ T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+id$</a:t>
                      </a:r>
                      <a:endParaRPr lang="en-US" dirty="0" smtClean="0"/>
                    </a:p>
                  </a:txBody>
                  <a:tcPr/>
                </a:tc>
                <a:tc>
                  <a:txBody>
                    <a:bodyPr/>
                    <a:lstStyle/>
                    <a:p>
                      <a:r>
                        <a:rPr lang="en-IN" dirty="0" smtClean="0"/>
                        <a:t>Shift</a:t>
                      </a:r>
                      <a:endParaRPr lang="en-US" dirty="0"/>
                    </a:p>
                  </a:txBody>
                  <a:tcPr/>
                </a:tc>
              </a:tr>
              <a:tr h="370840">
                <a:tc>
                  <a:txBody>
                    <a:bodyPr/>
                    <a:lstStyle/>
                    <a:p>
                      <a:r>
                        <a:rPr lang="en-IN" dirty="0" smtClean="0"/>
                        <a:t>$ T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a:t>
                      </a:r>
                      <a:endParaRPr lang="en-US" dirty="0" smtClean="0"/>
                    </a:p>
                  </a:txBody>
                  <a:tcPr/>
                </a:tc>
                <a:tc>
                  <a:txBody>
                    <a:bodyPr/>
                    <a:lstStyle/>
                    <a:p>
                      <a:r>
                        <a:rPr lang="en-IN" dirty="0" smtClean="0"/>
                        <a:t>Shift </a:t>
                      </a:r>
                      <a:endParaRPr lang="en-US" dirty="0"/>
                    </a:p>
                  </a:txBody>
                  <a:tcPr/>
                </a:tc>
              </a:tr>
              <a:tr h="370840">
                <a:tc>
                  <a:txBody>
                    <a:bodyPr/>
                    <a:lstStyle/>
                    <a:p>
                      <a:r>
                        <a:rPr lang="en-IN" dirty="0" smtClean="0"/>
                        <a:t> $ T + id</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a:t>
                      </a:r>
                      <a:endParaRPr lang="en-US" dirty="0" smtClean="0"/>
                    </a:p>
                  </a:txBody>
                  <a:tcPr/>
                </a:tc>
                <a:tc>
                  <a:txBody>
                    <a:bodyPr/>
                    <a:lstStyle/>
                    <a:p>
                      <a:r>
                        <a:rPr lang="en-IN" dirty="0" smtClean="0"/>
                        <a:t>reduce</a:t>
                      </a:r>
                      <a:endParaRPr lang="en-US" dirty="0"/>
                    </a:p>
                  </a:txBody>
                  <a:tcPr/>
                </a:tc>
              </a:tr>
            </a:tbl>
          </a:graphicData>
        </a:graphic>
      </p:graphicFrame>
      <p:sp>
        <p:nvSpPr>
          <p:cNvPr id="26" name="TextBox 25"/>
          <p:cNvSpPr txBox="1"/>
          <p:nvPr/>
        </p:nvSpPr>
        <p:spPr>
          <a:xfrm>
            <a:off x="9910689" y="1503894"/>
            <a:ext cx="2467791" cy="1754326"/>
          </a:xfrm>
          <a:prstGeom prst="rect">
            <a:avLst/>
          </a:prstGeom>
          <a:noFill/>
        </p:spPr>
        <p:txBody>
          <a:bodyPr wrap="none" rtlCol="0">
            <a:spAutoFit/>
          </a:bodyPr>
          <a:lstStyle/>
          <a:p>
            <a:r>
              <a:rPr lang="en-IN" dirty="0" smtClean="0"/>
              <a:t>$ has lower precedence </a:t>
            </a:r>
          </a:p>
          <a:p>
            <a:r>
              <a:rPr lang="en-IN" dirty="0" smtClean="0"/>
              <a:t>Than id so we reduce.</a:t>
            </a:r>
          </a:p>
          <a:p>
            <a:r>
              <a:rPr lang="en-IN" dirty="0" smtClean="0"/>
              <a:t>($ has the lowest </a:t>
            </a:r>
          </a:p>
          <a:p>
            <a:r>
              <a:rPr lang="en-IN" dirty="0" smtClean="0"/>
              <a:t>precedence as it is the </a:t>
            </a:r>
          </a:p>
          <a:p>
            <a:r>
              <a:rPr lang="en-IN" dirty="0" smtClean="0"/>
              <a:t>last symbol of goal </a:t>
            </a:r>
          </a:p>
          <a:p>
            <a:r>
              <a:rPr lang="en-IN" dirty="0" smtClean="0"/>
              <a:t>Production)</a:t>
            </a:r>
            <a:endParaRPr lang="en-US" dirty="0"/>
          </a:p>
        </p:txBody>
      </p:sp>
    </p:spTree>
    <p:extLst>
      <p:ext uri="{BB962C8B-B14F-4D97-AF65-F5344CB8AC3E}">
        <p14:creationId xmlns:p14="http://schemas.microsoft.com/office/powerpoint/2010/main" val="205865504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8567225" y="1547446"/>
            <a:ext cx="1266092" cy="4135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852541" y="4335287"/>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6" name="Rectangle 5"/>
          <p:cNvSpPr/>
          <p:nvPr/>
        </p:nvSpPr>
        <p:spPr>
          <a:xfrm>
            <a:off x="10541705" y="5194651"/>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7" name="Rectangle 6"/>
          <p:cNvSpPr/>
          <p:nvPr/>
        </p:nvSpPr>
        <p:spPr>
          <a:xfrm>
            <a:off x="4518335" y="780204"/>
            <a:ext cx="695459" cy="321972"/>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12" name="TextBox 11"/>
          <p:cNvSpPr txBox="1"/>
          <p:nvPr/>
        </p:nvSpPr>
        <p:spPr>
          <a:xfrm>
            <a:off x="8870982" y="5683348"/>
            <a:ext cx="658578" cy="369332"/>
          </a:xfrm>
          <a:prstGeom prst="rect">
            <a:avLst/>
          </a:prstGeom>
          <a:noFill/>
        </p:spPr>
        <p:txBody>
          <a:bodyPr wrap="none" rtlCol="0">
            <a:spAutoFit/>
          </a:bodyPr>
          <a:lstStyle/>
          <a:p>
            <a:r>
              <a:rPr lang="en-IN" dirty="0" smtClean="0"/>
              <a:t>stack</a:t>
            </a:r>
            <a:endParaRPr lang="en-US" dirty="0"/>
          </a:p>
        </p:txBody>
      </p:sp>
      <p:sp>
        <p:nvSpPr>
          <p:cNvPr id="13" name="Rectangle 12"/>
          <p:cNvSpPr/>
          <p:nvPr/>
        </p:nvSpPr>
        <p:spPr>
          <a:xfrm>
            <a:off x="8567226" y="5303520"/>
            <a:ext cx="1266092" cy="355392"/>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a:t>
            </a:r>
            <a:endParaRPr lang="en-US" dirty="0">
              <a:solidFill>
                <a:schemeClr val="tx1"/>
              </a:solidFill>
            </a:endParaRPr>
          </a:p>
        </p:txBody>
      </p:sp>
      <p:sp>
        <p:nvSpPr>
          <p:cNvPr id="14" name="TextBox 13"/>
          <p:cNvSpPr txBox="1"/>
          <p:nvPr/>
        </p:nvSpPr>
        <p:spPr>
          <a:xfrm>
            <a:off x="487019" y="2202090"/>
            <a:ext cx="1261884" cy="1200329"/>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 $</a:t>
            </a:r>
            <a:endParaRPr lang="en-IN" dirty="0" smtClean="0"/>
          </a:p>
          <a:p>
            <a:r>
              <a:rPr lang="en-IN" dirty="0" smtClean="0"/>
              <a:t>E</a:t>
            </a:r>
            <a:r>
              <a:rPr lang="en-IN" dirty="0" smtClean="0">
                <a:sym typeface="Wingdings" panose="05000000000000000000" pitchFamily="2" charset="2"/>
              </a:rPr>
              <a:t> E+T/T</a:t>
            </a:r>
          </a:p>
          <a:p>
            <a:r>
              <a:rPr lang="en-IN" dirty="0" smtClean="0">
                <a:sym typeface="Wingdings" panose="05000000000000000000" pitchFamily="2" charset="2"/>
              </a:rPr>
              <a:t>TT*F/F</a:t>
            </a:r>
          </a:p>
          <a:p>
            <a:r>
              <a:rPr lang="en-IN" dirty="0" err="1" smtClean="0">
                <a:sym typeface="Wingdings" panose="05000000000000000000" pitchFamily="2" charset="2"/>
              </a:rPr>
              <a:t>Fid</a:t>
            </a:r>
            <a:r>
              <a:rPr lang="en-IN" dirty="0" smtClean="0">
                <a:sym typeface="Wingdings" panose="05000000000000000000" pitchFamily="2" charset="2"/>
              </a:rPr>
              <a:t> /</a:t>
            </a:r>
            <a:r>
              <a:rPr lang="en-IN" dirty="0" err="1" smtClean="0">
                <a:sym typeface="Wingdings" panose="05000000000000000000" pitchFamily="2" charset="2"/>
              </a:rPr>
              <a:t>num</a:t>
            </a:r>
            <a:endParaRPr lang="en-US" dirty="0"/>
          </a:p>
        </p:txBody>
      </p:sp>
      <p:sp>
        <p:nvSpPr>
          <p:cNvPr id="15" name="TextBox 14"/>
          <p:cNvSpPr txBox="1"/>
          <p:nvPr/>
        </p:nvSpPr>
        <p:spPr>
          <a:xfrm>
            <a:off x="1721399" y="759783"/>
            <a:ext cx="684803" cy="369332"/>
          </a:xfrm>
          <a:prstGeom prst="rect">
            <a:avLst/>
          </a:prstGeom>
          <a:noFill/>
        </p:spPr>
        <p:txBody>
          <a:bodyPr wrap="none" rtlCol="0">
            <a:spAutoFit/>
          </a:bodyPr>
          <a:lstStyle/>
          <a:p>
            <a:r>
              <a:rPr lang="en-IN" dirty="0"/>
              <a:t>I</a:t>
            </a:r>
            <a:r>
              <a:rPr lang="en-IN" dirty="0" smtClean="0"/>
              <a:t>nput</a:t>
            </a:r>
            <a:endParaRPr lang="en-US" dirty="0"/>
          </a:p>
        </p:txBody>
      </p:sp>
      <p:sp>
        <p:nvSpPr>
          <p:cNvPr id="16" name="TextBox 15"/>
          <p:cNvSpPr txBox="1"/>
          <p:nvPr/>
        </p:nvSpPr>
        <p:spPr>
          <a:xfrm>
            <a:off x="423294" y="3430731"/>
            <a:ext cx="557717" cy="369332"/>
          </a:xfrm>
          <a:prstGeom prst="rect">
            <a:avLst/>
          </a:prstGeom>
          <a:noFill/>
        </p:spPr>
        <p:txBody>
          <a:bodyPr wrap="none" rtlCol="0">
            <a:spAutoFit/>
          </a:bodyPr>
          <a:lstStyle/>
          <a:p>
            <a:r>
              <a:rPr lang="en-IN" dirty="0" smtClean="0"/>
              <a:t>CFG</a:t>
            </a:r>
            <a:endParaRPr lang="en-US" dirty="0"/>
          </a:p>
        </p:txBody>
      </p:sp>
      <p:cxnSp>
        <p:nvCxnSpPr>
          <p:cNvPr id="18" name="Straight Arrow Connector 17"/>
          <p:cNvCxnSpPr/>
          <p:nvPr/>
        </p:nvCxnSpPr>
        <p:spPr>
          <a:xfrm flipV="1">
            <a:off x="4792727" y="1129115"/>
            <a:ext cx="0" cy="295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180235" y="1403796"/>
            <a:ext cx="1371658" cy="369332"/>
          </a:xfrm>
          <a:prstGeom prst="rect">
            <a:avLst/>
          </a:prstGeom>
          <a:noFill/>
        </p:spPr>
        <p:txBody>
          <a:bodyPr wrap="none" rtlCol="0">
            <a:spAutoFit/>
          </a:bodyPr>
          <a:lstStyle/>
          <a:p>
            <a:r>
              <a:rPr lang="en-IN" dirty="0" smtClean="0"/>
              <a:t>Read header</a:t>
            </a:r>
            <a:endParaRPr lang="en-US" dirty="0"/>
          </a:p>
        </p:txBody>
      </p:sp>
      <p:sp>
        <p:nvSpPr>
          <p:cNvPr id="17" name="TextBox 16"/>
          <p:cNvSpPr txBox="1"/>
          <p:nvPr/>
        </p:nvSpPr>
        <p:spPr>
          <a:xfrm>
            <a:off x="1748903" y="4983400"/>
            <a:ext cx="4216990" cy="1477328"/>
          </a:xfrm>
          <a:prstGeom prst="rect">
            <a:avLst/>
          </a:prstGeom>
          <a:noFill/>
        </p:spPr>
        <p:txBody>
          <a:bodyPr wrap="square" rtlCol="0">
            <a:spAutoFit/>
          </a:bodyPr>
          <a:lstStyle/>
          <a:p>
            <a:r>
              <a:rPr lang="en-IN" dirty="0" smtClean="0"/>
              <a:t>Current handle(s)/substrings at top of stack</a:t>
            </a:r>
          </a:p>
          <a:p>
            <a:pPr marL="285750" indent="-285750">
              <a:buFont typeface="Arial" panose="020B0604020202020204" pitchFamily="34" charset="0"/>
              <a:buChar char="•"/>
            </a:pPr>
            <a:r>
              <a:rPr lang="en-IN" dirty="0" smtClean="0"/>
              <a:t> F + T $</a:t>
            </a:r>
          </a:p>
          <a:p>
            <a:pPr marL="285750" indent="-285750">
              <a:buFont typeface="Arial" panose="020B0604020202020204" pitchFamily="34" charset="0"/>
              <a:buChar char="•"/>
            </a:pPr>
            <a:r>
              <a:rPr lang="en-IN" dirty="0" smtClean="0"/>
              <a:t> F + T</a:t>
            </a:r>
          </a:p>
          <a:p>
            <a:pPr marL="285750" indent="-285750">
              <a:buFont typeface="Arial" panose="020B0604020202020204" pitchFamily="34" charset="0"/>
              <a:buChar char="•"/>
            </a:pPr>
            <a:r>
              <a:rPr lang="en-IN" dirty="0"/>
              <a:t>F</a:t>
            </a:r>
            <a:r>
              <a:rPr lang="en-IN" dirty="0" smtClean="0"/>
              <a:t>+</a:t>
            </a:r>
          </a:p>
          <a:p>
            <a:pPr marL="285750" indent="-285750">
              <a:buFont typeface="Arial" panose="020B0604020202020204" pitchFamily="34" charset="0"/>
              <a:buChar char="•"/>
            </a:pPr>
            <a:r>
              <a:rPr lang="en-IN" dirty="0"/>
              <a:t>F</a:t>
            </a:r>
            <a:endParaRPr lang="en-IN" dirty="0" smtClean="0"/>
          </a:p>
        </p:txBody>
      </p:sp>
      <p:sp>
        <p:nvSpPr>
          <p:cNvPr id="21" name="Rectangle 20"/>
          <p:cNvSpPr/>
          <p:nvPr/>
        </p:nvSpPr>
        <p:spPr>
          <a:xfrm>
            <a:off x="8870982" y="4872679"/>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a:t>
            </a:r>
            <a:endParaRPr lang="en-US" dirty="0"/>
          </a:p>
        </p:txBody>
      </p:sp>
      <p:graphicFrame>
        <p:nvGraphicFramePr>
          <p:cNvPr id="24" name="Table 23"/>
          <p:cNvGraphicFramePr>
            <a:graphicFrameLocks noGrp="1"/>
          </p:cNvGraphicFramePr>
          <p:nvPr>
            <p:extLst>
              <p:ext uri="{D42A27DB-BD31-4B8C-83A1-F6EECF244321}">
                <p14:modId xmlns:p14="http://schemas.microsoft.com/office/powerpoint/2010/main" val="3113631740"/>
              </p:ext>
            </p:extLst>
          </p:nvPr>
        </p:nvGraphicFramePr>
        <p:xfrm>
          <a:off x="1935404" y="1726155"/>
          <a:ext cx="5714646" cy="2966720"/>
        </p:xfrm>
        <a:graphic>
          <a:graphicData uri="http://schemas.openxmlformats.org/drawingml/2006/table">
            <a:tbl>
              <a:tblPr firstRow="1" bandRow="1">
                <a:tableStyleId>{5C22544A-7EE6-4342-B048-85BDC9FD1C3A}</a:tableStyleId>
              </a:tblPr>
              <a:tblGrid>
                <a:gridCol w="1904882"/>
                <a:gridCol w="1904882"/>
                <a:gridCol w="1904882"/>
              </a:tblGrid>
              <a:tr h="370840">
                <a:tc>
                  <a:txBody>
                    <a:bodyPr/>
                    <a:lstStyle/>
                    <a:p>
                      <a:r>
                        <a:rPr lang="en-IN" dirty="0" smtClean="0"/>
                        <a:t>stack</a:t>
                      </a:r>
                      <a:endParaRPr lang="en-US" dirty="0"/>
                    </a:p>
                  </a:txBody>
                  <a:tcPr/>
                </a:tc>
                <a:tc>
                  <a:txBody>
                    <a:bodyPr/>
                    <a:lstStyle/>
                    <a:p>
                      <a:r>
                        <a:rPr lang="en-IN" dirty="0" smtClean="0"/>
                        <a:t>input</a:t>
                      </a:r>
                      <a:endParaRPr lang="en-US" dirty="0"/>
                    </a:p>
                  </a:txBody>
                  <a:tcPr/>
                </a:tc>
                <a:tc>
                  <a:txBody>
                    <a:bodyPr/>
                    <a:lstStyle/>
                    <a:p>
                      <a:r>
                        <a:rPr lang="en-IN" dirty="0" smtClean="0"/>
                        <a:t>action</a:t>
                      </a:r>
                      <a:endParaRPr lang="en-US" dirty="0"/>
                    </a:p>
                  </a:txBody>
                  <a:tcPr/>
                </a:tc>
              </a:tr>
              <a:tr h="370840">
                <a:tc>
                  <a:txBody>
                    <a:bodyPr/>
                    <a:lstStyle/>
                    <a:p>
                      <a:r>
                        <a:rPr lang="en-IN" dirty="0" smtClean="0"/>
                        <a:t>$</a:t>
                      </a:r>
                      <a:endParaRPr lang="en-US" dirty="0"/>
                    </a:p>
                  </a:txBody>
                  <a:tcPr/>
                </a:tc>
                <a:tc>
                  <a:txBody>
                    <a:bodyPr/>
                    <a:lstStyle/>
                    <a:p>
                      <a:r>
                        <a:rPr lang="en-IN" dirty="0" err="1" smtClean="0"/>
                        <a:t>Id+id</a:t>
                      </a:r>
                      <a:r>
                        <a:rPr lang="en-IN" dirty="0" smtClean="0"/>
                        <a:t>$</a:t>
                      </a:r>
                      <a:endParaRPr lang="en-US" dirty="0"/>
                    </a:p>
                  </a:txBody>
                  <a:tcPr/>
                </a:tc>
                <a:tc>
                  <a:txBody>
                    <a:bodyPr/>
                    <a:lstStyle/>
                    <a:p>
                      <a:r>
                        <a:rPr lang="en-IN" dirty="0" smtClean="0"/>
                        <a:t>shift</a:t>
                      </a:r>
                      <a:endParaRPr lang="en-US" dirty="0"/>
                    </a:p>
                  </a:txBody>
                  <a:tcPr/>
                </a:tc>
              </a:tr>
              <a:tr h="370840">
                <a:tc>
                  <a:txBody>
                    <a:bodyPr/>
                    <a:lstStyle/>
                    <a:p>
                      <a:r>
                        <a:rPr lang="en-IN" dirty="0" smtClean="0"/>
                        <a:t>$ id</a:t>
                      </a:r>
                      <a:endParaRPr lang="en-US" dirty="0"/>
                    </a:p>
                  </a:txBody>
                  <a:tcPr/>
                </a:tc>
                <a:tc>
                  <a:txBody>
                    <a:bodyPr/>
                    <a:lstStyle/>
                    <a:p>
                      <a:r>
                        <a:rPr lang="en-IN" dirty="0" smtClean="0"/>
                        <a:t>+id$</a:t>
                      </a:r>
                    </a:p>
                  </a:txBody>
                  <a:tcPr/>
                </a:tc>
                <a:tc>
                  <a:txBody>
                    <a:bodyPr/>
                    <a:lstStyle/>
                    <a:p>
                      <a:r>
                        <a:rPr lang="en-IN" dirty="0" smtClean="0"/>
                        <a:t>reduce</a:t>
                      </a:r>
                      <a:endParaRPr lang="en-US" dirty="0"/>
                    </a:p>
                  </a:txBody>
                  <a:tcPr/>
                </a:tc>
              </a:tr>
              <a:tr h="370840">
                <a:tc>
                  <a:txBody>
                    <a:bodyPr/>
                    <a:lstStyle/>
                    <a:p>
                      <a:r>
                        <a:rPr lang="en-IN" dirty="0" smtClean="0"/>
                        <a:t>$</a:t>
                      </a:r>
                      <a:r>
                        <a:rPr lang="en-IN" baseline="0" dirty="0" smtClean="0"/>
                        <a:t> </a:t>
                      </a:r>
                      <a:r>
                        <a:rPr lang="en-IN" dirty="0" smtClean="0"/>
                        <a:t>F</a:t>
                      </a:r>
                      <a:endParaRPr lang="en-US" dirty="0"/>
                    </a:p>
                  </a:txBody>
                  <a:tcPr/>
                </a:tc>
                <a:tc>
                  <a:txBody>
                    <a:bodyPr/>
                    <a:lstStyle/>
                    <a:p>
                      <a:r>
                        <a:rPr lang="en-IN" dirty="0" smtClean="0"/>
                        <a:t>+id$</a:t>
                      </a:r>
                      <a:endParaRPr lang="en-US" dirty="0"/>
                    </a:p>
                  </a:txBody>
                  <a:tcPr/>
                </a:tc>
                <a:tc>
                  <a:txBody>
                    <a:bodyPr/>
                    <a:lstStyle/>
                    <a:p>
                      <a:r>
                        <a:rPr lang="en-IN" dirty="0" smtClean="0"/>
                        <a:t>Reduce</a:t>
                      </a:r>
                      <a:endParaRPr lang="en-US" dirty="0"/>
                    </a:p>
                  </a:txBody>
                  <a:tcPr/>
                </a:tc>
              </a:tr>
              <a:tr h="370840">
                <a:tc>
                  <a:txBody>
                    <a:bodyPr/>
                    <a:lstStyle/>
                    <a:p>
                      <a:r>
                        <a:rPr lang="en-IN" dirty="0" smtClean="0"/>
                        <a:t>$ T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+id$</a:t>
                      </a:r>
                      <a:endParaRPr lang="en-US" dirty="0" smtClean="0"/>
                    </a:p>
                  </a:txBody>
                  <a:tcPr/>
                </a:tc>
                <a:tc>
                  <a:txBody>
                    <a:bodyPr/>
                    <a:lstStyle/>
                    <a:p>
                      <a:r>
                        <a:rPr lang="en-IN" dirty="0" smtClean="0"/>
                        <a:t>Shift</a:t>
                      </a:r>
                      <a:endParaRPr lang="en-US" dirty="0"/>
                    </a:p>
                  </a:txBody>
                  <a:tcPr/>
                </a:tc>
              </a:tr>
              <a:tr h="370840">
                <a:tc>
                  <a:txBody>
                    <a:bodyPr/>
                    <a:lstStyle/>
                    <a:p>
                      <a:r>
                        <a:rPr lang="en-IN" dirty="0" smtClean="0"/>
                        <a:t>$ T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a:t>
                      </a:r>
                      <a:endParaRPr lang="en-US" dirty="0" smtClean="0"/>
                    </a:p>
                  </a:txBody>
                  <a:tcPr/>
                </a:tc>
                <a:tc>
                  <a:txBody>
                    <a:bodyPr/>
                    <a:lstStyle/>
                    <a:p>
                      <a:r>
                        <a:rPr lang="en-IN" dirty="0" smtClean="0"/>
                        <a:t>Shift </a:t>
                      </a:r>
                      <a:endParaRPr lang="en-US" dirty="0"/>
                    </a:p>
                  </a:txBody>
                  <a:tcPr/>
                </a:tc>
              </a:tr>
              <a:tr h="370840">
                <a:tc>
                  <a:txBody>
                    <a:bodyPr/>
                    <a:lstStyle/>
                    <a:p>
                      <a:r>
                        <a:rPr lang="en-IN" dirty="0" smtClean="0"/>
                        <a:t> $ T + id</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a:t>
                      </a:r>
                      <a:endParaRPr lang="en-US" dirty="0" smtClean="0"/>
                    </a:p>
                  </a:txBody>
                  <a:tcPr/>
                </a:tc>
                <a:tc>
                  <a:txBody>
                    <a:bodyPr/>
                    <a:lstStyle/>
                    <a:p>
                      <a:r>
                        <a:rPr lang="en-IN" dirty="0" smtClean="0"/>
                        <a:t>Reduce</a:t>
                      </a:r>
                      <a:endParaRPr lang="en-US" dirty="0"/>
                    </a:p>
                  </a:txBody>
                  <a:tcPr/>
                </a:tc>
              </a:tr>
              <a:tr h="370840">
                <a:tc>
                  <a:txBody>
                    <a:bodyPr/>
                    <a:lstStyle/>
                    <a:p>
                      <a:r>
                        <a:rPr lang="en-IN" dirty="0" smtClean="0"/>
                        <a:t> $ T + F</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a:t>
                      </a:r>
                      <a:endParaRPr lang="en-US" dirty="0" smtClean="0"/>
                    </a:p>
                  </a:txBody>
                  <a:tcPr/>
                </a:tc>
                <a:tc>
                  <a:txBody>
                    <a:bodyPr/>
                    <a:lstStyle/>
                    <a:p>
                      <a:endParaRPr lang="en-US" dirty="0"/>
                    </a:p>
                  </a:txBody>
                  <a:tcPr/>
                </a:tc>
              </a:tr>
            </a:tbl>
          </a:graphicData>
        </a:graphic>
      </p:graphicFrame>
      <p:sp>
        <p:nvSpPr>
          <p:cNvPr id="23" name="TextBox 22"/>
          <p:cNvSpPr txBox="1"/>
          <p:nvPr/>
        </p:nvSpPr>
        <p:spPr>
          <a:xfrm>
            <a:off x="0" y="4747292"/>
            <a:ext cx="1779846" cy="369332"/>
          </a:xfrm>
          <a:prstGeom prst="rect">
            <a:avLst/>
          </a:prstGeom>
          <a:noFill/>
        </p:spPr>
        <p:txBody>
          <a:bodyPr wrap="none" rtlCol="0">
            <a:spAutoFit/>
          </a:bodyPr>
          <a:lstStyle/>
          <a:p>
            <a:r>
              <a:rPr lang="en-IN" dirty="0" smtClean="0"/>
              <a:t>Handles updated</a:t>
            </a:r>
            <a:endParaRPr lang="en-US" dirty="0"/>
          </a:p>
        </p:txBody>
      </p:sp>
      <p:cxnSp>
        <p:nvCxnSpPr>
          <p:cNvPr id="19" name="Straight Connector 18"/>
          <p:cNvCxnSpPr/>
          <p:nvPr/>
        </p:nvCxnSpPr>
        <p:spPr>
          <a:xfrm flipH="1">
            <a:off x="10347828" y="5159244"/>
            <a:ext cx="1083212" cy="3219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8828815" y="3775541"/>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F</a:t>
            </a:r>
            <a:endParaRPr lang="en-US" dirty="0"/>
          </a:p>
        </p:txBody>
      </p:sp>
    </p:spTree>
    <p:extLst>
      <p:ext uri="{BB962C8B-B14F-4D97-AF65-F5344CB8AC3E}">
        <p14:creationId xmlns:p14="http://schemas.microsoft.com/office/powerpoint/2010/main" val="67175123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8567225" y="1547446"/>
            <a:ext cx="1266092" cy="4135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852541" y="4335287"/>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7" name="Rectangle 6"/>
          <p:cNvSpPr/>
          <p:nvPr/>
        </p:nvSpPr>
        <p:spPr>
          <a:xfrm>
            <a:off x="4518335" y="780204"/>
            <a:ext cx="695459" cy="321972"/>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12" name="TextBox 11"/>
          <p:cNvSpPr txBox="1"/>
          <p:nvPr/>
        </p:nvSpPr>
        <p:spPr>
          <a:xfrm>
            <a:off x="8870982" y="5683348"/>
            <a:ext cx="658578" cy="369332"/>
          </a:xfrm>
          <a:prstGeom prst="rect">
            <a:avLst/>
          </a:prstGeom>
          <a:noFill/>
        </p:spPr>
        <p:txBody>
          <a:bodyPr wrap="none" rtlCol="0">
            <a:spAutoFit/>
          </a:bodyPr>
          <a:lstStyle/>
          <a:p>
            <a:r>
              <a:rPr lang="en-IN" dirty="0" smtClean="0"/>
              <a:t>stack</a:t>
            </a:r>
            <a:endParaRPr lang="en-US" dirty="0"/>
          </a:p>
        </p:txBody>
      </p:sp>
      <p:sp>
        <p:nvSpPr>
          <p:cNvPr id="13" name="Rectangle 12"/>
          <p:cNvSpPr/>
          <p:nvPr/>
        </p:nvSpPr>
        <p:spPr>
          <a:xfrm>
            <a:off x="8567226" y="5303520"/>
            <a:ext cx="1266092" cy="355392"/>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a:t>
            </a:r>
            <a:endParaRPr lang="en-US" dirty="0">
              <a:solidFill>
                <a:schemeClr val="tx1"/>
              </a:solidFill>
            </a:endParaRPr>
          </a:p>
        </p:txBody>
      </p:sp>
      <p:sp>
        <p:nvSpPr>
          <p:cNvPr id="14" name="TextBox 13"/>
          <p:cNvSpPr txBox="1"/>
          <p:nvPr/>
        </p:nvSpPr>
        <p:spPr>
          <a:xfrm>
            <a:off x="487019" y="2202090"/>
            <a:ext cx="1261884" cy="1200329"/>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 $</a:t>
            </a:r>
            <a:endParaRPr lang="en-IN" dirty="0" smtClean="0"/>
          </a:p>
          <a:p>
            <a:r>
              <a:rPr lang="en-IN" dirty="0" smtClean="0"/>
              <a:t>E</a:t>
            </a:r>
            <a:r>
              <a:rPr lang="en-IN" dirty="0" smtClean="0">
                <a:sym typeface="Wingdings" panose="05000000000000000000" pitchFamily="2" charset="2"/>
              </a:rPr>
              <a:t> E+T/T</a:t>
            </a:r>
          </a:p>
          <a:p>
            <a:r>
              <a:rPr lang="en-IN" dirty="0" smtClean="0">
                <a:sym typeface="Wingdings" panose="05000000000000000000" pitchFamily="2" charset="2"/>
              </a:rPr>
              <a:t>TT*F/F</a:t>
            </a:r>
          </a:p>
          <a:p>
            <a:r>
              <a:rPr lang="en-IN" dirty="0" err="1" smtClean="0">
                <a:sym typeface="Wingdings" panose="05000000000000000000" pitchFamily="2" charset="2"/>
              </a:rPr>
              <a:t>Fid</a:t>
            </a:r>
            <a:r>
              <a:rPr lang="en-IN" dirty="0" smtClean="0">
                <a:sym typeface="Wingdings" panose="05000000000000000000" pitchFamily="2" charset="2"/>
              </a:rPr>
              <a:t> /</a:t>
            </a:r>
            <a:r>
              <a:rPr lang="en-IN" dirty="0" err="1" smtClean="0">
                <a:sym typeface="Wingdings" panose="05000000000000000000" pitchFamily="2" charset="2"/>
              </a:rPr>
              <a:t>num</a:t>
            </a:r>
            <a:endParaRPr lang="en-US" dirty="0"/>
          </a:p>
        </p:txBody>
      </p:sp>
      <p:sp>
        <p:nvSpPr>
          <p:cNvPr id="15" name="TextBox 14"/>
          <p:cNvSpPr txBox="1"/>
          <p:nvPr/>
        </p:nvSpPr>
        <p:spPr>
          <a:xfrm>
            <a:off x="1721399" y="759783"/>
            <a:ext cx="684803" cy="369332"/>
          </a:xfrm>
          <a:prstGeom prst="rect">
            <a:avLst/>
          </a:prstGeom>
          <a:noFill/>
        </p:spPr>
        <p:txBody>
          <a:bodyPr wrap="none" rtlCol="0">
            <a:spAutoFit/>
          </a:bodyPr>
          <a:lstStyle/>
          <a:p>
            <a:r>
              <a:rPr lang="en-IN" dirty="0"/>
              <a:t>I</a:t>
            </a:r>
            <a:r>
              <a:rPr lang="en-IN" dirty="0" smtClean="0"/>
              <a:t>nput</a:t>
            </a:r>
            <a:endParaRPr lang="en-US" dirty="0"/>
          </a:p>
        </p:txBody>
      </p:sp>
      <p:sp>
        <p:nvSpPr>
          <p:cNvPr id="16" name="TextBox 15"/>
          <p:cNvSpPr txBox="1"/>
          <p:nvPr/>
        </p:nvSpPr>
        <p:spPr>
          <a:xfrm>
            <a:off x="423294" y="3430731"/>
            <a:ext cx="557717" cy="369332"/>
          </a:xfrm>
          <a:prstGeom prst="rect">
            <a:avLst/>
          </a:prstGeom>
          <a:noFill/>
        </p:spPr>
        <p:txBody>
          <a:bodyPr wrap="none" rtlCol="0">
            <a:spAutoFit/>
          </a:bodyPr>
          <a:lstStyle/>
          <a:p>
            <a:r>
              <a:rPr lang="en-IN" dirty="0" smtClean="0"/>
              <a:t>CFG</a:t>
            </a:r>
            <a:endParaRPr lang="en-US" dirty="0"/>
          </a:p>
        </p:txBody>
      </p:sp>
      <p:cxnSp>
        <p:nvCxnSpPr>
          <p:cNvPr id="18" name="Straight Arrow Connector 17"/>
          <p:cNvCxnSpPr/>
          <p:nvPr/>
        </p:nvCxnSpPr>
        <p:spPr>
          <a:xfrm flipV="1">
            <a:off x="4792727" y="1129115"/>
            <a:ext cx="0" cy="295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180235" y="1403796"/>
            <a:ext cx="1371658" cy="369332"/>
          </a:xfrm>
          <a:prstGeom prst="rect">
            <a:avLst/>
          </a:prstGeom>
          <a:noFill/>
        </p:spPr>
        <p:txBody>
          <a:bodyPr wrap="none" rtlCol="0">
            <a:spAutoFit/>
          </a:bodyPr>
          <a:lstStyle/>
          <a:p>
            <a:r>
              <a:rPr lang="en-IN" dirty="0" smtClean="0"/>
              <a:t>Read header</a:t>
            </a:r>
            <a:endParaRPr lang="en-US" dirty="0"/>
          </a:p>
        </p:txBody>
      </p:sp>
      <p:sp>
        <p:nvSpPr>
          <p:cNvPr id="17" name="TextBox 16"/>
          <p:cNvSpPr txBox="1"/>
          <p:nvPr/>
        </p:nvSpPr>
        <p:spPr>
          <a:xfrm>
            <a:off x="1748903" y="4983400"/>
            <a:ext cx="4216990" cy="1477328"/>
          </a:xfrm>
          <a:prstGeom prst="rect">
            <a:avLst/>
          </a:prstGeom>
          <a:noFill/>
        </p:spPr>
        <p:txBody>
          <a:bodyPr wrap="square" rtlCol="0">
            <a:spAutoFit/>
          </a:bodyPr>
          <a:lstStyle/>
          <a:p>
            <a:r>
              <a:rPr lang="en-IN" dirty="0" smtClean="0"/>
              <a:t>Current handle(s)/substrings at top of stack</a:t>
            </a:r>
          </a:p>
          <a:p>
            <a:pPr marL="285750" indent="-285750">
              <a:buFont typeface="Arial" panose="020B0604020202020204" pitchFamily="34" charset="0"/>
              <a:buChar char="•"/>
            </a:pPr>
            <a:r>
              <a:rPr lang="en-IN" dirty="0" smtClean="0"/>
              <a:t> F + T $</a:t>
            </a:r>
          </a:p>
          <a:p>
            <a:pPr marL="285750" indent="-285750">
              <a:buFont typeface="Arial" panose="020B0604020202020204" pitchFamily="34" charset="0"/>
              <a:buChar char="•"/>
            </a:pPr>
            <a:r>
              <a:rPr lang="en-IN" dirty="0" smtClean="0"/>
              <a:t> F + T</a:t>
            </a:r>
          </a:p>
          <a:p>
            <a:pPr marL="285750" indent="-285750">
              <a:buFont typeface="Arial" panose="020B0604020202020204" pitchFamily="34" charset="0"/>
              <a:buChar char="•"/>
            </a:pPr>
            <a:r>
              <a:rPr lang="en-IN" dirty="0"/>
              <a:t>F</a:t>
            </a:r>
            <a:r>
              <a:rPr lang="en-IN" dirty="0" smtClean="0"/>
              <a:t>+</a:t>
            </a:r>
          </a:p>
          <a:p>
            <a:pPr marL="285750" indent="-285750">
              <a:buFont typeface="Arial" panose="020B0604020202020204" pitchFamily="34" charset="0"/>
              <a:buChar char="•"/>
            </a:pPr>
            <a:r>
              <a:rPr lang="en-IN" dirty="0"/>
              <a:t>F</a:t>
            </a:r>
            <a:endParaRPr lang="en-IN" dirty="0" smtClean="0"/>
          </a:p>
        </p:txBody>
      </p:sp>
      <p:sp>
        <p:nvSpPr>
          <p:cNvPr id="21" name="Rectangle 20"/>
          <p:cNvSpPr/>
          <p:nvPr/>
        </p:nvSpPr>
        <p:spPr>
          <a:xfrm>
            <a:off x="8870982" y="4872679"/>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a:t>
            </a:r>
            <a:endParaRPr lang="en-US" dirty="0"/>
          </a:p>
        </p:txBody>
      </p:sp>
      <p:graphicFrame>
        <p:nvGraphicFramePr>
          <p:cNvPr id="24" name="Table 23"/>
          <p:cNvGraphicFramePr>
            <a:graphicFrameLocks noGrp="1"/>
          </p:cNvGraphicFramePr>
          <p:nvPr>
            <p:extLst>
              <p:ext uri="{D42A27DB-BD31-4B8C-83A1-F6EECF244321}">
                <p14:modId xmlns:p14="http://schemas.microsoft.com/office/powerpoint/2010/main" val="3934793873"/>
              </p:ext>
            </p:extLst>
          </p:nvPr>
        </p:nvGraphicFramePr>
        <p:xfrm>
          <a:off x="1935404" y="1726155"/>
          <a:ext cx="5714646" cy="2966720"/>
        </p:xfrm>
        <a:graphic>
          <a:graphicData uri="http://schemas.openxmlformats.org/drawingml/2006/table">
            <a:tbl>
              <a:tblPr firstRow="1" bandRow="1">
                <a:tableStyleId>{5C22544A-7EE6-4342-B048-85BDC9FD1C3A}</a:tableStyleId>
              </a:tblPr>
              <a:tblGrid>
                <a:gridCol w="1904882"/>
                <a:gridCol w="1904882"/>
                <a:gridCol w="1904882"/>
              </a:tblGrid>
              <a:tr h="370840">
                <a:tc>
                  <a:txBody>
                    <a:bodyPr/>
                    <a:lstStyle/>
                    <a:p>
                      <a:r>
                        <a:rPr lang="en-IN" dirty="0" smtClean="0"/>
                        <a:t>stack</a:t>
                      </a:r>
                      <a:endParaRPr lang="en-US" dirty="0"/>
                    </a:p>
                  </a:txBody>
                  <a:tcPr/>
                </a:tc>
                <a:tc>
                  <a:txBody>
                    <a:bodyPr/>
                    <a:lstStyle/>
                    <a:p>
                      <a:r>
                        <a:rPr lang="en-IN" dirty="0" smtClean="0"/>
                        <a:t>input</a:t>
                      </a:r>
                      <a:endParaRPr lang="en-US" dirty="0"/>
                    </a:p>
                  </a:txBody>
                  <a:tcPr/>
                </a:tc>
                <a:tc>
                  <a:txBody>
                    <a:bodyPr/>
                    <a:lstStyle/>
                    <a:p>
                      <a:r>
                        <a:rPr lang="en-IN" dirty="0" smtClean="0"/>
                        <a:t>action</a:t>
                      </a:r>
                      <a:endParaRPr lang="en-US" dirty="0"/>
                    </a:p>
                  </a:txBody>
                  <a:tcPr/>
                </a:tc>
              </a:tr>
              <a:tr h="370840">
                <a:tc>
                  <a:txBody>
                    <a:bodyPr/>
                    <a:lstStyle/>
                    <a:p>
                      <a:r>
                        <a:rPr lang="en-IN" dirty="0" smtClean="0"/>
                        <a:t>$</a:t>
                      </a:r>
                      <a:endParaRPr lang="en-US" dirty="0"/>
                    </a:p>
                  </a:txBody>
                  <a:tcPr/>
                </a:tc>
                <a:tc>
                  <a:txBody>
                    <a:bodyPr/>
                    <a:lstStyle/>
                    <a:p>
                      <a:r>
                        <a:rPr lang="en-IN" dirty="0" err="1" smtClean="0"/>
                        <a:t>Id+id</a:t>
                      </a:r>
                      <a:r>
                        <a:rPr lang="en-IN" dirty="0" smtClean="0"/>
                        <a:t>$</a:t>
                      </a:r>
                      <a:endParaRPr lang="en-US" dirty="0"/>
                    </a:p>
                  </a:txBody>
                  <a:tcPr/>
                </a:tc>
                <a:tc>
                  <a:txBody>
                    <a:bodyPr/>
                    <a:lstStyle/>
                    <a:p>
                      <a:r>
                        <a:rPr lang="en-IN" dirty="0" smtClean="0"/>
                        <a:t>shift</a:t>
                      </a:r>
                      <a:endParaRPr lang="en-US" dirty="0"/>
                    </a:p>
                  </a:txBody>
                  <a:tcPr/>
                </a:tc>
              </a:tr>
              <a:tr h="370840">
                <a:tc>
                  <a:txBody>
                    <a:bodyPr/>
                    <a:lstStyle/>
                    <a:p>
                      <a:r>
                        <a:rPr lang="en-IN" dirty="0" smtClean="0"/>
                        <a:t>$ id</a:t>
                      </a:r>
                      <a:endParaRPr lang="en-US" dirty="0"/>
                    </a:p>
                  </a:txBody>
                  <a:tcPr/>
                </a:tc>
                <a:tc>
                  <a:txBody>
                    <a:bodyPr/>
                    <a:lstStyle/>
                    <a:p>
                      <a:r>
                        <a:rPr lang="en-IN" dirty="0" smtClean="0"/>
                        <a:t>+id$</a:t>
                      </a:r>
                    </a:p>
                  </a:txBody>
                  <a:tcPr/>
                </a:tc>
                <a:tc>
                  <a:txBody>
                    <a:bodyPr/>
                    <a:lstStyle/>
                    <a:p>
                      <a:r>
                        <a:rPr lang="en-IN" dirty="0" smtClean="0"/>
                        <a:t>reduce</a:t>
                      </a:r>
                      <a:endParaRPr lang="en-US" dirty="0"/>
                    </a:p>
                  </a:txBody>
                  <a:tcPr/>
                </a:tc>
              </a:tr>
              <a:tr h="370840">
                <a:tc>
                  <a:txBody>
                    <a:bodyPr/>
                    <a:lstStyle/>
                    <a:p>
                      <a:r>
                        <a:rPr lang="en-IN" dirty="0" smtClean="0"/>
                        <a:t>$</a:t>
                      </a:r>
                      <a:r>
                        <a:rPr lang="en-IN" baseline="0" dirty="0" smtClean="0"/>
                        <a:t> </a:t>
                      </a:r>
                      <a:r>
                        <a:rPr lang="en-IN" dirty="0" smtClean="0"/>
                        <a:t>F</a:t>
                      </a:r>
                      <a:endParaRPr lang="en-US" dirty="0"/>
                    </a:p>
                  </a:txBody>
                  <a:tcPr/>
                </a:tc>
                <a:tc>
                  <a:txBody>
                    <a:bodyPr/>
                    <a:lstStyle/>
                    <a:p>
                      <a:r>
                        <a:rPr lang="en-IN" dirty="0" smtClean="0"/>
                        <a:t>+id$</a:t>
                      </a:r>
                      <a:endParaRPr lang="en-US" dirty="0"/>
                    </a:p>
                  </a:txBody>
                  <a:tcPr/>
                </a:tc>
                <a:tc>
                  <a:txBody>
                    <a:bodyPr/>
                    <a:lstStyle/>
                    <a:p>
                      <a:r>
                        <a:rPr lang="en-IN" dirty="0" smtClean="0"/>
                        <a:t>Reduce</a:t>
                      </a:r>
                      <a:endParaRPr lang="en-US" dirty="0"/>
                    </a:p>
                  </a:txBody>
                  <a:tcPr/>
                </a:tc>
              </a:tr>
              <a:tr h="370840">
                <a:tc>
                  <a:txBody>
                    <a:bodyPr/>
                    <a:lstStyle/>
                    <a:p>
                      <a:r>
                        <a:rPr lang="en-IN" dirty="0" smtClean="0"/>
                        <a:t>$ T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+id$</a:t>
                      </a:r>
                      <a:endParaRPr lang="en-US" dirty="0" smtClean="0"/>
                    </a:p>
                  </a:txBody>
                  <a:tcPr/>
                </a:tc>
                <a:tc>
                  <a:txBody>
                    <a:bodyPr/>
                    <a:lstStyle/>
                    <a:p>
                      <a:r>
                        <a:rPr lang="en-IN" dirty="0" smtClean="0"/>
                        <a:t>Shift</a:t>
                      </a:r>
                      <a:endParaRPr lang="en-US" dirty="0"/>
                    </a:p>
                  </a:txBody>
                  <a:tcPr/>
                </a:tc>
              </a:tr>
              <a:tr h="370840">
                <a:tc>
                  <a:txBody>
                    <a:bodyPr/>
                    <a:lstStyle/>
                    <a:p>
                      <a:r>
                        <a:rPr lang="en-IN" dirty="0" smtClean="0"/>
                        <a:t>$ T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a:t>
                      </a:r>
                      <a:endParaRPr lang="en-US" dirty="0" smtClean="0"/>
                    </a:p>
                  </a:txBody>
                  <a:tcPr/>
                </a:tc>
                <a:tc>
                  <a:txBody>
                    <a:bodyPr/>
                    <a:lstStyle/>
                    <a:p>
                      <a:r>
                        <a:rPr lang="en-IN" dirty="0" smtClean="0"/>
                        <a:t>Shift </a:t>
                      </a:r>
                      <a:endParaRPr lang="en-US" dirty="0"/>
                    </a:p>
                  </a:txBody>
                  <a:tcPr/>
                </a:tc>
              </a:tr>
              <a:tr h="370840">
                <a:tc>
                  <a:txBody>
                    <a:bodyPr/>
                    <a:lstStyle/>
                    <a:p>
                      <a:r>
                        <a:rPr lang="en-IN" dirty="0" smtClean="0"/>
                        <a:t> $ T + id</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a:t>
                      </a:r>
                      <a:endParaRPr lang="en-US" dirty="0" smtClean="0"/>
                    </a:p>
                  </a:txBody>
                  <a:tcPr/>
                </a:tc>
                <a:tc>
                  <a:txBody>
                    <a:bodyPr/>
                    <a:lstStyle/>
                    <a:p>
                      <a:r>
                        <a:rPr lang="en-IN" dirty="0" smtClean="0"/>
                        <a:t>reduce</a:t>
                      </a:r>
                      <a:endParaRPr lang="en-US" dirty="0"/>
                    </a:p>
                  </a:txBody>
                  <a:tcPr/>
                </a:tc>
              </a:tr>
              <a:tr h="370840">
                <a:tc>
                  <a:txBody>
                    <a:bodyPr/>
                    <a:lstStyle/>
                    <a:p>
                      <a:r>
                        <a:rPr lang="en-IN" dirty="0" smtClean="0"/>
                        <a:t> $ T + F</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a:t>
                      </a:r>
                      <a:endParaRPr lang="en-US" dirty="0" smtClean="0"/>
                    </a:p>
                  </a:txBody>
                  <a:tcPr/>
                </a:tc>
                <a:tc>
                  <a:txBody>
                    <a:bodyPr/>
                    <a:lstStyle/>
                    <a:p>
                      <a:r>
                        <a:rPr lang="en-IN" dirty="0" smtClean="0"/>
                        <a:t>reduce</a:t>
                      </a:r>
                      <a:endParaRPr lang="en-US" dirty="0"/>
                    </a:p>
                  </a:txBody>
                  <a:tcPr/>
                </a:tc>
              </a:tr>
            </a:tbl>
          </a:graphicData>
        </a:graphic>
      </p:graphicFrame>
      <p:sp>
        <p:nvSpPr>
          <p:cNvPr id="26" name="TextBox 25"/>
          <p:cNvSpPr txBox="1"/>
          <p:nvPr/>
        </p:nvSpPr>
        <p:spPr>
          <a:xfrm>
            <a:off x="9910689" y="1503894"/>
            <a:ext cx="2467791" cy="1754326"/>
          </a:xfrm>
          <a:prstGeom prst="rect">
            <a:avLst/>
          </a:prstGeom>
          <a:noFill/>
        </p:spPr>
        <p:txBody>
          <a:bodyPr wrap="none" rtlCol="0">
            <a:spAutoFit/>
          </a:bodyPr>
          <a:lstStyle/>
          <a:p>
            <a:r>
              <a:rPr lang="en-IN" dirty="0" smtClean="0"/>
              <a:t>$ has lower precedence </a:t>
            </a:r>
          </a:p>
          <a:p>
            <a:r>
              <a:rPr lang="en-IN" dirty="0" smtClean="0"/>
              <a:t>Than F so we reduce.</a:t>
            </a:r>
          </a:p>
          <a:p>
            <a:r>
              <a:rPr lang="en-IN" dirty="0" smtClean="0"/>
              <a:t>($ has the lowest </a:t>
            </a:r>
          </a:p>
          <a:p>
            <a:r>
              <a:rPr lang="en-IN" dirty="0" smtClean="0"/>
              <a:t>precedence as it is the </a:t>
            </a:r>
          </a:p>
          <a:p>
            <a:r>
              <a:rPr lang="en-IN" dirty="0" smtClean="0"/>
              <a:t>last symbol of goal </a:t>
            </a:r>
          </a:p>
          <a:p>
            <a:r>
              <a:rPr lang="en-IN" dirty="0" smtClean="0"/>
              <a:t>Production)</a:t>
            </a:r>
            <a:endParaRPr lang="en-US" dirty="0"/>
          </a:p>
        </p:txBody>
      </p:sp>
      <p:sp>
        <p:nvSpPr>
          <p:cNvPr id="22" name="Rectangle 21"/>
          <p:cNvSpPr/>
          <p:nvPr/>
        </p:nvSpPr>
        <p:spPr>
          <a:xfrm>
            <a:off x="8828815" y="3775541"/>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F</a:t>
            </a:r>
            <a:endParaRPr lang="en-US" dirty="0"/>
          </a:p>
        </p:txBody>
      </p:sp>
    </p:spTree>
    <p:extLst>
      <p:ext uri="{BB962C8B-B14F-4D97-AF65-F5344CB8AC3E}">
        <p14:creationId xmlns:p14="http://schemas.microsoft.com/office/powerpoint/2010/main" val="329091727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8567225" y="1547446"/>
            <a:ext cx="1266092" cy="4135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852541" y="4335287"/>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7" name="Rectangle 6"/>
          <p:cNvSpPr/>
          <p:nvPr/>
        </p:nvSpPr>
        <p:spPr>
          <a:xfrm>
            <a:off x="4518335" y="780204"/>
            <a:ext cx="695459" cy="321972"/>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12" name="TextBox 11"/>
          <p:cNvSpPr txBox="1"/>
          <p:nvPr/>
        </p:nvSpPr>
        <p:spPr>
          <a:xfrm>
            <a:off x="8870982" y="5683348"/>
            <a:ext cx="658578" cy="369332"/>
          </a:xfrm>
          <a:prstGeom prst="rect">
            <a:avLst/>
          </a:prstGeom>
          <a:noFill/>
        </p:spPr>
        <p:txBody>
          <a:bodyPr wrap="none" rtlCol="0">
            <a:spAutoFit/>
          </a:bodyPr>
          <a:lstStyle/>
          <a:p>
            <a:r>
              <a:rPr lang="en-IN" dirty="0" smtClean="0"/>
              <a:t>stack</a:t>
            </a:r>
            <a:endParaRPr lang="en-US" dirty="0"/>
          </a:p>
        </p:txBody>
      </p:sp>
      <p:sp>
        <p:nvSpPr>
          <p:cNvPr id="13" name="Rectangle 12"/>
          <p:cNvSpPr/>
          <p:nvPr/>
        </p:nvSpPr>
        <p:spPr>
          <a:xfrm>
            <a:off x="8567226" y="5303520"/>
            <a:ext cx="1266092" cy="355392"/>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a:t>
            </a:r>
            <a:endParaRPr lang="en-US" dirty="0">
              <a:solidFill>
                <a:schemeClr val="tx1"/>
              </a:solidFill>
            </a:endParaRPr>
          </a:p>
        </p:txBody>
      </p:sp>
      <p:sp>
        <p:nvSpPr>
          <p:cNvPr id="14" name="TextBox 13"/>
          <p:cNvSpPr txBox="1"/>
          <p:nvPr/>
        </p:nvSpPr>
        <p:spPr>
          <a:xfrm>
            <a:off x="487019" y="2202090"/>
            <a:ext cx="1261884" cy="1200329"/>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 $</a:t>
            </a:r>
            <a:endParaRPr lang="en-IN" dirty="0" smtClean="0"/>
          </a:p>
          <a:p>
            <a:r>
              <a:rPr lang="en-IN" dirty="0" smtClean="0"/>
              <a:t>E</a:t>
            </a:r>
            <a:r>
              <a:rPr lang="en-IN" dirty="0" smtClean="0">
                <a:sym typeface="Wingdings" panose="05000000000000000000" pitchFamily="2" charset="2"/>
              </a:rPr>
              <a:t> E+T/T</a:t>
            </a:r>
          </a:p>
          <a:p>
            <a:r>
              <a:rPr lang="en-IN" dirty="0" smtClean="0">
                <a:sym typeface="Wingdings" panose="05000000000000000000" pitchFamily="2" charset="2"/>
              </a:rPr>
              <a:t>TT*F/F</a:t>
            </a:r>
          </a:p>
          <a:p>
            <a:r>
              <a:rPr lang="en-IN" dirty="0" err="1" smtClean="0">
                <a:sym typeface="Wingdings" panose="05000000000000000000" pitchFamily="2" charset="2"/>
              </a:rPr>
              <a:t>Fid</a:t>
            </a:r>
            <a:r>
              <a:rPr lang="en-IN" dirty="0" smtClean="0">
                <a:sym typeface="Wingdings" panose="05000000000000000000" pitchFamily="2" charset="2"/>
              </a:rPr>
              <a:t> /</a:t>
            </a:r>
            <a:r>
              <a:rPr lang="en-IN" dirty="0" err="1" smtClean="0">
                <a:sym typeface="Wingdings" panose="05000000000000000000" pitchFamily="2" charset="2"/>
              </a:rPr>
              <a:t>num</a:t>
            </a:r>
            <a:endParaRPr lang="en-US" dirty="0"/>
          </a:p>
        </p:txBody>
      </p:sp>
      <p:sp>
        <p:nvSpPr>
          <p:cNvPr id="15" name="TextBox 14"/>
          <p:cNvSpPr txBox="1"/>
          <p:nvPr/>
        </p:nvSpPr>
        <p:spPr>
          <a:xfrm>
            <a:off x="1721399" y="759783"/>
            <a:ext cx="684803" cy="369332"/>
          </a:xfrm>
          <a:prstGeom prst="rect">
            <a:avLst/>
          </a:prstGeom>
          <a:noFill/>
        </p:spPr>
        <p:txBody>
          <a:bodyPr wrap="none" rtlCol="0">
            <a:spAutoFit/>
          </a:bodyPr>
          <a:lstStyle/>
          <a:p>
            <a:r>
              <a:rPr lang="en-IN" dirty="0"/>
              <a:t>I</a:t>
            </a:r>
            <a:r>
              <a:rPr lang="en-IN" dirty="0" smtClean="0"/>
              <a:t>nput</a:t>
            </a:r>
            <a:endParaRPr lang="en-US" dirty="0"/>
          </a:p>
        </p:txBody>
      </p:sp>
      <p:sp>
        <p:nvSpPr>
          <p:cNvPr id="16" name="TextBox 15"/>
          <p:cNvSpPr txBox="1"/>
          <p:nvPr/>
        </p:nvSpPr>
        <p:spPr>
          <a:xfrm>
            <a:off x="423294" y="3430731"/>
            <a:ext cx="557717" cy="369332"/>
          </a:xfrm>
          <a:prstGeom prst="rect">
            <a:avLst/>
          </a:prstGeom>
          <a:noFill/>
        </p:spPr>
        <p:txBody>
          <a:bodyPr wrap="none" rtlCol="0">
            <a:spAutoFit/>
          </a:bodyPr>
          <a:lstStyle/>
          <a:p>
            <a:r>
              <a:rPr lang="en-IN" dirty="0" smtClean="0"/>
              <a:t>CFG</a:t>
            </a:r>
            <a:endParaRPr lang="en-US" dirty="0"/>
          </a:p>
        </p:txBody>
      </p:sp>
      <p:cxnSp>
        <p:nvCxnSpPr>
          <p:cNvPr id="18" name="Straight Arrow Connector 17"/>
          <p:cNvCxnSpPr/>
          <p:nvPr/>
        </p:nvCxnSpPr>
        <p:spPr>
          <a:xfrm flipV="1">
            <a:off x="4792727" y="1129115"/>
            <a:ext cx="0" cy="295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180235" y="1403796"/>
            <a:ext cx="1371658" cy="369332"/>
          </a:xfrm>
          <a:prstGeom prst="rect">
            <a:avLst/>
          </a:prstGeom>
          <a:noFill/>
        </p:spPr>
        <p:txBody>
          <a:bodyPr wrap="none" rtlCol="0">
            <a:spAutoFit/>
          </a:bodyPr>
          <a:lstStyle/>
          <a:p>
            <a:r>
              <a:rPr lang="en-IN" dirty="0" smtClean="0"/>
              <a:t>Read header</a:t>
            </a:r>
            <a:endParaRPr lang="en-US" dirty="0"/>
          </a:p>
        </p:txBody>
      </p:sp>
      <p:sp>
        <p:nvSpPr>
          <p:cNvPr id="17" name="TextBox 16"/>
          <p:cNvSpPr txBox="1"/>
          <p:nvPr/>
        </p:nvSpPr>
        <p:spPr>
          <a:xfrm>
            <a:off x="1748903" y="4983400"/>
            <a:ext cx="4216990" cy="1477328"/>
          </a:xfrm>
          <a:prstGeom prst="rect">
            <a:avLst/>
          </a:prstGeom>
          <a:noFill/>
        </p:spPr>
        <p:txBody>
          <a:bodyPr wrap="square" rtlCol="0">
            <a:spAutoFit/>
          </a:bodyPr>
          <a:lstStyle/>
          <a:p>
            <a:r>
              <a:rPr lang="en-IN" dirty="0" smtClean="0"/>
              <a:t>Current handle(s)/substrings at top of stack</a:t>
            </a:r>
          </a:p>
          <a:p>
            <a:pPr marL="285750" indent="-285750">
              <a:buFont typeface="Arial" panose="020B0604020202020204" pitchFamily="34" charset="0"/>
              <a:buChar char="•"/>
            </a:pPr>
            <a:r>
              <a:rPr lang="en-IN" dirty="0" smtClean="0"/>
              <a:t> T + T $</a:t>
            </a:r>
          </a:p>
          <a:p>
            <a:pPr marL="285750" indent="-285750">
              <a:buFont typeface="Arial" panose="020B0604020202020204" pitchFamily="34" charset="0"/>
              <a:buChar char="•"/>
            </a:pPr>
            <a:r>
              <a:rPr lang="en-IN" dirty="0" smtClean="0"/>
              <a:t> T + T</a:t>
            </a:r>
          </a:p>
          <a:p>
            <a:pPr marL="285750" indent="-285750">
              <a:buFont typeface="Arial" panose="020B0604020202020204" pitchFamily="34" charset="0"/>
              <a:buChar char="•"/>
            </a:pPr>
            <a:r>
              <a:rPr lang="en-IN" dirty="0" smtClean="0"/>
              <a:t>T+</a:t>
            </a:r>
          </a:p>
          <a:p>
            <a:pPr marL="285750" indent="-285750">
              <a:buFont typeface="Arial" panose="020B0604020202020204" pitchFamily="34" charset="0"/>
              <a:buChar char="•"/>
            </a:pPr>
            <a:r>
              <a:rPr lang="en-IN" dirty="0" smtClean="0"/>
              <a:t>T</a:t>
            </a:r>
          </a:p>
        </p:txBody>
      </p:sp>
      <p:sp>
        <p:nvSpPr>
          <p:cNvPr id="21" name="Rectangle 20"/>
          <p:cNvSpPr/>
          <p:nvPr/>
        </p:nvSpPr>
        <p:spPr>
          <a:xfrm>
            <a:off x="8870982" y="4872679"/>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a:t>
            </a:r>
            <a:endParaRPr lang="en-US" dirty="0"/>
          </a:p>
        </p:txBody>
      </p:sp>
      <p:graphicFrame>
        <p:nvGraphicFramePr>
          <p:cNvPr id="24" name="Table 23"/>
          <p:cNvGraphicFramePr>
            <a:graphicFrameLocks noGrp="1"/>
          </p:cNvGraphicFramePr>
          <p:nvPr/>
        </p:nvGraphicFramePr>
        <p:xfrm>
          <a:off x="1935404" y="1726155"/>
          <a:ext cx="5714646" cy="2966720"/>
        </p:xfrm>
        <a:graphic>
          <a:graphicData uri="http://schemas.openxmlformats.org/drawingml/2006/table">
            <a:tbl>
              <a:tblPr firstRow="1" bandRow="1">
                <a:tableStyleId>{5C22544A-7EE6-4342-B048-85BDC9FD1C3A}</a:tableStyleId>
              </a:tblPr>
              <a:tblGrid>
                <a:gridCol w="1904882"/>
                <a:gridCol w="1904882"/>
                <a:gridCol w="1904882"/>
              </a:tblGrid>
              <a:tr h="370840">
                <a:tc>
                  <a:txBody>
                    <a:bodyPr/>
                    <a:lstStyle/>
                    <a:p>
                      <a:r>
                        <a:rPr lang="en-IN" dirty="0" smtClean="0"/>
                        <a:t>stack</a:t>
                      </a:r>
                      <a:endParaRPr lang="en-US" dirty="0"/>
                    </a:p>
                  </a:txBody>
                  <a:tcPr/>
                </a:tc>
                <a:tc>
                  <a:txBody>
                    <a:bodyPr/>
                    <a:lstStyle/>
                    <a:p>
                      <a:r>
                        <a:rPr lang="en-IN" dirty="0" smtClean="0"/>
                        <a:t>input</a:t>
                      </a:r>
                      <a:endParaRPr lang="en-US" dirty="0"/>
                    </a:p>
                  </a:txBody>
                  <a:tcPr/>
                </a:tc>
                <a:tc>
                  <a:txBody>
                    <a:bodyPr/>
                    <a:lstStyle/>
                    <a:p>
                      <a:r>
                        <a:rPr lang="en-IN" dirty="0" smtClean="0"/>
                        <a:t>action</a:t>
                      </a:r>
                      <a:endParaRPr lang="en-US" dirty="0"/>
                    </a:p>
                  </a:txBody>
                  <a:tcPr/>
                </a:tc>
              </a:tr>
              <a:tr h="370840">
                <a:tc>
                  <a:txBody>
                    <a:bodyPr/>
                    <a:lstStyle/>
                    <a:p>
                      <a:r>
                        <a:rPr lang="en-IN" dirty="0" smtClean="0"/>
                        <a:t>$</a:t>
                      </a:r>
                      <a:endParaRPr lang="en-US" dirty="0"/>
                    </a:p>
                  </a:txBody>
                  <a:tcPr/>
                </a:tc>
                <a:tc>
                  <a:txBody>
                    <a:bodyPr/>
                    <a:lstStyle/>
                    <a:p>
                      <a:r>
                        <a:rPr lang="en-IN" dirty="0" err="1" smtClean="0"/>
                        <a:t>Id+id</a:t>
                      </a:r>
                      <a:r>
                        <a:rPr lang="en-IN" dirty="0" smtClean="0"/>
                        <a:t>$</a:t>
                      </a:r>
                      <a:endParaRPr lang="en-US" dirty="0"/>
                    </a:p>
                  </a:txBody>
                  <a:tcPr/>
                </a:tc>
                <a:tc>
                  <a:txBody>
                    <a:bodyPr/>
                    <a:lstStyle/>
                    <a:p>
                      <a:r>
                        <a:rPr lang="en-IN" dirty="0" smtClean="0"/>
                        <a:t>shift</a:t>
                      </a:r>
                      <a:endParaRPr lang="en-US" dirty="0"/>
                    </a:p>
                  </a:txBody>
                  <a:tcPr/>
                </a:tc>
              </a:tr>
              <a:tr h="370840">
                <a:tc>
                  <a:txBody>
                    <a:bodyPr/>
                    <a:lstStyle/>
                    <a:p>
                      <a:r>
                        <a:rPr lang="en-IN" dirty="0" smtClean="0"/>
                        <a:t>$ id</a:t>
                      </a:r>
                      <a:endParaRPr lang="en-US" dirty="0"/>
                    </a:p>
                  </a:txBody>
                  <a:tcPr/>
                </a:tc>
                <a:tc>
                  <a:txBody>
                    <a:bodyPr/>
                    <a:lstStyle/>
                    <a:p>
                      <a:r>
                        <a:rPr lang="en-IN" dirty="0" smtClean="0"/>
                        <a:t>+id$</a:t>
                      </a:r>
                    </a:p>
                  </a:txBody>
                  <a:tcPr/>
                </a:tc>
                <a:tc>
                  <a:txBody>
                    <a:bodyPr/>
                    <a:lstStyle/>
                    <a:p>
                      <a:r>
                        <a:rPr lang="en-IN" dirty="0" smtClean="0"/>
                        <a:t>reduce</a:t>
                      </a:r>
                      <a:endParaRPr lang="en-US" dirty="0"/>
                    </a:p>
                  </a:txBody>
                  <a:tcPr/>
                </a:tc>
              </a:tr>
              <a:tr h="370840">
                <a:tc>
                  <a:txBody>
                    <a:bodyPr/>
                    <a:lstStyle/>
                    <a:p>
                      <a:r>
                        <a:rPr lang="en-IN" dirty="0" smtClean="0"/>
                        <a:t>$</a:t>
                      </a:r>
                      <a:r>
                        <a:rPr lang="en-IN" baseline="0" dirty="0" smtClean="0"/>
                        <a:t> </a:t>
                      </a:r>
                      <a:r>
                        <a:rPr lang="en-IN" dirty="0" smtClean="0"/>
                        <a:t>F</a:t>
                      </a:r>
                      <a:endParaRPr lang="en-US" dirty="0"/>
                    </a:p>
                  </a:txBody>
                  <a:tcPr/>
                </a:tc>
                <a:tc>
                  <a:txBody>
                    <a:bodyPr/>
                    <a:lstStyle/>
                    <a:p>
                      <a:r>
                        <a:rPr lang="en-IN" dirty="0" smtClean="0"/>
                        <a:t>+id$</a:t>
                      </a:r>
                      <a:endParaRPr lang="en-US" dirty="0"/>
                    </a:p>
                  </a:txBody>
                  <a:tcPr/>
                </a:tc>
                <a:tc>
                  <a:txBody>
                    <a:bodyPr/>
                    <a:lstStyle/>
                    <a:p>
                      <a:r>
                        <a:rPr lang="en-IN" dirty="0" smtClean="0"/>
                        <a:t>Reduce</a:t>
                      </a:r>
                      <a:endParaRPr lang="en-US" dirty="0"/>
                    </a:p>
                  </a:txBody>
                  <a:tcPr/>
                </a:tc>
              </a:tr>
              <a:tr h="370840">
                <a:tc>
                  <a:txBody>
                    <a:bodyPr/>
                    <a:lstStyle/>
                    <a:p>
                      <a:r>
                        <a:rPr lang="en-IN" dirty="0" smtClean="0"/>
                        <a:t>$ T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+id$</a:t>
                      </a:r>
                      <a:endParaRPr lang="en-US" dirty="0" smtClean="0"/>
                    </a:p>
                  </a:txBody>
                  <a:tcPr/>
                </a:tc>
                <a:tc>
                  <a:txBody>
                    <a:bodyPr/>
                    <a:lstStyle/>
                    <a:p>
                      <a:r>
                        <a:rPr lang="en-IN" dirty="0" smtClean="0"/>
                        <a:t>Shift</a:t>
                      </a:r>
                      <a:endParaRPr lang="en-US" dirty="0"/>
                    </a:p>
                  </a:txBody>
                  <a:tcPr/>
                </a:tc>
              </a:tr>
              <a:tr h="370840">
                <a:tc>
                  <a:txBody>
                    <a:bodyPr/>
                    <a:lstStyle/>
                    <a:p>
                      <a:r>
                        <a:rPr lang="en-IN" dirty="0" smtClean="0"/>
                        <a:t>$ T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a:t>
                      </a:r>
                      <a:endParaRPr lang="en-US" dirty="0" smtClean="0"/>
                    </a:p>
                  </a:txBody>
                  <a:tcPr/>
                </a:tc>
                <a:tc>
                  <a:txBody>
                    <a:bodyPr/>
                    <a:lstStyle/>
                    <a:p>
                      <a:r>
                        <a:rPr lang="en-IN" dirty="0" smtClean="0"/>
                        <a:t>Shift </a:t>
                      </a:r>
                      <a:endParaRPr lang="en-US" dirty="0"/>
                    </a:p>
                  </a:txBody>
                  <a:tcPr/>
                </a:tc>
              </a:tr>
              <a:tr h="370840">
                <a:tc>
                  <a:txBody>
                    <a:bodyPr/>
                    <a:lstStyle/>
                    <a:p>
                      <a:r>
                        <a:rPr lang="en-IN" dirty="0" smtClean="0"/>
                        <a:t> $ T + id</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a:t>
                      </a:r>
                      <a:endParaRPr lang="en-US" dirty="0" smtClean="0"/>
                    </a:p>
                  </a:txBody>
                  <a:tcPr/>
                </a:tc>
                <a:tc>
                  <a:txBody>
                    <a:bodyPr/>
                    <a:lstStyle/>
                    <a:p>
                      <a:r>
                        <a:rPr lang="en-IN" dirty="0" smtClean="0"/>
                        <a:t>reduce</a:t>
                      </a:r>
                      <a:endParaRPr lang="en-US" dirty="0"/>
                    </a:p>
                  </a:txBody>
                  <a:tcPr/>
                </a:tc>
              </a:tr>
              <a:tr h="370840">
                <a:tc>
                  <a:txBody>
                    <a:bodyPr/>
                    <a:lstStyle/>
                    <a:p>
                      <a:r>
                        <a:rPr lang="en-IN" dirty="0" smtClean="0"/>
                        <a:t> $ T + F</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a:t>
                      </a:r>
                      <a:endParaRPr lang="en-US" dirty="0" smtClean="0"/>
                    </a:p>
                  </a:txBody>
                  <a:tcPr/>
                </a:tc>
                <a:tc>
                  <a:txBody>
                    <a:bodyPr/>
                    <a:lstStyle/>
                    <a:p>
                      <a:r>
                        <a:rPr lang="en-IN" dirty="0" smtClean="0"/>
                        <a:t>reduce</a:t>
                      </a:r>
                      <a:endParaRPr lang="en-US" dirty="0"/>
                    </a:p>
                  </a:txBody>
                  <a:tcPr/>
                </a:tc>
              </a:tr>
            </a:tbl>
          </a:graphicData>
        </a:graphic>
      </p:graphicFrame>
      <p:sp>
        <p:nvSpPr>
          <p:cNvPr id="23" name="TextBox 22"/>
          <p:cNvSpPr txBox="1"/>
          <p:nvPr/>
        </p:nvSpPr>
        <p:spPr>
          <a:xfrm>
            <a:off x="0" y="4747292"/>
            <a:ext cx="1779846" cy="369332"/>
          </a:xfrm>
          <a:prstGeom prst="rect">
            <a:avLst/>
          </a:prstGeom>
          <a:noFill/>
        </p:spPr>
        <p:txBody>
          <a:bodyPr wrap="none" rtlCol="0">
            <a:spAutoFit/>
          </a:bodyPr>
          <a:lstStyle/>
          <a:p>
            <a:r>
              <a:rPr lang="en-IN" dirty="0" smtClean="0"/>
              <a:t>Handles updated</a:t>
            </a:r>
            <a:endParaRPr lang="en-US" dirty="0"/>
          </a:p>
        </p:txBody>
      </p:sp>
      <p:sp>
        <p:nvSpPr>
          <p:cNvPr id="22" name="Rectangle 21"/>
          <p:cNvSpPr/>
          <p:nvPr/>
        </p:nvSpPr>
        <p:spPr>
          <a:xfrm>
            <a:off x="10402762" y="5194651"/>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F</a:t>
            </a:r>
            <a:endParaRPr lang="en-US" dirty="0"/>
          </a:p>
        </p:txBody>
      </p:sp>
      <p:cxnSp>
        <p:nvCxnSpPr>
          <p:cNvPr id="19" name="Straight Connector 18"/>
          <p:cNvCxnSpPr/>
          <p:nvPr/>
        </p:nvCxnSpPr>
        <p:spPr>
          <a:xfrm flipH="1">
            <a:off x="10208885" y="5303520"/>
            <a:ext cx="1083212" cy="3219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8834101" y="3800063"/>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a:t>
            </a:r>
            <a:endParaRPr lang="en-US" dirty="0"/>
          </a:p>
        </p:txBody>
      </p:sp>
    </p:spTree>
    <p:extLst>
      <p:ext uri="{BB962C8B-B14F-4D97-AF65-F5344CB8AC3E}">
        <p14:creationId xmlns:p14="http://schemas.microsoft.com/office/powerpoint/2010/main" val="154530706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8567225" y="1547446"/>
            <a:ext cx="1266092" cy="4135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852541" y="4335287"/>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7" name="Rectangle 6"/>
          <p:cNvSpPr/>
          <p:nvPr/>
        </p:nvSpPr>
        <p:spPr>
          <a:xfrm>
            <a:off x="4518335" y="780204"/>
            <a:ext cx="695459" cy="321972"/>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12" name="TextBox 11"/>
          <p:cNvSpPr txBox="1"/>
          <p:nvPr/>
        </p:nvSpPr>
        <p:spPr>
          <a:xfrm>
            <a:off x="8870982" y="5683348"/>
            <a:ext cx="658578" cy="369332"/>
          </a:xfrm>
          <a:prstGeom prst="rect">
            <a:avLst/>
          </a:prstGeom>
          <a:noFill/>
        </p:spPr>
        <p:txBody>
          <a:bodyPr wrap="none" rtlCol="0">
            <a:spAutoFit/>
          </a:bodyPr>
          <a:lstStyle/>
          <a:p>
            <a:r>
              <a:rPr lang="en-IN" dirty="0" smtClean="0"/>
              <a:t>stack</a:t>
            </a:r>
            <a:endParaRPr lang="en-US" dirty="0"/>
          </a:p>
        </p:txBody>
      </p:sp>
      <p:sp>
        <p:nvSpPr>
          <p:cNvPr id="13" name="Rectangle 12"/>
          <p:cNvSpPr/>
          <p:nvPr/>
        </p:nvSpPr>
        <p:spPr>
          <a:xfrm>
            <a:off x="8567226" y="5303520"/>
            <a:ext cx="1266092" cy="355392"/>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a:t>
            </a:r>
            <a:endParaRPr lang="en-US" dirty="0">
              <a:solidFill>
                <a:schemeClr val="tx1"/>
              </a:solidFill>
            </a:endParaRPr>
          </a:p>
        </p:txBody>
      </p:sp>
      <p:sp>
        <p:nvSpPr>
          <p:cNvPr id="14" name="TextBox 13"/>
          <p:cNvSpPr txBox="1"/>
          <p:nvPr/>
        </p:nvSpPr>
        <p:spPr>
          <a:xfrm>
            <a:off x="487019" y="2202090"/>
            <a:ext cx="1261884" cy="1200329"/>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 $</a:t>
            </a:r>
            <a:endParaRPr lang="en-IN" dirty="0" smtClean="0"/>
          </a:p>
          <a:p>
            <a:r>
              <a:rPr lang="en-IN" dirty="0" smtClean="0"/>
              <a:t>E</a:t>
            </a:r>
            <a:r>
              <a:rPr lang="en-IN" dirty="0" smtClean="0">
                <a:sym typeface="Wingdings" panose="05000000000000000000" pitchFamily="2" charset="2"/>
              </a:rPr>
              <a:t> E+T/T</a:t>
            </a:r>
          </a:p>
          <a:p>
            <a:r>
              <a:rPr lang="en-IN" dirty="0" smtClean="0">
                <a:sym typeface="Wingdings" panose="05000000000000000000" pitchFamily="2" charset="2"/>
              </a:rPr>
              <a:t>TT*F/F</a:t>
            </a:r>
          </a:p>
          <a:p>
            <a:r>
              <a:rPr lang="en-IN" dirty="0" err="1" smtClean="0">
                <a:sym typeface="Wingdings" panose="05000000000000000000" pitchFamily="2" charset="2"/>
              </a:rPr>
              <a:t>Fid</a:t>
            </a:r>
            <a:r>
              <a:rPr lang="en-IN" dirty="0" smtClean="0">
                <a:sym typeface="Wingdings" panose="05000000000000000000" pitchFamily="2" charset="2"/>
              </a:rPr>
              <a:t> /</a:t>
            </a:r>
            <a:r>
              <a:rPr lang="en-IN" dirty="0" err="1" smtClean="0">
                <a:sym typeface="Wingdings" panose="05000000000000000000" pitchFamily="2" charset="2"/>
              </a:rPr>
              <a:t>num</a:t>
            </a:r>
            <a:endParaRPr lang="en-US" dirty="0"/>
          </a:p>
        </p:txBody>
      </p:sp>
      <p:sp>
        <p:nvSpPr>
          <p:cNvPr id="15" name="TextBox 14"/>
          <p:cNvSpPr txBox="1"/>
          <p:nvPr/>
        </p:nvSpPr>
        <p:spPr>
          <a:xfrm>
            <a:off x="1721399" y="759783"/>
            <a:ext cx="684803" cy="369332"/>
          </a:xfrm>
          <a:prstGeom prst="rect">
            <a:avLst/>
          </a:prstGeom>
          <a:noFill/>
        </p:spPr>
        <p:txBody>
          <a:bodyPr wrap="none" rtlCol="0">
            <a:spAutoFit/>
          </a:bodyPr>
          <a:lstStyle/>
          <a:p>
            <a:r>
              <a:rPr lang="en-IN" dirty="0"/>
              <a:t>I</a:t>
            </a:r>
            <a:r>
              <a:rPr lang="en-IN" dirty="0" smtClean="0"/>
              <a:t>nput</a:t>
            </a:r>
            <a:endParaRPr lang="en-US" dirty="0"/>
          </a:p>
        </p:txBody>
      </p:sp>
      <p:sp>
        <p:nvSpPr>
          <p:cNvPr id="16" name="TextBox 15"/>
          <p:cNvSpPr txBox="1"/>
          <p:nvPr/>
        </p:nvSpPr>
        <p:spPr>
          <a:xfrm>
            <a:off x="423294" y="3430731"/>
            <a:ext cx="557717" cy="369332"/>
          </a:xfrm>
          <a:prstGeom prst="rect">
            <a:avLst/>
          </a:prstGeom>
          <a:noFill/>
        </p:spPr>
        <p:txBody>
          <a:bodyPr wrap="none" rtlCol="0">
            <a:spAutoFit/>
          </a:bodyPr>
          <a:lstStyle/>
          <a:p>
            <a:r>
              <a:rPr lang="en-IN" dirty="0" smtClean="0"/>
              <a:t>CFG</a:t>
            </a:r>
            <a:endParaRPr lang="en-US" dirty="0"/>
          </a:p>
        </p:txBody>
      </p:sp>
      <p:cxnSp>
        <p:nvCxnSpPr>
          <p:cNvPr id="18" name="Straight Arrow Connector 17"/>
          <p:cNvCxnSpPr/>
          <p:nvPr/>
        </p:nvCxnSpPr>
        <p:spPr>
          <a:xfrm flipV="1">
            <a:off x="4792727" y="1129115"/>
            <a:ext cx="0" cy="295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180235" y="1403796"/>
            <a:ext cx="1371658" cy="369332"/>
          </a:xfrm>
          <a:prstGeom prst="rect">
            <a:avLst/>
          </a:prstGeom>
          <a:noFill/>
        </p:spPr>
        <p:txBody>
          <a:bodyPr wrap="none" rtlCol="0">
            <a:spAutoFit/>
          </a:bodyPr>
          <a:lstStyle/>
          <a:p>
            <a:r>
              <a:rPr lang="en-IN" dirty="0" smtClean="0"/>
              <a:t>Read header</a:t>
            </a:r>
            <a:endParaRPr lang="en-US" dirty="0"/>
          </a:p>
        </p:txBody>
      </p:sp>
      <p:sp>
        <p:nvSpPr>
          <p:cNvPr id="17" name="TextBox 16"/>
          <p:cNvSpPr txBox="1"/>
          <p:nvPr/>
        </p:nvSpPr>
        <p:spPr>
          <a:xfrm>
            <a:off x="1748903" y="4983400"/>
            <a:ext cx="4216990" cy="1477328"/>
          </a:xfrm>
          <a:prstGeom prst="rect">
            <a:avLst/>
          </a:prstGeom>
          <a:noFill/>
        </p:spPr>
        <p:txBody>
          <a:bodyPr wrap="square" rtlCol="0">
            <a:spAutoFit/>
          </a:bodyPr>
          <a:lstStyle/>
          <a:p>
            <a:r>
              <a:rPr lang="en-IN" dirty="0" smtClean="0"/>
              <a:t>Current handle(s)/substrings at top of stack</a:t>
            </a:r>
          </a:p>
          <a:p>
            <a:pPr marL="285750" indent="-285750">
              <a:buFont typeface="Arial" panose="020B0604020202020204" pitchFamily="34" charset="0"/>
              <a:buChar char="•"/>
            </a:pPr>
            <a:r>
              <a:rPr lang="en-IN" dirty="0" smtClean="0"/>
              <a:t> T + T $</a:t>
            </a:r>
          </a:p>
          <a:p>
            <a:pPr marL="285750" indent="-285750">
              <a:buFont typeface="Arial" panose="020B0604020202020204" pitchFamily="34" charset="0"/>
              <a:buChar char="•"/>
            </a:pPr>
            <a:r>
              <a:rPr lang="en-IN" dirty="0" smtClean="0"/>
              <a:t> T + T</a:t>
            </a:r>
          </a:p>
          <a:p>
            <a:pPr marL="285750" indent="-285750">
              <a:buFont typeface="Arial" panose="020B0604020202020204" pitchFamily="34" charset="0"/>
              <a:buChar char="•"/>
            </a:pPr>
            <a:r>
              <a:rPr lang="en-IN" dirty="0" smtClean="0"/>
              <a:t>T+</a:t>
            </a:r>
          </a:p>
          <a:p>
            <a:pPr marL="285750" indent="-285750">
              <a:buFont typeface="Arial" panose="020B0604020202020204" pitchFamily="34" charset="0"/>
              <a:buChar char="•"/>
            </a:pPr>
            <a:r>
              <a:rPr lang="en-IN" dirty="0" smtClean="0"/>
              <a:t>T</a:t>
            </a:r>
          </a:p>
        </p:txBody>
      </p:sp>
      <p:sp>
        <p:nvSpPr>
          <p:cNvPr id="21" name="Rectangle 20"/>
          <p:cNvSpPr/>
          <p:nvPr/>
        </p:nvSpPr>
        <p:spPr>
          <a:xfrm>
            <a:off x="8870982" y="4872679"/>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a:t>
            </a:r>
            <a:endParaRPr lang="en-US" dirty="0"/>
          </a:p>
        </p:txBody>
      </p:sp>
      <p:graphicFrame>
        <p:nvGraphicFramePr>
          <p:cNvPr id="24" name="Table 23"/>
          <p:cNvGraphicFramePr>
            <a:graphicFrameLocks noGrp="1"/>
          </p:cNvGraphicFramePr>
          <p:nvPr>
            <p:extLst>
              <p:ext uri="{D42A27DB-BD31-4B8C-83A1-F6EECF244321}">
                <p14:modId xmlns:p14="http://schemas.microsoft.com/office/powerpoint/2010/main" val="2629521259"/>
              </p:ext>
            </p:extLst>
          </p:nvPr>
        </p:nvGraphicFramePr>
        <p:xfrm>
          <a:off x="1935404" y="1726155"/>
          <a:ext cx="5714646" cy="3337560"/>
        </p:xfrm>
        <a:graphic>
          <a:graphicData uri="http://schemas.openxmlformats.org/drawingml/2006/table">
            <a:tbl>
              <a:tblPr firstRow="1" bandRow="1">
                <a:tableStyleId>{5C22544A-7EE6-4342-B048-85BDC9FD1C3A}</a:tableStyleId>
              </a:tblPr>
              <a:tblGrid>
                <a:gridCol w="1904882"/>
                <a:gridCol w="1904882"/>
                <a:gridCol w="1904882"/>
              </a:tblGrid>
              <a:tr h="370840">
                <a:tc>
                  <a:txBody>
                    <a:bodyPr/>
                    <a:lstStyle/>
                    <a:p>
                      <a:r>
                        <a:rPr lang="en-IN" dirty="0" smtClean="0"/>
                        <a:t>stack</a:t>
                      </a:r>
                      <a:endParaRPr lang="en-US" dirty="0"/>
                    </a:p>
                  </a:txBody>
                  <a:tcPr/>
                </a:tc>
                <a:tc>
                  <a:txBody>
                    <a:bodyPr/>
                    <a:lstStyle/>
                    <a:p>
                      <a:r>
                        <a:rPr lang="en-IN" dirty="0" smtClean="0"/>
                        <a:t>input</a:t>
                      </a:r>
                      <a:endParaRPr lang="en-US" dirty="0"/>
                    </a:p>
                  </a:txBody>
                  <a:tcPr/>
                </a:tc>
                <a:tc>
                  <a:txBody>
                    <a:bodyPr/>
                    <a:lstStyle/>
                    <a:p>
                      <a:r>
                        <a:rPr lang="en-IN" dirty="0" smtClean="0"/>
                        <a:t>action</a:t>
                      </a:r>
                      <a:endParaRPr lang="en-US" dirty="0"/>
                    </a:p>
                  </a:txBody>
                  <a:tcPr/>
                </a:tc>
              </a:tr>
              <a:tr h="370840">
                <a:tc>
                  <a:txBody>
                    <a:bodyPr/>
                    <a:lstStyle/>
                    <a:p>
                      <a:r>
                        <a:rPr lang="en-IN" dirty="0" smtClean="0"/>
                        <a:t>$</a:t>
                      </a:r>
                      <a:endParaRPr lang="en-US" dirty="0"/>
                    </a:p>
                  </a:txBody>
                  <a:tcPr/>
                </a:tc>
                <a:tc>
                  <a:txBody>
                    <a:bodyPr/>
                    <a:lstStyle/>
                    <a:p>
                      <a:r>
                        <a:rPr lang="en-IN" dirty="0" err="1" smtClean="0"/>
                        <a:t>Id+id</a:t>
                      </a:r>
                      <a:r>
                        <a:rPr lang="en-IN" dirty="0" smtClean="0"/>
                        <a:t>$</a:t>
                      </a:r>
                      <a:endParaRPr lang="en-US" dirty="0"/>
                    </a:p>
                  </a:txBody>
                  <a:tcPr/>
                </a:tc>
                <a:tc>
                  <a:txBody>
                    <a:bodyPr/>
                    <a:lstStyle/>
                    <a:p>
                      <a:r>
                        <a:rPr lang="en-IN" dirty="0" smtClean="0"/>
                        <a:t>shift</a:t>
                      </a:r>
                      <a:endParaRPr lang="en-US" dirty="0"/>
                    </a:p>
                  </a:txBody>
                  <a:tcPr/>
                </a:tc>
              </a:tr>
              <a:tr h="370840">
                <a:tc>
                  <a:txBody>
                    <a:bodyPr/>
                    <a:lstStyle/>
                    <a:p>
                      <a:r>
                        <a:rPr lang="en-IN" dirty="0" smtClean="0"/>
                        <a:t>$ id</a:t>
                      </a:r>
                      <a:endParaRPr lang="en-US" dirty="0"/>
                    </a:p>
                  </a:txBody>
                  <a:tcPr/>
                </a:tc>
                <a:tc>
                  <a:txBody>
                    <a:bodyPr/>
                    <a:lstStyle/>
                    <a:p>
                      <a:r>
                        <a:rPr lang="en-IN" dirty="0" smtClean="0"/>
                        <a:t>+id$</a:t>
                      </a:r>
                    </a:p>
                  </a:txBody>
                  <a:tcPr/>
                </a:tc>
                <a:tc>
                  <a:txBody>
                    <a:bodyPr/>
                    <a:lstStyle/>
                    <a:p>
                      <a:r>
                        <a:rPr lang="en-IN" dirty="0" smtClean="0"/>
                        <a:t>reduce</a:t>
                      </a:r>
                      <a:endParaRPr lang="en-US" dirty="0"/>
                    </a:p>
                  </a:txBody>
                  <a:tcPr/>
                </a:tc>
              </a:tr>
              <a:tr h="370840">
                <a:tc>
                  <a:txBody>
                    <a:bodyPr/>
                    <a:lstStyle/>
                    <a:p>
                      <a:r>
                        <a:rPr lang="en-IN" dirty="0" smtClean="0"/>
                        <a:t>$</a:t>
                      </a:r>
                      <a:r>
                        <a:rPr lang="en-IN" baseline="0" dirty="0" smtClean="0"/>
                        <a:t> </a:t>
                      </a:r>
                      <a:r>
                        <a:rPr lang="en-IN" dirty="0" smtClean="0"/>
                        <a:t>F</a:t>
                      </a:r>
                      <a:endParaRPr lang="en-US" dirty="0"/>
                    </a:p>
                  </a:txBody>
                  <a:tcPr/>
                </a:tc>
                <a:tc>
                  <a:txBody>
                    <a:bodyPr/>
                    <a:lstStyle/>
                    <a:p>
                      <a:r>
                        <a:rPr lang="en-IN" dirty="0" smtClean="0"/>
                        <a:t>+id$</a:t>
                      </a:r>
                      <a:endParaRPr lang="en-US" dirty="0"/>
                    </a:p>
                  </a:txBody>
                  <a:tcPr/>
                </a:tc>
                <a:tc>
                  <a:txBody>
                    <a:bodyPr/>
                    <a:lstStyle/>
                    <a:p>
                      <a:r>
                        <a:rPr lang="en-IN" dirty="0" smtClean="0"/>
                        <a:t>Reduce</a:t>
                      </a:r>
                      <a:endParaRPr lang="en-US" dirty="0"/>
                    </a:p>
                  </a:txBody>
                  <a:tcPr/>
                </a:tc>
              </a:tr>
              <a:tr h="370840">
                <a:tc>
                  <a:txBody>
                    <a:bodyPr/>
                    <a:lstStyle/>
                    <a:p>
                      <a:r>
                        <a:rPr lang="en-IN" dirty="0" smtClean="0"/>
                        <a:t>$ T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+id$</a:t>
                      </a:r>
                      <a:endParaRPr lang="en-US" dirty="0" smtClean="0"/>
                    </a:p>
                  </a:txBody>
                  <a:tcPr/>
                </a:tc>
                <a:tc>
                  <a:txBody>
                    <a:bodyPr/>
                    <a:lstStyle/>
                    <a:p>
                      <a:r>
                        <a:rPr lang="en-IN" dirty="0" smtClean="0"/>
                        <a:t>Shift</a:t>
                      </a:r>
                      <a:endParaRPr lang="en-US" dirty="0"/>
                    </a:p>
                  </a:txBody>
                  <a:tcPr/>
                </a:tc>
              </a:tr>
              <a:tr h="370840">
                <a:tc>
                  <a:txBody>
                    <a:bodyPr/>
                    <a:lstStyle/>
                    <a:p>
                      <a:r>
                        <a:rPr lang="en-IN" dirty="0" smtClean="0"/>
                        <a:t>$ T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a:t>
                      </a:r>
                      <a:endParaRPr lang="en-US" dirty="0" smtClean="0"/>
                    </a:p>
                  </a:txBody>
                  <a:tcPr/>
                </a:tc>
                <a:tc>
                  <a:txBody>
                    <a:bodyPr/>
                    <a:lstStyle/>
                    <a:p>
                      <a:r>
                        <a:rPr lang="en-IN" dirty="0" smtClean="0"/>
                        <a:t>Shift </a:t>
                      </a:r>
                      <a:endParaRPr lang="en-US" dirty="0"/>
                    </a:p>
                  </a:txBody>
                  <a:tcPr/>
                </a:tc>
              </a:tr>
              <a:tr h="370840">
                <a:tc>
                  <a:txBody>
                    <a:bodyPr/>
                    <a:lstStyle/>
                    <a:p>
                      <a:r>
                        <a:rPr lang="en-IN" dirty="0" smtClean="0"/>
                        <a:t> $ T + id</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a:t>
                      </a:r>
                      <a:endParaRPr lang="en-US" dirty="0" smtClean="0"/>
                    </a:p>
                  </a:txBody>
                  <a:tcPr/>
                </a:tc>
                <a:tc>
                  <a:txBody>
                    <a:bodyPr/>
                    <a:lstStyle/>
                    <a:p>
                      <a:r>
                        <a:rPr lang="en-IN" dirty="0" smtClean="0"/>
                        <a:t>reduce</a:t>
                      </a:r>
                      <a:endParaRPr lang="en-US" dirty="0"/>
                    </a:p>
                  </a:txBody>
                  <a:tcPr/>
                </a:tc>
              </a:tr>
              <a:tr h="370840">
                <a:tc>
                  <a:txBody>
                    <a:bodyPr/>
                    <a:lstStyle/>
                    <a:p>
                      <a:r>
                        <a:rPr lang="en-IN" dirty="0" smtClean="0"/>
                        <a:t> $ T + F</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a:t>
                      </a:r>
                      <a:endParaRPr lang="en-US" dirty="0" smtClean="0"/>
                    </a:p>
                  </a:txBody>
                  <a:tcPr/>
                </a:tc>
                <a:tc>
                  <a:txBody>
                    <a:bodyPr/>
                    <a:lstStyle/>
                    <a:p>
                      <a:r>
                        <a:rPr lang="en-IN" dirty="0" smtClean="0"/>
                        <a:t>Reduce</a:t>
                      </a:r>
                      <a:endParaRPr lang="en-US" dirty="0"/>
                    </a:p>
                  </a:txBody>
                  <a:tcPr/>
                </a:tc>
              </a:tr>
              <a:tr h="370840">
                <a:tc>
                  <a:txBody>
                    <a:bodyPr/>
                    <a:lstStyle/>
                    <a:p>
                      <a:r>
                        <a:rPr lang="en-IN" dirty="0" smtClean="0"/>
                        <a:t> $ T + 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a:t>
                      </a:r>
                      <a:endParaRPr lang="en-US" dirty="0" smtClean="0"/>
                    </a:p>
                  </a:txBody>
                  <a:tcPr/>
                </a:tc>
                <a:tc>
                  <a:txBody>
                    <a:bodyPr/>
                    <a:lstStyle/>
                    <a:p>
                      <a:r>
                        <a:rPr lang="en-IN" dirty="0" smtClean="0"/>
                        <a:t>Reduce</a:t>
                      </a:r>
                      <a:endParaRPr lang="en-US" dirty="0"/>
                    </a:p>
                  </a:txBody>
                  <a:tcPr/>
                </a:tc>
              </a:tr>
            </a:tbl>
          </a:graphicData>
        </a:graphic>
      </p:graphicFrame>
      <p:sp>
        <p:nvSpPr>
          <p:cNvPr id="26" name="TextBox 25"/>
          <p:cNvSpPr txBox="1"/>
          <p:nvPr/>
        </p:nvSpPr>
        <p:spPr>
          <a:xfrm>
            <a:off x="9910689" y="1503894"/>
            <a:ext cx="2467791" cy="1754326"/>
          </a:xfrm>
          <a:prstGeom prst="rect">
            <a:avLst/>
          </a:prstGeom>
          <a:noFill/>
        </p:spPr>
        <p:txBody>
          <a:bodyPr wrap="none" rtlCol="0">
            <a:spAutoFit/>
          </a:bodyPr>
          <a:lstStyle/>
          <a:p>
            <a:r>
              <a:rPr lang="en-IN" dirty="0" smtClean="0"/>
              <a:t>$ has lower precedence </a:t>
            </a:r>
          </a:p>
          <a:p>
            <a:r>
              <a:rPr lang="en-IN" dirty="0" smtClean="0"/>
              <a:t>Than T so we reduce.</a:t>
            </a:r>
          </a:p>
          <a:p>
            <a:r>
              <a:rPr lang="en-IN" dirty="0" smtClean="0"/>
              <a:t>($ has the lowest </a:t>
            </a:r>
          </a:p>
          <a:p>
            <a:r>
              <a:rPr lang="en-IN" dirty="0" smtClean="0"/>
              <a:t>precedence as it is the </a:t>
            </a:r>
          </a:p>
          <a:p>
            <a:r>
              <a:rPr lang="en-IN" dirty="0" smtClean="0"/>
              <a:t>last symbol of goal </a:t>
            </a:r>
          </a:p>
          <a:p>
            <a:r>
              <a:rPr lang="en-IN" dirty="0" smtClean="0"/>
              <a:t>Production)</a:t>
            </a:r>
            <a:endParaRPr lang="en-US" dirty="0"/>
          </a:p>
        </p:txBody>
      </p:sp>
      <p:sp>
        <p:nvSpPr>
          <p:cNvPr id="22" name="Rectangle 21"/>
          <p:cNvSpPr/>
          <p:nvPr/>
        </p:nvSpPr>
        <p:spPr>
          <a:xfrm>
            <a:off x="8828815" y="3775541"/>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F</a:t>
            </a:r>
            <a:endParaRPr lang="en-US" dirty="0"/>
          </a:p>
        </p:txBody>
      </p:sp>
    </p:spTree>
    <p:extLst>
      <p:ext uri="{BB962C8B-B14F-4D97-AF65-F5344CB8AC3E}">
        <p14:creationId xmlns:p14="http://schemas.microsoft.com/office/powerpoint/2010/main" val="14628553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8567225" y="1547446"/>
            <a:ext cx="1266092" cy="4135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852541" y="4335287"/>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7" name="Rectangle 6"/>
          <p:cNvSpPr/>
          <p:nvPr/>
        </p:nvSpPr>
        <p:spPr>
          <a:xfrm>
            <a:off x="4518334" y="510665"/>
            <a:ext cx="695459" cy="321972"/>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12" name="TextBox 11"/>
          <p:cNvSpPr txBox="1"/>
          <p:nvPr/>
        </p:nvSpPr>
        <p:spPr>
          <a:xfrm>
            <a:off x="8870982" y="5683348"/>
            <a:ext cx="658578" cy="369332"/>
          </a:xfrm>
          <a:prstGeom prst="rect">
            <a:avLst/>
          </a:prstGeom>
          <a:noFill/>
        </p:spPr>
        <p:txBody>
          <a:bodyPr wrap="none" rtlCol="0">
            <a:spAutoFit/>
          </a:bodyPr>
          <a:lstStyle/>
          <a:p>
            <a:r>
              <a:rPr lang="en-IN" dirty="0" smtClean="0"/>
              <a:t>stack</a:t>
            </a:r>
            <a:endParaRPr lang="en-US" dirty="0"/>
          </a:p>
        </p:txBody>
      </p:sp>
      <p:sp>
        <p:nvSpPr>
          <p:cNvPr id="13" name="Rectangle 12"/>
          <p:cNvSpPr/>
          <p:nvPr/>
        </p:nvSpPr>
        <p:spPr>
          <a:xfrm>
            <a:off x="8567226" y="5303520"/>
            <a:ext cx="1266092" cy="355392"/>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a:t>
            </a:r>
            <a:endParaRPr lang="en-US" dirty="0">
              <a:solidFill>
                <a:schemeClr val="tx1"/>
              </a:solidFill>
            </a:endParaRPr>
          </a:p>
        </p:txBody>
      </p:sp>
      <p:sp>
        <p:nvSpPr>
          <p:cNvPr id="14" name="TextBox 13"/>
          <p:cNvSpPr txBox="1"/>
          <p:nvPr/>
        </p:nvSpPr>
        <p:spPr>
          <a:xfrm>
            <a:off x="487019" y="2202090"/>
            <a:ext cx="1261884" cy="1200329"/>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 $</a:t>
            </a:r>
            <a:endParaRPr lang="en-IN" dirty="0" smtClean="0"/>
          </a:p>
          <a:p>
            <a:r>
              <a:rPr lang="en-IN" dirty="0" smtClean="0"/>
              <a:t>E</a:t>
            </a:r>
            <a:r>
              <a:rPr lang="en-IN" dirty="0" smtClean="0">
                <a:sym typeface="Wingdings" panose="05000000000000000000" pitchFamily="2" charset="2"/>
              </a:rPr>
              <a:t> E+T/T</a:t>
            </a:r>
          </a:p>
          <a:p>
            <a:r>
              <a:rPr lang="en-IN" dirty="0" smtClean="0">
                <a:sym typeface="Wingdings" panose="05000000000000000000" pitchFamily="2" charset="2"/>
              </a:rPr>
              <a:t>TT*F/F</a:t>
            </a:r>
          </a:p>
          <a:p>
            <a:r>
              <a:rPr lang="en-IN" dirty="0" err="1" smtClean="0">
                <a:sym typeface="Wingdings" panose="05000000000000000000" pitchFamily="2" charset="2"/>
              </a:rPr>
              <a:t>Fid</a:t>
            </a:r>
            <a:r>
              <a:rPr lang="en-IN" dirty="0" smtClean="0">
                <a:sym typeface="Wingdings" panose="05000000000000000000" pitchFamily="2" charset="2"/>
              </a:rPr>
              <a:t> /</a:t>
            </a:r>
            <a:r>
              <a:rPr lang="en-IN" dirty="0" err="1" smtClean="0">
                <a:sym typeface="Wingdings" panose="05000000000000000000" pitchFamily="2" charset="2"/>
              </a:rPr>
              <a:t>num</a:t>
            </a:r>
            <a:endParaRPr lang="en-US" dirty="0"/>
          </a:p>
        </p:txBody>
      </p:sp>
      <p:sp>
        <p:nvSpPr>
          <p:cNvPr id="15" name="TextBox 14"/>
          <p:cNvSpPr txBox="1"/>
          <p:nvPr/>
        </p:nvSpPr>
        <p:spPr>
          <a:xfrm>
            <a:off x="1721399" y="759783"/>
            <a:ext cx="684803" cy="369332"/>
          </a:xfrm>
          <a:prstGeom prst="rect">
            <a:avLst/>
          </a:prstGeom>
          <a:noFill/>
        </p:spPr>
        <p:txBody>
          <a:bodyPr wrap="none" rtlCol="0">
            <a:spAutoFit/>
          </a:bodyPr>
          <a:lstStyle/>
          <a:p>
            <a:r>
              <a:rPr lang="en-IN" dirty="0"/>
              <a:t>I</a:t>
            </a:r>
            <a:r>
              <a:rPr lang="en-IN" dirty="0" smtClean="0"/>
              <a:t>nput</a:t>
            </a:r>
            <a:endParaRPr lang="en-US" dirty="0"/>
          </a:p>
        </p:txBody>
      </p:sp>
      <p:sp>
        <p:nvSpPr>
          <p:cNvPr id="16" name="TextBox 15"/>
          <p:cNvSpPr txBox="1"/>
          <p:nvPr/>
        </p:nvSpPr>
        <p:spPr>
          <a:xfrm>
            <a:off x="423294" y="3430731"/>
            <a:ext cx="557717" cy="369332"/>
          </a:xfrm>
          <a:prstGeom prst="rect">
            <a:avLst/>
          </a:prstGeom>
          <a:noFill/>
        </p:spPr>
        <p:txBody>
          <a:bodyPr wrap="none" rtlCol="0">
            <a:spAutoFit/>
          </a:bodyPr>
          <a:lstStyle/>
          <a:p>
            <a:r>
              <a:rPr lang="en-IN" dirty="0" smtClean="0"/>
              <a:t>CFG</a:t>
            </a:r>
            <a:endParaRPr lang="en-US" dirty="0"/>
          </a:p>
        </p:txBody>
      </p:sp>
      <p:cxnSp>
        <p:nvCxnSpPr>
          <p:cNvPr id="18" name="Straight Arrow Connector 17"/>
          <p:cNvCxnSpPr/>
          <p:nvPr/>
        </p:nvCxnSpPr>
        <p:spPr>
          <a:xfrm flipV="1">
            <a:off x="4866063" y="862950"/>
            <a:ext cx="0" cy="295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180234" y="938937"/>
            <a:ext cx="1371658" cy="369332"/>
          </a:xfrm>
          <a:prstGeom prst="rect">
            <a:avLst/>
          </a:prstGeom>
          <a:noFill/>
        </p:spPr>
        <p:txBody>
          <a:bodyPr wrap="none" rtlCol="0">
            <a:spAutoFit/>
          </a:bodyPr>
          <a:lstStyle/>
          <a:p>
            <a:r>
              <a:rPr lang="en-IN" dirty="0" smtClean="0"/>
              <a:t>Read header</a:t>
            </a:r>
            <a:endParaRPr lang="en-US" dirty="0"/>
          </a:p>
        </p:txBody>
      </p:sp>
      <p:sp>
        <p:nvSpPr>
          <p:cNvPr id="17" name="TextBox 16"/>
          <p:cNvSpPr txBox="1"/>
          <p:nvPr/>
        </p:nvSpPr>
        <p:spPr>
          <a:xfrm>
            <a:off x="1748903" y="4983400"/>
            <a:ext cx="4216990" cy="1477328"/>
          </a:xfrm>
          <a:prstGeom prst="rect">
            <a:avLst/>
          </a:prstGeom>
          <a:noFill/>
        </p:spPr>
        <p:txBody>
          <a:bodyPr wrap="square" rtlCol="0">
            <a:spAutoFit/>
          </a:bodyPr>
          <a:lstStyle/>
          <a:p>
            <a:r>
              <a:rPr lang="en-IN" dirty="0" smtClean="0"/>
              <a:t>Current handle(s)/substrings at top of stack</a:t>
            </a:r>
          </a:p>
          <a:p>
            <a:pPr marL="285750" indent="-285750">
              <a:buFont typeface="Arial" panose="020B0604020202020204" pitchFamily="34" charset="0"/>
              <a:buChar char="•"/>
            </a:pPr>
            <a:r>
              <a:rPr lang="en-IN" dirty="0" smtClean="0"/>
              <a:t> E + T $</a:t>
            </a:r>
          </a:p>
          <a:p>
            <a:pPr marL="285750" indent="-285750">
              <a:buFont typeface="Arial" panose="020B0604020202020204" pitchFamily="34" charset="0"/>
              <a:buChar char="•"/>
            </a:pPr>
            <a:r>
              <a:rPr lang="en-IN" dirty="0" smtClean="0"/>
              <a:t> E + T</a:t>
            </a:r>
          </a:p>
          <a:p>
            <a:pPr marL="285750" indent="-285750">
              <a:buFont typeface="Arial" panose="020B0604020202020204" pitchFamily="34" charset="0"/>
              <a:buChar char="•"/>
            </a:pPr>
            <a:r>
              <a:rPr lang="en-IN" dirty="0"/>
              <a:t>E</a:t>
            </a:r>
            <a:r>
              <a:rPr lang="en-IN" dirty="0" smtClean="0"/>
              <a:t>+</a:t>
            </a:r>
          </a:p>
          <a:p>
            <a:pPr marL="285750" indent="-285750">
              <a:buFont typeface="Arial" panose="020B0604020202020204" pitchFamily="34" charset="0"/>
              <a:buChar char="•"/>
            </a:pPr>
            <a:r>
              <a:rPr lang="en-IN" dirty="0"/>
              <a:t>E</a:t>
            </a:r>
            <a:endParaRPr lang="en-IN" dirty="0" smtClean="0"/>
          </a:p>
        </p:txBody>
      </p:sp>
      <p:sp>
        <p:nvSpPr>
          <p:cNvPr id="21" name="Rectangle 20"/>
          <p:cNvSpPr/>
          <p:nvPr/>
        </p:nvSpPr>
        <p:spPr>
          <a:xfrm>
            <a:off x="8870982" y="4872679"/>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a:t>
            </a:r>
            <a:endParaRPr lang="en-US" dirty="0"/>
          </a:p>
        </p:txBody>
      </p:sp>
      <p:graphicFrame>
        <p:nvGraphicFramePr>
          <p:cNvPr id="24" name="Table 23"/>
          <p:cNvGraphicFramePr>
            <a:graphicFrameLocks noGrp="1"/>
          </p:cNvGraphicFramePr>
          <p:nvPr>
            <p:extLst>
              <p:ext uri="{D42A27DB-BD31-4B8C-83A1-F6EECF244321}">
                <p14:modId xmlns:p14="http://schemas.microsoft.com/office/powerpoint/2010/main" val="3081163208"/>
              </p:ext>
            </p:extLst>
          </p:nvPr>
        </p:nvGraphicFramePr>
        <p:xfrm>
          <a:off x="1935404" y="1726155"/>
          <a:ext cx="5714646" cy="3337560"/>
        </p:xfrm>
        <a:graphic>
          <a:graphicData uri="http://schemas.openxmlformats.org/drawingml/2006/table">
            <a:tbl>
              <a:tblPr firstRow="1" bandRow="1">
                <a:tableStyleId>{5C22544A-7EE6-4342-B048-85BDC9FD1C3A}</a:tableStyleId>
              </a:tblPr>
              <a:tblGrid>
                <a:gridCol w="1904882"/>
                <a:gridCol w="1904882"/>
                <a:gridCol w="1904882"/>
              </a:tblGrid>
              <a:tr h="370840">
                <a:tc>
                  <a:txBody>
                    <a:bodyPr/>
                    <a:lstStyle/>
                    <a:p>
                      <a:r>
                        <a:rPr lang="en-IN" dirty="0" smtClean="0"/>
                        <a:t>stack</a:t>
                      </a:r>
                      <a:endParaRPr lang="en-US" dirty="0"/>
                    </a:p>
                  </a:txBody>
                  <a:tcPr/>
                </a:tc>
                <a:tc>
                  <a:txBody>
                    <a:bodyPr/>
                    <a:lstStyle/>
                    <a:p>
                      <a:r>
                        <a:rPr lang="en-IN" dirty="0" smtClean="0"/>
                        <a:t>input</a:t>
                      </a:r>
                      <a:endParaRPr lang="en-US" dirty="0"/>
                    </a:p>
                  </a:txBody>
                  <a:tcPr/>
                </a:tc>
                <a:tc>
                  <a:txBody>
                    <a:bodyPr/>
                    <a:lstStyle/>
                    <a:p>
                      <a:r>
                        <a:rPr lang="en-IN" dirty="0" smtClean="0"/>
                        <a:t>action</a:t>
                      </a:r>
                      <a:endParaRPr lang="en-US" dirty="0"/>
                    </a:p>
                  </a:txBody>
                  <a:tcPr/>
                </a:tc>
              </a:tr>
              <a:tr h="370840">
                <a:tc>
                  <a:txBody>
                    <a:bodyPr/>
                    <a:lstStyle/>
                    <a:p>
                      <a:r>
                        <a:rPr lang="en-IN" dirty="0" smtClean="0"/>
                        <a:t>$</a:t>
                      </a:r>
                      <a:endParaRPr lang="en-US" dirty="0"/>
                    </a:p>
                  </a:txBody>
                  <a:tcPr/>
                </a:tc>
                <a:tc>
                  <a:txBody>
                    <a:bodyPr/>
                    <a:lstStyle/>
                    <a:p>
                      <a:r>
                        <a:rPr lang="en-IN" dirty="0" err="1" smtClean="0"/>
                        <a:t>Id+id</a:t>
                      </a:r>
                      <a:r>
                        <a:rPr lang="en-IN" dirty="0" smtClean="0"/>
                        <a:t>$</a:t>
                      </a:r>
                      <a:endParaRPr lang="en-US" dirty="0"/>
                    </a:p>
                  </a:txBody>
                  <a:tcPr/>
                </a:tc>
                <a:tc>
                  <a:txBody>
                    <a:bodyPr/>
                    <a:lstStyle/>
                    <a:p>
                      <a:r>
                        <a:rPr lang="en-IN" dirty="0" smtClean="0"/>
                        <a:t>shift</a:t>
                      </a:r>
                      <a:endParaRPr lang="en-US" dirty="0"/>
                    </a:p>
                  </a:txBody>
                  <a:tcPr/>
                </a:tc>
              </a:tr>
              <a:tr h="370840">
                <a:tc>
                  <a:txBody>
                    <a:bodyPr/>
                    <a:lstStyle/>
                    <a:p>
                      <a:r>
                        <a:rPr lang="en-IN" dirty="0" smtClean="0"/>
                        <a:t>$ id</a:t>
                      </a:r>
                      <a:endParaRPr lang="en-US" dirty="0"/>
                    </a:p>
                  </a:txBody>
                  <a:tcPr/>
                </a:tc>
                <a:tc>
                  <a:txBody>
                    <a:bodyPr/>
                    <a:lstStyle/>
                    <a:p>
                      <a:r>
                        <a:rPr lang="en-IN" dirty="0" smtClean="0"/>
                        <a:t>+id$</a:t>
                      </a:r>
                    </a:p>
                  </a:txBody>
                  <a:tcPr/>
                </a:tc>
                <a:tc>
                  <a:txBody>
                    <a:bodyPr/>
                    <a:lstStyle/>
                    <a:p>
                      <a:r>
                        <a:rPr lang="en-IN" dirty="0" smtClean="0"/>
                        <a:t>reduce</a:t>
                      </a:r>
                      <a:endParaRPr lang="en-US" dirty="0"/>
                    </a:p>
                  </a:txBody>
                  <a:tcPr/>
                </a:tc>
              </a:tr>
              <a:tr h="370840">
                <a:tc>
                  <a:txBody>
                    <a:bodyPr/>
                    <a:lstStyle/>
                    <a:p>
                      <a:r>
                        <a:rPr lang="en-IN" dirty="0" smtClean="0"/>
                        <a:t>$</a:t>
                      </a:r>
                      <a:r>
                        <a:rPr lang="en-IN" baseline="0" dirty="0" smtClean="0"/>
                        <a:t> </a:t>
                      </a:r>
                      <a:r>
                        <a:rPr lang="en-IN" dirty="0" smtClean="0"/>
                        <a:t>F</a:t>
                      </a:r>
                      <a:endParaRPr lang="en-US" dirty="0"/>
                    </a:p>
                  </a:txBody>
                  <a:tcPr/>
                </a:tc>
                <a:tc>
                  <a:txBody>
                    <a:bodyPr/>
                    <a:lstStyle/>
                    <a:p>
                      <a:r>
                        <a:rPr lang="en-IN" dirty="0" smtClean="0"/>
                        <a:t>+id$</a:t>
                      </a:r>
                      <a:endParaRPr lang="en-US" dirty="0"/>
                    </a:p>
                  </a:txBody>
                  <a:tcPr/>
                </a:tc>
                <a:tc>
                  <a:txBody>
                    <a:bodyPr/>
                    <a:lstStyle/>
                    <a:p>
                      <a:r>
                        <a:rPr lang="en-IN" dirty="0" smtClean="0"/>
                        <a:t>Reduce</a:t>
                      </a:r>
                      <a:endParaRPr lang="en-US" dirty="0"/>
                    </a:p>
                  </a:txBody>
                  <a:tcPr/>
                </a:tc>
              </a:tr>
              <a:tr h="370840">
                <a:tc>
                  <a:txBody>
                    <a:bodyPr/>
                    <a:lstStyle/>
                    <a:p>
                      <a:r>
                        <a:rPr lang="en-IN" dirty="0" smtClean="0"/>
                        <a:t>$ T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+id$</a:t>
                      </a:r>
                      <a:endParaRPr lang="en-US" dirty="0" smtClean="0"/>
                    </a:p>
                  </a:txBody>
                  <a:tcPr/>
                </a:tc>
                <a:tc>
                  <a:txBody>
                    <a:bodyPr/>
                    <a:lstStyle/>
                    <a:p>
                      <a:r>
                        <a:rPr lang="en-IN" dirty="0" smtClean="0"/>
                        <a:t>Shift</a:t>
                      </a:r>
                      <a:endParaRPr lang="en-US" dirty="0"/>
                    </a:p>
                  </a:txBody>
                  <a:tcPr/>
                </a:tc>
              </a:tr>
              <a:tr h="370840">
                <a:tc>
                  <a:txBody>
                    <a:bodyPr/>
                    <a:lstStyle/>
                    <a:p>
                      <a:r>
                        <a:rPr lang="en-IN" dirty="0" smtClean="0"/>
                        <a:t>$ T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a:t>
                      </a:r>
                      <a:endParaRPr lang="en-US" dirty="0" smtClean="0"/>
                    </a:p>
                  </a:txBody>
                  <a:tcPr/>
                </a:tc>
                <a:tc>
                  <a:txBody>
                    <a:bodyPr/>
                    <a:lstStyle/>
                    <a:p>
                      <a:r>
                        <a:rPr lang="en-IN" dirty="0" smtClean="0"/>
                        <a:t>Shift </a:t>
                      </a:r>
                      <a:endParaRPr lang="en-US" dirty="0"/>
                    </a:p>
                  </a:txBody>
                  <a:tcPr/>
                </a:tc>
              </a:tr>
              <a:tr h="370840">
                <a:tc>
                  <a:txBody>
                    <a:bodyPr/>
                    <a:lstStyle/>
                    <a:p>
                      <a:r>
                        <a:rPr lang="en-IN" dirty="0" smtClean="0"/>
                        <a:t> $ T + id</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a:t>
                      </a:r>
                      <a:endParaRPr lang="en-US" dirty="0" smtClean="0"/>
                    </a:p>
                  </a:txBody>
                  <a:tcPr/>
                </a:tc>
                <a:tc>
                  <a:txBody>
                    <a:bodyPr/>
                    <a:lstStyle/>
                    <a:p>
                      <a:r>
                        <a:rPr lang="en-IN" dirty="0" smtClean="0"/>
                        <a:t>reduce</a:t>
                      </a:r>
                      <a:endParaRPr lang="en-US" dirty="0"/>
                    </a:p>
                  </a:txBody>
                  <a:tcPr/>
                </a:tc>
              </a:tr>
              <a:tr h="370840">
                <a:tc>
                  <a:txBody>
                    <a:bodyPr/>
                    <a:lstStyle/>
                    <a:p>
                      <a:r>
                        <a:rPr lang="en-IN" dirty="0" smtClean="0"/>
                        <a:t> $ T + F</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a:t>
                      </a:r>
                      <a:endParaRPr lang="en-US" dirty="0" smtClean="0"/>
                    </a:p>
                  </a:txBody>
                  <a:tcPr/>
                </a:tc>
                <a:tc>
                  <a:txBody>
                    <a:bodyPr/>
                    <a:lstStyle/>
                    <a:p>
                      <a:r>
                        <a:rPr lang="en-IN" dirty="0" smtClean="0"/>
                        <a:t>Reduce</a:t>
                      </a:r>
                      <a:endParaRPr lang="en-US" dirty="0"/>
                    </a:p>
                  </a:txBody>
                  <a:tcPr/>
                </a:tc>
              </a:tr>
              <a:tr h="370840">
                <a:tc>
                  <a:txBody>
                    <a:bodyPr/>
                    <a:lstStyle/>
                    <a:p>
                      <a:r>
                        <a:rPr lang="en-IN" dirty="0" smtClean="0"/>
                        <a:t> $ T + 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a:t>
                      </a:r>
                      <a:endParaRPr lang="en-US" dirty="0" smtClean="0"/>
                    </a:p>
                  </a:txBody>
                  <a:tcPr/>
                </a:tc>
                <a:tc>
                  <a:txBody>
                    <a:bodyPr/>
                    <a:lstStyle/>
                    <a:p>
                      <a:r>
                        <a:rPr lang="en-IN" dirty="0" smtClean="0"/>
                        <a:t>Reduce</a:t>
                      </a:r>
                      <a:endParaRPr lang="en-US" dirty="0"/>
                    </a:p>
                  </a:txBody>
                  <a:tcPr/>
                </a:tc>
              </a:tr>
            </a:tbl>
          </a:graphicData>
        </a:graphic>
      </p:graphicFrame>
      <p:sp>
        <p:nvSpPr>
          <p:cNvPr id="23" name="TextBox 22"/>
          <p:cNvSpPr txBox="1"/>
          <p:nvPr/>
        </p:nvSpPr>
        <p:spPr>
          <a:xfrm>
            <a:off x="0" y="4747292"/>
            <a:ext cx="1779846" cy="369332"/>
          </a:xfrm>
          <a:prstGeom prst="rect">
            <a:avLst/>
          </a:prstGeom>
          <a:noFill/>
        </p:spPr>
        <p:txBody>
          <a:bodyPr wrap="none" rtlCol="0">
            <a:spAutoFit/>
          </a:bodyPr>
          <a:lstStyle/>
          <a:p>
            <a:r>
              <a:rPr lang="en-IN" dirty="0" smtClean="0"/>
              <a:t>Handles updated</a:t>
            </a:r>
            <a:endParaRPr lang="en-US" dirty="0"/>
          </a:p>
        </p:txBody>
      </p:sp>
      <p:sp>
        <p:nvSpPr>
          <p:cNvPr id="22" name="Rectangle 21"/>
          <p:cNvSpPr/>
          <p:nvPr/>
        </p:nvSpPr>
        <p:spPr>
          <a:xfrm>
            <a:off x="10402762" y="5194651"/>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a:t>
            </a:r>
            <a:endParaRPr lang="en-US" dirty="0"/>
          </a:p>
        </p:txBody>
      </p:sp>
      <p:cxnSp>
        <p:nvCxnSpPr>
          <p:cNvPr id="19" name="Straight Connector 18"/>
          <p:cNvCxnSpPr/>
          <p:nvPr/>
        </p:nvCxnSpPr>
        <p:spPr>
          <a:xfrm flipH="1">
            <a:off x="10208885" y="5303520"/>
            <a:ext cx="1083212" cy="3219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8834101" y="3800063"/>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a:t>
            </a:r>
            <a:endParaRPr lang="en-US" dirty="0"/>
          </a:p>
        </p:txBody>
      </p:sp>
    </p:spTree>
    <p:extLst>
      <p:ext uri="{BB962C8B-B14F-4D97-AF65-F5344CB8AC3E}">
        <p14:creationId xmlns:p14="http://schemas.microsoft.com/office/powerpoint/2010/main" val="24434161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smtClean="0"/>
              <a:t>Now we have two handles which can be reduce</a:t>
            </a:r>
          </a:p>
          <a:p>
            <a:r>
              <a:rPr lang="en-IN" dirty="0" smtClean="0"/>
              <a:t>E</a:t>
            </a:r>
          </a:p>
          <a:p>
            <a:r>
              <a:rPr lang="en-IN" dirty="0" smtClean="0"/>
              <a:t>E+T</a:t>
            </a:r>
          </a:p>
          <a:p>
            <a:r>
              <a:rPr lang="en-IN" dirty="0" smtClean="0"/>
              <a:t>We reduce the longest possible.</a:t>
            </a:r>
            <a:endParaRPr lang="en-US" dirty="0"/>
          </a:p>
        </p:txBody>
      </p:sp>
    </p:spTree>
    <p:extLst>
      <p:ext uri="{BB962C8B-B14F-4D97-AF65-F5344CB8AC3E}">
        <p14:creationId xmlns:p14="http://schemas.microsoft.com/office/powerpoint/2010/main" val="356229271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8565734" y="1586162"/>
            <a:ext cx="1266092" cy="4135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0118633" y="4572896"/>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7" name="Rectangle 6"/>
          <p:cNvSpPr/>
          <p:nvPr/>
        </p:nvSpPr>
        <p:spPr>
          <a:xfrm>
            <a:off x="4518334" y="479571"/>
            <a:ext cx="695459" cy="321972"/>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12" name="TextBox 11"/>
          <p:cNvSpPr txBox="1"/>
          <p:nvPr/>
        </p:nvSpPr>
        <p:spPr>
          <a:xfrm>
            <a:off x="8870982" y="5683348"/>
            <a:ext cx="658578" cy="369332"/>
          </a:xfrm>
          <a:prstGeom prst="rect">
            <a:avLst/>
          </a:prstGeom>
          <a:noFill/>
        </p:spPr>
        <p:txBody>
          <a:bodyPr wrap="none" rtlCol="0">
            <a:spAutoFit/>
          </a:bodyPr>
          <a:lstStyle/>
          <a:p>
            <a:r>
              <a:rPr lang="en-IN" dirty="0" smtClean="0"/>
              <a:t>stack</a:t>
            </a:r>
            <a:endParaRPr lang="en-US" dirty="0"/>
          </a:p>
        </p:txBody>
      </p:sp>
      <p:sp>
        <p:nvSpPr>
          <p:cNvPr id="13" name="Rectangle 12"/>
          <p:cNvSpPr/>
          <p:nvPr/>
        </p:nvSpPr>
        <p:spPr>
          <a:xfrm>
            <a:off x="8567226" y="5303520"/>
            <a:ext cx="1266092" cy="355392"/>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a:t>
            </a:r>
            <a:endParaRPr lang="en-US" dirty="0">
              <a:solidFill>
                <a:schemeClr val="tx1"/>
              </a:solidFill>
            </a:endParaRPr>
          </a:p>
        </p:txBody>
      </p:sp>
      <p:sp>
        <p:nvSpPr>
          <p:cNvPr id="14" name="TextBox 13"/>
          <p:cNvSpPr txBox="1"/>
          <p:nvPr/>
        </p:nvSpPr>
        <p:spPr>
          <a:xfrm>
            <a:off x="487019" y="2202090"/>
            <a:ext cx="1261884" cy="1200329"/>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 $</a:t>
            </a:r>
            <a:endParaRPr lang="en-IN" dirty="0" smtClean="0"/>
          </a:p>
          <a:p>
            <a:r>
              <a:rPr lang="en-IN" dirty="0" smtClean="0"/>
              <a:t>E</a:t>
            </a:r>
            <a:r>
              <a:rPr lang="en-IN" dirty="0" smtClean="0">
                <a:sym typeface="Wingdings" panose="05000000000000000000" pitchFamily="2" charset="2"/>
              </a:rPr>
              <a:t> E+T/T</a:t>
            </a:r>
          </a:p>
          <a:p>
            <a:r>
              <a:rPr lang="en-IN" dirty="0" smtClean="0">
                <a:sym typeface="Wingdings" panose="05000000000000000000" pitchFamily="2" charset="2"/>
              </a:rPr>
              <a:t>TT*F/F</a:t>
            </a:r>
          </a:p>
          <a:p>
            <a:r>
              <a:rPr lang="en-IN" dirty="0" err="1" smtClean="0">
                <a:sym typeface="Wingdings" panose="05000000000000000000" pitchFamily="2" charset="2"/>
              </a:rPr>
              <a:t>Fid</a:t>
            </a:r>
            <a:r>
              <a:rPr lang="en-IN" dirty="0" smtClean="0">
                <a:sym typeface="Wingdings" panose="05000000000000000000" pitchFamily="2" charset="2"/>
              </a:rPr>
              <a:t> /</a:t>
            </a:r>
            <a:r>
              <a:rPr lang="en-IN" dirty="0" err="1" smtClean="0">
                <a:sym typeface="Wingdings" panose="05000000000000000000" pitchFamily="2" charset="2"/>
              </a:rPr>
              <a:t>num</a:t>
            </a:r>
            <a:endParaRPr lang="en-US" dirty="0"/>
          </a:p>
        </p:txBody>
      </p:sp>
      <p:sp>
        <p:nvSpPr>
          <p:cNvPr id="15" name="TextBox 14"/>
          <p:cNvSpPr txBox="1"/>
          <p:nvPr/>
        </p:nvSpPr>
        <p:spPr>
          <a:xfrm>
            <a:off x="3691161" y="455891"/>
            <a:ext cx="684803" cy="369332"/>
          </a:xfrm>
          <a:prstGeom prst="rect">
            <a:avLst/>
          </a:prstGeom>
          <a:noFill/>
        </p:spPr>
        <p:txBody>
          <a:bodyPr wrap="none" rtlCol="0">
            <a:spAutoFit/>
          </a:bodyPr>
          <a:lstStyle/>
          <a:p>
            <a:r>
              <a:rPr lang="en-IN" dirty="0"/>
              <a:t>I</a:t>
            </a:r>
            <a:r>
              <a:rPr lang="en-IN" dirty="0" smtClean="0"/>
              <a:t>nput</a:t>
            </a:r>
            <a:endParaRPr lang="en-US" dirty="0"/>
          </a:p>
        </p:txBody>
      </p:sp>
      <p:sp>
        <p:nvSpPr>
          <p:cNvPr id="16" name="TextBox 15"/>
          <p:cNvSpPr txBox="1"/>
          <p:nvPr/>
        </p:nvSpPr>
        <p:spPr>
          <a:xfrm>
            <a:off x="423294" y="3430731"/>
            <a:ext cx="557717" cy="369332"/>
          </a:xfrm>
          <a:prstGeom prst="rect">
            <a:avLst/>
          </a:prstGeom>
          <a:noFill/>
        </p:spPr>
        <p:txBody>
          <a:bodyPr wrap="none" rtlCol="0">
            <a:spAutoFit/>
          </a:bodyPr>
          <a:lstStyle/>
          <a:p>
            <a:r>
              <a:rPr lang="en-IN" dirty="0" smtClean="0"/>
              <a:t>CFG</a:t>
            </a:r>
            <a:endParaRPr lang="en-US" dirty="0"/>
          </a:p>
        </p:txBody>
      </p:sp>
      <p:cxnSp>
        <p:nvCxnSpPr>
          <p:cNvPr id="18" name="Straight Arrow Connector 17"/>
          <p:cNvCxnSpPr/>
          <p:nvPr/>
        </p:nvCxnSpPr>
        <p:spPr>
          <a:xfrm flipV="1">
            <a:off x="4792727" y="832903"/>
            <a:ext cx="0" cy="295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180234" y="1057907"/>
            <a:ext cx="1371658" cy="369332"/>
          </a:xfrm>
          <a:prstGeom prst="rect">
            <a:avLst/>
          </a:prstGeom>
          <a:noFill/>
        </p:spPr>
        <p:txBody>
          <a:bodyPr wrap="none" rtlCol="0">
            <a:spAutoFit/>
          </a:bodyPr>
          <a:lstStyle/>
          <a:p>
            <a:r>
              <a:rPr lang="en-IN" dirty="0" smtClean="0"/>
              <a:t>Read header</a:t>
            </a:r>
            <a:endParaRPr lang="en-US" dirty="0"/>
          </a:p>
        </p:txBody>
      </p:sp>
      <p:sp>
        <p:nvSpPr>
          <p:cNvPr id="17" name="TextBox 16"/>
          <p:cNvSpPr txBox="1"/>
          <p:nvPr/>
        </p:nvSpPr>
        <p:spPr>
          <a:xfrm>
            <a:off x="1582666" y="5129350"/>
            <a:ext cx="4216990" cy="1477328"/>
          </a:xfrm>
          <a:prstGeom prst="rect">
            <a:avLst/>
          </a:prstGeom>
          <a:noFill/>
        </p:spPr>
        <p:txBody>
          <a:bodyPr wrap="square" rtlCol="0">
            <a:spAutoFit/>
          </a:bodyPr>
          <a:lstStyle/>
          <a:p>
            <a:r>
              <a:rPr lang="en-IN" dirty="0" smtClean="0"/>
              <a:t>Current handle(s)/substrings at top of stack</a:t>
            </a:r>
          </a:p>
          <a:p>
            <a:pPr marL="285750" indent="-285750">
              <a:buFont typeface="Arial" panose="020B0604020202020204" pitchFamily="34" charset="0"/>
              <a:buChar char="•"/>
            </a:pPr>
            <a:r>
              <a:rPr lang="en-IN" dirty="0" smtClean="0"/>
              <a:t> E + T $</a:t>
            </a:r>
          </a:p>
          <a:p>
            <a:pPr marL="285750" indent="-285750">
              <a:buFont typeface="Arial" panose="020B0604020202020204" pitchFamily="34" charset="0"/>
              <a:buChar char="•"/>
            </a:pPr>
            <a:r>
              <a:rPr lang="en-IN" dirty="0" smtClean="0"/>
              <a:t> E + T</a:t>
            </a:r>
          </a:p>
          <a:p>
            <a:pPr marL="285750" indent="-285750">
              <a:buFont typeface="Arial" panose="020B0604020202020204" pitchFamily="34" charset="0"/>
              <a:buChar char="•"/>
            </a:pPr>
            <a:r>
              <a:rPr lang="en-IN" dirty="0"/>
              <a:t>E</a:t>
            </a:r>
            <a:r>
              <a:rPr lang="en-IN" dirty="0" smtClean="0"/>
              <a:t>+</a:t>
            </a:r>
          </a:p>
          <a:p>
            <a:pPr marL="285750" indent="-285750">
              <a:buFont typeface="Arial" panose="020B0604020202020204" pitchFamily="34" charset="0"/>
              <a:buChar char="•"/>
            </a:pPr>
            <a:r>
              <a:rPr lang="en-IN" dirty="0"/>
              <a:t>E</a:t>
            </a:r>
            <a:endParaRPr lang="en-IN" dirty="0" smtClean="0"/>
          </a:p>
        </p:txBody>
      </p:sp>
      <p:sp>
        <p:nvSpPr>
          <p:cNvPr id="21" name="Rectangle 20"/>
          <p:cNvSpPr/>
          <p:nvPr/>
        </p:nvSpPr>
        <p:spPr>
          <a:xfrm>
            <a:off x="10118632" y="5010054"/>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a:t>
            </a:r>
            <a:endParaRPr lang="en-US" dirty="0"/>
          </a:p>
        </p:txBody>
      </p:sp>
      <p:graphicFrame>
        <p:nvGraphicFramePr>
          <p:cNvPr id="24" name="Table 23"/>
          <p:cNvGraphicFramePr>
            <a:graphicFrameLocks noGrp="1"/>
          </p:cNvGraphicFramePr>
          <p:nvPr>
            <p:extLst>
              <p:ext uri="{D42A27DB-BD31-4B8C-83A1-F6EECF244321}">
                <p14:modId xmlns:p14="http://schemas.microsoft.com/office/powerpoint/2010/main" val="2878509746"/>
              </p:ext>
            </p:extLst>
          </p:nvPr>
        </p:nvGraphicFramePr>
        <p:xfrm>
          <a:off x="1942781" y="1339440"/>
          <a:ext cx="5714646" cy="3708400"/>
        </p:xfrm>
        <a:graphic>
          <a:graphicData uri="http://schemas.openxmlformats.org/drawingml/2006/table">
            <a:tbl>
              <a:tblPr firstRow="1" bandRow="1">
                <a:tableStyleId>{5C22544A-7EE6-4342-B048-85BDC9FD1C3A}</a:tableStyleId>
              </a:tblPr>
              <a:tblGrid>
                <a:gridCol w="1904882"/>
                <a:gridCol w="1904882"/>
                <a:gridCol w="1904882"/>
              </a:tblGrid>
              <a:tr h="370840">
                <a:tc>
                  <a:txBody>
                    <a:bodyPr/>
                    <a:lstStyle/>
                    <a:p>
                      <a:r>
                        <a:rPr lang="en-IN" dirty="0" smtClean="0"/>
                        <a:t>stack</a:t>
                      </a:r>
                      <a:endParaRPr lang="en-US" dirty="0"/>
                    </a:p>
                  </a:txBody>
                  <a:tcPr/>
                </a:tc>
                <a:tc>
                  <a:txBody>
                    <a:bodyPr/>
                    <a:lstStyle/>
                    <a:p>
                      <a:r>
                        <a:rPr lang="en-IN" dirty="0" smtClean="0"/>
                        <a:t>input</a:t>
                      </a:r>
                      <a:endParaRPr lang="en-US" dirty="0"/>
                    </a:p>
                  </a:txBody>
                  <a:tcPr/>
                </a:tc>
                <a:tc>
                  <a:txBody>
                    <a:bodyPr/>
                    <a:lstStyle/>
                    <a:p>
                      <a:r>
                        <a:rPr lang="en-IN" dirty="0" smtClean="0"/>
                        <a:t>action</a:t>
                      </a:r>
                      <a:endParaRPr lang="en-US" dirty="0"/>
                    </a:p>
                  </a:txBody>
                  <a:tcPr/>
                </a:tc>
              </a:tr>
              <a:tr h="370840">
                <a:tc>
                  <a:txBody>
                    <a:bodyPr/>
                    <a:lstStyle/>
                    <a:p>
                      <a:r>
                        <a:rPr lang="en-IN" dirty="0" smtClean="0"/>
                        <a:t>$</a:t>
                      </a:r>
                      <a:endParaRPr lang="en-US" dirty="0"/>
                    </a:p>
                  </a:txBody>
                  <a:tcPr/>
                </a:tc>
                <a:tc>
                  <a:txBody>
                    <a:bodyPr/>
                    <a:lstStyle/>
                    <a:p>
                      <a:r>
                        <a:rPr lang="en-IN" dirty="0" err="1" smtClean="0"/>
                        <a:t>Id+id</a:t>
                      </a:r>
                      <a:r>
                        <a:rPr lang="en-IN" dirty="0" smtClean="0"/>
                        <a:t>$</a:t>
                      </a:r>
                      <a:endParaRPr lang="en-US" dirty="0"/>
                    </a:p>
                  </a:txBody>
                  <a:tcPr/>
                </a:tc>
                <a:tc>
                  <a:txBody>
                    <a:bodyPr/>
                    <a:lstStyle/>
                    <a:p>
                      <a:r>
                        <a:rPr lang="en-IN" dirty="0" smtClean="0"/>
                        <a:t>shift</a:t>
                      </a:r>
                      <a:endParaRPr lang="en-US" dirty="0"/>
                    </a:p>
                  </a:txBody>
                  <a:tcPr/>
                </a:tc>
              </a:tr>
              <a:tr h="370840">
                <a:tc>
                  <a:txBody>
                    <a:bodyPr/>
                    <a:lstStyle/>
                    <a:p>
                      <a:r>
                        <a:rPr lang="en-IN" dirty="0" smtClean="0"/>
                        <a:t>$ id</a:t>
                      </a:r>
                      <a:endParaRPr lang="en-US" dirty="0"/>
                    </a:p>
                  </a:txBody>
                  <a:tcPr/>
                </a:tc>
                <a:tc>
                  <a:txBody>
                    <a:bodyPr/>
                    <a:lstStyle/>
                    <a:p>
                      <a:r>
                        <a:rPr lang="en-IN" dirty="0" smtClean="0"/>
                        <a:t>+id$</a:t>
                      </a:r>
                    </a:p>
                  </a:txBody>
                  <a:tcPr/>
                </a:tc>
                <a:tc>
                  <a:txBody>
                    <a:bodyPr/>
                    <a:lstStyle/>
                    <a:p>
                      <a:r>
                        <a:rPr lang="en-IN" dirty="0" smtClean="0"/>
                        <a:t>reduce</a:t>
                      </a:r>
                      <a:endParaRPr lang="en-US" dirty="0"/>
                    </a:p>
                  </a:txBody>
                  <a:tcPr/>
                </a:tc>
              </a:tr>
              <a:tr h="370840">
                <a:tc>
                  <a:txBody>
                    <a:bodyPr/>
                    <a:lstStyle/>
                    <a:p>
                      <a:r>
                        <a:rPr lang="en-IN" dirty="0" smtClean="0"/>
                        <a:t>$</a:t>
                      </a:r>
                      <a:r>
                        <a:rPr lang="en-IN" baseline="0" dirty="0" smtClean="0"/>
                        <a:t> </a:t>
                      </a:r>
                      <a:r>
                        <a:rPr lang="en-IN" dirty="0" smtClean="0"/>
                        <a:t>F</a:t>
                      </a:r>
                      <a:endParaRPr lang="en-US" dirty="0"/>
                    </a:p>
                  </a:txBody>
                  <a:tcPr/>
                </a:tc>
                <a:tc>
                  <a:txBody>
                    <a:bodyPr/>
                    <a:lstStyle/>
                    <a:p>
                      <a:r>
                        <a:rPr lang="en-IN" dirty="0" smtClean="0"/>
                        <a:t>+id$</a:t>
                      </a:r>
                      <a:endParaRPr lang="en-US" dirty="0"/>
                    </a:p>
                  </a:txBody>
                  <a:tcPr/>
                </a:tc>
                <a:tc>
                  <a:txBody>
                    <a:bodyPr/>
                    <a:lstStyle/>
                    <a:p>
                      <a:r>
                        <a:rPr lang="en-IN" dirty="0" smtClean="0"/>
                        <a:t>Reduce</a:t>
                      </a:r>
                      <a:endParaRPr lang="en-US" dirty="0"/>
                    </a:p>
                  </a:txBody>
                  <a:tcPr/>
                </a:tc>
              </a:tr>
              <a:tr h="370840">
                <a:tc>
                  <a:txBody>
                    <a:bodyPr/>
                    <a:lstStyle/>
                    <a:p>
                      <a:r>
                        <a:rPr lang="en-IN" dirty="0" smtClean="0"/>
                        <a:t>$ T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+id$</a:t>
                      </a:r>
                      <a:endParaRPr lang="en-US" dirty="0" smtClean="0"/>
                    </a:p>
                  </a:txBody>
                  <a:tcPr/>
                </a:tc>
                <a:tc>
                  <a:txBody>
                    <a:bodyPr/>
                    <a:lstStyle/>
                    <a:p>
                      <a:r>
                        <a:rPr lang="en-IN" dirty="0" smtClean="0"/>
                        <a:t>Shift</a:t>
                      </a:r>
                      <a:endParaRPr lang="en-US" dirty="0"/>
                    </a:p>
                  </a:txBody>
                  <a:tcPr/>
                </a:tc>
              </a:tr>
              <a:tr h="370840">
                <a:tc>
                  <a:txBody>
                    <a:bodyPr/>
                    <a:lstStyle/>
                    <a:p>
                      <a:r>
                        <a:rPr lang="en-IN" dirty="0" smtClean="0"/>
                        <a:t>$ T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a:t>
                      </a:r>
                      <a:endParaRPr lang="en-US" dirty="0" smtClean="0"/>
                    </a:p>
                  </a:txBody>
                  <a:tcPr/>
                </a:tc>
                <a:tc>
                  <a:txBody>
                    <a:bodyPr/>
                    <a:lstStyle/>
                    <a:p>
                      <a:r>
                        <a:rPr lang="en-IN" dirty="0" smtClean="0"/>
                        <a:t>Shift </a:t>
                      </a:r>
                      <a:endParaRPr lang="en-US" dirty="0"/>
                    </a:p>
                  </a:txBody>
                  <a:tcPr/>
                </a:tc>
              </a:tr>
              <a:tr h="370840">
                <a:tc>
                  <a:txBody>
                    <a:bodyPr/>
                    <a:lstStyle/>
                    <a:p>
                      <a:r>
                        <a:rPr lang="en-IN" dirty="0" smtClean="0"/>
                        <a:t> $ T + id</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a:t>
                      </a:r>
                      <a:endParaRPr lang="en-US" dirty="0" smtClean="0"/>
                    </a:p>
                  </a:txBody>
                  <a:tcPr/>
                </a:tc>
                <a:tc>
                  <a:txBody>
                    <a:bodyPr/>
                    <a:lstStyle/>
                    <a:p>
                      <a:r>
                        <a:rPr lang="en-IN" dirty="0" smtClean="0"/>
                        <a:t>reduce</a:t>
                      </a:r>
                      <a:endParaRPr lang="en-US" dirty="0"/>
                    </a:p>
                  </a:txBody>
                  <a:tcPr/>
                </a:tc>
              </a:tr>
              <a:tr h="370840">
                <a:tc>
                  <a:txBody>
                    <a:bodyPr/>
                    <a:lstStyle/>
                    <a:p>
                      <a:r>
                        <a:rPr lang="en-IN" dirty="0" smtClean="0"/>
                        <a:t> $ T + F</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a:t>
                      </a:r>
                      <a:endParaRPr lang="en-US" dirty="0" smtClean="0"/>
                    </a:p>
                  </a:txBody>
                  <a:tcPr/>
                </a:tc>
                <a:tc>
                  <a:txBody>
                    <a:bodyPr/>
                    <a:lstStyle/>
                    <a:p>
                      <a:r>
                        <a:rPr lang="en-IN" dirty="0" smtClean="0"/>
                        <a:t>Reduce</a:t>
                      </a:r>
                      <a:endParaRPr lang="en-US" dirty="0"/>
                    </a:p>
                  </a:txBody>
                  <a:tcPr/>
                </a:tc>
              </a:tr>
              <a:tr h="370840">
                <a:tc>
                  <a:txBody>
                    <a:bodyPr/>
                    <a:lstStyle/>
                    <a:p>
                      <a:r>
                        <a:rPr lang="en-IN" dirty="0" smtClean="0"/>
                        <a:t> $ T + 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a:t>
                      </a:r>
                      <a:endParaRPr lang="en-US" dirty="0" smtClean="0"/>
                    </a:p>
                  </a:txBody>
                  <a:tcPr/>
                </a:tc>
                <a:tc>
                  <a:txBody>
                    <a:bodyPr/>
                    <a:lstStyle/>
                    <a:p>
                      <a:r>
                        <a:rPr lang="en-IN" dirty="0" smtClean="0"/>
                        <a:t>Reduce</a:t>
                      </a:r>
                      <a:endParaRPr lang="en-US" dirty="0"/>
                    </a:p>
                  </a:txBody>
                  <a:tcPr/>
                </a:tc>
              </a:tr>
              <a:tr h="370840">
                <a:tc>
                  <a:txBody>
                    <a:bodyPr/>
                    <a:lstStyle/>
                    <a:p>
                      <a:r>
                        <a:rPr lang="en-IN" dirty="0" smtClean="0"/>
                        <a:t> $ E + 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a:t>
                      </a:r>
                      <a:endParaRPr lang="en-US" dirty="0" smtClean="0"/>
                    </a:p>
                  </a:txBody>
                  <a:tcPr/>
                </a:tc>
                <a:tc>
                  <a:txBody>
                    <a:bodyPr/>
                    <a:lstStyle/>
                    <a:p>
                      <a:r>
                        <a:rPr lang="en-IN" dirty="0" smtClean="0"/>
                        <a:t>Reduce</a:t>
                      </a:r>
                      <a:endParaRPr lang="en-US" dirty="0"/>
                    </a:p>
                  </a:txBody>
                  <a:tcPr/>
                </a:tc>
              </a:tr>
            </a:tbl>
          </a:graphicData>
        </a:graphic>
      </p:graphicFrame>
      <p:cxnSp>
        <p:nvCxnSpPr>
          <p:cNvPr id="19" name="Straight Connector 18"/>
          <p:cNvCxnSpPr/>
          <p:nvPr/>
        </p:nvCxnSpPr>
        <p:spPr>
          <a:xfrm flipH="1">
            <a:off x="10118632" y="5020357"/>
            <a:ext cx="1083212" cy="3219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10118633" y="4174301"/>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a:t>
            </a:r>
            <a:endParaRPr lang="en-US" dirty="0"/>
          </a:p>
        </p:txBody>
      </p:sp>
      <p:cxnSp>
        <p:nvCxnSpPr>
          <p:cNvPr id="25" name="Straight Connector 24"/>
          <p:cNvCxnSpPr/>
          <p:nvPr/>
        </p:nvCxnSpPr>
        <p:spPr>
          <a:xfrm flipH="1">
            <a:off x="10090099" y="4526668"/>
            <a:ext cx="1083212" cy="3219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9924755" y="4094022"/>
            <a:ext cx="1083212" cy="3219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8870982" y="4805970"/>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a:t>
            </a:r>
            <a:endParaRPr lang="en-US" dirty="0"/>
          </a:p>
        </p:txBody>
      </p:sp>
    </p:spTree>
    <p:extLst>
      <p:ext uri="{BB962C8B-B14F-4D97-AF65-F5344CB8AC3E}">
        <p14:creationId xmlns:p14="http://schemas.microsoft.com/office/powerpoint/2010/main" val="23918852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Two ways of doing derivations </a:t>
            </a:r>
            <a:endParaRPr lang="en-US" dirty="0"/>
          </a:p>
        </p:txBody>
      </p:sp>
      <p:sp>
        <p:nvSpPr>
          <p:cNvPr id="3" name="Content Placeholder 2"/>
          <p:cNvSpPr>
            <a:spLocks noGrp="1"/>
          </p:cNvSpPr>
          <p:nvPr>
            <p:ph idx="1"/>
          </p:nvPr>
        </p:nvSpPr>
        <p:spPr/>
        <p:txBody>
          <a:bodyPr/>
          <a:lstStyle/>
          <a:p>
            <a:r>
              <a:rPr lang="en-IN" dirty="0" smtClean="0"/>
              <a:t>After reading the input we can either</a:t>
            </a:r>
          </a:p>
          <a:p>
            <a:pPr lvl="1"/>
            <a:r>
              <a:rPr lang="en-IN" dirty="0" smtClean="0"/>
              <a:t>Derive (expand) the left most non terminal  (which leads to top down parsing)</a:t>
            </a:r>
          </a:p>
          <a:p>
            <a:pPr lvl="1"/>
            <a:r>
              <a:rPr lang="en-IN" dirty="0" smtClean="0"/>
              <a:t>Derive( condense) the right most non terminal (which leads to bottom up parsing)</a:t>
            </a:r>
            <a:endParaRPr lang="en-US" dirty="0" smtClean="0"/>
          </a:p>
          <a:p>
            <a:r>
              <a:rPr lang="en-IN" dirty="0" smtClean="0"/>
              <a:t>That is why we say we derive the rightmost non terminal in reverse</a:t>
            </a:r>
          </a:p>
          <a:p>
            <a:r>
              <a:rPr lang="en-IN" dirty="0" smtClean="0"/>
              <a:t>That is unlike top down parser in which we replace left side of production with right side, in bottom up parsing we replace the left side of production with the right side(which in case of CFG’s is a single non terminal)</a:t>
            </a:r>
            <a:endParaRPr lang="en-US" dirty="0"/>
          </a:p>
        </p:txBody>
      </p:sp>
    </p:spTree>
    <p:extLst>
      <p:ext uri="{BB962C8B-B14F-4D97-AF65-F5344CB8AC3E}">
        <p14:creationId xmlns:p14="http://schemas.microsoft.com/office/powerpoint/2010/main" val="21503351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8565734" y="1586162"/>
            <a:ext cx="1266092" cy="4135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518333" y="209179"/>
            <a:ext cx="695459" cy="321972"/>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12" name="TextBox 11"/>
          <p:cNvSpPr txBox="1"/>
          <p:nvPr/>
        </p:nvSpPr>
        <p:spPr>
          <a:xfrm>
            <a:off x="8870982" y="5683348"/>
            <a:ext cx="658578" cy="369332"/>
          </a:xfrm>
          <a:prstGeom prst="rect">
            <a:avLst/>
          </a:prstGeom>
          <a:noFill/>
        </p:spPr>
        <p:txBody>
          <a:bodyPr wrap="none" rtlCol="0">
            <a:spAutoFit/>
          </a:bodyPr>
          <a:lstStyle/>
          <a:p>
            <a:r>
              <a:rPr lang="en-IN" dirty="0" smtClean="0"/>
              <a:t>stack</a:t>
            </a:r>
            <a:endParaRPr lang="en-US" dirty="0"/>
          </a:p>
        </p:txBody>
      </p:sp>
      <p:sp>
        <p:nvSpPr>
          <p:cNvPr id="13" name="Rectangle 12"/>
          <p:cNvSpPr/>
          <p:nvPr/>
        </p:nvSpPr>
        <p:spPr>
          <a:xfrm>
            <a:off x="8567226" y="5303520"/>
            <a:ext cx="1266092" cy="355392"/>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a:t>
            </a:r>
            <a:endParaRPr lang="en-US" dirty="0">
              <a:solidFill>
                <a:schemeClr val="tx1"/>
              </a:solidFill>
            </a:endParaRPr>
          </a:p>
        </p:txBody>
      </p:sp>
      <p:sp>
        <p:nvSpPr>
          <p:cNvPr id="14" name="TextBox 13"/>
          <p:cNvSpPr txBox="1"/>
          <p:nvPr/>
        </p:nvSpPr>
        <p:spPr>
          <a:xfrm>
            <a:off x="487019" y="2202090"/>
            <a:ext cx="1261884" cy="1200329"/>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 $</a:t>
            </a:r>
            <a:endParaRPr lang="en-IN" dirty="0" smtClean="0"/>
          </a:p>
          <a:p>
            <a:r>
              <a:rPr lang="en-IN" dirty="0" smtClean="0"/>
              <a:t>E</a:t>
            </a:r>
            <a:r>
              <a:rPr lang="en-IN" dirty="0" smtClean="0">
                <a:sym typeface="Wingdings" panose="05000000000000000000" pitchFamily="2" charset="2"/>
              </a:rPr>
              <a:t> E+T/T</a:t>
            </a:r>
          </a:p>
          <a:p>
            <a:r>
              <a:rPr lang="en-IN" dirty="0" smtClean="0">
                <a:sym typeface="Wingdings" panose="05000000000000000000" pitchFamily="2" charset="2"/>
              </a:rPr>
              <a:t>TT*F/F</a:t>
            </a:r>
          </a:p>
          <a:p>
            <a:r>
              <a:rPr lang="en-IN" dirty="0" err="1" smtClean="0">
                <a:sym typeface="Wingdings" panose="05000000000000000000" pitchFamily="2" charset="2"/>
              </a:rPr>
              <a:t>Fid</a:t>
            </a:r>
            <a:r>
              <a:rPr lang="en-IN" dirty="0" smtClean="0">
                <a:sym typeface="Wingdings" panose="05000000000000000000" pitchFamily="2" charset="2"/>
              </a:rPr>
              <a:t> /</a:t>
            </a:r>
            <a:r>
              <a:rPr lang="en-IN" dirty="0" err="1" smtClean="0">
                <a:sym typeface="Wingdings" panose="05000000000000000000" pitchFamily="2" charset="2"/>
              </a:rPr>
              <a:t>num</a:t>
            </a:r>
            <a:endParaRPr lang="en-US" dirty="0"/>
          </a:p>
        </p:txBody>
      </p:sp>
      <p:sp>
        <p:nvSpPr>
          <p:cNvPr id="15" name="TextBox 14"/>
          <p:cNvSpPr txBox="1"/>
          <p:nvPr/>
        </p:nvSpPr>
        <p:spPr>
          <a:xfrm>
            <a:off x="3716443" y="226519"/>
            <a:ext cx="684803" cy="369332"/>
          </a:xfrm>
          <a:prstGeom prst="rect">
            <a:avLst/>
          </a:prstGeom>
          <a:noFill/>
        </p:spPr>
        <p:txBody>
          <a:bodyPr wrap="none" rtlCol="0">
            <a:spAutoFit/>
          </a:bodyPr>
          <a:lstStyle/>
          <a:p>
            <a:r>
              <a:rPr lang="en-IN" dirty="0"/>
              <a:t>I</a:t>
            </a:r>
            <a:r>
              <a:rPr lang="en-IN" dirty="0" smtClean="0"/>
              <a:t>nput</a:t>
            </a:r>
            <a:endParaRPr lang="en-US" dirty="0"/>
          </a:p>
        </p:txBody>
      </p:sp>
      <p:sp>
        <p:nvSpPr>
          <p:cNvPr id="16" name="TextBox 15"/>
          <p:cNvSpPr txBox="1"/>
          <p:nvPr/>
        </p:nvSpPr>
        <p:spPr>
          <a:xfrm>
            <a:off x="423294" y="3430731"/>
            <a:ext cx="557717" cy="369332"/>
          </a:xfrm>
          <a:prstGeom prst="rect">
            <a:avLst/>
          </a:prstGeom>
          <a:noFill/>
        </p:spPr>
        <p:txBody>
          <a:bodyPr wrap="none" rtlCol="0">
            <a:spAutoFit/>
          </a:bodyPr>
          <a:lstStyle/>
          <a:p>
            <a:r>
              <a:rPr lang="en-IN" dirty="0" smtClean="0"/>
              <a:t>CFG</a:t>
            </a:r>
            <a:endParaRPr lang="en-US" dirty="0"/>
          </a:p>
        </p:txBody>
      </p:sp>
      <p:cxnSp>
        <p:nvCxnSpPr>
          <p:cNvPr id="18" name="Straight Arrow Connector 17"/>
          <p:cNvCxnSpPr/>
          <p:nvPr/>
        </p:nvCxnSpPr>
        <p:spPr>
          <a:xfrm flipV="1">
            <a:off x="4866062" y="531151"/>
            <a:ext cx="0" cy="295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180233" y="809568"/>
            <a:ext cx="1371658" cy="369332"/>
          </a:xfrm>
          <a:prstGeom prst="rect">
            <a:avLst/>
          </a:prstGeom>
          <a:noFill/>
        </p:spPr>
        <p:txBody>
          <a:bodyPr wrap="none" rtlCol="0">
            <a:spAutoFit/>
          </a:bodyPr>
          <a:lstStyle/>
          <a:p>
            <a:r>
              <a:rPr lang="en-IN" dirty="0" smtClean="0"/>
              <a:t>Read header</a:t>
            </a:r>
            <a:endParaRPr lang="en-US" dirty="0"/>
          </a:p>
        </p:txBody>
      </p:sp>
      <p:sp>
        <p:nvSpPr>
          <p:cNvPr id="17" name="TextBox 16"/>
          <p:cNvSpPr txBox="1"/>
          <p:nvPr/>
        </p:nvSpPr>
        <p:spPr>
          <a:xfrm>
            <a:off x="1574711" y="5342329"/>
            <a:ext cx="4216990" cy="923330"/>
          </a:xfrm>
          <a:prstGeom prst="rect">
            <a:avLst/>
          </a:prstGeom>
          <a:noFill/>
        </p:spPr>
        <p:txBody>
          <a:bodyPr wrap="square" rtlCol="0">
            <a:spAutoFit/>
          </a:bodyPr>
          <a:lstStyle/>
          <a:p>
            <a:r>
              <a:rPr lang="en-IN" dirty="0" smtClean="0"/>
              <a:t>Current handle(s)/substrings at top of stack</a:t>
            </a:r>
          </a:p>
          <a:p>
            <a:pPr marL="285750" indent="-285750">
              <a:buFont typeface="Arial" panose="020B0604020202020204" pitchFamily="34" charset="0"/>
              <a:buChar char="•"/>
            </a:pPr>
            <a:r>
              <a:rPr lang="en-IN" dirty="0" smtClean="0"/>
              <a:t> E  $</a:t>
            </a:r>
          </a:p>
          <a:p>
            <a:endParaRPr lang="en-IN" dirty="0" smtClean="0"/>
          </a:p>
        </p:txBody>
      </p:sp>
      <p:graphicFrame>
        <p:nvGraphicFramePr>
          <p:cNvPr id="24" name="Table 23"/>
          <p:cNvGraphicFramePr>
            <a:graphicFrameLocks noGrp="1"/>
          </p:cNvGraphicFramePr>
          <p:nvPr>
            <p:extLst>
              <p:ext uri="{D42A27DB-BD31-4B8C-83A1-F6EECF244321}">
                <p14:modId xmlns:p14="http://schemas.microsoft.com/office/powerpoint/2010/main" val="4015844109"/>
              </p:ext>
            </p:extLst>
          </p:nvPr>
        </p:nvGraphicFramePr>
        <p:xfrm>
          <a:off x="2008739" y="1079190"/>
          <a:ext cx="5714646" cy="4079240"/>
        </p:xfrm>
        <a:graphic>
          <a:graphicData uri="http://schemas.openxmlformats.org/drawingml/2006/table">
            <a:tbl>
              <a:tblPr firstRow="1" bandRow="1">
                <a:tableStyleId>{5C22544A-7EE6-4342-B048-85BDC9FD1C3A}</a:tableStyleId>
              </a:tblPr>
              <a:tblGrid>
                <a:gridCol w="1904882"/>
                <a:gridCol w="1904882"/>
                <a:gridCol w="1904882"/>
              </a:tblGrid>
              <a:tr h="370840">
                <a:tc>
                  <a:txBody>
                    <a:bodyPr/>
                    <a:lstStyle/>
                    <a:p>
                      <a:r>
                        <a:rPr lang="en-IN" dirty="0" smtClean="0"/>
                        <a:t>stack</a:t>
                      </a:r>
                      <a:endParaRPr lang="en-US" dirty="0"/>
                    </a:p>
                  </a:txBody>
                  <a:tcPr/>
                </a:tc>
                <a:tc>
                  <a:txBody>
                    <a:bodyPr/>
                    <a:lstStyle/>
                    <a:p>
                      <a:r>
                        <a:rPr lang="en-IN" dirty="0" smtClean="0"/>
                        <a:t>input</a:t>
                      </a:r>
                      <a:endParaRPr lang="en-US" dirty="0"/>
                    </a:p>
                  </a:txBody>
                  <a:tcPr/>
                </a:tc>
                <a:tc>
                  <a:txBody>
                    <a:bodyPr/>
                    <a:lstStyle/>
                    <a:p>
                      <a:r>
                        <a:rPr lang="en-IN" dirty="0" smtClean="0"/>
                        <a:t>action</a:t>
                      </a:r>
                      <a:endParaRPr lang="en-US" dirty="0"/>
                    </a:p>
                  </a:txBody>
                  <a:tcPr/>
                </a:tc>
              </a:tr>
              <a:tr h="370840">
                <a:tc>
                  <a:txBody>
                    <a:bodyPr/>
                    <a:lstStyle/>
                    <a:p>
                      <a:r>
                        <a:rPr lang="en-IN" dirty="0" smtClean="0"/>
                        <a:t>$</a:t>
                      </a:r>
                      <a:endParaRPr lang="en-US" dirty="0"/>
                    </a:p>
                  </a:txBody>
                  <a:tcPr/>
                </a:tc>
                <a:tc>
                  <a:txBody>
                    <a:bodyPr/>
                    <a:lstStyle/>
                    <a:p>
                      <a:r>
                        <a:rPr lang="en-IN" dirty="0" err="1" smtClean="0"/>
                        <a:t>Id+id</a:t>
                      </a:r>
                      <a:r>
                        <a:rPr lang="en-IN" dirty="0" smtClean="0"/>
                        <a:t>$</a:t>
                      </a:r>
                      <a:endParaRPr lang="en-US" dirty="0"/>
                    </a:p>
                  </a:txBody>
                  <a:tcPr/>
                </a:tc>
                <a:tc>
                  <a:txBody>
                    <a:bodyPr/>
                    <a:lstStyle/>
                    <a:p>
                      <a:r>
                        <a:rPr lang="en-IN" dirty="0" smtClean="0"/>
                        <a:t>shift</a:t>
                      </a:r>
                      <a:endParaRPr lang="en-US" dirty="0"/>
                    </a:p>
                  </a:txBody>
                  <a:tcPr/>
                </a:tc>
              </a:tr>
              <a:tr h="370840">
                <a:tc>
                  <a:txBody>
                    <a:bodyPr/>
                    <a:lstStyle/>
                    <a:p>
                      <a:r>
                        <a:rPr lang="en-IN" dirty="0" smtClean="0"/>
                        <a:t>$ id</a:t>
                      </a:r>
                      <a:endParaRPr lang="en-US" dirty="0"/>
                    </a:p>
                  </a:txBody>
                  <a:tcPr/>
                </a:tc>
                <a:tc>
                  <a:txBody>
                    <a:bodyPr/>
                    <a:lstStyle/>
                    <a:p>
                      <a:r>
                        <a:rPr lang="en-IN" dirty="0" smtClean="0"/>
                        <a:t>+id$</a:t>
                      </a:r>
                    </a:p>
                  </a:txBody>
                  <a:tcPr/>
                </a:tc>
                <a:tc>
                  <a:txBody>
                    <a:bodyPr/>
                    <a:lstStyle/>
                    <a:p>
                      <a:r>
                        <a:rPr lang="en-IN" dirty="0" smtClean="0"/>
                        <a:t>reduce</a:t>
                      </a:r>
                      <a:endParaRPr lang="en-US" dirty="0"/>
                    </a:p>
                  </a:txBody>
                  <a:tcPr/>
                </a:tc>
              </a:tr>
              <a:tr h="370840">
                <a:tc>
                  <a:txBody>
                    <a:bodyPr/>
                    <a:lstStyle/>
                    <a:p>
                      <a:r>
                        <a:rPr lang="en-IN" dirty="0" smtClean="0"/>
                        <a:t>$</a:t>
                      </a:r>
                      <a:r>
                        <a:rPr lang="en-IN" baseline="0" dirty="0" smtClean="0"/>
                        <a:t> </a:t>
                      </a:r>
                      <a:r>
                        <a:rPr lang="en-IN" dirty="0" smtClean="0"/>
                        <a:t>F</a:t>
                      </a:r>
                      <a:endParaRPr lang="en-US" dirty="0"/>
                    </a:p>
                  </a:txBody>
                  <a:tcPr/>
                </a:tc>
                <a:tc>
                  <a:txBody>
                    <a:bodyPr/>
                    <a:lstStyle/>
                    <a:p>
                      <a:r>
                        <a:rPr lang="en-IN" dirty="0" smtClean="0"/>
                        <a:t>+id$</a:t>
                      </a:r>
                      <a:endParaRPr lang="en-US" dirty="0"/>
                    </a:p>
                  </a:txBody>
                  <a:tcPr/>
                </a:tc>
                <a:tc>
                  <a:txBody>
                    <a:bodyPr/>
                    <a:lstStyle/>
                    <a:p>
                      <a:r>
                        <a:rPr lang="en-IN" dirty="0" smtClean="0"/>
                        <a:t>Reduce</a:t>
                      </a:r>
                      <a:endParaRPr lang="en-US" dirty="0"/>
                    </a:p>
                  </a:txBody>
                  <a:tcPr/>
                </a:tc>
              </a:tr>
              <a:tr h="370840">
                <a:tc>
                  <a:txBody>
                    <a:bodyPr/>
                    <a:lstStyle/>
                    <a:p>
                      <a:r>
                        <a:rPr lang="en-IN" dirty="0" smtClean="0"/>
                        <a:t>$ T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+id$</a:t>
                      </a:r>
                      <a:endParaRPr lang="en-US" dirty="0" smtClean="0"/>
                    </a:p>
                  </a:txBody>
                  <a:tcPr/>
                </a:tc>
                <a:tc>
                  <a:txBody>
                    <a:bodyPr/>
                    <a:lstStyle/>
                    <a:p>
                      <a:r>
                        <a:rPr lang="en-IN" dirty="0" smtClean="0"/>
                        <a:t>Shift</a:t>
                      </a:r>
                      <a:endParaRPr lang="en-US" dirty="0"/>
                    </a:p>
                  </a:txBody>
                  <a:tcPr/>
                </a:tc>
              </a:tr>
              <a:tr h="370840">
                <a:tc>
                  <a:txBody>
                    <a:bodyPr/>
                    <a:lstStyle/>
                    <a:p>
                      <a:r>
                        <a:rPr lang="en-IN" dirty="0" smtClean="0"/>
                        <a:t>$ T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a:t>
                      </a:r>
                      <a:endParaRPr lang="en-US" dirty="0" smtClean="0"/>
                    </a:p>
                  </a:txBody>
                  <a:tcPr/>
                </a:tc>
                <a:tc>
                  <a:txBody>
                    <a:bodyPr/>
                    <a:lstStyle/>
                    <a:p>
                      <a:r>
                        <a:rPr lang="en-IN" dirty="0" smtClean="0"/>
                        <a:t>Shift </a:t>
                      </a:r>
                      <a:endParaRPr lang="en-US" dirty="0"/>
                    </a:p>
                  </a:txBody>
                  <a:tcPr/>
                </a:tc>
              </a:tr>
              <a:tr h="370840">
                <a:tc>
                  <a:txBody>
                    <a:bodyPr/>
                    <a:lstStyle/>
                    <a:p>
                      <a:r>
                        <a:rPr lang="en-IN" dirty="0" smtClean="0"/>
                        <a:t> $ T + id</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a:t>
                      </a:r>
                      <a:endParaRPr lang="en-US" dirty="0" smtClean="0"/>
                    </a:p>
                  </a:txBody>
                  <a:tcPr/>
                </a:tc>
                <a:tc>
                  <a:txBody>
                    <a:bodyPr/>
                    <a:lstStyle/>
                    <a:p>
                      <a:r>
                        <a:rPr lang="en-IN" dirty="0" smtClean="0"/>
                        <a:t>reduce</a:t>
                      </a:r>
                      <a:endParaRPr lang="en-US" dirty="0"/>
                    </a:p>
                  </a:txBody>
                  <a:tcPr/>
                </a:tc>
              </a:tr>
              <a:tr h="370840">
                <a:tc>
                  <a:txBody>
                    <a:bodyPr/>
                    <a:lstStyle/>
                    <a:p>
                      <a:r>
                        <a:rPr lang="en-IN" dirty="0" smtClean="0"/>
                        <a:t> $ T + F</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a:t>
                      </a:r>
                      <a:endParaRPr lang="en-US" dirty="0" smtClean="0"/>
                    </a:p>
                  </a:txBody>
                  <a:tcPr/>
                </a:tc>
                <a:tc>
                  <a:txBody>
                    <a:bodyPr/>
                    <a:lstStyle/>
                    <a:p>
                      <a:r>
                        <a:rPr lang="en-IN" dirty="0" smtClean="0"/>
                        <a:t>Reduce</a:t>
                      </a:r>
                      <a:endParaRPr lang="en-US" dirty="0"/>
                    </a:p>
                  </a:txBody>
                  <a:tcPr/>
                </a:tc>
              </a:tr>
              <a:tr h="370840">
                <a:tc>
                  <a:txBody>
                    <a:bodyPr/>
                    <a:lstStyle/>
                    <a:p>
                      <a:r>
                        <a:rPr lang="en-IN" dirty="0" smtClean="0"/>
                        <a:t> $ T + 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a:t>
                      </a:r>
                      <a:endParaRPr lang="en-US" dirty="0" smtClean="0"/>
                    </a:p>
                  </a:txBody>
                  <a:tcPr/>
                </a:tc>
                <a:tc>
                  <a:txBody>
                    <a:bodyPr/>
                    <a:lstStyle/>
                    <a:p>
                      <a:r>
                        <a:rPr lang="en-IN" dirty="0" smtClean="0"/>
                        <a:t>Reduce</a:t>
                      </a:r>
                      <a:endParaRPr lang="en-US" dirty="0"/>
                    </a:p>
                  </a:txBody>
                  <a:tcPr/>
                </a:tc>
              </a:tr>
              <a:tr h="370840">
                <a:tc>
                  <a:txBody>
                    <a:bodyPr/>
                    <a:lstStyle/>
                    <a:p>
                      <a:r>
                        <a:rPr lang="en-IN" dirty="0" smtClean="0"/>
                        <a:t> $ E + 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a:t>
                      </a:r>
                      <a:endParaRPr lang="en-US" dirty="0" smtClean="0"/>
                    </a:p>
                  </a:txBody>
                  <a:tcPr/>
                </a:tc>
                <a:tc>
                  <a:txBody>
                    <a:bodyPr/>
                    <a:lstStyle/>
                    <a:p>
                      <a:r>
                        <a:rPr lang="en-IN" dirty="0" smtClean="0"/>
                        <a:t>Reduce</a:t>
                      </a:r>
                    </a:p>
                  </a:txBody>
                  <a:tcPr/>
                </a:tc>
              </a:tr>
              <a:tr h="370840">
                <a:tc>
                  <a:txBody>
                    <a:bodyPr/>
                    <a:lstStyle/>
                    <a:p>
                      <a:r>
                        <a:rPr lang="en-IN" dirty="0" smtClean="0"/>
                        <a:t>$ 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a:t>
                      </a:r>
                      <a:endParaRPr lang="en-US" dirty="0" smtClean="0"/>
                    </a:p>
                  </a:txBody>
                  <a:tcPr/>
                </a:tc>
                <a:tc>
                  <a:txBody>
                    <a:bodyPr/>
                    <a:lstStyle/>
                    <a:p>
                      <a:r>
                        <a:rPr lang="en-IN" dirty="0" smtClean="0"/>
                        <a:t>Reduce</a:t>
                      </a:r>
                    </a:p>
                  </a:txBody>
                  <a:tcPr/>
                </a:tc>
              </a:tr>
            </a:tbl>
          </a:graphicData>
        </a:graphic>
      </p:graphicFrame>
      <p:sp>
        <p:nvSpPr>
          <p:cNvPr id="28" name="Rectangle 27"/>
          <p:cNvSpPr/>
          <p:nvPr/>
        </p:nvSpPr>
        <p:spPr>
          <a:xfrm>
            <a:off x="8870982" y="4805970"/>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a:t>
            </a:r>
            <a:endParaRPr lang="en-US" dirty="0"/>
          </a:p>
        </p:txBody>
      </p:sp>
      <p:sp>
        <p:nvSpPr>
          <p:cNvPr id="22" name="TextBox 21"/>
          <p:cNvSpPr txBox="1"/>
          <p:nvPr/>
        </p:nvSpPr>
        <p:spPr>
          <a:xfrm>
            <a:off x="-106000" y="5498682"/>
            <a:ext cx="1779846" cy="369332"/>
          </a:xfrm>
          <a:prstGeom prst="rect">
            <a:avLst/>
          </a:prstGeom>
          <a:noFill/>
        </p:spPr>
        <p:txBody>
          <a:bodyPr wrap="none" rtlCol="0">
            <a:spAutoFit/>
          </a:bodyPr>
          <a:lstStyle/>
          <a:p>
            <a:r>
              <a:rPr lang="en-IN" dirty="0" smtClean="0"/>
              <a:t>Handles updated</a:t>
            </a:r>
            <a:endParaRPr lang="en-US" dirty="0"/>
          </a:p>
        </p:txBody>
      </p:sp>
    </p:spTree>
    <p:extLst>
      <p:ext uri="{BB962C8B-B14F-4D97-AF65-F5344CB8AC3E}">
        <p14:creationId xmlns:p14="http://schemas.microsoft.com/office/powerpoint/2010/main" val="37264683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8565734" y="1586162"/>
            <a:ext cx="1266092" cy="4135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518334" y="479571"/>
            <a:ext cx="695459" cy="321972"/>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12" name="TextBox 11"/>
          <p:cNvSpPr txBox="1"/>
          <p:nvPr/>
        </p:nvSpPr>
        <p:spPr>
          <a:xfrm>
            <a:off x="8870982" y="5683348"/>
            <a:ext cx="658578" cy="369332"/>
          </a:xfrm>
          <a:prstGeom prst="rect">
            <a:avLst/>
          </a:prstGeom>
          <a:noFill/>
        </p:spPr>
        <p:txBody>
          <a:bodyPr wrap="none" rtlCol="0">
            <a:spAutoFit/>
          </a:bodyPr>
          <a:lstStyle/>
          <a:p>
            <a:r>
              <a:rPr lang="en-IN" dirty="0" smtClean="0"/>
              <a:t>stack</a:t>
            </a:r>
            <a:endParaRPr lang="en-US" dirty="0"/>
          </a:p>
        </p:txBody>
      </p:sp>
      <p:sp>
        <p:nvSpPr>
          <p:cNvPr id="13" name="Rectangle 12"/>
          <p:cNvSpPr/>
          <p:nvPr/>
        </p:nvSpPr>
        <p:spPr>
          <a:xfrm>
            <a:off x="9910588" y="5164633"/>
            <a:ext cx="1266092" cy="355392"/>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a:t>
            </a:r>
            <a:endParaRPr lang="en-US" dirty="0">
              <a:solidFill>
                <a:schemeClr val="tx1"/>
              </a:solidFill>
            </a:endParaRPr>
          </a:p>
        </p:txBody>
      </p:sp>
      <p:sp>
        <p:nvSpPr>
          <p:cNvPr id="14" name="TextBox 13"/>
          <p:cNvSpPr txBox="1"/>
          <p:nvPr/>
        </p:nvSpPr>
        <p:spPr>
          <a:xfrm>
            <a:off x="487019" y="2202090"/>
            <a:ext cx="1261884" cy="1200329"/>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 $</a:t>
            </a:r>
            <a:endParaRPr lang="en-IN" dirty="0" smtClean="0"/>
          </a:p>
          <a:p>
            <a:r>
              <a:rPr lang="en-IN" dirty="0" smtClean="0"/>
              <a:t>E</a:t>
            </a:r>
            <a:r>
              <a:rPr lang="en-IN" dirty="0" smtClean="0">
                <a:sym typeface="Wingdings" panose="05000000000000000000" pitchFamily="2" charset="2"/>
              </a:rPr>
              <a:t> E+T/T</a:t>
            </a:r>
          </a:p>
          <a:p>
            <a:r>
              <a:rPr lang="en-IN" dirty="0" smtClean="0">
                <a:sym typeface="Wingdings" panose="05000000000000000000" pitchFamily="2" charset="2"/>
              </a:rPr>
              <a:t>TT*F/F</a:t>
            </a:r>
          </a:p>
          <a:p>
            <a:r>
              <a:rPr lang="en-IN" dirty="0" err="1" smtClean="0">
                <a:sym typeface="Wingdings" panose="05000000000000000000" pitchFamily="2" charset="2"/>
              </a:rPr>
              <a:t>Fid</a:t>
            </a:r>
            <a:r>
              <a:rPr lang="en-IN" dirty="0" smtClean="0">
                <a:sym typeface="Wingdings" panose="05000000000000000000" pitchFamily="2" charset="2"/>
              </a:rPr>
              <a:t> /</a:t>
            </a:r>
            <a:r>
              <a:rPr lang="en-IN" dirty="0" err="1" smtClean="0">
                <a:sym typeface="Wingdings" panose="05000000000000000000" pitchFamily="2" charset="2"/>
              </a:rPr>
              <a:t>num</a:t>
            </a:r>
            <a:endParaRPr lang="en-US" dirty="0"/>
          </a:p>
        </p:txBody>
      </p:sp>
      <p:sp>
        <p:nvSpPr>
          <p:cNvPr id="15" name="TextBox 14"/>
          <p:cNvSpPr txBox="1"/>
          <p:nvPr/>
        </p:nvSpPr>
        <p:spPr>
          <a:xfrm>
            <a:off x="3691161" y="455891"/>
            <a:ext cx="684803" cy="369332"/>
          </a:xfrm>
          <a:prstGeom prst="rect">
            <a:avLst/>
          </a:prstGeom>
          <a:noFill/>
        </p:spPr>
        <p:txBody>
          <a:bodyPr wrap="none" rtlCol="0">
            <a:spAutoFit/>
          </a:bodyPr>
          <a:lstStyle/>
          <a:p>
            <a:r>
              <a:rPr lang="en-IN" dirty="0"/>
              <a:t>I</a:t>
            </a:r>
            <a:r>
              <a:rPr lang="en-IN" dirty="0" smtClean="0"/>
              <a:t>nput</a:t>
            </a:r>
            <a:endParaRPr lang="en-US" dirty="0"/>
          </a:p>
        </p:txBody>
      </p:sp>
      <p:sp>
        <p:nvSpPr>
          <p:cNvPr id="16" name="TextBox 15"/>
          <p:cNvSpPr txBox="1"/>
          <p:nvPr/>
        </p:nvSpPr>
        <p:spPr>
          <a:xfrm>
            <a:off x="423294" y="3430731"/>
            <a:ext cx="557717" cy="369332"/>
          </a:xfrm>
          <a:prstGeom prst="rect">
            <a:avLst/>
          </a:prstGeom>
          <a:noFill/>
        </p:spPr>
        <p:txBody>
          <a:bodyPr wrap="none" rtlCol="0">
            <a:spAutoFit/>
          </a:bodyPr>
          <a:lstStyle/>
          <a:p>
            <a:r>
              <a:rPr lang="en-IN" dirty="0" smtClean="0"/>
              <a:t>CFG</a:t>
            </a:r>
            <a:endParaRPr lang="en-US" dirty="0"/>
          </a:p>
        </p:txBody>
      </p:sp>
      <p:cxnSp>
        <p:nvCxnSpPr>
          <p:cNvPr id="18" name="Straight Arrow Connector 17"/>
          <p:cNvCxnSpPr/>
          <p:nvPr/>
        </p:nvCxnSpPr>
        <p:spPr>
          <a:xfrm flipV="1">
            <a:off x="4792727" y="832903"/>
            <a:ext cx="0" cy="295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180234" y="1057907"/>
            <a:ext cx="1371658" cy="369332"/>
          </a:xfrm>
          <a:prstGeom prst="rect">
            <a:avLst/>
          </a:prstGeom>
          <a:noFill/>
        </p:spPr>
        <p:txBody>
          <a:bodyPr wrap="none" rtlCol="0">
            <a:spAutoFit/>
          </a:bodyPr>
          <a:lstStyle/>
          <a:p>
            <a:r>
              <a:rPr lang="en-IN" dirty="0" smtClean="0"/>
              <a:t>Read header</a:t>
            </a:r>
            <a:endParaRPr lang="en-US" dirty="0"/>
          </a:p>
        </p:txBody>
      </p:sp>
      <p:sp>
        <p:nvSpPr>
          <p:cNvPr id="17" name="TextBox 16"/>
          <p:cNvSpPr txBox="1"/>
          <p:nvPr/>
        </p:nvSpPr>
        <p:spPr>
          <a:xfrm>
            <a:off x="1582666" y="5700213"/>
            <a:ext cx="4216990" cy="1200329"/>
          </a:xfrm>
          <a:prstGeom prst="rect">
            <a:avLst/>
          </a:prstGeom>
          <a:noFill/>
        </p:spPr>
        <p:txBody>
          <a:bodyPr wrap="square" rtlCol="0">
            <a:spAutoFit/>
          </a:bodyPr>
          <a:lstStyle/>
          <a:p>
            <a:r>
              <a:rPr lang="en-IN" dirty="0" smtClean="0"/>
              <a:t>Current handle(s)/substrings at top of stack</a:t>
            </a:r>
          </a:p>
          <a:p>
            <a:pPr marL="285750" indent="-285750">
              <a:buFont typeface="Arial" panose="020B0604020202020204" pitchFamily="34" charset="0"/>
              <a:buChar char="•"/>
            </a:pPr>
            <a:r>
              <a:rPr lang="en-IN" dirty="0" smtClean="0"/>
              <a:t>S</a:t>
            </a:r>
          </a:p>
          <a:p>
            <a:r>
              <a:rPr lang="en-IN" dirty="0" smtClean="0"/>
              <a:t>Goal symbol reach parse successful</a:t>
            </a:r>
          </a:p>
          <a:p>
            <a:endParaRPr lang="en-IN" dirty="0" smtClean="0"/>
          </a:p>
        </p:txBody>
      </p:sp>
      <p:graphicFrame>
        <p:nvGraphicFramePr>
          <p:cNvPr id="24" name="Table 23"/>
          <p:cNvGraphicFramePr>
            <a:graphicFrameLocks noGrp="1"/>
          </p:cNvGraphicFramePr>
          <p:nvPr>
            <p:extLst>
              <p:ext uri="{D42A27DB-BD31-4B8C-83A1-F6EECF244321}">
                <p14:modId xmlns:p14="http://schemas.microsoft.com/office/powerpoint/2010/main" val="851850775"/>
              </p:ext>
            </p:extLst>
          </p:nvPr>
        </p:nvGraphicFramePr>
        <p:xfrm>
          <a:off x="1942781" y="1339440"/>
          <a:ext cx="5714646" cy="4450080"/>
        </p:xfrm>
        <a:graphic>
          <a:graphicData uri="http://schemas.openxmlformats.org/drawingml/2006/table">
            <a:tbl>
              <a:tblPr firstRow="1" bandRow="1">
                <a:tableStyleId>{5C22544A-7EE6-4342-B048-85BDC9FD1C3A}</a:tableStyleId>
              </a:tblPr>
              <a:tblGrid>
                <a:gridCol w="1904882"/>
                <a:gridCol w="1904882"/>
                <a:gridCol w="1904882"/>
              </a:tblGrid>
              <a:tr h="370840">
                <a:tc>
                  <a:txBody>
                    <a:bodyPr/>
                    <a:lstStyle/>
                    <a:p>
                      <a:r>
                        <a:rPr lang="en-IN" dirty="0" smtClean="0"/>
                        <a:t>stack</a:t>
                      </a:r>
                      <a:endParaRPr lang="en-US" dirty="0"/>
                    </a:p>
                  </a:txBody>
                  <a:tcPr/>
                </a:tc>
                <a:tc>
                  <a:txBody>
                    <a:bodyPr/>
                    <a:lstStyle/>
                    <a:p>
                      <a:r>
                        <a:rPr lang="en-IN" dirty="0" smtClean="0"/>
                        <a:t>input</a:t>
                      </a:r>
                      <a:endParaRPr lang="en-US" dirty="0"/>
                    </a:p>
                  </a:txBody>
                  <a:tcPr/>
                </a:tc>
                <a:tc>
                  <a:txBody>
                    <a:bodyPr/>
                    <a:lstStyle/>
                    <a:p>
                      <a:r>
                        <a:rPr lang="en-IN" dirty="0" smtClean="0"/>
                        <a:t>action</a:t>
                      </a:r>
                      <a:endParaRPr lang="en-US" dirty="0"/>
                    </a:p>
                  </a:txBody>
                  <a:tcPr/>
                </a:tc>
              </a:tr>
              <a:tr h="370840">
                <a:tc>
                  <a:txBody>
                    <a:bodyPr/>
                    <a:lstStyle/>
                    <a:p>
                      <a:r>
                        <a:rPr lang="en-IN" dirty="0" smtClean="0"/>
                        <a:t>$</a:t>
                      </a:r>
                      <a:endParaRPr lang="en-US" dirty="0"/>
                    </a:p>
                  </a:txBody>
                  <a:tcPr/>
                </a:tc>
                <a:tc>
                  <a:txBody>
                    <a:bodyPr/>
                    <a:lstStyle/>
                    <a:p>
                      <a:r>
                        <a:rPr lang="en-IN" dirty="0" err="1" smtClean="0"/>
                        <a:t>Id+id</a:t>
                      </a:r>
                      <a:r>
                        <a:rPr lang="en-IN" dirty="0" smtClean="0"/>
                        <a:t>$</a:t>
                      </a:r>
                      <a:endParaRPr lang="en-US" dirty="0"/>
                    </a:p>
                  </a:txBody>
                  <a:tcPr/>
                </a:tc>
                <a:tc>
                  <a:txBody>
                    <a:bodyPr/>
                    <a:lstStyle/>
                    <a:p>
                      <a:r>
                        <a:rPr lang="en-IN" dirty="0" smtClean="0"/>
                        <a:t>shift</a:t>
                      </a:r>
                      <a:endParaRPr lang="en-US" dirty="0"/>
                    </a:p>
                  </a:txBody>
                  <a:tcPr/>
                </a:tc>
              </a:tr>
              <a:tr h="370840">
                <a:tc>
                  <a:txBody>
                    <a:bodyPr/>
                    <a:lstStyle/>
                    <a:p>
                      <a:r>
                        <a:rPr lang="en-IN" dirty="0" smtClean="0"/>
                        <a:t>$ id</a:t>
                      </a:r>
                      <a:endParaRPr lang="en-US" dirty="0"/>
                    </a:p>
                  </a:txBody>
                  <a:tcPr/>
                </a:tc>
                <a:tc>
                  <a:txBody>
                    <a:bodyPr/>
                    <a:lstStyle/>
                    <a:p>
                      <a:r>
                        <a:rPr lang="en-IN" dirty="0" smtClean="0"/>
                        <a:t>+id$</a:t>
                      </a:r>
                    </a:p>
                  </a:txBody>
                  <a:tcPr/>
                </a:tc>
                <a:tc>
                  <a:txBody>
                    <a:bodyPr/>
                    <a:lstStyle/>
                    <a:p>
                      <a:r>
                        <a:rPr lang="en-IN" dirty="0" smtClean="0"/>
                        <a:t>reduce</a:t>
                      </a:r>
                      <a:endParaRPr lang="en-US" dirty="0"/>
                    </a:p>
                  </a:txBody>
                  <a:tcPr/>
                </a:tc>
              </a:tr>
              <a:tr h="370840">
                <a:tc>
                  <a:txBody>
                    <a:bodyPr/>
                    <a:lstStyle/>
                    <a:p>
                      <a:r>
                        <a:rPr lang="en-IN" dirty="0" smtClean="0"/>
                        <a:t>$</a:t>
                      </a:r>
                      <a:r>
                        <a:rPr lang="en-IN" baseline="0" dirty="0" smtClean="0"/>
                        <a:t> </a:t>
                      </a:r>
                      <a:r>
                        <a:rPr lang="en-IN" dirty="0" smtClean="0"/>
                        <a:t>F</a:t>
                      </a:r>
                      <a:endParaRPr lang="en-US" dirty="0"/>
                    </a:p>
                  </a:txBody>
                  <a:tcPr/>
                </a:tc>
                <a:tc>
                  <a:txBody>
                    <a:bodyPr/>
                    <a:lstStyle/>
                    <a:p>
                      <a:r>
                        <a:rPr lang="en-IN" dirty="0" smtClean="0"/>
                        <a:t>+id$</a:t>
                      </a:r>
                      <a:endParaRPr lang="en-US" dirty="0"/>
                    </a:p>
                  </a:txBody>
                  <a:tcPr/>
                </a:tc>
                <a:tc>
                  <a:txBody>
                    <a:bodyPr/>
                    <a:lstStyle/>
                    <a:p>
                      <a:r>
                        <a:rPr lang="en-IN" dirty="0" smtClean="0"/>
                        <a:t>Reduce</a:t>
                      </a:r>
                      <a:endParaRPr lang="en-US" dirty="0"/>
                    </a:p>
                  </a:txBody>
                  <a:tcPr/>
                </a:tc>
              </a:tr>
              <a:tr h="370840">
                <a:tc>
                  <a:txBody>
                    <a:bodyPr/>
                    <a:lstStyle/>
                    <a:p>
                      <a:r>
                        <a:rPr lang="en-IN" dirty="0" smtClean="0"/>
                        <a:t>$ T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+id$</a:t>
                      </a:r>
                      <a:endParaRPr lang="en-US" dirty="0" smtClean="0"/>
                    </a:p>
                  </a:txBody>
                  <a:tcPr/>
                </a:tc>
                <a:tc>
                  <a:txBody>
                    <a:bodyPr/>
                    <a:lstStyle/>
                    <a:p>
                      <a:r>
                        <a:rPr lang="en-IN" dirty="0" smtClean="0"/>
                        <a:t>Shift</a:t>
                      </a:r>
                      <a:endParaRPr lang="en-US" dirty="0"/>
                    </a:p>
                  </a:txBody>
                  <a:tcPr/>
                </a:tc>
              </a:tr>
              <a:tr h="370840">
                <a:tc>
                  <a:txBody>
                    <a:bodyPr/>
                    <a:lstStyle/>
                    <a:p>
                      <a:r>
                        <a:rPr lang="en-IN" dirty="0" smtClean="0"/>
                        <a:t>$ T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a:t>
                      </a:r>
                      <a:endParaRPr lang="en-US" dirty="0" smtClean="0"/>
                    </a:p>
                  </a:txBody>
                  <a:tcPr/>
                </a:tc>
                <a:tc>
                  <a:txBody>
                    <a:bodyPr/>
                    <a:lstStyle/>
                    <a:p>
                      <a:r>
                        <a:rPr lang="en-IN" dirty="0" smtClean="0"/>
                        <a:t>Shift </a:t>
                      </a:r>
                      <a:endParaRPr lang="en-US" dirty="0"/>
                    </a:p>
                  </a:txBody>
                  <a:tcPr/>
                </a:tc>
              </a:tr>
              <a:tr h="370840">
                <a:tc>
                  <a:txBody>
                    <a:bodyPr/>
                    <a:lstStyle/>
                    <a:p>
                      <a:r>
                        <a:rPr lang="en-IN" dirty="0" smtClean="0"/>
                        <a:t> $ T + id</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a:t>
                      </a:r>
                      <a:endParaRPr lang="en-US" dirty="0" smtClean="0"/>
                    </a:p>
                  </a:txBody>
                  <a:tcPr/>
                </a:tc>
                <a:tc>
                  <a:txBody>
                    <a:bodyPr/>
                    <a:lstStyle/>
                    <a:p>
                      <a:r>
                        <a:rPr lang="en-IN" dirty="0" smtClean="0"/>
                        <a:t>reduce</a:t>
                      </a:r>
                      <a:endParaRPr lang="en-US" dirty="0"/>
                    </a:p>
                  </a:txBody>
                  <a:tcPr/>
                </a:tc>
              </a:tr>
              <a:tr h="370840">
                <a:tc>
                  <a:txBody>
                    <a:bodyPr/>
                    <a:lstStyle/>
                    <a:p>
                      <a:r>
                        <a:rPr lang="en-IN" dirty="0" smtClean="0"/>
                        <a:t> $ T + F</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a:t>
                      </a:r>
                      <a:endParaRPr lang="en-US" dirty="0" smtClean="0"/>
                    </a:p>
                  </a:txBody>
                  <a:tcPr/>
                </a:tc>
                <a:tc>
                  <a:txBody>
                    <a:bodyPr/>
                    <a:lstStyle/>
                    <a:p>
                      <a:r>
                        <a:rPr lang="en-IN" dirty="0" smtClean="0"/>
                        <a:t>Reduce</a:t>
                      </a:r>
                      <a:endParaRPr lang="en-US" dirty="0"/>
                    </a:p>
                  </a:txBody>
                  <a:tcPr/>
                </a:tc>
              </a:tr>
              <a:tr h="370840">
                <a:tc>
                  <a:txBody>
                    <a:bodyPr/>
                    <a:lstStyle/>
                    <a:p>
                      <a:r>
                        <a:rPr lang="en-IN" dirty="0" smtClean="0"/>
                        <a:t> $ T + 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a:t>
                      </a:r>
                      <a:endParaRPr lang="en-US" dirty="0" smtClean="0"/>
                    </a:p>
                  </a:txBody>
                  <a:tcPr/>
                </a:tc>
                <a:tc>
                  <a:txBody>
                    <a:bodyPr/>
                    <a:lstStyle/>
                    <a:p>
                      <a:r>
                        <a:rPr lang="en-IN" dirty="0" smtClean="0"/>
                        <a:t>Reduce</a:t>
                      </a:r>
                      <a:endParaRPr lang="en-US" dirty="0"/>
                    </a:p>
                  </a:txBody>
                  <a:tcPr/>
                </a:tc>
              </a:tr>
              <a:tr h="370840">
                <a:tc>
                  <a:txBody>
                    <a:bodyPr/>
                    <a:lstStyle/>
                    <a:p>
                      <a:r>
                        <a:rPr lang="en-IN" dirty="0" smtClean="0"/>
                        <a:t> $ E + 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a:t>
                      </a:r>
                      <a:endParaRPr lang="en-US" dirty="0" smtClean="0"/>
                    </a:p>
                  </a:txBody>
                  <a:tcPr/>
                </a:tc>
                <a:tc>
                  <a:txBody>
                    <a:bodyPr/>
                    <a:lstStyle/>
                    <a:p>
                      <a:r>
                        <a:rPr lang="en-IN" dirty="0" smtClean="0"/>
                        <a:t>Reduce</a:t>
                      </a:r>
                    </a:p>
                  </a:txBody>
                  <a:tcPr/>
                </a:tc>
              </a:tr>
              <a:tr h="370840">
                <a:tc>
                  <a:txBody>
                    <a:bodyPr/>
                    <a:lstStyle/>
                    <a:p>
                      <a:r>
                        <a:rPr lang="en-IN" dirty="0" smtClean="0"/>
                        <a:t>$ 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a:t>
                      </a:r>
                      <a:endParaRPr lang="en-US" dirty="0" smtClean="0"/>
                    </a:p>
                  </a:txBody>
                  <a:tcPr/>
                </a:tc>
                <a:tc>
                  <a:txBody>
                    <a:bodyPr/>
                    <a:lstStyle/>
                    <a:p>
                      <a:r>
                        <a:rPr lang="en-IN" dirty="0" smtClean="0"/>
                        <a:t>Reduce</a:t>
                      </a:r>
                    </a:p>
                  </a:txBody>
                  <a:tcPr/>
                </a:tc>
              </a:tr>
              <a:tr h="370840">
                <a:tc>
                  <a:txBody>
                    <a:bodyPr/>
                    <a:lstStyle/>
                    <a:p>
                      <a:r>
                        <a:rPr lang="en-IN" dirty="0" smtClean="0"/>
                        <a:t>S</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a:t>
                      </a:r>
                      <a:endParaRPr lang="en-US" dirty="0" smtClean="0"/>
                    </a:p>
                  </a:txBody>
                  <a:tcPr/>
                </a:tc>
                <a:tc>
                  <a:txBody>
                    <a:bodyPr/>
                    <a:lstStyle/>
                    <a:p>
                      <a:r>
                        <a:rPr lang="en-IN" dirty="0" smtClean="0"/>
                        <a:t>accept</a:t>
                      </a:r>
                    </a:p>
                  </a:txBody>
                  <a:tcPr/>
                </a:tc>
              </a:tr>
            </a:tbl>
          </a:graphicData>
        </a:graphic>
      </p:graphicFrame>
      <p:sp>
        <p:nvSpPr>
          <p:cNvPr id="28" name="Rectangle 27"/>
          <p:cNvSpPr/>
          <p:nvPr/>
        </p:nvSpPr>
        <p:spPr>
          <a:xfrm>
            <a:off x="10195905" y="4644984"/>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a:t>
            </a:r>
            <a:endParaRPr lang="en-US" dirty="0"/>
          </a:p>
        </p:txBody>
      </p:sp>
      <p:sp>
        <p:nvSpPr>
          <p:cNvPr id="22" name="TextBox 21"/>
          <p:cNvSpPr txBox="1"/>
          <p:nvPr/>
        </p:nvSpPr>
        <p:spPr>
          <a:xfrm>
            <a:off x="-205135" y="5757827"/>
            <a:ext cx="1779846" cy="369332"/>
          </a:xfrm>
          <a:prstGeom prst="rect">
            <a:avLst/>
          </a:prstGeom>
          <a:noFill/>
        </p:spPr>
        <p:txBody>
          <a:bodyPr wrap="none" rtlCol="0">
            <a:spAutoFit/>
          </a:bodyPr>
          <a:lstStyle/>
          <a:p>
            <a:r>
              <a:rPr lang="en-IN" dirty="0" smtClean="0"/>
              <a:t>Handles updated</a:t>
            </a:r>
            <a:endParaRPr lang="en-US" dirty="0"/>
          </a:p>
        </p:txBody>
      </p:sp>
      <p:cxnSp>
        <p:nvCxnSpPr>
          <p:cNvPr id="26" name="Straight Connector 25"/>
          <p:cNvCxnSpPr/>
          <p:nvPr/>
        </p:nvCxnSpPr>
        <p:spPr>
          <a:xfrm flipH="1">
            <a:off x="10002029" y="4644984"/>
            <a:ext cx="1083212" cy="3219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10050076" y="5198053"/>
            <a:ext cx="1083212" cy="3219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8897763" y="5257694"/>
            <a:ext cx="695459"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a:t>
            </a:r>
            <a:endParaRPr lang="en-US" dirty="0"/>
          </a:p>
        </p:txBody>
      </p:sp>
    </p:spTree>
    <p:extLst>
      <p:ext uri="{BB962C8B-B14F-4D97-AF65-F5344CB8AC3E}">
        <p14:creationId xmlns:p14="http://schemas.microsoft.com/office/powerpoint/2010/main" val="311787928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Generic algorithm for shift reduce parsers</a:t>
            </a:r>
            <a:endParaRPr lang="en-US" dirty="0"/>
          </a:p>
        </p:txBody>
      </p:sp>
      <p:sp>
        <p:nvSpPr>
          <p:cNvPr id="3" name="Content Placeholder 2"/>
          <p:cNvSpPr>
            <a:spLocks noGrp="1"/>
          </p:cNvSpPr>
          <p:nvPr>
            <p:ph idx="1"/>
          </p:nvPr>
        </p:nvSpPr>
        <p:spPr/>
        <p:txBody>
          <a:bodyPr>
            <a:noAutofit/>
          </a:bodyPr>
          <a:lstStyle/>
          <a:p>
            <a:pPr marL="0" indent="0">
              <a:buNone/>
            </a:pPr>
            <a:r>
              <a:rPr lang="en-US" sz="1200" dirty="0"/>
              <a:t>token = </a:t>
            </a:r>
            <a:r>
              <a:rPr lang="en-US" sz="1200" dirty="0" err="1"/>
              <a:t>next_token</a:t>
            </a:r>
            <a:r>
              <a:rPr lang="en-US" sz="1200" dirty="0" smtClean="0"/>
              <a:t>() </a:t>
            </a:r>
            <a:r>
              <a:rPr lang="en-US" sz="1600" dirty="0" smtClean="0"/>
              <a:t>//from lexical analyzer</a:t>
            </a:r>
            <a:endParaRPr lang="en-US" sz="1600" dirty="0"/>
          </a:p>
          <a:p>
            <a:pPr marL="0" indent="0">
              <a:buNone/>
            </a:pPr>
            <a:r>
              <a:rPr lang="en-US" sz="1200" dirty="0" smtClean="0"/>
              <a:t>repeat </a:t>
            </a:r>
            <a:r>
              <a:rPr lang="en-US" sz="1200" dirty="0"/>
              <a:t>forever</a:t>
            </a:r>
          </a:p>
          <a:p>
            <a:pPr marL="0" indent="0">
              <a:buNone/>
            </a:pPr>
            <a:r>
              <a:rPr lang="en-US" sz="1200" dirty="0"/>
              <a:t>  </a:t>
            </a:r>
            <a:r>
              <a:rPr lang="en-US" sz="1200" dirty="0" smtClean="0"/>
              <a:t>check precedence of token and top of stack chose action</a:t>
            </a:r>
            <a:endParaRPr lang="en-US" sz="1200" dirty="0"/>
          </a:p>
          <a:p>
            <a:pPr marL="0" indent="0">
              <a:buNone/>
            </a:pPr>
            <a:r>
              <a:rPr lang="en-US" sz="1200" dirty="0" smtClean="0"/>
              <a:t>   </a:t>
            </a:r>
            <a:r>
              <a:rPr lang="en-US" sz="1200" dirty="0"/>
              <a:t>if </a:t>
            </a:r>
            <a:r>
              <a:rPr lang="en-US" sz="1200" dirty="0" smtClean="0"/>
              <a:t>action </a:t>
            </a:r>
            <a:r>
              <a:rPr lang="en-US" sz="1200" dirty="0"/>
              <a:t>= “shift </a:t>
            </a:r>
            <a:r>
              <a:rPr lang="en-US" sz="1200" dirty="0" smtClean="0"/>
              <a:t>” </a:t>
            </a:r>
            <a:r>
              <a:rPr lang="en-US" sz="1200" dirty="0"/>
              <a:t>then</a:t>
            </a:r>
          </a:p>
          <a:p>
            <a:pPr marL="0" indent="0">
              <a:buNone/>
            </a:pPr>
            <a:r>
              <a:rPr lang="en-US" sz="1200" dirty="0"/>
              <a:t>   </a:t>
            </a:r>
            <a:r>
              <a:rPr lang="en-US" sz="1200" dirty="0" smtClean="0"/>
              <a:t>PUSH token </a:t>
            </a:r>
          </a:p>
          <a:p>
            <a:pPr marL="0" indent="0">
              <a:buNone/>
            </a:pPr>
            <a:r>
              <a:rPr lang="en-US" sz="1200" dirty="0" smtClean="0"/>
              <a:t>   token </a:t>
            </a:r>
            <a:r>
              <a:rPr lang="en-US" sz="1200" dirty="0"/>
              <a:t>= </a:t>
            </a:r>
            <a:r>
              <a:rPr lang="en-US" sz="1200" dirty="0" err="1"/>
              <a:t>next_token</a:t>
            </a:r>
            <a:r>
              <a:rPr lang="en-US" sz="1200" dirty="0"/>
              <a:t>()</a:t>
            </a:r>
          </a:p>
          <a:p>
            <a:pPr marL="174625" indent="0">
              <a:buNone/>
            </a:pPr>
            <a:r>
              <a:rPr lang="en-US" sz="1200" dirty="0" smtClean="0"/>
              <a:t>	else </a:t>
            </a:r>
            <a:r>
              <a:rPr lang="en-US" sz="1200" dirty="0"/>
              <a:t>if </a:t>
            </a:r>
            <a:r>
              <a:rPr lang="en-US" sz="1200" dirty="0" smtClean="0"/>
              <a:t>action </a:t>
            </a:r>
            <a:r>
              <a:rPr lang="en-US" sz="1200" dirty="0"/>
              <a:t>= “reduce A::= β“ then </a:t>
            </a:r>
          </a:p>
          <a:p>
            <a:pPr marL="457200" lvl="1" indent="0">
              <a:buNone/>
            </a:pPr>
            <a:r>
              <a:rPr lang="en-US" sz="1200" dirty="0"/>
              <a:t>     </a:t>
            </a:r>
            <a:r>
              <a:rPr lang="en-US" sz="1200" dirty="0" smtClean="0"/>
              <a:t>	 </a:t>
            </a:r>
            <a:r>
              <a:rPr lang="en-US" sz="1200" dirty="0"/>
              <a:t>POP </a:t>
            </a:r>
            <a:r>
              <a:rPr lang="en-US" sz="1200" dirty="0" smtClean="0"/>
              <a:t>|β</a:t>
            </a:r>
            <a:r>
              <a:rPr lang="en-US" sz="1200" dirty="0"/>
              <a:t>| symbols</a:t>
            </a:r>
          </a:p>
          <a:p>
            <a:pPr marL="457200" lvl="1" indent="0">
              <a:buNone/>
            </a:pPr>
            <a:r>
              <a:rPr lang="en-US" sz="1200" dirty="0" smtClean="0"/>
              <a:t>	PUSH </a:t>
            </a:r>
            <a:r>
              <a:rPr lang="en-US" sz="1200" dirty="0"/>
              <a:t>A</a:t>
            </a:r>
          </a:p>
          <a:p>
            <a:pPr marL="981075" lvl="1" indent="0">
              <a:buNone/>
            </a:pPr>
            <a:r>
              <a:rPr lang="en-US" sz="1200" dirty="0"/>
              <a:t>      </a:t>
            </a:r>
            <a:r>
              <a:rPr lang="en-US" sz="1200" dirty="0" smtClean="0"/>
              <a:t> else </a:t>
            </a:r>
            <a:r>
              <a:rPr lang="en-US" sz="1200" dirty="0"/>
              <a:t>if </a:t>
            </a:r>
            <a:r>
              <a:rPr lang="en-US" sz="1200" dirty="0" smtClean="0"/>
              <a:t>action </a:t>
            </a:r>
            <a:r>
              <a:rPr lang="en-US" sz="1200" dirty="0"/>
              <a:t>= </a:t>
            </a:r>
            <a:r>
              <a:rPr lang="en-US" sz="1200" dirty="0" smtClean="0"/>
              <a:t>“accept” then</a:t>
            </a:r>
          </a:p>
          <a:p>
            <a:pPr marL="981075" lvl="1" indent="0">
              <a:buNone/>
            </a:pPr>
            <a:r>
              <a:rPr lang="en-US" sz="1200" dirty="0"/>
              <a:t> </a:t>
            </a:r>
            <a:r>
              <a:rPr lang="en-US" sz="1200" dirty="0" smtClean="0"/>
              <a:t>       return</a:t>
            </a:r>
          </a:p>
          <a:p>
            <a:pPr marL="1438275" indent="0">
              <a:buNone/>
            </a:pPr>
            <a:r>
              <a:rPr lang="en-US" sz="1200" dirty="0" smtClean="0"/>
              <a:t>   	else</a:t>
            </a:r>
            <a:endParaRPr lang="en-US" sz="1200" dirty="0"/>
          </a:p>
          <a:p>
            <a:pPr marL="1438275" indent="0">
              <a:buNone/>
            </a:pPr>
            <a:r>
              <a:rPr lang="en-US" sz="1200" dirty="0"/>
              <a:t> </a:t>
            </a:r>
            <a:r>
              <a:rPr lang="en-US" sz="1200" dirty="0" smtClean="0"/>
              <a:t> 	error()</a:t>
            </a:r>
          </a:p>
          <a:p>
            <a:pPr marL="1438275" indent="0">
              <a:buNone/>
            </a:pPr>
            <a:endParaRPr lang="en-US" sz="1200" dirty="0" smtClean="0"/>
          </a:p>
        </p:txBody>
      </p:sp>
    </p:spTree>
    <p:extLst>
      <p:ext uri="{BB962C8B-B14F-4D97-AF65-F5344CB8AC3E}">
        <p14:creationId xmlns:p14="http://schemas.microsoft.com/office/powerpoint/2010/main" val="308755443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That is it for now…</a:t>
            </a:r>
            <a:endParaRPr lang="en-US" dirty="0"/>
          </a:p>
        </p:txBody>
      </p:sp>
      <p:sp>
        <p:nvSpPr>
          <p:cNvPr id="3" name="Content Placeholder 2"/>
          <p:cNvSpPr>
            <a:spLocks noGrp="1"/>
          </p:cNvSpPr>
          <p:nvPr>
            <p:ph idx="1"/>
          </p:nvPr>
        </p:nvSpPr>
        <p:spPr/>
        <p:txBody>
          <a:bodyPr/>
          <a:lstStyle/>
          <a:p>
            <a:r>
              <a:rPr lang="en-IN" dirty="0" smtClean="0"/>
              <a:t>Visit the web links / view the section up till end shift reducer parser in the pdf file shared on team under bottom up parsing channel.</a:t>
            </a:r>
          </a:p>
          <a:p>
            <a:r>
              <a:rPr lang="en-IN" dirty="0" smtClean="0"/>
              <a:t>For next lab implement the code of week 8 (lab 8 of lab manual)</a:t>
            </a:r>
          </a:p>
          <a:p>
            <a:r>
              <a:rPr lang="en-IN" dirty="0" smtClean="0"/>
              <a:t>Lecture queries will be handled now ( </a:t>
            </a:r>
            <a:r>
              <a:rPr lang="en-IN" dirty="0" smtClean="0">
                <a:sym typeface="Wingdings" panose="05000000000000000000" pitchFamily="2" charset="2"/>
              </a:rPr>
              <a:t>)</a:t>
            </a:r>
            <a:endParaRPr lang="en-IN" dirty="0" smtClean="0"/>
          </a:p>
          <a:p>
            <a:r>
              <a:rPr lang="en-IN" dirty="0" smtClean="0"/>
              <a:t>Lab tasks are to be done in next class (so please make sure you have the running code and screen shots of output / if there are errors email me the error and your code.. So that we can get your code running before next lab).</a:t>
            </a:r>
          </a:p>
          <a:p>
            <a:endParaRPr lang="en-IN" dirty="0" smtClean="0"/>
          </a:p>
          <a:p>
            <a:endParaRPr lang="en-IN" dirty="0" smtClean="0"/>
          </a:p>
        </p:txBody>
      </p:sp>
    </p:spTree>
    <p:extLst>
      <p:ext uri="{BB962C8B-B14F-4D97-AF65-F5344CB8AC3E}">
        <p14:creationId xmlns:p14="http://schemas.microsoft.com/office/powerpoint/2010/main" val="28260964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Common confusion of what is the actual reverse</a:t>
            </a:r>
            <a:endParaRPr lang="en-US" dirty="0"/>
          </a:p>
        </p:txBody>
      </p:sp>
      <p:sp>
        <p:nvSpPr>
          <p:cNvPr id="3" name="Content Placeholder 2"/>
          <p:cNvSpPr>
            <a:spLocks noGrp="1"/>
          </p:cNvSpPr>
          <p:nvPr>
            <p:ph idx="1"/>
          </p:nvPr>
        </p:nvSpPr>
        <p:spPr/>
        <p:txBody>
          <a:bodyPr/>
          <a:lstStyle/>
          <a:p>
            <a:r>
              <a:rPr lang="en-IN" dirty="0" smtClean="0"/>
              <a:t>The reverse derivation of production, which leads to the reverse creation (or discovery of tree) .We will see an example to clarify this</a:t>
            </a:r>
            <a:endParaRPr lang="en-US" dirty="0"/>
          </a:p>
        </p:txBody>
      </p:sp>
    </p:spTree>
    <p:extLst>
      <p:ext uri="{BB962C8B-B14F-4D97-AF65-F5344CB8AC3E}">
        <p14:creationId xmlns:p14="http://schemas.microsoft.com/office/powerpoint/2010/main" val="20809144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US" dirty="0"/>
          </a:p>
        </p:txBody>
      </p:sp>
      <p:sp>
        <p:nvSpPr>
          <p:cNvPr id="3" name="Content Placeholder 2"/>
          <p:cNvSpPr>
            <a:spLocks noGrp="1"/>
          </p:cNvSpPr>
          <p:nvPr>
            <p:ph idx="1"/>
          </p:nvPr>
        </p:nvSpPr>
        <p:spPr/>
        <p:txBody>
          <a:bodyPr/>
          <a:lstStyle/>
          <a:p>
            <a:r>
              <a:rPr lang="en-IN" dirty="0" smtClean="0"/>
              <a:t>Assume the input is id +id$</a:t>
            </a:r>
          </a:p>
          <a:p>
            <a:r>
              <a:rPr lang="en-IN" dirty="0" smtClean="0"/>
              <a:t>the </a:t>
            </a:r>
            <a:r>
              <a:rPr lang="en-IN" dirty="0" err="1" smtClean="0"/>
              <a:t>cfg</a:t>
            </a:r>
            <a:r>
              <a:rPr lang="en-IN" dirty="0" smtClean="0"/>
              <a:t> is</a:t>
            </a:r>
            <a:r>
              <a:rPr lang="en-US" dirty="0" smtClean="0"/>
              <a:t> </a:t>
            </a:r>
          </a:p>
          <a:p>
            <a:pPr lvl="1"/>
            <a:r>
              <a:rPr lang="en-US" dirty="0" smtClean="0"/>
              <a:t>E</a:t>
            </a:r>
            <a:r>
              <a:rPr lang="en-US" dirty="0" smtClean="0">
                <a:sym typeface="Wingdings" panose="05000000000000000000" pitchFamily="2" charset="2"/>
              </a:rPr>
              <a:t> F+F</a:t>
            </a:r>
          </a:p>
          <a:p>
            <a:pPr lvl="1"/>
            <a:r>
              <a:rPr lang="en-IN" dirty="0" err="1" smtClean="0">
                <a:sym typeface="Wingdings" panose="05000000000000000000" pitchFamily="2" charset="2"/>
              </a:rPr>
              <a:t>Fid</a:t>
            </a:r>
            <a:endParaRPr lang="en-IN" dirty="0" smtClean="0"/>
          </a:p>
        </p:txBody>
      </p:sp>
    </p:spTree>
    <p:extLst>
      <p:ext uri="{BB962C8B-B14F-4D97-AF65-F5344CB8AC3E}">
        <p14:creationId xmlns:p14="http://schemas.microsoft.com/office/powerpoint/2010/main" val="21253818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7541" y="1264024"/>
            <a:ext cx="849913" cy="646331"/>
          </a:xfrm>
          <a:prstGeom prst="rect">
            <a:avLst/>
          </a:prstGeom>
          <a:noFill/>
          <a:ln>
            <a:solidFill>
              <a:schemeClr val="tx1"/>
            </a:solidFill>
          </a:ln>
        </p:spPr>
        <p:txBody>
          <a:bodyPr wrap="none" rtlCol="0">
            <a:spAutoFit/>
          </a:bodyPr>
          <a:lstStyle/>
          <a:p>
            <a:r>
              <a:rPr lang="en-IN" dirty="0" smtClean="0"/>
              <a:t>E</a:t>
            </a:r>
            <a:r>
              <a:rPr lang="en-IN" dirty="0" smtClean="0">
                <a:sym typeface="Wingdings" panose="05000000000000000000" pitchFamily="2" charset="2"/>
              </a:rPr>
              <a:t>F+F</a:t>
            </a:r>
          </a:p>
          <a:p>
            <a:r>
              <a:rPr lang="en-IN" dirty="0" err="1" smtClean="0">
                <a:sym typeface="Wingdings" panose="05000000000000000000" pitchFamily="2" charset="2"/>
              </a:rPr>
              <a:t>Fid</a:t>
            </a:r>
            <a:endParaRPr lang="en-US" dirty="0"/>
          </a:p>
        </p:txBody>
      </p:sp>
      <p:sp>
        <p:nvSpPr>
          <p:cNvPr id="5" name="TextBox 4"/>
          <p:cNvSpPr txBox="1"/>
          <p:nvPr/>
        </p:nvSpPr>
        <p:spPr>
          <a:xfrm>
            <a:off x="381000" y="3110753"/>
            <a:ext cx="849913" cy="923330"/>
          </a:xfrm>
          <a:prstGeom prst="rect">
            <a:avLst/>
          </a:prstGeom>
          <a:noFill/>
          <a:ln>
            <a:solidFill>
              <a:schemeClr val="tx1"/>
            </a:solidFill>
          </a:ln>
        </p:spPr>
        <p:txBody>
          <a:bodyPr wrap="none" rtlCol="0">
            <a:spAutoFit/>
          </a:bodyPr>
          <a:lstStyle/>
          <a:p>
            <a:r>
              <a:rPr lang="en-IN" dirty="0" smtClean="0"/>
              <a:t>S</a:t>
            </a:r>
            <a:r>
              <a:rPr lang="en-IN" dirty="0" smtClean="0">
                <a:sym typeface="Wingdings" panose="05000000000000000000" pitchFamily="2" charset="2"/>
              </a:rPr>
              <a:t>E$</a:t>
            </a:r>
            <a:endParaRPr lang="en-IN" dirty="0" smtClean="0"/>
          </a:p>
          <a:p>
            <a:r>
              <a:rPr lang="en-IN" dirty="0" smtClean="0"/>
              <a:t>E</a:t>
            </a:r>
            <a:r>
              <a:rPr lang="en-IN" dirty="0" smtClean="0">
                <a:sym typeface="Wingdings" panose="05000000000000000000" pitchFamily="2" charset="2"/>
              </a:rPr>
              <a:t>F+F</a:t>
            </a:r>
          </a:p>
          <a:p>
            <a:r>
              <a:rPr lang="en-IN" dirty="0" err="1" smtClean="0">
                <a:sym typeface="Wingdings" panose="05000000000000000000" pitchFamily="2" charset="2"/>
              </a:rPr>
              <a:t>Fid</a:t>
            </a:r>
            <a:endParaRPr lang="en-US" dirty="0"/>
          </a:p>
        </p:txBody>
      </p:sp>
      <p:sp>
        <p:nvSpPr>
          <p:cNvPr id="6" name="TextBox 5"/>
          <p:cNvSpPr txBox="1"/>
          <p:nvPr/>
        </p:nvSpPr>
        <p:spPr>
          <a:xfrm>
            <a:off x="497541" y="746774"/>
            <a:ext cx="928715" cy="369332"/>
          </a:xfrm>
          <a:prstGeom prst="rect">
            <a:avLst/>
          </a:prstGeom>
          <a:noFill/>
        </p:spPr>
        <p:txBody>
          <a:bodyPr wrap="square" rtlCol="0">
            <a:spAutoFit/>
          </a:bodyPr>
          <a:lstStyle/>
          <a:p>
            <a:r>
              <a:rPr lang="en-IN" dirty="0" smtClean="0"/>
              <a:t>CFG</a:t>
            </a:r>
            <a:endParaRPr lang="en-US" dirty="0"/>
          </a:p>
        </p:txBody>
      </p:sp>
      <p:sp>
        <p:nvSpPr>
          <p:cNvPr id="7" name="TextBox 6"/>
          <p:cNvSpPr txBox="1"/>
          <p:nvPr/>
        </p:nvSpPr>
        <p:spPr>
          <a:xfrm>
            <a:off x="341598" y="2472480"/>
            <a:ext cx="1540990" cy="646331"/>
          </a:xfrm>
          <a:prstGeom prst="rect">
            <a:avLst/>
          </a:prstGeom>
          <a:noFill/>
        </p:spPr>
        <p:txBody>
          <a:bodyPr wrap="square" rtlCol="0">
            <a:spAutoFit/>
          </a:bodyPr>
          <a:lstStyle/>
          <a:p>
            <a:r>
              <a:rPr lang="en-IN" dirty="0" smtClean="0"/>
              <a:t>Augmented</a:t>
            </a:r>
          </a:p>
          <a:p>
            <a:r>
              <a:rPr lang="en-IN" dirty="0" smtClean="0"/>
              <a:t>CFG</a:t>
            </a:r>
            <a:endParaRPr lang="en-US" dirty="0"/>
          </a:p>
        </p:txBody>
      </p:sp>
      <p:sp>
        <p:nvSpPr>
          <p:cNvPr id="8" name="Oval 7"/>
          <p:cNvSpPr/>
          <p:nvPr/>
        </p:nvSpPr>
        <p:spPr>
          <a:xfrm>
            <a:off x="5640970" y="1156885"/>
            <a:ext cx="820271" cy="605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9" name="Oval 8"/>
          <p:cNvSpPr/>
          <p:nvPr/>
        </p:nvSpPr>
        <p:spPr>
          <a:xfrm>
            <a:off x="7281512" y="1116544"/>
            <a:ext cx="820271" cy="605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10" name="Oval 9"/>
          <p:cNvSpPr/>
          <p:nvPr/>
        </p:nvSpPr>
        <p:spPr>
          <a:xfrm>
            <a:off x="4134282" y="1089649"/>
            <a:ext cx="820271" cy="605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11" name="Oval 10"/>
          <p:cNvSpPr/>
          <p:nvPr/>
        </p:nvSpPr>
        <p:spPr>
          <a:xfrm>
            <a:off x="8788200" y="1116106"/>
            <a:ext cx="820271" cy="605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12" name="Oval 11"/>
          <p:cNvSpPr/>
          <p:nvPr/>
        </p:nvSpPr>
        <p:spPr>
          <a:xfrm>
            <a:off x="6461241" y="4630270"/>
            <a:ext cx="820271" cy="605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3532943385"/>
              </p:ext>
            </p:extLst>
          </p:nvPr>
        </p:nvGraphicFramePr>
        <p:xfrm>
          <a:off x="9722223" y="1392208"/>
          <a:ext cx="2272553" cy="741680"/>
        </p:xfrm>
        <a:graphic>
          <a:graphicData uri="http://schemas.openxmlformats.org/drawingml/2006/table">
            <a:tbl>
              <a:tblPr firstRow="1" bandRow="1">
                <a:tableStyleId>{5C22544A-7EE6-4342-B048-85BDC9FD1C3A}</a:tableStyleId>
              </a:tblPr>
              <a:tblGrid>
                <a:gridCol w="2272553"/>
              </a:tblGrid>
              <a:tr h="370840">
                <a:tc>
                  <a:txBody>
                    <a:bodyPr/>
                    <a:lstStyle/>
                    <a:p>
                      <a:r>
                        <a:rPr lang="en-IN" dirty="0" smtClean="0"/>
                        <a:t>string</a:t>
                      </a:r>
                      <a:endParaRPr lang="en-US" dirty="0"/>
                    </a:p>
                  </a:txBody>
                  <a:tcPr/>
                </a:tc>
              </a:tr>
              <a:tr h="370840">
                <a:tc>
                  <a:txBody>
                    <a:bodyPr/>
                    <a:lstStyle/>
                    <a:p>
                      <a:r>
                        <a:rPr lang="en-IN" dirty="0" smtClean="0"/>
                        <a:t>(id)+</a:t>
                      </a:r>
                      <a:r>
                        <a:rPr lang="en-IN" dirty="0" smtClean="0"/>
                        <a:t>id$</a:t>
                      </a:r>
                    </a:p>
                  </a:txBody>
                  <a:tcPr/>
                </a:tc>
              </a:tr>
            </a:tbl>
          </a:graphicData>
        </a:graphic>
      </p:graphicFrame>
    </p:spTree>
    <p:extLst>
      <p:ext uri="{BB962C8B-B14F-4D97-AF65-F5344CB8AC3E}">
        <p14:creationId xmlns:p14="http://schemas.microsoft.com/office/powerpoint/2010/main" val="30675251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2193</TotalTime>
  <Words>4187</Words>
  <Application>Microsoft Office PowerPoint</Application>
  <PresentationFormat>Widescreen</PresentationFormat>
  <Paragraphs>1491</Paragraphs>
  <Slides>63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63</vt:i4>
      </vt:variant>
    </vt:vector>
  </HeadingPairs>
  <TitlesOfParts>
    <vt:vector size="68" baseType="lpstr">
      <vt:lpstr>Arial</vt:lpstr>
      <vt:lpstr>Calibri</vt:lpstr>
      <vt:lpstr>Calibri Light</vt:lpstr>
      <vt:lpstr>Wingdings</vt:lpstr>
      <vt:lpstr>Office Theme</vt:lpstr>
      <vt:lpstr>week8  bottom up Parsing </vt:lpstr>
      <vt:lpstr>Type of grammar</vt:lpstr>
      <vt:lpstr>Review of CFG</vt:lpstr>
      <vt:lpstr>Top down / bottom up parsers</vt:lpstr>
      <vt:lpstr>Derivations</vt:lpstr>
      <vt:lpstr>Two ways of doing derivations </vt:lpstr>
      <vt:lpstr>Common confusion of what is the actual reverse</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is it handled</vt:lpstr>
      <vt:lpstr>PowerPoint Presentation</vt:lpstr>
      <vt:lpstr>PowerPoint Presentation</vt:lpstr>
      <vt:lpstr>PowerPoint Presentation</vt:lpstr>
      <vt:lpstr>PowerPoint Presentation</vt:lpstr>
      <vt:lpstr>PowerPoint Presentation</vt:lpstr>
      <vt:lpstr>PowerPoint Presentation</vt:lpstr>
      <vt:lpstr>Shift /reduce</vt:lpstr>
      <vt:lpstr>PowerPoint Presentation</vt:lpstr>
      <vt:lpstr>PowerPoint Presentation</vt:lpstr>
      <vt:lpstr>PowerPoint Presentation</vt:lpstr>
      <vt:lpstr>Shift reduce parser</vt:lpstr>
      <vt:lpstr>PowerPoint Presentation</vt:lpstr>
      <vt:lpstr>Shift/reduce parsing…</vt:lpstr>
      <vt:lpstr>Shift reduce parser actions</vt:lpstr>
      <vt:lpstr>Just a couple of rules before we begin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We will simplify the input to show an accepted parse  (we will assume the input is id+id instead of id+id…+id)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Generic algorithm for shift reduce parsers</vt:lpstr>
      <vt:lpstr>That is it for now…</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Preliminary 2  bottom up Parsing</dc:title>
  <dc:creator>Bilal Haider</dc:creator>
  <cp:lastModifiedBy>Bilal Haider</cp:lastModifiedBy>
  <cp:revision>35</cp:revision>
  <dcterms:created xsi:type="dcterms:W3CDTF">2020-04-05T15:16:51Z</dcterms:created>
  <dcterms:modified xsi:type="dcterms:W3CDTF">2020-04-12T09:52:21Z</dcterms:modified>
</cp:coreProperties>
</file>