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72" r:id="rId3"/>
    <p:sldId id="371" r:id="rId4"/>
    <p:sldId id="260" r:id="rId5"/>
    <p:sldId id="282" r:id="rId6"/>
    <p:sldId id="369" r:id="rId7"/>
    <p:sldId id="283" r:id="rId8"/>
    <p:sldId id="284" r:id="rId9"/>
    <p:sldId id="285" r:id="rId10"/>
    <p:sldId id="286" r:id="rId11"/>
    <p:sldId id="281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47" r:id="rId28"/>
    <p:sldId id="303" r:id="rId29"/>
    <p:sldId id="348" r:id="rId30"/>
    <p:sldId id="349" r:id="rId31"/>
    <p:sldId id="350" r:id="rId32"/>
    <p:sldId id="351" r:id="rId33"/>
    <p:sldId id="304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52" r:id="rId43"/>
    <p:sldId id="314" r:id="rId44"/>
    <p:sldId id="315" r:id="rId45"/>
    <p:sldId id="316" r:id="rId46"/>
    <p:sldId id="317" r:id="rId47"/>
    <p:sldId id="318" r:id="rId48"/>
    <p:sldId id="370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F026C-078E-4EE5-9BC2-B66583B329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89044"/>
            <a:ext cx="6400800" cy="88750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noProof="0" dirty="0">
              <a:solidFill>
                <a:srgbClr val="FF0000"/>
              </a:solidFill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Computer-Controlled Manufacturing Machines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ME30204)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321766"/>
            <a:ext cx="7696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Motivation</a:t>
            </a: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latin typeface="Century Gothic" panose="020B0502020202020204" pitchFamily="34" charset="0"/>
              </a:rPr>
              <a:t>To cope with increasing demands of a dynamic and competitive market, modern manufacturing methods should satisfy the following requirements:</a:t>
            </a: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Reduced production cost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Increased productivity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Improved product quality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Notes: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(1) Automation</a:t>
            </a:r>
            <a:r>
              <a:rPr lang="en-IN" altLang="en-US" sz="2000" b="1" dirty="0">
                <a:latin typeface="Century Gothic" panose="020B0502020202020204" pitchFamily="34" charset="0"/>
              </a:rPr>
              <a:t> can help to fulfil the above requirements </a:t>
            </a: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(2)</a:t>
            </a:r>
            <a:r>
              <a:rPr lang="en-IN" altLang="en-US" sz="2000" dirty="0"/>
              <a:t> </a:t>
            </a:r>
            <a:r>
              <a:rPr lang="en-IN" alt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Automation:</a:t>
            </a:r>
            <a:r>
              <a:rPr lang="en-IN" altLang="en-US" sz="2000" b="1" dirty="0">
                <a:latin typeface="Century Gothic" panose="020B0502020202020204" pitchFamily="34" charset="0"/>
              </a:rPr>
              <a:t> Either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Hard</a:t>
            </a:r>
            <a:r>
              <a:rPr lang="en-IN" altLang="en-US" sz="2000" b="1" dirty="0">
                <a:latin typeface="Century Gothic" panose="020B0502020202020204" pitchFamily="34" charset="0"/>
              </a:rPr>
              <a:t> or </a:t>
            </a: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flexible</a:t>
            </a:r>
            <a:r>
              <a:rPr lang="en-IN" altLang="en-US" sz="2000" b="1" dirty="0">
                <a:latin typeface="Century Gothic" panose="020B0502020202020204" pitchFamily="34" charset="0"/>
              </a:rPr>
              <a:t> automation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(3)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Robotics</a:t>
            </a:r>
            <a:r>
              <a:rPr lang="en-US" sz="2000" b="1" dirty="0">
                <a:latin typeface="Century Gothic" panose="020B0502020202020204" pitchFamily="34" charset="0"/>
              </a:rPr>
              <a:t> is an example of 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flexible automation</a:t>
            </a:r>
            <a:endParaRPr lang="en-US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 Brief History of Robotics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4339"/>
              </p:ext>
            </p:extLst>
          </p:nvPr>
        </p:nvGraphicFramePr>
        <p:xfrm>
          <a:off x="381000" y="1047750"/>
          <a:ext cx="7315200" cy="29718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3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Events and Development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1954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First patent on manipulator by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George </a:t>
                      </a: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Devol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 father of robot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1956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Joseph </a:t>
                      </a:r>
                      <a:r>
                        <a:rPr lang="en-US" sz="2000" b="1" kern="1200" dirty="0" err="1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Engelberger</a:t>
                      </a: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started the first robotics company: </a:t>
                      </a: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Unimation</a:t>
                      </a:r>
                      <a:endParaRPr lang="en-US" sz="2000" b="1" kern="12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1962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General Motors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used the manipulator: </a:t>
                      </a: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Unimate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 die-casting application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65192"/>
              </p:ext>
            </p:extLst>
          </p:nvPr>
        </p:nvGraphicFramePr>
        <p:xfrm>
          <a:off x="152400" y="361950"/>
          <a:ext cx="7391400" cy="3779777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5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Events and Development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1967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General Electric Corporation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made a 4-legged vehicle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1969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was built by the NASA, USA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Shakey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an intelligent mobile robot, was built by </a:t>
                      </a: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Stanford Research Institute (SRI)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1970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Victor </a:t>
                      </a: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Scheinman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demonstrated a manipulator known as </a:t>
                      </a: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Stanford Arm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Lunokhod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I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was built and sent to the moon by </a:t>
                      </a: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USSR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ODEX 1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was built by </a:t>
                      </a:r>
                      <a:r>
                        <a:rPr lang="en-US" sz="2000" b="1" kern="1200" dirty="0" err="1">
                          <a:solidFill>
                            <a:srgbClr val="0070C0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Odetics</a:t>
                      </a:r>
                      <a:endParaRPr lang="en-US" sz="2000" b="1" kern="1200" dirty="0">
                        <a:solidFill>
                          <a:srgbClr val="0070C0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1859"/>
              </p:ext>
            </p:extLst>
          </p:nvPr>
        </p:nvGraphicFramePr>
        <p:xfrm>
          <a:off x="152400" y="438150"/>
          <a:ext cx="6858000" cy="3913909"/>
        </p:xfrm>
        <a:graphic>
          <a:graphicData uri="http://schemas.openxmlformats.org/drawingml/2006/table">
            <a:tbl>
              <a:tblPr/>
              <a:tblGrid>
                <a:gridCol w="1285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21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8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Events and Development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8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1973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Richard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Hohn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of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Cincinnati Milacron Corporation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manufactured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4A86C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4A86C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3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4A86C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(The Tomorrow Tool)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robot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8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1975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Raibart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at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CMU, USA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, built a one-legged hopping machine, the first dynamically stable machine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1978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Unimation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developed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PUMA (Programmable Universal Machine for Assembly)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0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36489"/>
              </p:ext>
            </p:extLst>
          </p:nvPr>
        </p:nvGraphicFramePr>
        <p:xfrm>
          <a:off x="381000" y="361950"/>
          <a:ext cx="6934200" cy="3657599"/>
        </p:xfrm>
        <a:graphic>
          <a:graphicData uri="http://schemas.openxmlformats.org/drawingml/2006/table">
            <a:tbl>
              <a:tblPr/>
              <a:tblGrid>
                <a:gridCol w="1300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3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Events and Development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1983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4A86C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Odetics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introduced a unique experimental six-legged device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1986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ASV (Adaptive Suspension Vehicle)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was developed at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Ohio State University, USA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1997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Pathfinder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Sojourner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was sent to the Mars by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284C8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NASA, USA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7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57636"/>
              </p:ext>
            </p:extLst>
          </p:nvPr>
        </p:nvGraphicFramePr>
        <p:xfrm>
          <a:off x="152400" y="361950"/>
          <a:ext cx="7315200" cy="4003689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6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Events and Development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Asimo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humanoid robot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was developed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311F7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Honda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6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The surface of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Mars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 was explored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Spirit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Opportunity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anose="020B0502020202020204" pitchFamily="34" charset="0"/>
                        <a:cs typeface="Times New Roman" pitchFamily="18" charset="0"/>
                      </a:endParaRP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8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2012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Curiosity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was sent to the Mars by the NASA, USA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2015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Sophia (humanoid)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Times New Roman" pitchFamily="18" charset="0"/>
                        </a:rPr>
                        <a:t>was built by Hanson Robotics, Hong Kong </a:t>
                      </a:r>
                    </a:p>
                  </a:txBody>
                  <a:tcPr marT="45728" marB="4572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09550"/>
            <a:ext cx="7696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 Robotic System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66750"/>
            <a:ext cx="623454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461760" y="361950"/>
            <a:ext cx="260604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Various Components</a:t>
            </a:r>
          </a:p>
          <a:p>
            <a:pPr eaLnBrk="1" hangingPunct="1"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Base		</a:t>
            </a:r>
          </a:p>
          <a:p>
            <a:pPr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Links and Joints</a:t>
            </a:r>
          </a:p>
          <a:p>
            <a:pPr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End-effector / gripper </a:t>
            </a:r>
          </a:p>
          <a:p>
            <a:pPr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Wrist</a:t>
            </a:r>
          </a:p>
          <a:p>
            <a:pPr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Drive / Actuator </a:t>
            </a:r>
          </a:p>
          <a:p>
            <a:pPr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Controller </a:t>
            </a:r>
          </a:p>
          <a:p>
            <a:pPr>
              <a:buFontTx/>
              <a:buAutoNum type="arabicPeriod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Sensors</a:t>
            </a:r>
          </a:p>
        </p:txBody>
      </p:sp>
    </p:spTree>
    <p:extLst>
      <p:ext uri="{BB962C8B-B14F-4D97-AF65-F5344CB8AC3E}">
        <p14:creationId xmlns:p14="http://schemas.microsoft.com/office/powerpoint/2010/main" val="10407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Interdisciplinary Areas in Robotics 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985" y="832437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Mechanical Engineering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Kinematics:</a:t>
            </a:r>
            <a:r>
              <a:rPr lang="en-IN" altLang="en-US" sz="2000" b="1" dirty="0">
                <a:latin typeface="Century Gothic" panose="020B0502020202020204" pitchFamily="34" charset="0"/>
              </a:rPr>
              <a:t> Motion of robot arm without considering the  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     forces and /or moments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Dynamics:</a:t>
            </a:r>
            <a:r>
              <a:rPr lang="en-IN" altLang="en-US" sz="2000" b="1" dirty="0">
                <a:latin typeface="Century Gothic" panose="020B0502020202020204" pitchFamily="34" charset="0"/>
              </a:rPr>
              <a:t> Study of the forces and/or moments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Sensing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: </a:t>
            </a:r>
            <a:r>
              <a:rPr lang="en-IN" altLang="en-US" sz="2000" b="1" dirty="0">
                <a:latin typeface="Century Gothic" panose="020B0502020202020204" pitchFamily="34" charset="0"/>
              </a:rPr>
              <a:t>Collecting information of the environment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Interdisciplinary Areas in Robotics (Cont.) 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985" y="832437"/>
            <a:ext cx="7696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Computer Science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Motion Planning: </a:t>
            </a:r>
            <a:r>
              <a:rPr lang="en-IN" altLang="en-US" sz="2000" b="1" dirty="0">
                <a:latin typeface="Century Gothic" panose="020B0502020202020204" pitchFamily="34" charset="0"/>
              </a:rPr>
              <a:t>Planning the course of action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Artificial Intelligence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: </a:t>
            </a:r>
            <a:r>
              <a:rPr lang="en-IN" altLang="en-US" sz="2000" b="1" dirty="0">
                <a:latin typeface="Century Gothic" panose="020B0502020202020204" pitchFamily="34" charset="0"/>
              </a:rPr>
              <a:t>To design and develop suitable    brain for the robots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Electrical and Electronics </a:t>
            </a:r>
            <a:r>
              <a:rPr lang="en-IN" altLang="en-US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Engg</a:t>
            </a: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Control schemes </a:t>
            </a:r>
            <a:r>
              <a:rPr lang="en-IN" altLang="en-US" sz="2000" b="1" dirty="0">
                <a:latin typeface="Century Gothic" panose="020B0502020202020204" pitchFamily="34" charset="0"/>
              </a:rPr>
              <a:t>and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hardware</a:t>
            </a:r>
            <a:r>
              <a:rPr lang="en-IN" altLang="en-US" sz="2000" b="1" dirty="0">
                <a:latin typeface="Century Gothic" panose="020B0502020202020204" pitchFamily="34" charset="0"/>
              </a:rPr>
              <a:t> implementations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General Sciences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Physics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Mathematics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9984" y="285750"/>
            <a:ext cx="7923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Connectivity / Degrees of Freedom of a Joint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indicates the number of rigid (bodies) that can be connected to a fixed rigid body through the said joint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</a:t>
            </a: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Joints with One </a:t>
            </a:r>
            <a:r>
              <a:rPr lang="en-IN" altLang="en-US" sz="22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dof</a:t>
            </a:r>
            <a:endParaRPr lang="en-IN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 </a:t>
            </a:r>
            <a:r>
              <a:rPr lang="en-IN" altLang="en-US" sz="2000" b="1" dirty="0">
                <a:latin typeface="Century Gothic" panose="020B0502020202020204" pitchFamily="34" charset="0"/>
              </a:rPr>
              <a:t>Revolute Joint (R)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3124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Books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855166"/>
            <a:ext cx="7696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Textbook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Fundamentals of Robotics by D.K. Pratihar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latin typeface="Century Gothic" panose="020B0502020202020204" pitchFamily="34" charset="0"/>
              </a:rPr>
              <a:t>Reference Books</a:t>
            </a: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Robotics by Fu, Gonzalez and Lee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Introduction to Robotics by Craig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9984" y="285750"/>
            <a:ext cx="792341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</a:t>
            </a: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Joints with One </a:t>
            </a:r>
            <a:r>
              <a:rPr lang="en-IN" altLang="en-US" sz="22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dof</a:t>
            </a:r>
            <a:endParaRPr lang="en-IN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 </a:t>
            </a:r>
            <a:r>
              <a:rPr lang="en-US" sz="2000" b="1" dirty="0">
                <a:latin typeface="Century Gothic" panose="020B0502020202020204" pitchFamily="34" charset="0"/>
              </a:rPr>
              <a:t>Prismatic Joint (P)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7037" r="45000" b="44074"/>
          <a:stretch/>
        </p:blipFill>
        <p:spPr>
          <a:xfrm>
            <a:off x="381000" y="418028"/>
            <a:ext cx="3124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9984" y="285750"/>
            <a:ext cx="792341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</a:t>
            </a: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Joints with two </a:t>
            </a:r>
            <a:r>
              <a:rPr lang="en-IN" altLang="en-US" sz="22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dof</a:t>
            </a:r>
            <a:endParaRPr lang="en-IN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 </a:t>
            </a:r>
            <a:r>
              <a:rPr lang="en-US" sz="2000" b="1" dirty="0">
                <a:latin typeface="Century Gothic" panose="020B0502020202020204" pitchFamily="34" charset="0"/>
              </a:rPr>
              <a:t>Cylindrical Joint (C)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4074" r="45000" b="44074"/>
          <a:stretch/>
        </p:blipFill>
        <p:spPr>
          <a:xfrm>
            <a:off x="609600" y="514350"/>
            <a:ext cx="3505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9984" y="285750"/>
            <a:ext cx="860921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</a:t>
            </a: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Joints with two </a:t>
            </a:r>
            <a:r>
              <a:rPr lang="en-IN" altLang="en-US" sz="22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dof</a:t>
            </a:r>
            <a:endParaRPr lang="en-IN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                              </a:t>
            </a:r>
            <a:r>
              <a:rPr lang="en-US" sz="2000" b="1" dirty="0">
                <a:latin typeface="Century Gothic" panose="020B0502020202020204" pitchFamily="34" charset="0"/>
              </a:rPr>
              <a:t>Hooke Joint or Universal Joint (U)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4075" r="65000" b="50000"/>
          <a:stretch/>
        </p:blipFill>
        <p:spPr>
          <a:xfrm>
            <a:off x="381000" y="539651"/>
            <a:ext cx="3276600" cy="2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9984" y="285750"/>
                <a:ext cx="8609216" cy="3816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sz="2000" dirty="0"/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                                                           </a:t>
                </a: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2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Joints with three </a:t>
                </a:r>
                <a:r>
                  <a:rPr lang="en-IN" altLang="en-US" sz="2200" b="1" dirty="0" err="1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dof</a:t>
                </a:r>
                <a:endParaRPr lang="en-IN" altLang="en-US" sz="22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Ball and Socket Joint / Spherical Joint </a:t>
                </a:r>
                <a14:m>
                  <m:oMath xmlns:m="http://schemas.openxmlformats.org/officeDocument/2006/math"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4" y="285750"/>
                <a:ext cx="8609216" cy="3816429"/>
              </a:xfrm>
              <a:prstGeom prst="rect">
                <a:avLst/>
              </a:prstGeom>
              <a:blipFill rotWithShape="0"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12963" r="59167" b="52963"/>
          <a:stretch/>
        </p:blipFill>
        <p:spPr>
          <a:xfrm>
            <a:off x="76200" y="666750"/>
            <a:ext cx="22860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1482" r="20834" b="51481"/>
          <a:stretch/>
        </p:blipFill>
        <p:spPr>
          <a:xfrm>
            <a:off x="2352502" y="590550"/>
            <a:ext cx="670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542" y="285750"/>
            <a:ext cx="39709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Representation of the Joints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7"/>
          <a:stretch/>
        </p:blipFill>
        <p:spPr bwMode="auto">
          <a:xfrm>
            <a:off x="4343400" y="589300"/>
            <a:ext cx="2590800" cy="106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" y="716637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Revolute joint (R)</a:t>
            </a: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Prismatic joint (P)</a:t>
            </a: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Cylindrical joint (C)</a:t>
            </a: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endParaRPr lang="en-IN" sz="2000" b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8518" r="64167" b="75185"/>
          <a:stretch/>
        </p:blipFill>
        <p:spPr>
          <a:xfrm>
            <a:off x="4343400" y="1955006"/>
            <a:ext cx="25146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11481" r="68333" b="72223"/>
          <a:stretch/>
        </p:blipFill>
        <p:spPr>
          <a:xfrm>
            <a:off x="5181600" y="3090862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542" y="285750"/>
            <a:ext cx="39709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Representation of the Joints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716637"/>
                <a:ext cx="32766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IN" sz="2000" b="1" dirty="0">
                    <a:latin typeface="Century Gothic" panose="020B0502020202020204" pitchFamily="34" charset="0"/>
                  </a:rPr>
                  <a:t>Spherical joint </a:t>
                </a:r>
                <a14:m>
                  <m:oMath xmlns:m="http://schemas.openxmlformats.org/officeDocument/2006/math"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Hooke joint (U)</a:t>
                </a: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Twisting joint (T)</a:t>
                </a:r>
              </a:p>
              <a:p>
                <a:endParaRPr lang="en-IN" sz="2000" b="1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Kinematic Diagram</a:t>
                </a:r>
                <a:endParaRPr lang="en-IN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16637"/>
                <a:ext cx="3276600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2048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0371" r="67500" b="69259"/>
          <a:stretch/>
        </p:blipFill>
        <p:spPr>
          <a:xfrm>
            <a:off x="4526626" y="775576"/>
            <a:ext cx="17526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11482" r="55834" b="69259"/>
          <a:stretch/>
        </p:blipFill>
        <p:spPr>
          <a:xfrm>
            <a:off x="4564726" y="1835931"/>
            <a:ext cx="16764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4" t="20371" r="64166" b="60370"/>
          <a:stretch/>
        </p:blipFill>
        <p:spPr>
          <a:xfrm>
            <a:off x="5105400" y="3105150"/>
            <a:ext cx="68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285750"/>
            <a:ext cx="7696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Degrees of Freedom of a System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defined as the minimum number of independent parameters / variables / coordinates needed to describe a system completely</a:t>
            </a:r>
          </a:p>
          <a:p>
            <a:pPr>
              <a:buClr>
                <a:srgbClr val="FF0000"/>
              </a:buClr>
            </a:pPr>
            <a:endParaRPr lang="en-IN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Notes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A point in 2-D: 2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r>
              <a:rPr lang="en-IN" altLang="en-US" sz="2000" b="1" dirty="0">
                <a:latin typeface="Century Gothic" panose="020B0502020202020204" pitchFamily="34" charset="0"/>
              </a:rPr>
              <a:t>;  in 3-D space: 3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 rigid body in 3-D: 6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Spatial Manipulator: 6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Planar Manipulator: 3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34459"/>
            <a:ext cx="7696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Redundant Manipulator</a:t>
            </a:r>
          </a:p>
          <a:p>
            <a:pPr>
              <a:buClr>
                <a:srgbClr val="FF0000"/>
              </a:buClr>
            </a:pPr>
            <a:endParaRPr lang="en-IN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Either a Spatial Manipulator with more than 6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or a Planar Manipulator with more than 3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Under-actuated Manipulator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Either a Spatial Manipulator with less  than 6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or a Planar Manipulator with less than 3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dof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434459"/>
                <a:ext cx="7696200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IN" altLang="en-US" sz="22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Mobility/</a:t>
                </a:r>
                <a:r>
                  <a:rPr lang="en-IN" altLang="en-US" sz="2200" b="1" dirty="0" err="1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dof</a:t>
                </a:r>
                <a:r>
                  <a:rPr lang="en-IN" altLang="en-US" sz="22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of Spatial Manipulator</a:t>
                </a: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Let us consider a manipulator with n rigid moving </a:t>
                </a: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links and m joints</a:t>
                </a:r>
              </a:p>
              <a:p>
                <a:pPr>
                  <a:buClr>
                    <a:srgbClr val="FF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altLang="en-US" sz="2000" b="1" dirty="0">
                    <a:latin typeface="Century Gothic" panose="020B0502020202020204" pitchFamily="34" charset="0"/>
                  </a:rPr>
                  <a:t>: Connectivity of </a:t>
                </a:r>
                <a:r>
                  <a:rPr lang="en-IN" altLang="en-US" sz="2000" b="1" dirty="0" err="1">
                    <a:latin typeface="Century Gothic" panose="020B0502020202020204" pitchFamily="34" charset="0"/>
                  </a:rPr>
                  <a:t>i-th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 joint; </a:t>
                </a:r>
                <a:r>
                  <a:rPr lang="en-IN" altLang="en-US" sz="2000" b="1" dirty="0" err="1">
                    <a:latin typeface="Century Gothic" panose="020B0502020202020204" pitchFamily="34" charset="0"/>
                  </a:rPr>
                  <a:t>i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 = 1, 2, 3,………, m</a:t>
                </a: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No. of constraints put by </a:t>
                </a:r>
                <a:r>
                  <a:rPr lang="en-IN" altLang="en-US" sz="2000" b="1" dirty="0" err="1">
                    <a:latin typeface="Century Gothic" panose="020B0502020202020204" pitchFamily="34" charset="0"/>
                  </a:rPr>
                  <a:t>i-th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 joint </a:t>
                </a:r>
                <a14:m>
                  <m:oMath xmlns:m="http://schemas.openxmlformats.org/officeDocument/2006/math">
                    <m:r>
                      <a:rPr lang="en-IN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alt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200" b="1" dirty="0">
                    <a:latin typeface="Century Gothic" panose="020B0502020202020204" pitchFamily="34" charset="0"/>
                  </a:rPr>
                  <a:t>Total no. of constraints </a:t>
                </a:r>
                <a14:m>
                  <m:oMath xmlns:m="http://schemas.openxmlformats.org/officeDocument/2006/math">
                    <m:r>
                      <a:rPr lang="en-IN" alt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altLang="en-US" sz="22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altLang="en-US" sz="2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IN" altLang="en-US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Mobility of the manipulator  </a:t>
                </a:r>
                <a14:m>
                  <m:oMath xmlns:m="http://schemas.openxmlformats.org/officeDocument/2006/math">
                    <m:r>
                      <a:rPr lang="en-IN" alt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IN" alt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altLang="en-US" sz="2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IN" alt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It is known as </a:t>
                </a:r>
                <a:r>
                  <a:rPr lang="en-IN" altLang="en-US" sz="2000" b="1" dirty="0" err="1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Grubler’s</a:t>
                </a:r>
                <a:r>
                  <a:rPr lang="en-IN" altLang="en-US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criterion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. </a:t>
                </a: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sz="2000" dirty="0"/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endParaRPr lang="en-US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459"/>
                <a:ext cx="7696200" cy="6370975"/>
              </a:xfrm>
              <a:prstGeom prst="rect">
                <a:avLst/>
              </a:prstGeom>
              <a:blipFill rotWithShape="1">
                <a:blip r:embed="rId2"/>
                <a:stretch>
                  <a:fillRect l="-950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1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434459"/>
                <a:ext cx="7696200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IN" altLang="en-US" sz="22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Mobility/</a:t>
                </a:r>
                <a:r>
                  <a:rPr lang="en-IN" altLang="en-US" sz="2200" b="1" dirty="0" err="1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dof</a:t>
                </a:r>
                <a:r>
                  <a:rPr lang="en-IN" altLang="en-US" sz="22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of Planar Manipulator</a:t>
                </a: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Let us consider a manipulator with n rigid moving </a:t>
                </a: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links and m joints</a:t>
                </a:r>
              </a:p>
              <a:p>
                <a:pPr>
                  <a:buClr>
                    <a:srgbClr val="FF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altLang="en-US" sz="2000" b="1" dirty="0">
                    <a:latin typeface="Century Gothic" panose="020B0502020202020204" pitchFamily="34" charset="0"/>
                  </a:rPr>
                  <a:t>: Connectivity of </a:t>
                </a:r>
                <a:r>
                  <a:rPr lang="en-IN" altLang="en-US" sz="2000" b="1" dirty="0" err="1">
                    <a:latin typeface="Century Gothic" panose="020B0502020202020204" pitchFamily="34" charset="0"/>
                  </a:rPr>
                  <a:t>i-th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 joint; </a:t>
                </a:r>
                <a:r>
                  <a:rPr lang="en-IN" altLang="en-US" sz="2000" b="1" dirty="0" err="1">
                    <a:latin typeface="Century Gothic" panose="020B0502020202020204" pitchFamily="34" charset="0"/>
                  </a:rPr>
                  <a:t>i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 = 1, 2, 3,………, m</a:t>
                </a: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No. of constraints put by </a:t>
                </a:r>
                <a:r>
                  <a:rPr lang="en-IN" altLang="en-US" sz="2000" b="1" dirty="0" err="1">
                    <a:latin typeface="Century Gothic" panose="020B0502020202020204" pitchFamily="34" charset="0"/>
                  </a:rPr>
                  <a:t>i-th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 joint </a:t>
                </a:r>
                <a14:m>
                  <m:oMath xmlns:m="http://schemas.openxmlformats.org/officeDocument/2006/math">
                    <m:r>
                      <a:rPr lang="en-IN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 smtClean="0">
                        <a:latin typeface="Cambria Math"/>
                      </a:rPr>
                      <m:t>𝟑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alt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200" b="1" dirty="0">
                    <a:latin typeface="Century Gothic" panose="020B0502020202020204" pitchFamily="34" charset="0"/>
                  </a:rPr>
                  <a:t>Total no. of constraints </a:t>
                </a:r>
                <a14:m>
                  <m:oMath xmlns:m="http://schemas.openxmlformats.org/officeDocument/2006/math">
                    <m:r>
                      <a:rPr lang="en-IN" alt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altLang="en-US" sz="22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200" b="1" i="1" smtClean="0">
                            <a:latin typeface="Cambria Math"/>
                          </a:rPr>
                          <m:t>𝟑</m:t>
                        </m:r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altLang="en-US" sz="2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IN" altLang="en-US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altLang="en-US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2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Mobility of the manipulator  </a:t>
                </a:r>
                <a14:m>
                  <m:oMath xmlns:m="http://schemas.openxmlformats.org/officeDocument/2006/math">
                    <m:r>
                      <a:rPr lang="en-IN" alt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IN" alt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latin typeface="Cambria Math"/>
                      </a:rPr>
                      <m:t>𝟑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alt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IN" alt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1" i="1" smtClean="0">
                            <a:latin typeface="Cambria Math"/>
                          </a:rPr>
                          <m:t>𝟑</m:t>
                        </m:r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altLang="en-US" sz="2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IN" alt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alt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en-IN" altLang="en-US" sz="2000" b="1" dirty="0">
                    <a:latin typeface="Century Gothic" panose="020B0502020202020204" pitchFamily="34" charset="0"/>
                  </a:rPr>
                  <a:t>It is known as </a:t>
                </a:r>
                <a:r>
                  <a:rPr lang="en-IN" altLang="en-US" sz="2000" b="1" dirty="0" err="1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Grubler’s</a:t>
                </a:r>
                <a:r>
                  <a:rPr lang="en-IN" altLang="en-US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criterion</a:t>
                </a:r>
                <a:r>
                  <a:rPr lang="en-IN" altLang="en-US" sz="2000" b="1" dirty="0">
                    <a:latin typeface="Century Gothic" panose="020B0502020202020204" pitchFamily="34" charset="0"/>
                  </a:rPr>
                  <a:t>. </a:t>
                </a: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IN" altLang="en-US" sz="2000" b="1" dirty="0"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sz="2000" dirty="0"/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endParaRPr lang="en-US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US" altLang="en-US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459"/>
                <a:ext cx="7696200" cy="6370975"/>
              </a:xfrm>
              <a:prstGeom prst="rect">
                <a:avLst/>
              </a:prstGeom>
              <a:blipFill rotWithShape="1">
                <a:blip r:embed="rId2"/>
                <a:stretch>
                  <a:fillRect l="-950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89044"/>
            <a:ext cx="6400800" cy="88750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rgbClr val="FF0000"/>
              </a:solidFill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Topic 1: Introduction to Robots and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 Robotics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377874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Numerical Example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484" y="835074"/>
            <a:ext cx="7696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Serial planar manipulator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52550"/>
            <a:ext cx="2231136" cy="269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8613" y="1352550"/>
                <a:ext cx="689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3" y="1352550"/>
                <a:ext cx="68929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425" r="-177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2552" y="1355621"/>
                <a:ext cx="706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52" y="1355621"/>
                <a:ext cx="7069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310" r="-775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2293" y="1699919"/>
                <a:ext cx="246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93" y="1699919"/>
                <a:ext cx="246356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90" r="-743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34493" y="2600035"/>
                <a:ext cx="3951979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93" y="2600035"/>
                <a:ext cx="3951979" cy="754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12326" y="2204254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 dirty="0">
                <a:latin typeface="Century Gothic" panose="020B0502020202020204" pitchFamily="34" charset="0"/>
              </a:rPr>
              <a:t>Mobility/</a:t>
            </a:r>
            <a:r>
              <a:rPr lang="en-IN" altLang="en-US" b="1" dirty="0" err="1">
                <a:latin typeface="Century Gothic" panose="020B0502020202020204" pitchFamily="34" charset="0"/>
              </a:rPr>
              <a:t>dof</a:t>
            </a:r>
            <a:r>
              <a:rPr lang="en-IN" altLang="en-US" b="1" dirty="0">
                <a:latin typeface="Century Gothic" panose="020B0502020202020204" pitchFamily="34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7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3484" y="361950"/>
            <a:ext cx="7696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Parallel planar manipulator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8613" y="1352550"/>
                <a:ext cx="689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3" y="1352550"/>
                <a:ext cx="68929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425" r="-177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2552" y="1355621"/>
                <a:ext cx="706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52" y="1355621"/>
                <a:ext cx="7069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10" r="-775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2293" y="1699919"/>
                <a:ext cx="306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93" y="1699919"/>
                <a:ext cx="30680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96" t="-2222" r="-59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6600" y="2578863"/>
                <a:ext cx="4089838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78863"/>
                <a:ext cx="4089838" cy="754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7" y="995417"/>
            <a:ext cx="2912337" cy="26104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12326" y="2161639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 dirty="0">
                <a:latin typeface="Century Gothic" panose="020B0502020202020204" pitchFamily="34" charset="0"/>
              </a:rPr>
              <a:t>Mobility/</a:t>
            </a:r>
            <a:r>
              <a:rPr lang="en-IN" altLang="en-US" b="1" dirty="0" err="1">
                <a:latin typeface="Century Gothic" panose="020B0502020202020204" pitchFamily="34" charset="0"/>
              </a:rPr>
              <a:t>dof</a:t>
            </a:r>
            <a:r>
              <a:rPr lang="en-IN" altLang="en-US" b="1" dirty="0">
                <a:latin typeface="Century Gothic" panose="020B0502020202020204" pitchFamily="34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3484" y="285750"/>
            <a:ext cx="7696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Parallel spatial manipulator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8613" y="1352550"/>
                <a:ext cx="827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3" y="1352550"/>
                <a:ext cx="82715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76" r="-147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2552" y="135562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52" y="1355621"/>
                <a:ext cx="8447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23" r="-7246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6600" y="2370951"/>
                <a:ext cx="4227696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370951"/>
                <a:ext cx="4227696" cy="754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4" y="742950"/>
            <a:ext cx="2427316" cy="3645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2326" y="2001619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 dirty="0">
                <a:latin typeface="Century Gothic" panose="020B0502020202020204" pitchFamily="34" charset="0"/>
              </a:rPr>
              <a:t>Mobility/</a:t>
            </a:r>
            <a:r>
              <a:rPr lang="en-IN" altLang="en-US" b="1" dirty="0" err="1">
                <a:latin typeface="Century Gothic" panose="020B0502020202020204" pitchFamily="34" charset="0"/>
              </a:rPr>
              <a:t>dof</a:t>
            </a:r>
            <a:r>
              <a:rPr lang="en-IN" altLang="en-US" b="1" dirty="0">
                <a:latin typeface="Century Gothic" panose="020B0502020202020204" pitchFamily="34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34459"/>
            <a:ext cx="7696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Classification of Robots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Based on the Type of Tasks Performed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Point-to-Point Robots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Examples: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Unimate</a:t>
            </a:r>
            <a:r>
              <a:rPr lang="en-IN" altLang="en-US" sz="2000" b="1" dirty="0">
                <a:latin typeface="Century Gothic" panose="020B0502020202020204" pitchFamily="34" charset="0"/>
              </a:rPr>
              <a:t> 2000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T</a:t>
            </a:r>
            <a:r>
              <a:rPr lang="en-IN" altLang="en-US" sz="2000" b="1" baseline="30000" dirty="0">
                <a:latin typeface="Century Gothic" panose="020B0502020202020204" pitchFamily="34" charset="0"/>
              </a:rPr>
              <a:t>3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14445" r="60000" b="41111"/>
          <a:stretch/>
        </p:blipFill>
        <p:spPr>
          <a:xfrm>
            <a:off x="6324600" y="361950"/>
            <a:ext cx="2590800" cy="29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34459"/>
            <a:ext cx="7696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Continuous Path Robots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Examples: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PUMA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CRS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15925" r="52500" b="32222"/>
          <a:stretch/>
        </p:blipFill>
        <p:spPr>
          <a:xfrm>
            <a:off x="3949930" y="346573"/>
            <a:ext cx="3289069" cy="33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7696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Based on the Type of Controllers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Non-Servo-Controlled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altLang="en-US" sz="2000" b="1" dirty="0">
                <a:latin typeface="Century Gothic" panose="020B0502020202020204" pitchFamily="34" charset="0"/>
              </a:rPr>
              <a:t>      Open-loop control system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Examples: Seiko PN-100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altLang="en-US" sz="2000" b="1" dirty="0">
                <a:latin typeface="Century Gothic" panose="020B0502020202020204" pitchFamily="34" charset="0"/>
              </a:rPr>
              <a:t> Less accurate and less expensive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Servo-Controlled Robots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altLang="en-US" sz="2000" b="1" dirty="0">
                <a:latin typeface="Century Gothic" panose="020B0502020202020204" pitchFamily="34" charset="0"/>
              </a:rPr>
              <a:t>Closed-loop control system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Examples: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Unimate</a:t>
            </a:r>
            <a:r>
              <a:rPr lang="en-IN" altLang="en-US" sz="2000" b="1" dirty="0">
                <a:latin typeface="Century Gothic" panose="020B0502020202020204" pitchFamily="34" charset="0"/>
              </a:rPr>
              <a:t> 2000, PUMA,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T</a:t>
            </a:r>
            <a:r>
              <a:rPr lang="en-IN" altLang="en-US" sz="2000" b="1" baseline="30000" dirty="0">
                <a:latin typeface="Century Gothic" panose="020B0502020202020204" pitchFamily="34" charset="0"/>
              </a:rPr>
              <a:t>3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altLang="en-US" sz="2000" b="1" dirty="0">
                <a:latin typeface="Century Gothic" panose="020B0502020202020204" pitchFamily="34" charset="0"/>
              </a:rPr>
              <a:t> More accurate and more expensive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4648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Based on Configuration (coordinate system) of the Robot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Cartesian Coordinate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Linear movement along three different axes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Have either sliding or prismatic joints, that is, SSS or PPP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Rigid and accurate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Suitable for pick and place type of operations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Examples: IBM’s RS-1, Sigma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1482" r="50833" b="33704"/>
          <a:stretch/>
        </p:blipFill>
        <p:spPr>
          <a:xfrm>
            <a:off x="4800600" y="514350"/>
            <a:ext cx="3581400" cy="30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4648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Cylindrical Coordinate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Two linear and one rotary movements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Represented as TPP, TSS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Used to handle parts/ objects in manufacturing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Cannot reach the objects lying on the floor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Poor dynamic performance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Examples: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Versatran</a:t>
            </a:r>
            <a:r>
              <a:rPr lang="en-IN" altLang="en-US" sz="2000" b="1" dirty="0">
                <a:latin typeface="Century Gothic" panose="020B0502020202020204" pitchFamily="34" charset="0"/>
              </a:rPr>
              <a:t> 600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7037" r="63333" b="44074"/>
          <a:stretch/>
        </p:blipFill>
        <p:spPr>
          <a:xfrm>
            <a:off x="4953000" y="361949"/>
            <a:ext cx="3200400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4648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Spherical Coordinate or Polar Coordinate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One linear and two rotary movement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Represented as TRP, TRS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Suitable for handling parts/objects in manufacturing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Can pick up objects lying on the floor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Poor dynamic performance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Examples: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Unimate</a:t>
            </a:r>
            <a:r>
              <a:rPr lang="en-IN" altLang="en-US" sz="2000" b="1" dirty="0">
                <a:latin typeface="Century Gothic" panose="020B0502020202020204" pitchFamily="34" charset="0"/>
              </a:rPr>
              <a:t> 2000B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b="8656"/>
          <a:stretch/>
        </p:blipFill>
        <p:spPr bwMode="auto">
          <a:xfrm>
            <a:off x="4979324" y="556197"/>
            <a:ext cx="2640676" cy="285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8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4648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4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Revolute Coordinate or Articulated Coordinate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Rotary movement about three independent axes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Represented as TRR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Suitable for handling parts/components in manufacturing system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Rigidity and accuracy may not be good enough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Century Gothic" panose="020B0502020202020204" pitchFamily="34" charset="0"/>
              </a:rPr>
              <a:t>Examples: T3, PUMA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0000" r="52500" b="36667"/>
          <a:stretch/>
        </p:blipFill>
        <p:spPr>
          <a:xfrm>
            <a:off x="4680064" y="438149"/>
            <a:ext cx="3473335" cy="3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Introduction to Robots and Robotics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855166"/>
            <a:ext cx="7696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 Few Questions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What is a robot?</a:t>
            </a: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What is robotics?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Why do we study robotics?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How can we teach a robot to perform a particular task?</a:t>
            </a: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What are possible applications of robots?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Can a human being be replaced by a robot?,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and so on.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Based on Mobility Levels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4"/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Robots with fixed base (also known as manipulators)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         Serial                                </a:t>
            </a:r>
            <a:r>
              <a:rPr lang="en-US" sz="2000" b="1" dirty="0">
                <a:latin typeface="Century Gothic" panose="020B0502020202020204" pitchFamily="34" charset="0"/>
              </a:rPr>
              <a:t>Parallel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    PUMA, CRS                      Stewart platform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76600" y="1428750"/>
            <a:ext cx="18614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200"/>
              </a:spcBef>
              <a:buFont typeface="Wingdings" panose="05000000000000000000" pitchFamily="2" charset="2"/>
              <a:buChar char="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28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Manipulators 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4207303" y="1828860"/>
            <a:ext cx="1" cy="43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273141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22669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2600" y="22669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Based on Mobility Levels (contd.)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4"/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Mobile robots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Wheeled robots           Tracked robots              Multi-legged robots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76600" y="1428750"/>
            <a:ext cx="2018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200"/>
              </a:spcBef>
              <a:buFont typeface="Wingdings" panose="05000000000000000000" pitchFamily="2" charset="2"/>
              <a:buChar char="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28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Mobile robots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26695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3000" y="22669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22669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67200" y="1828860"/>
            <a:ext cx="0" cy="43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2669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Based on Mobility Levels (contd.)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4"/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Mobile robots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    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1400" dirty="0">
                <a:solidFill>
                  <a:srgbClr val="FF0000"/>
                </a:solidFill>
              </a:rPr>
              <a:t>               Wheeled Robot</a:t>
            </a:r>
            <a:r>
              <a:rPr lang="en-US" altLang="en-US" sz="1400" dirty="0"/>
              <a:t>                                                                            </a:t>
            </a:r>
            <a:r>
              <a:rPr lang="en-US" altLang="en-US" sz="1400" dirty="0">
                <a:solidFill>
                  <a:srgbClr val="0070C0"/>
                </a:solidFill>
              </a:rPr>
              <a:t>Six-legged Robot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4" descr="Soccer_Robot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33551"/>
            <a:ext cx="2057400" cy="2133599"/>
          </a:xfrm>
          <a:prstGeom prst="rect">
            <a:avLst/>
          </a:prstGeom>
          <a:noFill/>
          <a:ln/>
        </p:spPr>
      </p:pic>
      <p:pic>
        <p:nvPicPr>
          <p:cNvPr id="13" name="Picture 3" descr="rbt2"/>
          <p:cNvPicPr>
            <a:picLocks noChangeAspect="1" noChangeArrowheads="1"/>
          </p:cNvPicPr>
          <p:nvPr/>
        </p:nvPicPr>
        <p:blipFill>
          <a:blip r:embed="rId3">
            <a:lum brigh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733551"/>
            <a:ext cx="2590800" cy="21335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3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Workspace of Manipulators</a:t>
            </a:r>
          </a:p>
          <a:p>
            <a:pPr>
              <a:buClr>
                <a:srgbClr val="FF0000"/>
              </a:buClr>
            </a:pPr>
            <a:endParaRPr lang="en-IN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the volume of space that the end-effector of a manipulator can reach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         </a:t>
            </a: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Dextrous </a:t>
            </a:r>
            <a:r>
              <a:rPr lang="en-IN" altLang="en-US" sz="2000" b="1" dirty="0">
                <a:latin typeface="Century Gothic" panose="020B0502020202020204" pitchFamily="34" charset="0"/>
              </a:rPr>
              <a:t>                    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Reachable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43200" y="1962150"/>
            <a:ext cx="2819400" cy="1143000"/>
            <a:chOff x="2743200" y="1428750"/>
            <a:chExt cx="2819400" cy="1143000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3276600" y="1428750"/>
              <a:ext cx="16610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200"/>
                </a:spcBef>
                <a:buFont typeface="Wingdings" panose="05000000000000000000" pitchFamily="2" charset="2"/>
                <a:buChar char="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1200"/>
                </a:spcBef>
                <a:buClr>
                  <a:srgbClr val="000000"/>
                </a:buClr>
                <a:buFont typeface="Wingdings" panose="05000000000000000000" pitchFamily="2" charset="2"/>
                <a:buChar char=""/>
                <a:defRPr sz="28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1200"/>
                </a:spcBef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1200"/>
                </a:spcBef>
                <a:buClr>
                  <a:srgbClr val="000000"/>
                </a:buClr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1200"/>
                </a:spcBef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Workspace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43200" y="2273141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26695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562600" y="226695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114800" y="1828860"/>
              <a:ext cx="0" cy="43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7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Dextrous Workspace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the volume of space, which the robot’s end-effector can reach with various orientations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Reachable Workspace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the volume of space that the end-effector can reach with one orientation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Note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Dextrous workspace is a subset of the 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reachable workspace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Workspace of Cartesian Coordinate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9150"/>
            <a:ext cx="48037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5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Workspace of Cylindrical Coordinate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19150"/>
            <a:ext cx="3429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Workspace of Spherical Coordinate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95349"/>
            <a:ext cx="4419600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6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Workspace of Revolute Coordinate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42950"/>
            <a:ext cx="3200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Resolution, Accuracy and Repeatability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Resolution</a:t>
            </a:r>
            <a:endParaRPr lang="en-IN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defined as the smallest allowable position increment of a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43000" y="1406664"/>
            <a:ext cx="3962400" cy="1088886"/>
            <a:chOff x="2743200" y="1482864"/>
            <a:chExt cx="3962400" cy="1088886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4195776" y="1482864"/>
              <a:ext cx="144302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200"/>
                </a:spcBef>
                <a:buFont typeface="Wingdings" panose="05000000000000000000" pitchFamily="2" charset="2"/>
                <a:buChar char="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1200"/>
                </a:spcBef>
                <a:buClr>
                  <a:srgbClr val="000000"/>
                </a:buClr>
                <a:buFont typeface="Wingdings" panose="05000000000000000000" pitchFamily="2" charset="2"/>
                <a:buChar char=""/>
                <a:defRPr sz="28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1200"/>
                </a:spcBef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1200"/>
                </a:spcBef>
                <a:buClr>
                  <a:srgbClr val="000000"/>
                </a:buClr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1200"/>
                </a:spcBef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Resolution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743200" y="2262233"/>
              <a:ext cx="3962400" cy="10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26695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226695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76800" y="1828860"/>
              <a:ext cx="0" cy="43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52400" y="2419350"/>
            <a:ext cx="381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Programming resolution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Smallest allowable position increment in robot programme 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Basic Resolution Unit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BRU = 0.01 inch/0.1degree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6743" y="2374106"/>
            <a:ext cx="381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Control resolution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Smallest change in position that the feedback device can measure say 0.36 degrees per pulse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3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321766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Definitions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The term: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</a:t>
            </a:r>
            <a:r>
              <a:rPr lang="en-IN" altLang="en-US" sz="2000" b="1" dirty="0">
                <a:latin typeface="Century Gothic" panose="020B0502020202020204" pitchFamily="34" charset="0"/>
              </a:rPr>
              <a:t> has come from the Czech word: </a:t>
            </a:r>
            <a:r>
              <a:rPr lang="en-IN" altLang="en-US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robota</a:t>
            </a: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en-IN" altLang="en-US" sz="2000" b="1" dirty="0">
                <a:latin typeface="Century Gothic" panose="020B0502020202020204" pitchFamily="34" charset="0"/>
              </a:rPr>
              <a:t>which means </a:t>
            </a: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forced</a:t>
            </a:r>
            <a:r>
              <a:rPr lang="en-IN" altLang="en-US" sz="2000" b="1" dirty="0">
                <a:latin typeface="Century Gothic" panose="020B0502020202020204" pitchFamily="34" charset="0"/>
              </a:rPr>
              <a:t> or slave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laborer</a:t>
            </a: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In 1921,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Karel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Capek, </a:t>
            </a:r>
            <a:r>
              <a:rPr lang="en-IN" altLang="en-US" sz="2000" b="1" dirty="0">
                <a:latin typeface="Century Gothic" panose="020B0502020202020204" pitchFamily="34" charset="0"/>
              </a:rPr>
              <a:t>a Czech playwright, used the term: robot first in his drama named </a:t>
            </a:r>
            <a:r>
              <a:rPr lang="en-IN" altLang="en-US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Rossum’s</a:t>
            </a: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Universal Robots (R.U.R)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According to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Karel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Capek, </a:t>
            </a:r>
            <a:r>
              <a:rPr lang="en-IN" altLang="en-US" sz="2000" b="1" dirty="0">
                <a:latin typeface="Century Gothic" panose="020B0502020202020204" pitchFamily="34" charset="0"/>
              </a:rPr>
              <a:t>a robot is a machine look-wise similar to a human being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Accuracy (mm)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the precision with which a computed point can be reached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Repeatability (mm)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It is defined as the precision with which a robot re-position itself to a previous taught point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Applications of Robots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55166"/>
            <a:ext cx="7696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 Manufacturing Units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Advantages of Robots</a:t>
            </a: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Robots can work in hazardous and dirty environment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Can increase productivity after maintaining improved quality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Direct labour cost will be reduced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Material cost will be reduced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Repetitive tasks can be handled more efficiently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6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38150"/>
            <a:ext cx="7696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Application Areas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Arc Welding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Spot Welding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Spray Painting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Pick and Place Operation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Grinding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Drilling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Milling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38150"/>
            <a:ext cx="769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Under-Water Applications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Purposes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To explore various resources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To study under-water environment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To carry out drilling, pipe-line survey, inspection and repair of ships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38150"/>
            <a:ext cx="7696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Notes</a:t>
            </a: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Robots are developed in the form of ROV (Remotely Operated Vehicle) and AUV (Autonomous Under-water Vehicle)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Robots are equipped with navigational sensors, propellers/ thrusters, on-board </a:t>
            </a:r>
            <a:r>
              <a:rPr lang="en-IN" altLang="en-US" sz="2000" b="1" dirty="0" err="1">
                <a:latin typeface="Century Gothic" panose="020B0502020202020204" pitchFamily="34" charset="0"/>
              </a:rPr>
              <a:t>softwares</a:t>
            </a:r>
            <a:r>
              <a:rPr lang="en-IN" altLang="en-US" sz="2000" b="1" dirty="0">
                <a:latin typeface="Century Gothic" panose="020B0502020202020204" pitchFamily="34" charset="0"/>
              </a:rPr>
              <a:t>, and others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Medical Applications</a:t>
            </a:r>
            <a:endParaRPr lang="en-US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 err="1">
                <a:latin typeface="Century Gothic" panose="020B0502020202020204" pitchFamily="34" charset="0"/>
              </a:rPr>
              <a:t>Telesurgery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Micro-capsule multi-legged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Prosthetic devices</a:t>
            </a: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38150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Space Applications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For carrying out on-orbit services, assembly job and interplanetary missions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Spacecraft deployment and retrieval, survey of outside space shuttle; assembly, testing, maintenance of space stations; transport of astronauts to various locations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 err="1">
                <a:latin typeface="Century Gothic" panose="020B0502020202020204" pitchFamily="34" charset="0"/>
              </a:rPr>
              <a:t>Robo-nauts</a:t>
            </a: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Free-flying robots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Planetary exploration rovers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38150"/>
            <a:ext cx="769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 Agriculture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For spraying pesticides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For spraying fertilizers in liquid form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Cleaning weeds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Sowing seeds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Inspection of plants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38150"/>
            <a:ext cx="769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Some Other Applications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Replacement of maid-servant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Garbage collection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Underground Coal mining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Sewage-line cleaning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Fire-fighting etc.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1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715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 End-Effectors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An end-effector is a device attached to the wrist of a manipulator for the purpose of holding materials, parts, tools to perform a specific task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43000" y="1406664"/>
            <a:ext cx="3962400" cy="1088886"/>
            <a:chOff x="2743200" y="1482864"/>
            <a:chExt cx="3962400" cy="1088886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4195776" y="1482864"/>
              <a:ext cx="175240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200"/>
                </a:spcBef>
                <a:buFont typeface="Wingdings" panose="05000000000000000000" pitchFamily="2" charset="2"/>
                <a:buChar char="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1200"/>
                </a:spcBef>
                <a:buClr>
                  <a:srgbClr val="000000"/>
                </a:buClr>
                <a:buFont typeface="Wingdings" panose="05000000000000000000" pitchFamily="2" charset="2"/>
                <a:buChar char=""/>
                <a:defRPr sz="28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1200"/>
                </a:spcBef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1200"/>
                </a:spcBef>
                <a:buClr>
                  <a:srgbClr val="000000"/>
                </a:buClr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1200"/>
                </a:spcBef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Font typeface="Wingdings" panose="05000000000000000000" pitchFamily="2" charset="2"/>
                <a:buChar char="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End Effectors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743200" y="2262233"/>
              <a:ext cx="3962400" cy="10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26695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226695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76800" y="1828860"/>
              <a:ext cx="0" cy="43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52400" y="2419350"/>
            <a:ext cx="381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Grippers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End-effectors used to grasp and hold objects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16743" y="2374106"/>
            <a:ext cx="381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</a:t>
            </a:r>
            <a:r>
              <a:rPr lang="en-IN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Tools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End-effectors designed to perform some specific tasks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Ex: Spot welding electrode, Spray gun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5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Classification of Grippers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Single gripper and double gripper 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Single gripper: </a:t>
            </a:r>
            <a:r>
              <a:rPr lang="en-IN" altLang="en-US" sz="2000" b="1" dirty="0">
                <a:latin typeface="Century Gothic" panose="020B0502020202020204" pitchFamily="34" charset="0"/>
              </a:rPr>
              <a:t>Only one gripping device is mounted on the wrist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Double gripper: </a:t>
            </a:r>
            <a:r>
              <a:rPr lang="en-IN" altLang="en-US" sz="2000" b="1" dirty="0">
                <a:latin typeface="Century Gothic" panose="020B0502020202020204" pitchFamily="34" charset="0"/>
              </a:rPr>
              <a:t>Two independent gripping devices are attached to the wrist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Example: </a:t>
            </a:r>
            <a:r>
              <a:rPr lang="en-IN" altLang="en-US" sz="2000" b="1" dirty="0">
                <a:latin typeface="Century Gothic" panose="020B0502020202020204" pitchFamily="34" charset="0"/>
              </a:rPr>
              <a:t>Two separate grippers mounted on the wrist for loading and unloading applications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285750"/>
            <a:ext cx="7696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</a:t>
            </a:r>
            <a:r>
              <a:rPr lang="en-IN" altLang="en-US" sz="2000" b="1" dirty="0">
                <a:latin typeface="Century Gothic" panose="020B0502020202020204" pitchFamily="34" charset="0"/>
              </a:rPr>
              <a:t> has been defined in various ways: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en-IN" altLang="en-US" sz="2000" b="1" dirty="0">
                <a:latin typeface="Century Gothic" panose="020B0502020202020204" pitchFamily="34" charset="0"/>
              </a:rPr>
              <a:t>According to </a:t>
            </a: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Oxford English Dictionary </a:t>
            </a:r>
            <a:r>
              <a:rPr lang="en-IN" altLang="en-US" sz="2000" b="1" dirty="0">
                <a:latin typeface="Century Gothic" panose="020B0502020202020204" pitchFamily="34" charset="0"/>
              </a:rPr>
              <a:t>		            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 machine capable of carrying out a complex series of actions automatically, especially one programmable by a computer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 startAt="2"/>
            </a:pPr>
            <a:r>
              <a:rPr lang="en-IN" altLang="en-US" sz="2000" b="1" dirty="0">
                <a:latin typeface="Century Gothic" panose="020B0502020202020204" pitchFamily="34" charset="0"/>
              </a:rPr>
              <a:t>According to </a:t>
            </a: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International Organization for Standardization (ISO):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An automatically controlled, reprogrammable, multipurpose manipulator programmable in three or more axes, which can be either fixed in place or mobile for use in industrial automation applications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sv-SE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Internal gripper vs. External gripper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2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71575"/>
            <a:ext cx="5657850" cy="2009775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41465" y="3283863"/>
            <a:ext cx="55755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 dirty="0">
                <a:latin typeface="Century Gothic" panose="020B0502020202020204" pitchFamily="34" charset="0"/>
              </a:rPr>
              <a:t>Internal gripper	      External gripper</a:t>
            </a:r>
          </a:p>
        </p:txBody>
      </p:sp>
    </p:spTree>
    <p:extLst>
      <p:ext uri="{BB962C8B-B14F-4D97-AF65-F5344CB8AC3E}">
        <p14:creationId xmlns:p14="http://schemas.microsoft.com/office/powerpoint/2010/main" val="27222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19050"/>
            <a:ext cx="7696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sv-SE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Soft gripper vs. Hard gripper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742950"/>
            <a:ext cx="7582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14A86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Hard gripper</a:t>
            </a: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Point contact between the finger and object</a:t>
            </a:r>
          </a:p>
          <a:p>
            <a:pPr>
              <a:spcBef>
                <a:spcPct val="0"/>
              </a:spcBef>
            </a:pP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Soft gripper</a:t>
            </a: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Area (surface) contact between the finger and object</a:t>
            </a:r>
          </a:p>
        </p:txBody>
      </p:sp>
      <p:pic>
        <p:nvPicPr>
          <p:cNvPr id="7" name="Picture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14550"/>
            <a:ext cx="3733800" cy="19812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5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4. Active Gripper and Passive Gripper 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Active gripper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: </a:t>
            </a:r>
            <a:r>
              <a:rPr lang="en-IN" altLang="en-US" sz="2000" b="1" dirty="0">
                <a:latin typeface="Century Gothic" panose="020B0502020202020204" pitchFamily="34" charset="0"/>
              </a:rPr>
              <a:t>Gripper equipped with sensor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Passive gripper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: </a:t>
            </a:r>
            <a:r>
              <a:rPr lang="en-IN" altLang="en-US" sz="2000" b="1" dirty="0">
                <a:latin typeface="Century Gothic" panose="020B0502020202020204" pitchFamily="34" charset="0"/>
              </a:rPr>
              <a:t>Gripper without sensor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19050"/>
            <a:ext cx="7696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sv-SE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 Few Robot Grippers</a:t>
            </a:r>
          </a:p>
          <a:p>
            <a:pPr>
              <a:buClr>
                <a:srgbClr val="FF0000"/>
              </a:buClr>
            </a:pPr>
            <a:endParaRPr lang="sv-SE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861358"/>
            <a:ext cx="75825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Mechanical Grippers</a:t>
            </a:r>
          </a:p>
          <a:p>
            <a:pPr>
              <a:spcBef>
                <a:spcPct val="0"/>
              </a:spcBef>
            </a:pP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Use mechanical fingers (jaws) actuated by some mechanisms</a:t>
            </a:r>
          </a:p>
          <a:p>
            <a:pPr>
              <a:spcBef>
                <a:spcPct val="0"/>
              </a:spcBef>
            </a:pPr>
            <a:endParaRPr lang="en-IN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Less versatile, less flexible and less costly </a:t>
            </a:r>
          </a:p>
        </p:txBody>
      </p:sp>
    </p:spTree>
    <p:extLst>
      <p:ext uri="{BB962C8B-B14F-4D97-AF65-F5344CB8AC3E}">
        <p14:creationId xmlns:p14="http://schemas.microsoft.com/office/powerpoint/2010/main" val="35553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sv-SE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Examples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514350"/>
            <a:ext cx="758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romanLcPeriod"/>
            </a:pP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Gripper with linkage actuation</a:t>
            </a: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95350"/>
            <a:ext cx="4800600" cy="1739348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24150"/>
            <a:ext cx="4800600" cy="16764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9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514350"/>
            <a:ext cx="758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romanLcPeriod" startAt="2"/>
            </a:pP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Gripper with rotary actuation</a:t>
            </a:r>
          </a:p>
        </p:txBody>
      </p:sp>
      <p:pic>
        <p:nvPicPr>
          <p:cNvPr id="9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23950"/>
            <a:ext cx="5029200" cy="25146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9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514350"/>
            <a:ext cx="758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iii. Gripper with cam actuation</a:t>
            </a:r>
          </a:p>
        </p:txBody>
      </p:sp>
      <p:pic>
        <p:nvPicPr>
          <p:cNvPr id="8" name="Picture 3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51300"/>
            <a:ext cx="6248400" cy="17526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5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514350"/>
            <a:ext cx="758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en-IN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Vacuum Gripper (used for thin parts)</a:t>
            </a:r>
          </a:p>
        </p:txBody>
      </p:sp>
      <p:pic>
        <p:nvPicPr>
          <p:cNvPr id="8" name="Picture 2" descr="9(a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47750"/>
            <a:ext cx="5600700" cy="28194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5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9(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61950"/>
            <a:ext cx="3390900" cy="24384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8600" y="295275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Suction cup is made of elastic material like rubber or soft plastic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When the object to be handled is soft, the cup should be made of hard substance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Two devices can be used: Either Vacuum pump or </a:t>
            </a:r>
            <a:r>
              <a:rPr 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venturi</a:t>
            </a: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Magnetic Gripper </a:t>
            </a: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(for magnetic materials only. For example: various steels but not stainless steel)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Can use either electro-magnets or permanent magnets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Pick up time is less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Can grip parts of various sizes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Disadvantage: residual magnetism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Stripping device: for separating the part from the permanent magnet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For separating the part from electro-magnet, reverse the polarity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285750"/>
            <a:ext cx="769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 startAt="3"/>
            </a:pPr>
            <a:r>
              <a:rPr lang="en-IN" altLang="en-US" sz="2000" b="1" dirty="0">
                <a:latin typeface="Century Gothic" panose="020B0502020202020204" pitchFamily="34" charset="0"/>
              </a:rPr>
              <a:t>According to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Robot Institute of America (RIA) </a:t>
            </a:r>
            <a:r>
              <a:rPr lang="en-IN" altLang="en-US" sz="2000" b="1" dirty="0">
                <a:latin typeface="Century Gothic" panose="020B0502020202020204" pitchFamily="34" charset="0"/>
              </a:rPr>
              <a:t>		  </a:t>
            </a: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It is a reprogrammable multi-functional manipulator designed to move materials, parts, tools or specialized devices through variable programmed motions for the performance of a variety of tasks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Note:</a:t>
            </a:r>
            <a:r>
              <a:rPr lang="en-IN" altLang="en-US" sz="2000" b="1" dirty="0">
                <a:latin typeface="Century Gothic" panose="020B0502020202020204" pitchFamily="34" charset="0"/>
              </a:rPr>
              <a:t> A CNC machine is not a robot</a:t>
            </a: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514350"/>
            <a:ext cx="758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Magnetic Gripper </a:t>
            </a:r>
          </a:p>
        </p:txBody>
      </p:sp>
      <p:pic>
        <p:nvPicPr>
          <p:cNvPr id="7" name="Picture 2" descr="8(a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00150"/>
            <a:ext cx="4724400" cy="23622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49580"/>
            <a:ext cx="7696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4"/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Adhesive Gripper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Grasping action using adhesive substance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To handle lightweight materials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84333"/>
            <a:ext cx="769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5"/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Universal Gripper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Example: Human gripper</a:t>
            </a: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514350"/>
            <a:ext cx="758259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Passive Gripper</a:t>
            </a:r>
          </a:p>
          <a:p>
            <a:pPr>
              <a:spcBef>
                <a:spcPct val="0"/>
              </a:spcBef>
            </a:pPr>
            <a:r>
              <a:rPr lang="en-IN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Task:</a:t>
            </a:r>
            <a:r>
              <a:rPr lang="en-IN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To insert a peg into a hole</a:t>
            </a:r>
          </a:p>
          <a:p>
            <a:pPr>
              <a:spcBef>
                <a:spcPct val="0"/>
              </a:spcBef>
            </a:pPr>
            <a:endParaRPr lang="en-IN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3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30013"/>
            <a:ext cx="4495800" cy="2066925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3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-9525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endParaRPr lang="sv-SE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06" y="361950"/>
            <a:ext cx="75825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Solution:</a:t>
            </a:r>
            <a:r>
              <a:rPr lang="en-IN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Use Remote </a:t>
            </a:r>
            <a:r>
              <a:rPr lang="en-IN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Center</a:t>
            </a:r>
            <a:r>
              <a:rPr lang="en-IN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Compliance (RCC)</a:t>
            </a:r>
          </a:p>
          <a:p>
            <a:pPr>
              <a:spcBef>
                <a:spcPct val="0"/>
              </a:spcBef>
            </a:pPr>
            <a:endParaRPr lang="en-IN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406" y="1123950"/>
            <a:ext cx="3657600" cy="19812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895350"/>
            <a:ext cx="3124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Font typeface="Wingdings" panose="05000000000000000000" pitchFamily="2" charset="2"/>
              <a:buChar char="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28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b="1" dirty="0">
                <a:latin typeface="Century Gothic" panose="020B0502020202020204" pitchFamily="34" charset="0"/>
              </a:rPr>
              <a:t>RCC is inappropriate for assembly of pegs in horizontal direction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 dirty="0">
                <a:latin typeface="Century Gothic" panose="020B0502020202020204" pitchFamily="34" charset="0"/>
              </a:rPr>
              <a:t>Insertion angle must be less than 45 degrees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 dirty="0">
                <a:latin typeface="Century Gothic" panose="020B0502020202020204" pitchFamily="34" charset="0"/>
              </a:rPr>
              <a:t>Cannot be used in </a:t>
            </a:r>
            <a:r>
              <a:rPr lang="en-US" b="1" dirty="0" err="1">
                <a:latin typeface="Century Gothic" panose="020B0502020202020204" pitchFamily="34" charset="0"/>
              </a:rPr>
              <a:t>chamferless</a:t>
            </a:r>
            <a:r>
              <a:rPr lang="en-US" b="1" dirty="0">
                <a:latin typeface="Century Gothic" panose="020B0502020202020204" pitchFamily="34" charset="0"/>
              </a:rPr>
              <a:t> insertion tasks</a:t>
            </a:r>
          </a:p>
        </p:txBody>
      </p:sp>
    </p:spTree>
    <p:extLst>
      <p:ext uri="{BB962C8B-B14F-4D97-AF65-F5344CB8AC3E}">
        <p14:creationId xmlns:p14="http://schemas.microsoft.com/office/powerpoint/2010/main" val="22127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" y="-95250"/>
            <a:ext cx="8763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Robot Teaching</a:t>
            </a: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To provide necessary instructions to the robot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</a:t>
            </a: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Online Methods</a:t>
            </a:r>
            <a:r>
              <a:rPr lang="en-IN" altLang="en-US" sz="2000" b="1" dirty="0">
                <a:latin typeface="Century Gothic" panose="020B0502020202020204" pitchFamily="34" charset="0"/>
              </a:rPr>
              <a:t>                           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Off-line Methods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                                                       (Programming language)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Manual teaching</a:t>
            </a:r>
            <a:r>
              <a:rPr lang="en-IN" altLang="en-US" sz="2000" b="1" dirty="0">
                <a:latin typeface="Century Gothic" panose="020B0502020202020204" pitchFamily="34" charset="0"/>
              </a:rPr>
              <a:t>                   </a:t>
            </a:r>
            <a:r>
              <a:rPr lang="en-IN" alt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Lead-through Teaching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(point to point task)                (continuous path task)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altLang="en-US" sz="2000" b="1" dirty="0">
                <a:latin typeface="Century Gothic" panose="020B0502020202020204" pitchFamily="34" charset="0"/>
              </a:rPr>
              <a:t>Control handle / Joystick  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altLang="en-US" sz="2000" b="1" dirty="0">
                <a:latin typeface="Century Gothic" panose="020B0502020202020204" pitchFamily="34" charset="0"/>
              </a:rPr>
              <a:t>Push buttons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altLang="en-US" sz="2000" b="1" dirty="0">
                <a:latin typeface="Century Gothic" panose="020B0502020202020204" pitchFamily="34" charset="0"/>
              </a:rPr>
              <a:t>Teach-pendant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414958" y="938591"/>
            <a:ext cx="25426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200"/>
              </a:spcBef>
              <a:buFont typeface="Wingdings" panose="05000000000000000000" pitchFamily="2" charset="2"/>
              <a:buChar char="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28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1200"/>
              </a:spcBef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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Teaching Methods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1520192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152019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9400" y="152019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6597" y="2187975"/>
            <a:ext cx="4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597" y="21879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24400" y="21879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9460" y="3020863"/>
            <a:ext cx="36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20204" pitchFamily="34" charset="0"/>
              </a:rPr>
              <a:t>Robot simulator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00498" y="2114550"/>
            <a:ext cx="0" cy="7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86300" y="1295460"/>
            <a:ext cx="0" cy="22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" y="-95250"/>
            <a:ext cx="403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Off-line Method</a:t>
            </a: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VAL Programming for PUMA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Task: Pick and place operation</a:t>
            </a:r>
          </a:p>
          <a:p>
            <a:pPr>
              <a:buClr>
                <a:srgbClr val="FF0000"/>
              </a:buClr>
            </a:pPr>
            <a:r>
              <a:rPr lang="en-IN" altLang="en-US" sz="2000" b="1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VAL program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APPRO  PART, 100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MOVES  PART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CLOSEI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DEPARTS  200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APPROS  BIN, 300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MOVE  BIN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OPENI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DEPART  100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                     </a:t>
            </a:r>
            <a:endParaRPr lang="en-US" altLang="en-US" sz="2000" dirty="0"/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1047750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Other VAL commands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SPEED  40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EXECUTE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ABORT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EDIT  filename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LISTF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STORE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DELETE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LOAD  filename</a:t>
            </a:r>
          </a:p>
        </p:txBody>
      </p:sp>
    </p:spTree>
    <p:extLst>
      <p:ext uri="{BB962C8B-B14F-4D97-AF65-F5344CB8AC3E}">
        <p14:creationId xmlns:p14="http://schemas.microsoft.com/office/powerpoint/2010/main" val="4209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Specification of a Robot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Control type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Drive system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Coordinate system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Teaching/Programming methods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Accuracy, Repeatability, Resolution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Pay-load capacity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Weight of the manipulator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Applications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Range and speed of arms and wrist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Sensors used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End-effector/ gripper used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Economic Analysis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Let F:</a:t>
            </a:r>
            <a:r>
              <a:rPr lang="en-IN" altLang="en-US" sz="2000" b="1" dirty="0">
                <a:latin typeface="Century Gothic" panose="020B0502020202020204" pitchFamily="34" charset="0"/>
              </a:rPr>
              <a:t> Capital investment to purchase a robot which includes its purchasing cost and installation cost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B:</a:t>
            </a:r>
            <a:r>
              <a:rPr lang="en-IN" altLang="en-US" sz="2000" b="1" dirty="0">
                <a:latin typeface="Century Gothic" panose="020B0502020202020204" pitchFamily="34" charset="0"/>
              </a:rPr>
              <a:t> Savings in terms of material and labour cost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C:</a:t>
            </a:r>
            <a:r>
              <a:rPr lang="en-IN" altLang="en-US" sz="2000" b="1" dirty="0">
                <a:latin typeface="Century Gothic" panose="020B0502020202020204" pitchFamily="34" charset="0"/>
              </a:rPr>
              <a:t> Operating and maintenance cost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D: </a:t>
            </a:r>
            <a:r>
              <a:rPr lang="en-IN" altLang="en-US" sz="2000" b="1" dirty="0">
                <a:latin typeface="Century Gothic" panose="020B0502020202020204" pitchFamily="34" charset="0"/>
              </a:rPr>
              <a:t>Depreciation of the robot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A:</a:t>
            </a:r>
            <a:r>
              <a:rPr lang="en-IN" altLang="en-US" sz="2000" b="1" dirty="0">
                <a:latin typeface="Century Gothic" panose="020B0502020202020204" pitchFamily="34" charset="0"/>
              </a:rPr>
              <a:t> Net savings</a:t>
            </a: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                  A= B-C-D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G: </a:t>
            </a:r>
            <a:r>
              <a:rPr lang="en-IN" altLang="en-US" sz="2000" b="1" dirty="0">
                <a:latin typeface="Century Gothic" panose="020B0502020202020204" pitchFamily="34" charset="0"/>
              </a:rPr>
              <a:t>Tax to be paid on the net savings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Pay-back period, E </a:t>
            </a:r>
            <a:r>
              <a:rPr lang="en-IN" altLang="en-US" sz="2000" b="1" dirty="0">
                <a:latin typeface="Century Gothic" panose="020B0502020202020204" pitchFamily="34" charset="0"/>
              </a:rPr>
              <a:t>= (Capital investment, F)/ (B-C-G)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6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36637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Economic Analysis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Let I: </a:t>
            </a:r>
            <a:r>
              <a:rPr lang="en-IN" altLang="en-US" sz="2000" b="1" dirty="0">
                <a:latin typeface="Century Gothic" panose="020B0502020202020204" pitchFamily="34" charset="0"/>
              </a:rPr>
              <a:t>Modified net savings after the payment of tax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Rate of return on investment</a:t>
            </a: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            </a:t>
            </a:r>
            <a:r>
              <a:rPr lang="en-IN" altLang="en-US" sz="2000" b="1" dirty="0">
                <a:latin typeface="Century Gothic" panose="020B0502020202020204" pitchFamily="34" charset="0"/>
              </a:rPr>
              <a:t>H= (I/F)X100%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000" b="1" dirty="0">
                <a:latin typeface="Century Gothic" panose="020B0502020202020204" pitchFamily="34" charset="0"/>
              </a:rPr>
              <a:t>A company decides to purchase the robot, if 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altLang="en-US" sz="2000" b="1" dirty="0">
                <a:latin typeface="Century Gothic" panose="020B0502020202020204" pitchFamily="34" charset="0"/>
              </a:rPr>
              <a:t>pay-back period &lt; techno-economic life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altLang="en-US" sz="2000" b="1" dirty="0">
                <a:latin typeface="Century Gothic" panose="020B0502020202020204" pitchFamily="34" charset="0"/>
              </a:rPr>
              <a:t>rate of return on investment &gt; rate of bank interest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75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182" y="2857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Numerical Example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66750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The costs and savings associated with a robot installation are given below.</a:t>
            </a:r>
            <a:r>
              <a:rPr lang="en-IN" dirty="0"/>
              <a:t> 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Costs of a robot including accessories : </a:t>
            </a:r>
            <a:r>
              <a:rPr lang="en-IN" sz="2000" b="1" dirty="0" err="1">
                <a:latin typeface="Century Gothic" panose="020B0502020202020204" pitchFamily="34" charset="0"/>
              </a:rPr>
              <a:t>Rs</a:t>
            </a:r>
            <a:r>
              <a:rPr lang="en-IN" sz="2000" b="1" dirty="0">
                <a:latin typeface="Century Gothic" panose="020B0502020202020204" pitchFamily="34" charset="0"/>
              </a:rPr>
              <a:t>. 12,00,000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Installation cost : </a:t>
            </a:r>
            <a:r>
              <a:rPr lang="en-IN" sz="2000" b="1" dirty="0" err="1">
                <a:latin typeface="Century Gothic" panose="020B0502020202020204" pitchFamily="34" charset="0"/>
              </a:rPr>
              <a:t>Rs</a:t>
            </a:r>
            <a:r>
              <a:rPr lang="en-IN" sz="2000" b="1" dirty="0">
                <a:latin typeface="Century Gothic" panose="020B0502020202020204" pitchFamily="34" charset="0"/>
              </a:rPr>
              <a:t>. 3,00,000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Maintenance and operating cost : </a:t>
            </a:r>
            <a:r>
              <a:rPr lang="en-IN" sz="2000" b="1" dirty="0" err="1">
                <a:latin typeface="Century Gothic" panose="020B0502020202020204" pitchFamily="34" charset="0"/>
              </a:rPr>
              <a:t>Rs</a:t>
            </a:r>
            <a:r>
              <a:rPr lang="en-IN" sz="2000" b="1" dirty="0">
                <a:latin typeface="Century Gothic" panose="020B0502020202020204" pitchFamily="34" charset="0"/>
              </a:rPr>
              <a:t>. 20 per hour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Labour saving : </a:t>
            </a:r>
            <a:r>
              <a:rPr lang="en-IN" sz="2000" b="1" dirty="0" err="1">
                <a:latin typeface="Century Gothic" panose="020B0502020202020204" pitchFamily="34" charset="0"/>
              </a:rPr>
              <a:t>Rs</a:t>
            </a:r>
            <a:r>
              <a:rPr lang="en-IN" sz="2000" b="1" dirty="0">
                <a:latin typeface="Century Gothic" panose="020B0502020202020204" pitchFamily="34" charset="0"/>
              </a:rPr>
              <a:t>. 100 per hour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Material saving : </a:t>
            </a:r>
            <a:r>
              <a:rPr lang="en-IN" sz="2000" b="1" dirty="0" err="1">
                <a:latin typeface="Century Gothic" panose="020B0502020202020204" pitchFamily="34" charset="0"/>
              </a:rPr>
              <a:t>Rs</a:t>
            </a:r>
            <a:r>
              <a:rPr lang="en-IN" sz="2000" b="1" dirty="0">
                <a:latin typeface="Century Gothic" panose="020B0502020202020204" pitchFamily="34" charset="0"/>
              </a:rPr>
              <a:t>. 15 per hour</a:t>
            </a:r>
          </a:p>
          <a:p>
            <a:r>
              <a:rPr lang="en-IN" sz="2000" b="1" dirty="0">
                <a:latin typeface="Century Gothic" panose="020B0502020202020204" pitchFamily="34" charset="0"/>
              </a:rPr>
              <a:t>The shop runs 24 hours in a day (in 3 shifts) and the effective workdays in a year are 200. The tax rate of the company is 30% and techno-economic life of the robot is expected to be equal to six years. Determine (a) pay-back period of the robot and (b) rate of 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10673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321766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Robotics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It is a science, which deals with the issues related to design, manufacturing, usages of robots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In 1942, the term: </a:t>
            </a:r>
            <a:r>
              <a:rPr lang="en-IN" alt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robotics</a:t>
            </a:r>
            <a:r>
              <a:rPr lang="en-IN" altLang="en-US" sz="2000" b="1" dirty="0">
                <a:latin typeface="Century Gothic" panose="020B0502020202020204" pitchFamily="34" charset="0"/>
              </a:rPr>
              <a:t> was introduced by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Isaac Asimov</a:t>
            </a:r>
            <a:r>
              <a:rPr lang="en-IN" altLang="en-US" sz="2000" b="1" dirty="0">
                <a:latin typeface="Century Gothic" panose="020B0502020202020204" pitchFamily="34" charset="0"/>
              </a:rPr>
              <a:t> in his story named </a:t>
            </a:r>
            <a:r>
              <a:rPr lang="en-IN" altLang="en-US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Runaround</a:t>
            </a:r>
            <a:endParaRPr lang="en-IN" alt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latin typeface="Century Gothic" panose="020B0502020202020204" pitchFamily="34" charset="0"/>
              </a:rPr>
              <a:t>In robotics, we use the fundamentals of 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Physics, Mathematics, Mechanical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Engg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., Electronics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Engg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., Electrical </a:t>
            </a:r>
            <a:r>
              <a:rPr lang="en-IN" alt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Engg</a:t>
            </a: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., Computer Sciences, and others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2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182" y="2857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666750"/>
                <a:ext cx="89154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Century Gothic" panose="020B0502020202020204" pitchFamily="34" charset="0"/>
                  </a:rPr>
                  <a:t>Capital investment 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𝒓𝒐𝒃𝒐𝒕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𝒊𝒏𝒄𝒍𝒖𝒅𝒊𝒏𝒈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𝒂𝒄𝒄𝒆𝒔𝒔𝒐𝒓𝒊𝒆𝒔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𝑰𝒏𝒔𝒕𝒂𝒍𝒍𝒂𝒕𝒊𝒐𝒏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𝒄𝒐𝒔𝒕</m:t>
                    </m:r>
                  </m:oMath>
                </a14:m>
                <a:r>
                  <a:rPr lang="en-IN" sz="2000" b="1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err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Total hours of running of the robot per year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𝟒𝟖𝟎𝟎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Saving per year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IN" sz="2000" b="1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𝑳𝒂𝒃𝒐𝒖𝒓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𝒔𝒂𝒗𝒊𝒏𝒈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b="1" i="1" dirty="0" smtClean="0">
                        <a:latin typeface="Cambria Math"/>
                      </a:rPr>
                      <m:t>𝑴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𝒂𝒕𝒆𝒓𝒊𝒂𝒍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𝒔𝒂𝒗𝒊𝒏𝒈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𝟒𝟖𝟎𝟎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𝟒𝟖𝟎𝟎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000" b="1" i="1" dirty="0" err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𝟓𝟐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Maintenance and operating cost per year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𝟒𝟖𝟎𝟎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err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Techno-economic life of the robot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𝒚𝒆𝒂𝒓𝒔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66750"/>
                <a:ext cx="8915400" cy="3477875"/>
              </a:xfrm>
              <a:prstGeom prst="rect">
                <a:avLst/>
              </a:prstGeom>
              <a:blipFill rotWithShape="1">
                <a:blip r:embed="rId2"/>
                <a:stretch>
                  <a:fillRect l="-684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218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182" y="2857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Solution (Cont.)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800725"/>
                <a:ext cx="8915400" cy="375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Century Gothic" panose="020B0502020202020204" pitchFamily="34" charset="0"/>
                  </a:rPr>
                  <a:t>Constant depreciation per year </a:t>
                </a:r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𝟎𝟎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Net savings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𝑺𝒂𝒗𝒊𝒏𝒈𝒔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𝑶𝒑𝒆𝒓𝒂𝒕𝒊𝒏𝒈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𝑫𝒆𝒑𝒓𝒆𝒄𝒊𝒂𝒕𝒊𝒐𝒏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𝟓𝟐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Tax to be paid to the government by the company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= </m:t>
                      </m:r>
                      <m:r>
                        <a:rPr lang="en-IN" sz="2000" b="1" i="1" dirty="0" err="1" smtClean="0">
                          <a:latin typeface="Cambria Math" panose="02040503050406030204" pitchFamily="18" charset="0"/>
                        </a:rPr>
                        <m:t>𝑹𝒔</m:t>
                      </m:r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𝟕𝟔</m:t>
                      </m:r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𝟖𝟎𝟎</m:t>
                      </m:r>
                    </m:oMath>
                  </m:oMathPara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Pay-back period </a:t>
                </a:r>
                <a:r>
                  <a:rPr lang="en-IN" sz="2000" b="1" dirty="0">
                    <a:latin typeface="Century Gothic" panose="020B0502020202020204" pitchFamily="34" charset="0"/>
                  </a:rPr>
                  <a:t>of the robot </a:t>
                </a:r>
              </a:p>
              <a:p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𝒚𝒆𝒂𝒓𝒔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IN" sz="2000" b="1" dirty="0">
                    <a:latin typeface="Century Gothic" panose="020B0502020202020204" pitchFamily="34" charset="0"/>
                  </a:rPr>
                  <a:t> </a:t>
                </a:r>
                <a:r>
                  <a:rPr lang="en-IN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techno-economic life</a:t>
                </a: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00725"/>
                <a:ext cx="8915400" cy="3750066"/>
              </a:xfrm>
              <a:prstGeom prst="rect">
                <a:avLst/>
              </a:prstGeom>
              <a:blipFill rotWithShape="1"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331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182" y="2857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IN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Solution (Cont.)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800725"/>
                <a:ext cx="8915400" cy="268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Century Gothic" panose="020B0502020202020204" pitchFamily="34" charset="0"/>
                  </a:rPr>
                  <a:t>Net savings after the payment of tax </a:t>
                </a: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𝟕𝟗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Rate of return on investment</a:t>
                </a: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%=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%&gt;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𝒓𝒂𝒕𝒆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𝒃𝒂𝒏𝒌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𝒊𝒏𝒕𝒆𝒓𝒆𝒔𝒕</m:t>
                    </m:r>
                  </m:oMath>
                </a14:m>
                <a:endParaRPr lang="en-IN" sz="2000" b="1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  <a:p>
                <a:endParaRPr lang="en-IN" sz="2000" b="1" dirty="0">
                  <a:latin typeface="Century Gothic" panose="020B0502020202020204" pitchFamily="34" charset="0"/>
                </a:endParaRPr>
              </a:p>
              <a:p>
                <a:r>
                  <a:rPr lang="en-IN" sz="2000" b="1" dirty="0">
                    <a:latin typeface="Century Gothic" panose="020B0502020202020204" pitchFamily="34" charset="0"/>
                  </a:rPr>
                  <a:t>Therefore, the purchase of the robot is justified by taking loan from the bank.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00725"/>
                <a:ext cx="8915400" cy="2688428"/>
              </a:xfrm>
              <a:prstGeom prst="rect">
                <a:avLst/>
              </a:prstGeom>
              <a:blipFill rotWithShape="1">
                <a:blip r:embed="rId2"/>
                <a:stretch>
                  <a:fillRect l="-684" t="-1134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37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321766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 </a:t>
            </a:r>
            <a:r>
              <a:rPr lang="en-US" altLang="en-US" sz="22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Hs</a:t>
            </a:r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in Robotics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IN" altLang="en-US" sz="2200" b="1" dirty="0">
                <a:latin typeface="Century Gothic" panose="020B0502020202020204" pitchFamily="34" charset="0"/>
              </a:rPr>
              <a:t>3 </a:t>
            </a:r>
            <a:r>
              <a:rPr lang="en-IN" altLang="en-US" sz="2200" b="1" dirty="0" err="1">
                <a:latin typeface="Century Gothic" panose="020B0502020202020204" pitchFamily="34" charset="0"/>
              </a:rPr>
              <a:t>Hs</a:t>
            </a:r>
            <a:r>
              <a:rPr lang="en-IN" altLang="en-US" sz="2200" b="1" dirty="0">
                <a:latin typeface="Century Gothic" panose="020B0502020202020204" pitchFamily="34" charset="0"/>
              </a:rPr>
              <a:t> of human beings are copied into Robotics, such as </a:t>
            </a:r>
          </a:p>
          <a:p>
            <a:pPr>
              <a:buClr>
                <a:srgbClr val="FF0000"/>
              </a:buClr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2171700" lvl="4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Hand 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2171700" lvl="4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Head </a:t>
            </a:r>
          </a:p>
          <a:p>
            <a:pPr>
              <a:buClr>
                <a:srgbClr val="FF0000"/>
              </a:buClr>
            </a:pPr>
            <a:endParaRPr lang="en-IN" altLang="en-US" sz="2000" b="1" dirty="0">
              <a:latin typeface="Century Gothic" panose="020B0502020202020204" pitchFamily="34" charset="0"/>
            </a:endParaRPr>
          </a:p>
          <a:p>
            <a:pPr marL="2171700" lvl="4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alt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Heart</a:t>
            </a:r>
          </a:p>
          <a:p>
            <a:pPr>
              <a:buClr>
                <a:srgbClr val="FF0000"/>
              </a:buClr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3010</Words>
  <Application>Microsoft Office PowerPoint</Application>
  <PresentationFormat>On-screen Show (16:9)</PresentationFormat>
  <Paragraphs>1007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Admin</cp:lastModifiedBy>
  <cp:revision>291</cp:revision>
  <dcterms:created xsi:type="dcterms:W3CDTF">2016-12-13T07:50:37Z</dcterms:created>
  <dcterms:modified xsi:type="dcterms:W3CDTF">2023-01-30T13:54:53Z</dcterms:modified>
</cp:coreProperties>
</file>