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659" r:id="rId3"/>
    <p:sldId id="258" r:id="rId4"/>
    <p:sldId id="259" r:id="rId5"/>
    <p:sldId id="260" r:id="rId6"/>
    <p:sldId id="261" r:id="rId7"/>
    <p:sldId id="262" r:id="rId8"/>
    <p:sldId id="263" r:id="rId9"/>
    <p:sldId id="264" r:id="rId10"/>
    <p:sldId id="657" r:id="rId11"/>
    <p:sldId id="271" r:id="rId12"/>
    <p:sldId id="269" r:id="rId13"/>
    <p:sldId id="265" r:id="rId14"/>
    <p:sldId id="266" r:id="rId15"/>
    <p:sldId id="272" r:id="rId16"/>
    <p:sldId id="658" r:id="rId17"/>
    <p:sldId id="270" r:id="rId18"/>
    <p:sldId id="267" r:id="rId19"/>
    <p:sldId id="268" r:id="rId20"/>
    <p:sldId id="288" r:id="rId21"/>
    <p:sldId id="289" r:id="rId22"/>
    <p:sldId id="290" r:id="rId23"/>
    <p:sldId id="291" r:id="rId24"/>
    <p:sldId id="292" r:id="rId25"/>
    <p:sldId id="293" r:id="rId26"/>
    <p:sldId id="294" r:id="rId27"/>
    <p:sldId id="295" r:id="rId28"/>
    <p:sldId id="296" r:id="rId29"/>
    <p:sldId id="297" r:id="rId30"/>
    <p:sldId id="300" r:id="rId31"/>
    <p:sldId id="305" r:id="rId32"/>
    <p:sldId id="312" r:id="rId33"/>
    <p:sldId id="313" r:id="rId34"/>
    <p:sldId id="316" r:id="rId35"/>
    <p:sldId id="317" r:id="rId36"/>
    <p:sldId id="318" r:id="rId37"/>
    <p:sldId id="319" r:id="rId38"/>
    <p:sldId id="275" r:id="rId39"/>
    <p:sldId id="276" r:id="rId40"/>
    <p:sldId id="277" r:id="rId41"/>
    <p:sldId id="278" r:id="rId42"/>
    <p:sldId id="279" r:id="rId43"/>
    <p:sldId id="28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43753-5C01-4CE1-B6A0-53A05330FFCC}" type="datetimeFigureOut">
              <a:rPr lang="en-IN" smtClean="0"/>
              <a:t>12-02-23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39C1B-6F5C-4DFE-9AEE-08877FD79FD8}" type="slidenum">
              <a:rPr lang="en-IN" smtClean="0"/>
              <a:t>‹#›</a:t>
            </a:fld>
            <a:endParaRPr lang="en-IN"/>
          </a:p>
        </p:txBody>
      </p:sp>
    </p:spTree>
    <p:extLst>
      <p:ext uri="{BB962C8B-B14F-4D97-AF65-F5344CB8AC3E}">
        <p14:creationId xmlns:p14="http://schemas.microsoft.com/office/powerpoint/2010/main" val="316982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B4790-3B6A-4FEF-B609-A0007EB19D23}" type="slidenum">
              <a:rPr lang="en-US" smtClean="0"/>
              <a:pPr/>
              <a:t>10</a:t>
            </a:fld>
            <a:endParaRPr lang="en-US"/>
          </a:p>
        </p:txBody>
      </p:sp>
    </p:spTree>
    <p:extLst>
      <p:ext uri="{BB962C8B-B14F-4D97-AF65-F5344CB8AC3E}">
        <p14:creationId xmlns:p14="http://schemas.microsoft.com/office/powerpoint/2010/main" val="404480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5A1B2F-6BF3-4168-9CE4-202D9B145E24}" type="slidenum">
              <a:rPr lang="en-US" smtClean="0"/>
              <a:pPr/>
              <a:t>22</a:t>
            </a:fld>
            <a:endParaRPr lang="en-US"/>
          </a:p>
        </p:txBody>
      </p:sp>
    </p:spTree>
    <p:extLst>
      <p:ext uri="{BB962C8B-B14F-4D97-AF65-F5344CB8AC3E}">
        <p14:creationId xmlns:p14="http://schemas.microsoft.com/office/powerpoint/2010/main" val="422009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5A2F-4ABE-F8DC-EC64-F1A17F79E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D6339-DCE0-CEF6-15DA-D08BC5F20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A1D6E-BD53-BFCC-6CFA-619A69ECD4E7}"/>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5030C89E-B607-6152-F632-E911875A2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BF112-6C61-AE3A-F237-45E50310EC83}"/>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34016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EB77-F060-F31A-D760-95C32F6761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D0BF4F-C587-8F4B-5B12-ED418A677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531DF-1510-972D-9153-3FC52CCE8EFC}"/>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831F5026-D10A-985C-73B0-E90F497C2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5A7F8-8390-80BE-406D-40198C76ACBF}"/>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422950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91C5AC-BBE6-7F52-753C-02CBA7EE14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3042E-400F-DA5A-6E81-D12C07BCA3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3D874-78EA-9C2B-1505-E91E938DB586}"/>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D3EE8B5A-E11E-1861-E3F6-3FD7A60D7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B3CD1-82E6-56B0-AAA4-FAEF1C98E029}"/>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8531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31E4-8827-05E8-568A-346E78C7B9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D53722-33FA-561B-83BE-A3DFA7B76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3B46E-1540-8AD6-3A18-03D0227374F8}"/>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EAC436E7-58BD-3B38-9DBD-1B6F3D310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41611-24A8-9A89-7909-D9F523F1A14C}"/>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150601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2280-D086-DB37-F7AD-1D2FBFC82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CD6BE6-A52F-1F37-ADD4-7D84E11C5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CAD80-FA55-D3F8-9897-ED4A3BE0BF82}"/>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8F6211C8-76C9-6595-3E71-0A2A880F4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4A19D-1E4E-C668-4949-B5E6EB5F88CD}"/>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375580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3E4-1121-B77E-F09E-7E2A0717C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50F8C-FB76-9B4A-AC4F-60F1CA031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F07BC-4D6A-7069-2A3B-4A8D73BD5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B90E5F-BEC9-D09C-9A79-57B240BF77DF}"/>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6" name="Footer Placeholder 5">
            <a:extLst>
              <a:ext uri="{FF2B5EF4-FFF2-40B4-BE49-F238E27FC236}">
                <a16:creationId xmlns:a16="http://schemas.microsoft.com/office/drawing/2014/main" id="{C8CC2E64-3EE1-52CB-67EA-0A22644A5D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D89B1-54D1-C4EA-F88D-3EADB4B24601}"/>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240072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9839-33D6-EEDA-F4B1-607042101D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14596-B885-211F-A93C-AC66BEEE7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150E75-B206-8E71-5977-5B90CDDB1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9D98F8-2770-2391-6068-D082FEBC5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626E4-455A-3E0B-B4AE-A24626ADA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36A9F-C619-8FF0-117B-039F420A80AD}"/>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8" name="Footer Placeholder 7">
            <a:extLst>
              <a:ext uri="{FF2B5EF4-FFF2-40B4-BE49-F238E27FC236}">
                <a16:creationId xmlns:a16="http://schemas.microsoft.com/office/drawing/2014/main" id="{78BCF8DD-4377-C4F1-8AAE-B734EC2B89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14117C-BD64-3C81-F825-30EE35519D53}"/>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46828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F938-4556-A758-D2CF-A211FE334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A79E1-8671-936D-B513-150ADF39CEEA}"/>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4" name="Footer Placeholder 3">
            <a:extLst>
              <a:ext uri="{FF2B5EF4-FFF2-40B4-BE49-F238E27FC236}">
                <a16:creationId xmlns:a16="http://schemas.microsoft.com/office/drawing/2014/main" id="{2D2469F6-0508-F718-8B4C-B0BE92123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AB1FBC-1FDB-75FA-346D-CE6985CB55DA}"/>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157015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F26AF-6BA1-29E5-7BAB-5A1F890C1FE4}"/>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3" name="Footer Placeholder 2">
            <a:extLst>
              <a:ext uri="{FF2B5EF4-FFF2-40B4-BE49-F238E27FC236}">
                <a16:creationId xmlns:a16="http://schemas.microsoft.com/office/drawing/2014/main" id="{29A8D92F-FA74-4CC5-29F6-401F4DC54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948A01-EE56-56DC-B287-1F1A4A8977FD}"/>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257120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8E20-3955-71EC-58FB-54D271FAF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F70DD5-FB34-6804-B7B8-BD6EA48ED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DDEA9C-7AED-09DC-DD81-42DCB7D92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28048-4D64-D4BF-A8AF-F2674244EAEE}"/>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6" name="Footer Placeholder 5">
            <a:extLst>
              <a:ext uri="{FF2B5EF4-FFF2-40B4-BE49-F238E27FC236}">
                <a16:creationId xmlns:a16="http://schemas.microsoft.com/office/drawing/2014/main" id="{DC18D9AD-71E2-3E9B-F9AE-06D655406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02199A-D0C2-C9D2-D395-5792F13B48BC}"/>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183288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634A-1C87-710C-E7D0-4095E84BB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CB401-F111-3ED1-CF14-371EFF296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D3551-6D1F-E387-6B38-AAA9C33E7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D0942-52CF-5627-174F-F1D42EB755E4}"/>
              </a:ext>
            </a:extLst>
          </p:cNvPr>
          <p:cNvSpPr>
            <a:spLocks noGrp="1"/>
          </p:cNvSpPr>
          <p:nvPr>
            <p:ph type="dt" sz="half" idx="10"/>
          </p:nvPr>
        </p:nvSpPr>
        <p:spPr/>
        <p:txBody>
          <a:bodyPr/>
          <a:lstStyle/>
          <a:p>
            <a:fld id="{E38D00AC-4570-41C4-BF30-2B4F20DE4994}" type="datetimeFigureOut">
              <a:rPr lang="en-IN" smtClean="0"/>
              <a:t>12-02-23</a:t>
            </a:fld>
            <a:endParaRPr lang="en-IN"/>
          </a:p>
        </p:txBody>
      </p:sp>
      <p:sp>
        <p:nvSpPr>
          <p:cNvPr id="6" name="Footer Placeholder 5">
            <a:extLst>
              <a:ext uri="{FF2B5EF4-FFF2-40B4-BE49-F238E27FC236}">
                <a16:creationId xmlns:a16="http://schemas.microsoft.com/office/drawing/2014/main" id="{CD96D395-C893-9F88-19AC-6DD6BEF7E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C9BE7-F976-92A7-E124-AF9098BF4391}"/>
              </a:ext>
            </a:extLst>
          </p:cNvPr>
          <p:cNvSpPr>
            <a:spLocks noGrp="1"/>
          </p:cNvSpPr>
          <p:nvPr>
            <p:ph type="sldNum" sz="quarter" idx="12"/>
          </p:nvPr>
        </p:nvSpPr>
        <p:spPr/>
        <p:txBody>
          <a:bodyPr/>
          <a:lstStyle/>
          <a:p>
            <a:fld id="{32ECF1AE-DB79-4795-8867-4F062C690EC4}" type="slidenum">
              <a:rPr lang="en-IN" smtClean="0"/>
              <a:t>‹#›</a:t>
            </a:fld>
            <a:endParaRPr lang="en-IN"/>
          </a:p>
        </p:txBody>
      </p:sp>
    </p:spTree>
    <p:extLst>
      <p:ext uri="{BB962C8B-B14F-4D97-AF65-F5344CB8AC3E}">
        <p14:creationId xmlns:p14="http://schemas.microsoft.com/office/powerpoint/2010/main" val="44497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5ACE2-B53F-4B8E-5337-347D6F31B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231D5-35F8-4B51-B6CD-CFD2AF167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A50D4-4EC3-A43F-98A9-434BFFE86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00AC-4570-41C4-BF30-2B4F20DE4994}" type="datetimeFigureOut">
              <a:rPr lang="en-IN" smtClean="0"/>
              <a:t>12-02-23</a:t>
            </a:fld>
            <a:endParaRPr lang="en-IN"/>
          </a:p>
        </p:txBody>
      </p:sp>
      <p:sp>
        <p:nvSpPr>
          <p:cNvPr id="5" name="Footer Placeholder 4">
            <a:extLst>
              <a:ext uri="{FF2B5EF4-FFF2-40B4-BE49-F238E27FC236}">
                <a16:creationId xmlns:a16="http://schemas.microsoft.com/office/drawing/2014/main" id="{F1E51A2B-E3E4-05EA-5DA9-DBC9B84C9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D6B162-A853-B744-DF25-B5C7A4799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CF1AE-DB79-4795-8867-4F062C690EC4}" type="slidenum">
              <a:rPr lang="en-IN" smtClean="0"/>
              <a:t>‹#›</a:t>
            </a:fld>
            <a:endParaRPr lang="en-IN"/>
          </a:p>
        </p:txBody>
      </p:sp>
    </p:spTree>
    <p:extLst>
      <p:ext uri="{BB962C8B-B14F-4D97-AF65-F5344CB8AC3E}">
        <p14:creationId xmlns:p14="http://schemas.microsoft.com/office/powerpoint/2010/main" val="899764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82E3-462C-46F6-AF15-102464ABDB79}"/>
              </a:ext>
            </a:extLst>
          </p:cNvPr>
          <p:cNvSpPr>
            <a:spLocks noGrp="1"/>
          </p:cNvSpPr>
          <p:nvPr>
            <p:ph type="ctrTitle"/>
          </p:nvPr>
        </p:nvSpPr>
        <p:spPr/>
        <p:txBody>
          <a:bodyPr/>
          <a:lstStyle/>
          <a:p>
            <a:r>
              <a:rPr lang="en-US" dirty="0"/>
              <a:t>Computer </a:t>
            </a:r>
            <a:r>
              <a:rPr lang="en-US"/>
              <a:t>controlled machines</a:t>
            </a:r>
            <a:endParaRPr lang="en-IN" dirty="0"/>
          </a:p>
        </p:txBody>
      </p:sp>
      <p:sp>
        <p:nvSpPr>
          <p:cNvPr id="3" name="Subtitle 2">
            <a:extLst>
              <a:ext uri="{FF2B5EF4-FFF2-40B4-BE49-F238E27FC236}">
                <a16:creationId xmlns:a16="http://schemas.microsoft.com/office/drawing/2014/main" id="{921F9B8C-2C1D-476B-AF39-3368823E508B}"/>
              </a:ext>
            </a:extLst>
          </p:cNvPr>
          <p:cNvSpPr>
            <a:spLocks noGrp="1"/>
          </p:cNvSpPr>
          <p:nvPr>
            <p:ph type="subTitle" idx="1"/>
          </p:nvPr>
        </p:nvSpPr>
        <p:spPr/>
        <p:txBody>
          <a:bodyPr/>
          <a:lstStyle/>
          <a:p>
            <a:r>
              <a:rPr lang="en-US" dirty="0" err="1"/>
              <a:t>Asimava</a:t>
            </a:r>
            <a:r>
              <a:rPr lang="en-US" dirty="0"/>
              <a:t> Roy Choudhury</a:t>
            </a:r>
          </a:p>
          <a:p>
            <a:r>
              <a:rPr lang="en-US" dirty="0"/>
              <a:t>Professor ME dept</a:t>
            </a:r>
          </a:p>
          <a:p>
            <a:r>
              <a:rPr lang="en-US" dirty="0"/>
              <a:t>IIT Kharagpur</a:t>
            </a:r>
            <a:endParaRPr lang="en-IN" dirty="0"/>
          </a:p>
        </p:txBody>
      </p:sp>
    </p:spTree>
    <p:extLst>
      <p:ext uri="{BB962C8B-B14F-4D97-AF65-F5344CB8AC3E}">
        <p14:creationId xmlns:p14="http://schemas.microsoft.com/office/powerpoint/2010/main" val="385510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5E880-6157-4ED0-8FD1-EB4D32A26761}"/>
              </a:ext>
            </a:extLst>
          </p:cNvPr>
          <p:cNvSpPr/>
          <p:nvPr/>
        </p:nvSpPr>
        <p:spPr>
          <a:xfrm>
            <a:off x="5616984" y="2785382"/>
            <a:ext cx="746823" cy="421010"/>
          </a:xfrm>
          <a:prstGeom prst="rect">
            <a:avLst/>
          </a:prstGeom>
          <a:pattFill prst="wdDnDiag">
            <a:fgClr>
              <a:schemeClr val="tx1"/>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2AF7600-8FB5-4C66-A69B-CE8C73428D3A}"/>
              </a:ext>
            </a:extLst>
          </p:cNvPr>
          <p:cNvSpPr/>
          <p:nvPr/>
        </p:nvSpPr>
        <p:spPr>
          <a:xfrm>
            <a:off x="5078691" y="2702324"/>
            <a:ext cx="764498" cy="5581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CCECF00C-E02F-4071-84BC-EE9170FE0A3C}"/>
              </a:ext>
            </a:extLst>
          </p:cNvPr>
          <p:cNvPicPr>
            <a:picLocks noChangeAspect="1"/>
          </p:cNvPicPr>
          <p:nvPr/>
        </p:nvPicPr>
        <p:blipFill>
          <a:blip r:embed="rId3"/>
          <a:stretch>
            <a:fillRect/>
          </a:stretch>
        </p:blipFill>
        <p:spPr>
          <a:xfrm>
            <a:off x="6860503" y="1197453"/>
            <a:ext cx="3615039" cy="3407938"/>
          </a:xfrm>
          <a:prstGeom prst="rect">
            <a:avLst/>
          </a:prstGeom>
        </p:spPr>
      </p:pic>
      <p:grpSp>
        <p:nvGrpSpPr>
          <p:cNvPr id="9" name="Group 8">
            <a:extLst>
              <a:ext uri="{FF2B5EF4-FFF2-40B4-BE49-F238E27FC236}">
                <a16:creationId xmlns:a16="http://schemas.microsoft.com/office/drawing/2014/main" id="{E1A79509-F594-4290-B8F2-64E94707E1C5}"/>
              </a:ext>
            </a:extLst>
          </p:cNvPr>
          <p:cNvGrpSpPr/>
          <p:nvPr/>
        </p:nvGrpSpPr>
        <p:grpSpPr>
          <a:xfrm>
            <a:off x="1902964" y="2739666"/>
            <a:ext cx="4957539" cy="558167"/>
            <a:chOff x="1139251" y="2778145"/>
            <a:chExt cx="4083573" cy="558167"/>
          </a:xfrm>
        </p:grpSpPr>
        <p:sp>
          <p:nvSpPr>
            <p:cNvPr id="8" name="Cube 7">
              <a:extLst>
                <a:ext uri="{FF2B5EF4-FFF2-40B4-BE49-F238E27FC236}">
                  <a16:creationId xmlns:a16="http://schemas.microsoft.com/office/drawing/2014/main" id="{F094892A-D41E-45B9-AEFD-6584538CAB56}"/>
                </a:ext>
              </a:extLst>
            </p:cNvPr>
            <p:cNvSpPr/>
            <p:nvPr/>
          </p:nvSpPr>
          <p:spPr>
            <a:xfrm>
              <a:off x="1139251" y="2778145"/>
              <a:ext cx="1543987" cy="55816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3B24D0D-62C8-4A1E-A3D7-1D6ACE821E79}"/>
                </a:ext>
              </a:extLst>
            </p:cNvPr>
            <p:cNvSpPr/>
            <p:nvPr/>
          </p:nvSpPr>
          <p:spPr>
            <a:xfrm>
              <a:off x="4871132" y="2916549"/>
              <a:ext cx="351692" cy="281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6527975A-D889-4A99-AA50-4B0743DB45D5}"/>
                </a:ext>
              </a:extLst>
            </p:cNvPr>
            <p:cNvSpPr/>
            <p:nvPr/>
          </p:nvSpPr>
          <p:spPr>
            <a:xfrm flipV="1">
              <a:off x="2595316" y="3034367"/>
              <a:ext cx="2396409" cy="457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C3FC4F99-2E51-45DB-BE44-9DFB9B939236}"/>
              </a:ext>
            </a:extLst>
          </p:cNvPr>
          <p:cNvGrpSpPr/>
          <p:nvPr/>
        </p:nvGrpSpPr>
        <p:grpSpPr>
          <a:xfrm>
            <a:off x="5170648" y="2548942"/>
            <a:ext cx="657548" cy="925131"/>
            <a:chOff x="3233371" y="2541698"/>
            <a:chExt cx="1403418" cy="925131"/>
          </a:xfrm>
        </p:grpSpPr>
        <p:sp>
          <p:nvSpPr>
            <p:cNvPr id="10" name="Rectangle 9">
              <a:extLst>
                <a:ext uri="{FF2B5EF4-FFF2-40B4-BE49-F238E27FC236}">
                  <a16:creationId xmlns:a16="http://schemas.microsoft.com/office/drawing/2014/main" id="{D85D875D-40AF-4CAD-B40F-F5DFC7E698BF}"/>
                </a:ext>
              </a:extLst>
            </p:cNvPr>
            <p:cNvSpPr/>
            <p:nvPr/>
          </p:nvSpPr>
          <p:spPr>
            <a:xfrm>
              <a:off x="3233371" y="2541698"/>
              <a:ext cx="1394085" cy="352480"/>
            </a:xfrm>
            <a:prstGeom prst="rect">
              <a:avLst/>
            </a:prstGeom>
            <a:pattFill prst="wdDnDiag">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28BAC5D-E427-4857-82F6-BE2FAD2B089B}"/>
                </a:ext>
              </a:extLst>
            </p:cNvPr>
            <p:cNvSpPr/>
            <p:nvPr/>
          </p:nvSpPr>
          <p:spPr>
            <a:xfrm>
              <a:off x="3242704" y="3114349"/>
              <a:ext cx="1394085" cy="352480"/>
            </a:xfrm>
            <a:prstGeom prst="rect">
              <a:avLst/>
            </a:prstGeom>
            <a:pattFill prst="wdDnDiag">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701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10000" fill="hold" nodeType="clickEffect">
                                  <p:stCondLst>
                                    <p:cond delay="0"/>
                                  </p:stCondLst>
                                  <p:childTnLst>
                                    <p:animRot by="-216000000">
                                      <p:cBhvr>
                                        <p:cTn id="6" dur="40000" fill="hold"/>
                                        <p:tgtEl>
                                          <p:spTgt spid="3"/>
                                        </p:tgtEl>
                                        <p:attrNameLst>
                                          <p:attrName>r</p:attrName>
                                        </p:attrNameLst>
                                      </p:cBhvr>
                                    </p:animRot>
                                  </p:childTnLst>
                                </p:cTn>
                              </p:par>
                              <p:par>
                                <p:cTn id="7" presetID="42" presetClass="path" presetSubtype="0" repeatCount="10000" fill="hold" nodeType="withEffect">
                                  <p:stCondLst>
                                    <p:cond delay="0"/>
                                  </p:stCondLst>
                                  <p:childTnLst>
                                    <p:animMotion origin="layout" path="M -4.72222E-6 3.7037E-6 L 0.08855 -0.00348 " pathEditMode="relative" rAng="0" ptsTypes="AA">
                                      <p:cBhvr>
                                        <p:cTn id="8" dur="4000" spd="-100000" fill="hold"/>
                                        <p:tgtEl>
                                          <p:spTgt spid="9"/>
                                        </p:tgtEl>
                                        <p:attrNameLst>
                                          <p:attrName>ppt_x</p:attrName>
                                          <p:attrName>ppt_y</p:attrName>
                                        </p:attrNameLst>
                                      </p:cBhvr>
                                      <p:rCtr x="4427" y="-185"/>
                                    </p:animMotion>
                                  </p:childTnLst>
                                </p:cTn>
                              </p:par>
                              <p:par>
                                <p:cTn id="9" presetID="6" presetClass="emph" presetSubtype="0" repeatCount="10000" fill="hold" grpId="0" nodeType="withEffect">
                                  <p:stCondLst>
                                    <p:cond delay="0"/>
                                  </p:stCondLst>
                                  <p:childTnLst>
                                    <p:animScale>
                                      <p:cBhvr>
                                        <p:cTn id="10" dur="4000" fill="hold"/>
                                        <p:tgtEl>
                                          <p:spTgt spid="2"/>
                                        </p:tgtEl>
                                      </p:cBhvr>
                                      <p:by x="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controlled machines</a:t>
            </a:r>
          </a:p>
        </p:txBody>
      </p:sp>
      <p:sp>
        <p:nvSpPr>
          <p:cNvPr id="9" name="Content Placeholder 2"/>
          <p:cNvSpPr>
            <a:spLocks noGrp="1"/>
          </p:cNvSpPr>
          <p:nvPr>
            <p:ph idx="1"/>
          </p:nvPr>
        </p:nvSpPr>
        <p:spPr>
          <a:xfrm>
            <a:off x="1955267" y="1891863"/>
            <a:ext cx="7886700" cy="3786159"/>
          </a:xfrm>
        </p:spPr>
        <p:txBody>
          <a:bodyPr/>
          <a:lstStyle/>
          <a:p>
            <a:pPr marL="0" indent="0">
              <a:buNone/>
            </a:pPr>
            <a:r>
              <a:rPr lang="en-US" dirty="0">
                <a:solidFill>
                  <a:prstClr val="black"/>
                </a:solidFill>
                <a:latin typeface="Calibri Light" panose="020F0302020204030204"/>
              </a:rPr>
              <a:t>CNC is capable of controlling a machine through</a:t>
            </a:r>
          </a:p>
          <a:p>
            <a:pPr lvl="0"/>
            <a:r>
              <a:rPr lang="en-US" dirty="0">
                <a:solidFill>
                  <a:prstClr val="black"/>
                </a:solidFill>
              </a:rPr>
              <a:t>Programmed instructions </a:t>
            </a:r>
            <a:r>
              <a:rPr lang="en-US" dirty="0">
                <a:solidFill>
                  <a:prstClr val="black"/>
                </a:solidFill>
                <a:sym typeface="Wingdings" panose="05000000000000000000" pitchFamily="2" charset="2"/>
              </a:rPr>
              <a:t> Digital signals  rotation of motors  leading to </a:t>
            </a:r>
          </a:p>
          <a:p>
            <a:pPr lvl="0">
              <a:buFont typeface="Wingdings" panose="05000000000000000000" pitchFamily="2" charset="2"/>
              <a:buChar char="ü"/>
            </a:pPr>
            <a:r>
              <a:rPr lang="en-US" dirty="0">
                <a:solidFill>
                  <a:prstClr val="black"/>
                </a:solidFill>
                <a:sym typeface="Wingdings" panose="05000000000000000000" pitchFamily="2" charset="2"/>
              </a:rPr>
              <a:t> Achieving a programed extent of motion </a:t>
            </a:r>
          </a:p>
          <a:p>
            <a:pPr lvl="0">
              <a:buFont typeface="Wingdings" panose="05000000000000000000" pitchFamily="2" charset="2"/>
              <a:buChar char="ü"/>
            </a:pPr>
            <a:r>
              <a:rPr lang="en-US" dirty="0">
                <a:solidFill>
                  <a:prstClr val="black"/>
                </a:solidFill>
                <a:sym typeface="Wingdings" panose="05000000000000000000" pitchFamily="2" charset="2"/>
              </a:rPr>
              <a:t>Achieving a programmed ratio of axes velocities</a:t>
            </a:r>
          </a:p>
          <a:p>
            <a:pPr lvl="0">
              <a:buFont typeface="Wingdings" panose="05000000000000000000" pitchFamily="2" charset="2"/>
              <a:buChar char="ü"/>
            </a:pPr>
            <a:r>
              <a:rPr lang="en-US" dirty="0">
                <a:solidFill>
                  <a:prstClr val="black"/>
                </a:solidFill>
                <a:sym typeface="Wingdings" panose="05000000000000000000" pitchFamily="2" charset="2"/>
              </a:rPr>
              <a:t>Moving at programmed feed velocity along cutter path</a:t>
            </a:r>
            <a:endParaRPr lang="en-US" dirty="0">
              <a:solidFill>
                <a:prstClr val="black"/>
              </a:solidFill>
            </a:endParaRPr>
          </a:p>
        </p:txBody>
      </p:sp>
    </p:spTree>
    <p:extLst>
      <p:ext uri="{BB962C8B-B14F-4D97-AF65-F5344CB8AC3E}">
        <p14:creationId xmlns:p14="http://schemas.microsoft.com/office/powerpoint/2010/main" val="320528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Digital signals, Binary logic and logic gates </a:t>
            </a:r>
          </a:p>
        </p:txBody>
      </p:sp>
      <p:sp>
        <p:nvSpPr>
          <p:cNvPr id="3" name="Content Placeholder 2"/>
          <p:cNvSpPr>
            <a:spLocks noGrp="1"/>
          </p:cNvSpPr>
          <p:nvPr>
            <p:ph idx="1"/>
          </p:nvPr>
        </p:nvSpPr>
        <p:spPr>
          <a:xfrm>
            <a:off x="2152650" y="2017835"/>
            <a:ext cx="7886700" cy="3472138"/>
          </a:xfrm>
        </p:spPr>
        <p:txBody>
          <a:bodyPr/>
          <a:lstStyle/>
          <a:p>
            <a:r>
              <a:rPr lang="en-US"/>
              <a:t>Digital circuitry is employed in almost all aspects of CNC control. Example : Data input, data storage, data processing, interpolation, motion execution, feedback etc.</a:t>
            </a:r>
          </a:p>
        </p:txBody>
      </p:sp>
      <p:grpSp>
        <p:nvGrpSpPr>
          <p:cNvPr id="24" name="Group 23"/>
          <p:cNvGrpSpPr/>
          <p:nvPr/>
        </p:nvGrpSpPr>
        <p:grpSpPr>
          <a:xfrm>
            <a:off x="2341200" y="3618428"/>
            <a:ext cx="4550991" cy="1054801"/>
            <a:chOff x="838200" y="2306086"/>
            <a:chExt cx="6067988" cy="1406401"/>
          </a:xfrm>
        </p:grpSpPr>
        <p:grpSp>
          <p:nvGrpSpPr>
            <p:cNvPr id="17" name="Group 16"/>
            <p:cNvGrpSpPr/>
            <p:nvPr/>
          </p:nvGrpSpPr>
          <p:grpSpPr>
            <a:xfrm>
              <a:off x="1143000" y="2306086"/>
              <a:ext cx="5411496" cy="1406401"/>
              <a:chOff x="1143000" y="2306086"/>
              <a:chExt cx="5411496" cy="1406401"/>
            </a:xfrm>
          </p:grpSpPr>
          <p:cxnSp>
            <p:nvCxnSpPr>
              <p:cNvPr id="5" name="Straight Arrow Connector 4"/>
              <p:cNvCxnSpPr/>
              <p:nvPr/>
            </p:nvCxnSpPr>
            <p:spPr>
              <a:xfrm>
                <a:off x="1143000" y="2672862"/>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3000" y="3264877"/>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Chord 9"/>
              <p:cNvSpPr/>
              <p:nvPr/>
            </p:nvSpPr>
            <p:spPr>
              <a:xfrm rot="5400000" flipV="1">
                <a:off x="2538879" y="2000456"/>
                <a:ext cx="1406401" cy="2017662"/>
              </a:xfrm>
              <a:prstGeom prst="chord">
                <a:avLst>
                  <a:gd name="adj1" fmla="val 918245"/>
                  <a:gd name="adj2" fmla="val 98503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sz="1350">
                    <a:solidFill>
                      <a:schemeClr val="tx1"/>
                    </a:solidFill>
                  </a:rPr>
                  <a:t>                   AND</a:t>
                </a:r>
              </a:p>
            </p:txBody>
          </p:sp>
          <p:cxnSp>
            <p:nvCxnSpPr>
              <p:cNvPr id="13" name="Straight Arrow Connector 12"/>
              <p:cNvCxnSpPr/>
              <p:nvPr/>
            </p:nvCxnSpPr>
            <p:spPr>
              <a:xfrm>
                <a:off x="4250911" y="3009286"/>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38200" y="3150767"/>
              <a:ext cx="351692" cy="400109"/>
            </a:xfrm>
            <a:prstGeom prst="rect">
              <a:avLst/>
            </a:prstGeom>
            <a:noFill/>
          </p:spPr>
          <p:txBody>
            <a:bodyPr wrap="square" rtlCol="0">
              <a:spAutoFit/>
            </a:bodyPr>
            <a:lstStyle/>
            <a:p>
              <a:r>
                <a:rPr lang="en-US" sz="1350"/>
                <a:t>b</a:t>
              </a:r>
            </a:p>
          </p:txBody>
        </p:sp>
        <p:sp>
          <p:nvSpPr>
            <p:cNvPr id="21" name="TextBox 20"/>
            <p:cNvSpPr txBox="1"/>
            <p:nvPr/>
          </p:nvSpPr>
          <p:spPr>
            <a:xfrm>
              <a:off x="838200" y="2488197"/>
              <a:ext cx="351692" cy="400109"/>
            </a:xfrm>
            <a:prstGeom prst="rect">
              <a:avLst/>
            </a:prstGeom>
            <a:noFill/>
          </p:spPr>
          <p:txBody>
            <a:bodyPr wrap="square" rtlCol="0">
              <a:spAutoFit/>
            </a:bodyPr>
            <a:lstStyle/>
            <a:p>
              <a:r>
                <a:rPr lang="en-US" sz="1350"/>
                <a:t>a</a:t>
              </a:r>
            </a:p>
          </p:txBody>
        </p:sp>
        <p:sp>
          <p:nvSpPr>
            <p:cNvPr id="23" name="TextBox 22"/>
            <p:cNvSpPr txBox="1"/>
            <p:nvPr/>
          </p:nvSpPr>
          <p:spPr>
            <a:xfrm>
              <a:off x="6554496" y="2831421"/>
              <a:ext cx="351692" cy="400109"/>
            </a:xfrm>
            <a:prstGeom prst="rect">
              <a:avLst/>
            </a:prstGeom>
            <a:noFill/>
          </p:spPr>
          <p:txBody>
            <a:bodyPr wrap="square" rtlCol="0">
              <a:spAutoFit/>
            </a:bodyPr>
            <a:lstStyle/>
            <a:p>
              <a:r>
                <a:rPr lang="en-US" sz="1350"/>
                <a:t>c</a:t>
              </a:r>
            </a:p>
          </p:txBody>
        </p:sp>
      </p:grpSp>
      <p:grpSp>
        <p:nvGrpSpPr>
          <p:cNvPr id="42" name="Group 41"/>
          <p:cNvGrpSpPr/>
          <p:nvPr/>
        </p:nvGrpSpPr>
        <p:grpSpPr>
          <a:xfrm>
            <a:off x="2341200" y="4999235"/>
            <a:ext cx="4550991" cy="816684"/>
            <a:chOff x="1189892" y="4519247"/>
            <a:chExt cx="6067988" cy="1088911"/>
          </a:xfrm>
        </p:grpSpPr>
        <p:grpSp>
          <p:nvGrpSpPr>
            <p:cNvPr id="25" name="Group 24"/>
            <p:cNvGrpSpPr/>
            <p:nvPr/>
          </p:nvGrpSpPr>
          <p:grpSpPr>
            <a:xfrm>
              <a:off x="1189892" y="4545479"/>
              <a:ext cx="6067988" cy="1062679"/>
              <a:chOff x="838200" y="2488196"/>
              <a:chExt cx="6067988" cy="1062679"/>
            </a:xfrm>
          </p:grpSpPr>
          <p:grpSp>
            <p:nvGrpSpPr>
              <p:cNvPr id="26" name="Group 25"/>
              <p:cNvGrpSpPr/>
              <p:nvPr/>
            </p:nvGrpSpPr>
            <p:grpSpPr>
              <a:xfrm>
                <a:off x="1143000" y="2672862"/>
                <a:ext cx="5411496" cy="592015"/>
                <a:chOff x="1143000" y="2672862"/>
                <a:chExt cx="5411496" cy="592015"/>
              </a:xfrm>
            </p:grpSpPr>
            <p:cxnSp>
              <p:nvCxnSpPr>
                <p:cNvPr id="30" name="Straight Arrow Connector 29"/>
                <p:cNvCxnSpPr/>
                <p:nvPr/>
              </p:nvCxnSpPr>
              <p:spPr>
                <a:xfrm>
                  <a:off x="1143000" y="2672862"/>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43000" y="3264877"/>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50911" y="3009286"/>
                  <a:ext cx="230358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838200" y="3150766"/>
                <a:ext cx="351692" cy="400109"/>
              </a:xfrm>
              <a:prstGeom prst="rect">
                <a:avLst/>
              </a:prstGeom>
              <a:noFill/>
              <a:ln>
                <a:noFill/>
              </a:ln>
            </p:spPr>
            <p:txBody>
              <a:bodyPr wrap="square" rtlCol="0">
                <a:spAutoFit/>
              </a:bodyPr>
              <a:lstStyle/>
              <a:p>
                <a:r>
                  <a:rPr lang="en-US" sz="1350"/>
                  <a:t>b</a:t>
                </a:r>
              </a:p>
            </p:txBody>
          </p:sp>
          <p:sp>
            <p:nvSpPr>
              <p:cNvPr id="28" name="TextBox 27"/>
              <p:cNvSpPr txBox="1"/>
              <p:nvPr/>
            </p:nvSpPr>
            <p:spPr>
              <a:xfrm>
                <a:off x="838200" y="2488196"/>
                <a:ext cx="351692" cy="400109"/>
              </a:xfrm>
              <a:prstGeom prst="rect">
                <a:avLst/>
              </a:prstGeom>
              <a:noFill/>
              <a:ln>
                <a:noFill/>
              </a:ln>
            </p:spPr>
            <p:txBody>
              <a:bodyPr wrap="square" rtlCol="0">
                <a:spAutoFit/>
              </a:bodyPr>
              <a:lstStyle/>
              <a:p>
                <a:r>
                  <a:rPr lang="en-US" sz="1350"/>
                  <a:t>a</a:t>
                </a:r>
              </a:p>
            </p:txBody>
          </p:sp>
          <p:sp>
            <p:nvSpPr>
              <p:cNvPr id="29" name="TextBox 28"/>
              <p:cNvSpPr txBox="1"/>
              <p:nvPr/>
            </p:nvSpPr>
            <p:spPr>
              <a:xfrm>
                <a:off x="6554496" y="2831421"/>
                <a:ext cx="351692" cy="400109"/>
              </a:xfrm>
              <a:prstGeom prst="rect">
                <a:avLst/>
              </a:prstGeom>
              <a:noFill/>
              <a:ln>
                <a:noFill/>
              </a:ln>
            </p:spPr>
            <p:txBody>
              <a:bodyPr wrap="square" rtlCol="0">
                <a:spAutoFit/>
              </a:bodyPr>
              <a:lstStyle/>
              <a:p>
                <a:r>
                  <a:rPr lang="en-US" sz="1350"/>
                  <a:t>c</a:t>
                </a:r>
              </a:p>
            </p:txBody>
          </p:sp>
        </p:grpSp>
        <p:sp>
          <p:nvSpPr>
            <p:cNvPr id="35" name="Freeform 34"/>
            <p:cNvSpPr/>
            <p:nvPr/>
          </p:nvSpPr>
          <p:spPr>
            <a:xfrm>
              <a:off x="3640015" y="4519247"/>
              <a:ext cx="200588" cy="1058134"/>
            </a:xfrm>
            <a:custGeom>
              <a:avLst/>
              <a:gdLst>
                <a:gd name="connsiteX0" fmla="*/ 0 w 214272"/>
                <a:gd name="connsiteY0" fmla="*/ 0 h 1125416"/>
                <a:gd name="connsiteX1" fmla="*/ 158262 w 214272"/>
                <a:gd name="connsiteY1" fmla="*/ 281354 h 1125416"/>
                <a:gd name="connsiteX2" fmla="*/ 211016 w 214272"/>
                <a:gd name="connsiteY2" fmla="*/ 474785 h 1125416"/>
                <a:gd name="connsiteX3" fmla="*/ 193431 w 214272"/>
                <a:gd name="connsiteY3" fmla="*/ 703385 h 1125416"/>
                <a:gd name="connsiteX4" fmla="*/ 70339 w 214272"/>
                <a:gd name="connsiteY4" fmla="*/ 1125416 h 1125416"/>
                <a:gd name="connsiteX5" fmla="*/ 70339 w 214272"/>
                <a:gd name="connsiteY5" fmla="*/ 1125416 h 112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272" h="1125416">
                  <a:moveTo>
                    <a:pt x="0" y="0"/>
                  </a:moveTo>
                  <a:cubicBezTo>
                    <a:pt x="61546" y="101111"/>
                    <a:pt x="123093" y="202223"/>
                    <a:pt x="158262" y="281354"/>
                  </a:cubicBezTo>
                  <a:cubicBezTo>
                    <a:pt x="193431" y="360485"/>
                    <a:pt x="205155" y="404447"/>
                    <a:pt x="211016" y="474785"/>
                  </a:cubicBezTo>
                  <a:cubicBezTo>
                    <a:pt x="216877" y="545123"/>
                    <a:pt x="216877" y="594947"/>
                    <a:pt x="193431" y="703385"/>
                  </a:cubicBezTo>
                  <a:cubicBezTo>
                    <a:pt x="169985" y="811823"/>
                    <a:pt x="70339" y="1125416"/>
                    <a:pt x="70339" y="1125416"/>
                  </a:cubicBezTo>
                  <a:lnTo>
                    <a:pt x="70339" y="1125416"/>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35"/>
            <p:cNvSpPr/>
            <p:nvPr/>
          </p:nvSpPr>
          <p:spPr>
            <a:xfrm>
              <a:off x="3640015" y="4536831"/>
              <a:ext cx="967154" cy="527538"/>
            </a:xfrm>
            <a:custGeom>
              <a:avLst/>
              <a:gdLst>
                <a:gd name="connsiteX0" fmla="*/ 0 w 967154"/>
                <a:gd name="connsiteY0" fmla="*/ 0 h 527538"/>
                <a:gd name="connsiteX1" fmla="*/ 386862 w 967154"/>
                <a:gd name="connsiteY1" fmla="*/ 35169 h 527538"/>
                <a:gd name="connsiteX2" fmla="*/ 633047 w 967154"/>
                <a:gd name="connsiteY2" fmla="*/ 211015 h 527538"/>
                <a:gd name="connsiteX3" fmla="*/ 967154 w 967154"/>
                <a:gd name="connsiteY3" fmla="*/ 527538 h 527538"/>
                <a:gd name="connsiteX4" fmla="*/ 967154 w 967154"/>
                <a:gd name="connsiteY4" fmla="*/ 527538 h 527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154" h="527538">
                  <a:moveTo>
                    <a:pt x="0" y="0"/>
                  </a:moveTo>
                  <a:cubicBezTo>
                    <a:pt x="140677" y="0"/>
                    <a:pt x="281354" y="0"/>
                    <a:pt x="386862" y="35169"/>
                  </a:cubicBezTo>
                  <a:cubicBezTo>
                    <a:pt x="492370" y="70338"/>
                    <a:pt x="536332" y="128954"/>
                    <a:pt x="633047" y="211015"/>
                  </a:cubicBezTo>
                  <a:cubicBezTo>
                    <a:pt x="729762" y="293077"/>
                    <a:pt x="967154" y="527538"/>
                    <a:pt x="967154" y="527538"/>
                  </a:cubicBezTo>
                  <a:lnTo>
                    <a:pt x="967154" y="52753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37"/>
            <p:cNvSpPr/>
            <p:nvPr/>
          </p:nvSpPr>
          <p:spPr>
            <a:xfrm flipV="1">
              <a:off x="3640015" y="5048253"/>
              <a:ext cx="975291" cy="529127"/>
            </a:xfrm>
            <a:custGeom>
              <a:avLst/>
              <a:gdLst>
                <a:gd name="connsiteX0" fmla="*/ 0 w 967154"/>
                <a:gd name="connsiteY0" fmla="*/ 0 h 527538"/>
                <a:gd name="connsiteX1" fmla="*/ 386862 w 967154"/>
                <a:gd name="connsiteY1" fmla="*/ 35169 h 527538"/>
                <a:gd name="connsiteX2" fmla="*/ 633047 w 967154"/>
                <a:gd name="connsiteY2" fmla="*/ 211015 h 527538"/>
                <a:gd name="connsiteX3" fmla="*/ 967154 w 967154"/>
                <a:gd name="connsiteY3" fmla="*/ 527538 h 527538"/>
                <a:gd name="connsiteX4" fmla="*/ 967154 w 967154"/>
                <a:gd name="connsiteY4" fmla="*/ 527538 h 527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154" h="527538">
                  <a:moveTo>
                    <a:pt x="0" y="0"/>
                  </a:moveTo>
                  <a:cubicBezTo>
                    <a:pt x="140677" y="0"/>
                    <a:pt x="281354" y="0"/>
                    <a:pt x="386862" y="35169"/>
                  </a:cubicBezTo>
                  <a:cubicBezTo>
                    <a:pt x="492370" y="70338"/>
                    <a:pt x="536332" y="128954"/>
                    <a:pt x="633047" y="211015"/>
                  </a:cubicBezTo>
                  <a:cubicBezTo>
                    <a:pt x="729762" y="293077"/>
                    <a:pt x="967154" y="527538"/>
                    <a:pt x="967154" y="527538"/>
                  </a:cubicBezTo>
                  <a:lnTo>
                    <a:pt x="967154" y="52753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p:cNvSpPr txBox="1"/>
            <p:nvPr/>
          </p:nvSpPr>
          <p:spPr>
            <a:xfrm>
              <a:off x="3947745" y="4876417"/>
              <a:ext cx="612531" cy="400109"/>
            </a:xfrm>
            <a:prstGeom prst="rect">
              <a:avLst/>
            </a:prstGeom>
            <a:noFill/>
            <a:ln>
              <a:noFill/>
            </a:ln>
          </p:spPr>
          <p:txBody>
            <a:bodyPr wrap="square" rtlCol="0">
              <a:spAutoFit/>
            </a:bodyPr>
            <a:lstStyle/>
            <a:p>
              <a:r>
                <a:rPr lang="en-US" sz="1350"/>
                <a:t>OR</a:t>
              </a:r>
            </a:p>
          </p:txBody>
        </p:sp>
      </p:grpSp>
    </p:spTree>
    <p:extLst>
      <p:ext uri="{BB962C8B-B14F-4D97-AF65-F5344CB8AC3E}">
        <p14:creationId xmlns:p14="http://schemas.microsoft.com/office/powerpoint/2010/main" val="122233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of the control unit </a:t>
            </a:r>
          </a:p>
        </p:txBody>
      </p:sp>
      <p:sp>
        <p:nvSpPr>
          <p:cNvPr id="3" name="Content Placeholder 2"/>
          <p:cNvSpPr>
            <a:spLocks noGrp="1"/>
          </p:cNvSpPr>
          <p:nvPr>
            <p:ph idx="1"/>
          </p:nvPr>
        </p:nvSpPr>
        <p:spPr/>
        <p:txBody>
          <a:bodyPr>
            <a:normAutofit/>
          </a:bodyPr>
          <a:lstStyle/>
          <a:p>
            <a:r>
              <a:rPr lang="en-US" dirty="0"/>
              <a:t>MCU = DPU + CLU</a:t>
            </a:r>
          </a:p>
          <a:p>
            <a:endParaRPr lang="en-US" dirty="0"/>
          </a:p>
          <a:p>
            <a:r>
              <a:rPr lang="en-US" dirty="0"/>
              <a:t>MCU = Machine control unit</a:t>
            </a:r>
          </a:p>
          <a:p>
            <a:endParaRPr lang="en-US" dirty="0"/>
          </a:p>
          <a:p>
            <a:r>
              <a:rPr lang="en-US" dirty="0"/>
              <a:t>DPU = Data processing unit – contains data entry, data processing, interpolator</a:t>
            </a:r>
          </a:p>
          <a:p>
            <a:r>
              <a:rPr lang="en-US" dirty="0"/>
              <a:t>CLU = Control loops unit – contains all devices for achieving required motion along an axis (example : The motor, the lead screw-nut, the gear box, the position down counter, the feedback device </a:t>
            </a:r>
            <a:r>
              <a:rPr lang="en-US" dirty="0" err="1"/>
              <a:t>etc</a:t>
            </a:r>
            <a:r>
              <a:rPr lang="en-US" dirty="0"/>
              <a:t>)</a:t>
            </a:r>
          </a:p>
        </p:txBody>
      </p:sp>
    </p:spTree>
    <p:extLst>
      <p:ext uri="{BB962C8B-B14F-4D97-AF65-F5344CB8AC3E}">
        <p14:creationId xmlns:p14="http://schemas.microsoft.com/office/powerpoint/2010/main" val="175272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modifications of the conventional machine tool</a:t>
            </a:r>
          </a:p>
        </p:txBody>
      </p:sp>
      <p:sp>
        <p:nvSpPr>
          <p:cNvPr id="3" name="Content Placeholder 2"/>
          <p:cNvSpPr>
            <a:spLocks noGrp="1"/>
          </p:cNvSpPr>
          <p:nvPr>
            <p:ph idx="1"/>
          </p:nvPr>
        </p:nvSpPr>
        <p:spPr/>
        <p:txBody>
          <a:bodyPr>
            <a:normAutofit fontScale="85000" lnSpcReduction="10000"/>
          </a:bodyPr>
          <a:lstStyle/>
          <a:p>
            <a:r>
              <a:rPr lang="en-US" dirty="0"/>
              <a:t>More robust and rigid for the same power level (to limit tool deflections due to cutting forces. Tool deflections change the actual depth of cut)</a:t>
            </a:r>
          </a:p>
          <a:p>
            <a:r>
              <a:rPr lang="en-US" dirty="0"/>
              <a:t>Backlash elimination, incorporation of recirculating ball screw-nut mechanism</a:t>
            </a:r>
          </a:p>
          <a:p>
            <a:r>
              <a:rPr lang="en-US" dirty="0"/>
              <a:t>Gear box elimination – gear boxes limit the ratio of axes speeds</a:t>
            </a:r>
          </a:p>
          <a:p>
            <a:r>
              <a:rPr lang="en-US" dirty="0"/>
              <a:t>Feedback where necessary</a:t>
            </a:r>
          </a:p>
          <a:p>
            <a:r>
              <a:rPr lang="en-US" dirty="0"/>
              <a:t>Simple kinematic chains / structures instead of complex or compound chains / structures</a:t>
            </a:r>
          </a:p>
          <a:p>
            <a:r>
              <a:rPr lang="en-US" dirty="0"/>
              <a:t>Motors with lower time constant (faster response)</a:t>
            </a:r>
          </a:p>
          <a:p>
            <a:r>
              <a:rPr lang="en-US" dirty="0"/>
              <a:t>Interpolator where necessary</a:t>
            </a:r>
          </a:p>
          <a:p>
            <a:r>
              <a:rPr lang="en-US" dirty="0"/>
              <a:t>Control over displacement, velocity, acceleration of the axes in order to avoid overshoots, sluggish response and resulting inaccuracies in part geometry </a:t>
            </a:r>
          </a:p>
          <a:p>
            <a:endParaRPr lang="en-US" dirty="0"/>
          </a:p>
        </p:txBody>
      </p:sp>
    </p:spTree>
    <p:extLst>
      <p:ext uri="{BB962C8B-B14F-4D97-AF65-F5344CB8AC3E}">
        <p14:creationId xmlns:p14="http://schemas.microsoft.com/office/powerpoint/2010/main" val="206854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 it possible to implement computer control on this machine tool ?</a:t>
            </a:r>
          </a:p>
        </p:txBody>
      </p:sp>
      <p:pic>
        <p:nvPicPr>
          <p:cNvPr id="4" name="Content Placeholder 3"/>
          <p:cNvPicPr>
            <a:picLocks noGrp="1" noChangeAspect="1"/>
          </p:cNvPicPr>
          <p:nvPr>
            <p:ph idx="1"/>
          </p:nvPr>
        </p:nvPicPr>
        <p:blipFill>
          <a:blip r:embed="rId2"/>
          <a:stretch>
            <a:fillRect/>
          </a:stretch>
        </p:blipFill>
        <p:spPr>
          <a:xfrm>
            <a:off x="3620810" y="2891726"/>
            <a:ext cx="4950381" cy="2219136"/>
          </a:xfrm>
          <a:prstGeom prst="rect">
            <a:avLst/>
          </a:prstGeom>
        </p:spPr>
      </p:pic>
    </p:spTree>
    <p:extLst>
      <p:ext uri="{BB962C8B-B14F-4D97-AF65-F5344CB8AC3E}">
        <p14:creationId xmlns:p14="http://schemas.microsoft.com/office/powerpoint/2010/main" val="152265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BE1BF-CE27-8B76-3B71-7F56F78C0074}"/>
              </a:ext>
            </a:extLst>
          </p:cNvPr>
          <p:cNvSpPr>
            <a:spLocks noGrp="1"/>
          </p:cNvSpPr>
          <p:nvPr>
            <p:ph idx="1"/>
          </p:nvPr>
        </p:nvSpPr>
        <p:spPr>
          <a:xfrm>
            <a:off x="838200" y="661182"/>
            <a:ext cx="10515600" cy="5515781"/>
          </a:xfrm>
        </p:spPr>
        <p:txBody>
          <a:bodyPr>
            <a:normAutofit fontScale="62500" lnSpcReduction="20000"/>
          </a:bodyPr>
          <a:lstStyle/>
          <a:p>
            <a:r>
              <a:rPr lang="en-US" dirty="0"/>
              <a:t>It will be possible if you add individual motors for each axis of motion, strip off the gear boxes, control the speed of the motors directly by controlling their applied voltage through computer controlled circuits.</a:t>
            </a:r>
          </a:p>
          <a:p>
            <a:endParaRPr lang="en-US" dirty="0"/>
          </a:p>
          <a:p>
            <a:r>
              <a:rPr lang="en-US" dirty="0"/>
              <a:t>Why ?? </a:t>
            </a:r>
          </a:p>
          <a:p>
            <a:endParaRPr lang="en-US" dirty="0"/>
          </a:p>
          <a:p>
            <a:r>
              <a:rPr lang="en-US" dirty="0"/>
              <a:t>Gear boxes give discrete output rotational speeds, but you might want infinitely variable output from gear boxes. Infinitely variable drives are available without computer control, but not available in all conventional machines. In computer controlled machines, you can have infinite control of speed. </a:t>
            </a:r>
          </a:p>
          <a:p>
            <a:endParaRPr lang="en-US" dirty="0"/>
          </a:p>
          <a:p>
            <a:r>
              <a:rPr lang="en-US" dirty="0"/>
              <a:t>Why do we need infinitely variable drives in CNC machines? </a:t>
            </a:r>
          </a:p>
          <a:p>
            <a:r>
              <a:rPr lang="en-US" dirty="0"/>
              <a:t>To prevent speed loss, to achieve any taper that we want </a:t>
            </a:r>
          </a:p>
          <a:p>
            <a:r>
              <a:rPr lang="en-US" dirty="0"/>
              <a:t>Suppose you are turning in multiple passes: each pass will reduce the diameter and thenceforth, reduce the cutting speed (cutting speed = </a:t>
            </a:r>
            <a:r>
              <a:rPr lang="el-GR" dirty="0"/>
              <a:t>π</a:t>
            </a:r>
            <a:r>
              <a:rPr lang="en-US" dirty="0"/>
              <a:t>.D.N/1000 m/min). In CNC machines, however, RPM is infinitesimally increased to compensate this loss in speed. So you throw out the gear box and go for computer control of motor speed. </a:t>
            </a:r>
          </a:p>
          <a:p>
            <a:r>
              <a:rPr lang="en-US" dirty="0"/>
              <a:t>Next – say you are moving a milling cutter on a conventional milling machine in automatic motion  along an oblique path to cut a taper. You are combining auto motion along X axis and auto motion along Y axis to get the taper. How do you get these automatic motions? From the main motor, through gear boxes along  X and Y axes. They provide very few discrete options. Better go for individual motors along X and Y axes controlled by computer to give you any angle of taper that you want.</a:t>
            </a:r>
            <a:endParaRPr lang="en-IN" dirty="0"/>
          </a:p>
        </p:txBody>
      </p:sp>
    </p:spTree>
    <p:extLst>
      <p:ext uri="{BB962C8B-B14F-4D97-AF65-F5344CB8AC3E}">
        <p14:creationId xmlns:p14="http://schemas.microsoft.com/office/powerpoint/2010/main" val="263512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 kinematic chains for CNC machine tools</a:t>
            </a:r>
          </a:p>
        </p:txBody>
      </p:sp>
      <p:pic>
        <p:nvPicPr>
          <p:cNvPr id="7" name="Content Placeholder 6"/>
          <p:cNvPicPr>
            <a:picLocks noGrp="1" noChangeAspect="1"/>
          </p:cNvPicPr>
          <p:nvPr>
            <p:ph idx="1"/>
          </p:nvPr>
        </p:nvPicPr>
        <p:blipFill>
          <a:blip r:embed="rId2"/>
          <a:stretch>
            <a:fillRect/>
          </a:stretch>
        </p:blipFill>
        <p:spPr>
          <a:xfrm>
            <a:off x="1520940" y="1690690"/>
            <a:ext cx="9153589" cy="4314326"/>
          </a:xfrm>
          <a:prstGeom prst="rect">
            <a:avLst/>
          </a:prstGeom>
        </p:spPr>
      </p:pic>
    </p:spTree>
    <p:extLst>
      <p:ext uri="{BB962C8B-B14F-4D97-AF65-F5344CB8AC3E}">
        <p14:creationId xmlns:p14="http://schemas.microsoft.com/office/powerpoint/2010/main" val="330912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p:txBody>
          <a:bodyPr>
            <a:normAutofit/>
          </a:bodyPr>
          <a:lstStyle/>
          <a:p>
            <a:r>
              <a:rPr lang="en-US"/>
              <a:t>Flexibility</a:t>
            </a:r>
          </a:p>
          <a:p>
            <a:r>
              <a:rPr lang="en-US"/>
              <a:t>It is possible to incorporate automation in low level production</a:t>
            </a:r>
          </a:p>
          <a:p>
            <a:r>
              <a:rPr lang="en-US"/>
              <a:t>Ability to cut complex profiles</a:t>
            </a:r>
          </a:p>
          <a:p>
            <a:r>
              <a:rPr lang="en-US"/>
              <a:t>Higher productivity and Accuracy in many applications</a:t>
            </a:r>
          </a:p>
          <a:p>
            <a:endParaRPr lang="en-US"/>
          </a:p>
          <a:p>
            <a:endParaRPr lang="en-US"/>
          </a:p>
          <a:p>
            <a:r>
              <a:rPr lang="en-US"/>
              <a:t>Initial investment is high</a:t>
            </a:r>
          </a:p>
          <a:p>
            <a:r>
              <a:rPr lang="en-US"/>
              <a:t>Required skill level of machinist, operator </a:t>
            </a:r>
            <a:r>
              <a:rPr lang="en-US" err="1"/>
              <a:t>etc</a:t>
            </a:r>
            <a:r>
              <a:rPr lang="en-US"/>
              <a:t> is high</a:t>
            </a:r>
          </a:p>
        </p:txBody>
      </p:sp>
      <p:sp>
        <p:nvSpPr>
          <p:cNvPr id="4" name="TextBox 3"/>
          <p:cNvSpPr txBox="1"/>
          <p:nvPr/>
        </p:nvSpPr>
        <p:spPr>
          <a:xfrm>
            <a:off x="2152650" y="4297886"/>
            <a:ext cx="3718832" cy="600164"/>
          </a:xfrm>
          <a:prstGeom prst="rect">
            <a:avLst/>
          </a:prstGeom>
          <a:noFill/>
        </p:spPr>
        <p:txBody>
          <a:bodyPr wrap="square" rtlCol="0">
            <a:spAutoFit/>
          </a:bodyPr>
          <a:lstStyle/>
          <a:p>
            <a:r>
              <a:rPr lang="en-US" sz="3300"/>
              <a:t>Disadvantages</a:t>
            </a:r>
          </a:p>
        </p:txBody>
      </p:sp>
    </p:spTree>
    <p:extLst>
      <p:ext uri="{BB962C8B-B14F-4D97-AF65-F5344CB8AC3E}">
        <p14:creationId xmlns:p14="http://schemas.microsoft.com/office/powerpoint/2010/main" val="368721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MCQ questions</a:t>
            </a:r>
          </a:p>
        </p:txBody>
      </p:sp>
      <p:sp>
        <p:nvSpPr>
          <p:cNvPr id="3" name="Content Placeholder 2"/>
          <p:cNvSpPr>
            <a:spLocks noGrp="1"/>
          </p:cNvSpPr>
          <p:nvPr>
            <p:ph idx="1"/>
          </p:nvPr>
        </p:nvSpPr>
        <p:spPr/>
        <p:txBody>
          <a:bodyPr/>
          <a:lstStyle/>
          <a:p>
            <a:pPr marL="342900" indent="-342900">
              <a:lnSpc>
                <a:spcPct val="115000"/>
              </a:lnSpc>
              <a:spcBef>
                <a:spcPts val="0"/>
              </a:spcBef>
              <a:buFont typeface="+mj-lt"/>
              <a:buAutoNum type="arabicPeriod"/>
            </a:pPr>
            <a:r>
              <a:rPr lang="en-CA">
                <a:latin typeface="Times New Roman" panose="02020603050405020304" pitchFamily="18" charset="0"/>
                <a:ea typeface="Calibri" panose="020F0502020204030204" pitchFamily="34" charset="0"/>
                <a:cs typeface="Times New Roman" panose="02020603050405020304" pitchFamily="18" charset="0"/>
              </a:rPr>
              <a:t>Main advantage of CNC machining over Fixed automation is</a:t>
            </a:r>
          </a:p>
          <a:p>
            <a:pPr marL="342900" indent="-342900">
              <a:lnSpc>
                <a:spcPct val="115000"/>
              </a:lnSpc>
              <a:spcBef>
                <a:spcPts val="0"/>
              </a:spcBef>
              <a:buFont typeface="+mj-lt"/>
              <a:buAutoNum type="arabicPeriod"/>
            </a:pPr>
            <a:endParaRPr lang="en-US">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Bef>
                <a:spcPts val="0"/>
              </a:spcBef>
              <a:spcAft>
                <a:spcPts val="1000"/>
              </a:spcAft>
              <a:buFont typeface="+mj-lt"/>
              <a:buAutoNum type="alphaLcPeriod"/>
            </a:pPr>
            <a:r>
              <a:rPr lang="en-CA">
                <a:latin typeface="Times New Roman" panose="02020603050405020304" pitchFamily="18" charset="0"/>
                <a:ea typeface="Calibri" panose="020F0502020204030204" pitchFamily="34" charset="0"/>
                <a:cs typeface="Times New Roman" panose="02020603050405020304" pitchFamily="18" charset="0"/>
              </a:rPr>
              <a:t>Flexibility     		b. Accuracy     </a:t>
            </a:r>
          </a:p>
          <a:p>
            <a:pPr marL="0" indent="0">
              <a:lnSpc>
                <a:spcPct val="115000"/>
              </a:lnSpc>
              <a:spcBef>
                <a:spcPts val="0"/>
              </a:spcBef>
              <a:spcAft>
                <a:spcPts val="1000"/>
              </a:spcAft>
              <a:buNone/>
            </a:pPr>
            <a:endParaRPr lang="en-CA">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r>
              <a:rPr lang="en-CA">
                <a:latin typeface="Times New Roman" panose="02020603050405020304" pitchFamily="18" charset="0"/>
                <a:ea typeface="Calibri" panose="020F0502020204030204" pitchFamily="34" charset="0"/>
                <a:cs typeface="Times New Roman" panose="02020603050405020304" pitchFamily="18" charset="0"/>
              </a:rPr>
              <a:t>c. Speed   			d. None of the others</a:t>
            </a:r>
            <a:endParaRPr lang="en-US">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45287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86E3-911E-C2C2-174C-6429D037CB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26DF98-F8D8-4FB0-66B3-92640516BB26}"/>
              </a:ext>
            </a:extLst>
          </p:cNvPr>
          <p:cNvSpPr>
            <a:spLocks noGrp="1"/>
          </p:cNvSpPr>
          <p:nvPr>
            <p:ph idx="1"/>
          </p:nvPr>
        </p:nvSpPr>
        <p:spPr/>
        <p:txBody>
          <a:bodyPr>
            <a:normAutofit fontScale="85000" lnSpcReduction="20000"/>
          </a:bodyPr>
          <a:lstStyle/>
          <a:p>
            <a:pPr algn="l"/>
            <a:r>
              <a:rPr lang="en-IN" b="0" i="0" dirty="0">
                <a:solidFill>
                  <a:srgbClr val="222222"/>
                </a:solidFill>
                <a:effectLst/>
                <a:latin typeface="Arial" panose="020B0604020202020204" pitchFamily="34" charset="0"/>
              </a:rPr>
              <a:t>Computer control of manufacturing systems - Yoram </a:t>
            </a:r>
            <a:r>
              <a:rPr lang="en-IN" b="0" i="0" dirty="0" err="1">
                <a:solidFill>
                  <a:srgbClr val="222222"/>
                </a:solidFill>
                <a:effectLst/>
                <a:latin typeface="Arial" panose="020B0604020202020204" pitchFamily="34" charset="0"/>
              </a:rPr>
              <a:t>Koren</a:t>
            </a:r>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Numerical Control and computer aided manufacturing - Kundra Rao and Tewari</a:t>
            </a:r>
          </a:p>
          <a:p>
            <a:pPr algn="l"/>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CAD/CAM principles and applications - P N Rao</a:t>
            </a:r>
          </a:p>
          <a:p>
            <a:pPr algn="l"/>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Mathematical elements of computer graphics - Rogers and Adams</a:t>
            </a:r>
          </a:p>
          <a:p>
            <a:pPr algn="l"/>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Digital computer electronics - Melvin Groover</a:t>
            </a:r>
          </a:p>
          <a:p>
            <a:endParaRPr lang="en-IN" dirty="0"/>
          </a:p>
        </p:txBody>
      </p:sp>
    </p:spTree>
    <p:extLst>
      <p:ext uri="{BB962C8B-B14F-4D97-AF65-F5344CB8AC3E}">
        <p14:creationId xmlns:p14="http://schemas.microsoft.com/office/powerpoint/2010/main" val="278417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Spread of CNC technology</a:t>
            </a:r>
          </a:p>
        </p:txBody>
      </p:sp>
      <p:sp>
        <p:nvSpPr>
          <p:cNvPr id="3" name="Content Placeholder 2"/>
          <p:cNvSpPr>
            <a:spLocks noGrp="1"/>
          </p:cNvSpPr>
          <p:nvPr>
            <p:ph idx="1"/>
          </p:nvPr>
        </p:nvSpPr>
        <p:spPr/>
        <p:txBody>
          <a:bodyPr/>
          <a:lstStyle/>
          <a:p>
            <a:r>
              <a:rPr lang="en-US"/>
              <a:t>CNC machine tools find wide application in low level and medium level production. </a:t>
            </a:r>
          </a:p>
          <a:p>
            <a:pPr algn="just"/>
            <a:r>
              <a:rPr lang="en-US"/>
              <a:t>CNC technology supports the realization of unconventional concepts in manufacturing – like Rapid Prototyping (RP)</a:t>
            </a:r>
          </a:p>
          <a:p>
            <a:pPr algn="just"/>
            <a:r>
              <a:rPr lang="en-US"/>
              <a:t>It is possible to manufacture complex shapes by CNC</a:t>
            </a:r>
          </a:p>
          <a:p>
            <a:pPr algn="just"/>
            <a:endParaRPr lang="en-US"/>
          </a:p>
          <a:p>
            <a:pPr marL="0" indent="0">
              <a:buNone/>
            </a:pPr>
            <a:endParaRPr lang="en-US"/>
          </a:p>
        </p:txBody>
      </p:sp>
    </p:spTree>
    <p:extLst>
      <p:ext uri="{BB962C8B-B14F-4D97-AF65-F5344CB8AC3E}">
        <p14:creationId xmlns:p14="http://schemas.microsoft.com/office/powerpoint/2010/main" val="99514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Classification</a:t>
            </a:r>
          </a:p>
        </p:txBody>
      </p:sp>
      <p:sp>
        <p:nvSpPr>
          <p:cNvPr id="3" name="Content Placeholder 2"/>
          <p:cNvSpPr>
            <a:spLocks noGrp="1"/>
          </p:cNvSpPr>
          <p:nvPr>
            <p:ph idx="1"/>
          </p:nvPr>
        </p:nvSpPr>
        <p:spPr/>
        <p:txBody>
          <a:bodyPr>
            <a:normAutofit fontScale="92500" lnSpcReduction="10000"/>
          </a:bodyPr>
          <a:lstStyle/>
          <a:p>
            <a:endParaRPr lang="en-US"/>
          </a:p>
          <a:p>
            <a:r>
              <a:rPr lang="en-US"/>
              <a:t>Type of cutter movement (or motion control)   </a:t>
            </a:r>
          </a:p>
          <a:p>
            <a:pPr marL="0" indent="0">
              <a:buNone/>
            </a:pPr>
            <a:r>
              <a:rPr lang="en-US"/>
              <a:t>                 Point - to – point (P-T-P)  and Continuous</a:t>
            </a:r>
          </a:p>
          <a:p>
            <a:endParaRPr lang="en-US"/>
          </a:p>
          <a:p>
            <a:r>
              <a:rPr lang="en-US"/>
              <a:t>Type of control  -  Open loop and Closed loop </a:t>
            </a:r>
          </a:p>
          <a:p>
            <a:pPr marL="0" indent="0">
              <a:buNone/>
            </a:pPr>
            <a:endParaRPr lang="en-US"/>
          </a:p>
          <a:p>
            <a:r>
              <a:rPr lang="en-US"/>
              <a:t>Type of 'organization of machine operations' - Machine tool, machining </a:t>
            </a:r>
            <a:r>
              <a:rPr lang="en-US" err="1"/>
              <a:t>centre</a:t>
            </a:r>
            <a:r>
              <a:rPr lang="en-US"/>
              <a:t> and turning </a:t>
            </a:r>
            <a:r>
              <a:rPr lang="en-US" err="1"/>
              <a:t>centre</a:t>
            </a:r>
            <a:endParaRPr lang="en-US"/>
          </a:p>
          <a:p>
            <a:pPr marL="0" indent="0">
              <a:buNone/>
            </a:pPr>
            <a:endParaRPr lang="en-US"/>
          </a:p>
          <a:p>
            <a:r>
              <a:rPr lang="en-US"/>
              <a:t>Type and number of axis movements </a:t>
            </a:r>
          </a:p>
          <a:p>
            <a:endParaRPr lang="en-US"/>
          </a:p>
        </p:txBody>
      </p:sp>
    </p:spTree>
    <p:extLst>
      <p:ext uri="{BB962C8B-B14F-4D97-AF65-F5344CB8AC3E}">
        <p14:creationId xmlns:p14="http://schemas.microsoft.com/office/powerpoint/2010/main" val="341817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PTP – Point-to-point control </a:t>
            </a:r>
          </a:p>
        </p:txBody>
      </p:sp>
      <p:sp>
        <p:nvSpPr>
          <p:cNvPr id="3" name="Content Placeholder 2"/>
          <p:cNvSpPr>
            <a:spLocks noGrp="1"/>
          </p:cNvSpPr>
          <p:nvPr>
            <p:ph idx="1"/>
          </p:nvPr>
        </p:nvSpPr>
        <p:spPr/>
        <p:txBody>
          <a:bodyPr>
            <a:normAutofit fontScale="77500" lnSpcReduction="20000"/>
          </a:bodyPr>
          <a:lstStyle/>
          <a:p>
            <a:pPr marL="0" indent="0">
              <a:buNone/>
            </a:pPr>
            <a:r>
              <a:rPr lang="en-US"/>
              <a:t>The tool or cutter has to move from one point to another, the path of the cutter between these points is not critical</a:t>
            </a:r>
          </a:p>
          <a:p>
            <a:pPr marL="0" indent="0">
              <a:buNone/>
            </a:pPr>
            <a:endParaRPr lang="en-US"/>
          </a:p>
          <a:p>
            <a:pPr marL="0" indent="0">
              <a:buNone/>
            </a:pPr>
            <a:r>
              <a:rPr lang="en-US"/>
              <a:t>Examples </a:t>
            </a:r>
          </a:p>
          <a:p>
            <a:pPr>
              <a:buFont typeface="Wingdings" panose="05000000000000000000" pitchFamily="2" charset="2"/>
              <a:buChar char="Ø"/>
            </a:pPr>
            <a:r>
              <a:rPr lang="en-US"/>
              <a:t>Drilling, EDM die sinking, spot welding, brazing, soldering</a:t>
            </a:r>
          </a:p>
          <a:p>
            <a:pPr marL="0" indent="0">
              <a:buNone/>
            </a:pPr>
            <a:endParaRPr lang="en-US"/>
          </a:p>
          <a:p>
            <a:pPr marL="0" indent="0">
              <a:buNone/>
            </a:pPr>
            <a:r>
              <a:rPr lang="en-US"/>
              <a:t>Salient features</a:t>
            </a:r>
          </a:p>
          <a:p>
            <a:pPr>
              <a:buFont typeface="Wingdings" panose="05000000000000000000" pitchFamily="2" charset="2"/>
              <a:buChar char="Ø"/>
            </a:pPr>
            <a:r>
              <a:rPr lang="en-US"/>
              <a:t>The control system does NOT require an interpolator</a:t>
            </a:r>
          </a:p>
          <a:p>
            <a:pPr>
              <a:buFont typeface="Wingdings" panose="05000000000000000000" pitchFamily="2" charset="2"/>
              <a:buChar char="Ø"/>
            </a:pPr>
            <a:r>
              <a:rPr lang="en-US"/>
              <a:t>The cutter moves from one point to another and carries out machining / required operation at these points. </a:t>
            </a:r>
          </a:p>
          <a:p>
            <a:pPr>
              <a:buFont typeface="Wingdings" panose="05000000000000000000" pitchFamily="2" charset="2"/>
              <a:buChar char="Ø"/>
            </a:pPr>
            <a:r>
              <a:rPr lang="en-US"/>
              <a:t>It generally covers the distances between the points at highest attainable velocity. </a:t>
            </a:r>
          </a:p>
          <a:p>
            <a:pPr>
              <a:buFont typeface="Wingdings" panose="05000000000000000000" pitchFamily="2" charset="2"/>
              <a:buChar char="Ø"/>
            </a:pPr>
            <a:r>
              <a:rPr lang="en-US"/>
              <a:t>Cutter radius compensation is generally not required</a:t>
            </a:r>
          </a:p>
        </p:txBody>
      </p:sp>
    </p:spTree>
    <p:extLst>
      <p:ext uri="{BB962C8B-B14F-4D97-AF65-F5344CB8AC3E}">
        <p14:creationId xmlns:p14="http://schemas.microsoft.com/office/powerpoint/2010/main" val="331177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do the PTP machines operate</a:t>
            </a:r>
          </a:p>
        </p:txBody>
      </p:sp>
      <p:sp>
        <p:nvSpPr>
          <p:cNvPr id="3" name="Content Placeholder 2"/>
          <p:cNvSpPr>
            <a:spLocks noGrp="1"/>
          </p:cNvSpPr>
          <p:nvPr>
            <p:ph idx="1"/>
          </p:nvPr>
        </p:nvSpPr>
        <p:spPr/>
        <p:txBody>
          <a:bodyPr/>
          <a:lstStyle/>
          <a:p>
            <a:r>
              <a:rPr lang="en-US"/>
              <a:t>There is (generally) no control of axial speeds. The axes may move at highest possible speeds</a:t>
            </a:r>
          </a:p>
          <a:p>
            <a:r>
              <a:rPr lang="en-US"/>
              <a:t>There is no cutting action while the tool is moving from one position to another. </a:t>
            </a:r>
          </a:p>
        </p:txBody>
      </p:sp>
      <p:sp>
        <p:nvSpPr>
          <p:cNvPr id="5" name="Cube 4"/>
          <p:cNvSpPr/>
          <p:nvPr/>
        </p:nvSpPr>
        <p:spPr>
          <a:xfrm>
            <a:off x="3429000" y="4495800"/>
            <a:ext cx="4876800" cy="1600200"/>
          </a:xfrm>
          <a:prstGeom prst="cube">
            <a:avLst>
              <a:gd name="adj" fmla="val 737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5791200" y="4495800"/>
            <a:ext cx="457200" cy="609600"/>
            <a:chOff x="4114800" y="4648200"/>
            <a:chExt cx="457200" cy="609600"/>
          </a:xfrm>
        </p:grpSpPr>
        <p:sp>
          <p:nvSpPr>
            <p:cNvPr id="6" name="Oval 5"/>
            <p:cNvSpPr/>
            <p:nvPr/>
          </p:nvSpPr>
          <p:spPr>
            <a:xfrm>
              <a:off x="4191000" y="4876800"/>
              <a:ext cx="3048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343400" y="4648200"/>
              <a:ext cx="0" cy="60960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191000" y="4800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14800" y="4953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343400" y="4876800"/>
            <a:ext cx="457200" cy="609600"/>
            <a:chOff x="4114800" y="4648200"/>
            <a:chExt cx="457200" cy="609600"/>
          </a:xfrm>
        </p:grpSpPr>
        <p:sp>
          <p:nvSpPr>
            <p:cNvPr id="18" name="Oval 17"/>
            <p:cNvSpPr/>
            <p:nvPr/>
          </p:nvSpPr>
          <p:spPr>
            <a:xfrm>
              <a:off x="4191000" y="4876800"/>
              <a:ext cx="3048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343400" y="4648200"/>
              <a:ext cx="0" cy="60960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191000" y="4800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14800" y="4953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6934200" y="4800600"/>
            <a:ext cx="457200" cy="609600"/>
            <a:chOff x="4114800" y="4648200"/>
            <a:chExt cx="457200" cy="609600"/>
          </a:xfrm>
        </p:grpSpPr>
        <p:sp>
          <p:nvSpPr>
            <p:cNvPr id="23" name="Oval 22"/>
            <p:cNvSpPr/>
            <p:nvPr/>
          </p:nvSpPr>
          <p:spPr>
            <a:xfrm>
              <a:off x="4191000" y="4876800"/>
              <a:ext cx="3048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343400" y="4648200"/>
              <a:ext cx="0" cy="60960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191000" y="48006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14800" y="4953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Pentagon 26"/>
          <p:cNvSpPr/>
          <p:nvPr/>
        </p:nvSpPr>
        <p:spPr>
          <a:xfrm rot="5400000">
            <a:off x="5715000" y="3962400"/>
            <a:ext cx="533400" cy="2286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entagon 27"/>
          <p:cNvSpPr/>
          <p:nvPr/>
        </p:nvSpPr>
        <p:spPr>
          <a:xfrm rot="5400000">
            <a:off x="6934200" y="4419600"/>
            <a:ext cx="533400" cy="2286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entagon 28"/>
          <p:cNvSpPr/>
          <p:nvPr/>
        </p:nvSpPr>
        <p:spPr>
          <a:xfrm rot="5400000">
            <a:off x="4267200" y="4419600"/>
            <a:ext cx="533400" cy="2286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4724400" y="39624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48400" y="3962400"/>
            <a:ext cx="762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800600" y="4343400"/>
            <a:ext cx="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172200" y="4038600"/>
            <a:ext cx="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391400" y="4343400"/>
            <a:ext cx="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585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Continuous control – straight cut</a:t>
            </a:r>
          </a:p>
        </p:txBody>
      </p:sp>
      <p:grpSp>
        <p:nvGrpSpPr>
          <p:cNvPr id="58" name="Group 57"/>
          <p:cNvGrpSpPr/>
          <p:nvPr/>
        </p:nvGrpSpPr>
        <p:grpSpPr>
          <a:xfrm>
            <a:off x="4149437" y="4367648"/>
            <a:ext cx="3713872" cy="1271153"/>
            <a:chOff x="2625437" y="4367647"/>
            <a:chExt cx="3713872" cy="1271153"/>
          </a:xfrm>
        </p:grpSpPr>
        <p:grpSp>
          <p:nvGrpSpPr>
            <p:cNvPr id="39" name="Group 38"/>
            <p:cNvGrpSpPr/>
            <p:nvPr/>
          </p:nvGrpSpPr>
          <p:grpSpPr>
            <a:xfrm>
              <a:off x="3630746" y="4367647"/>
              <a:ext cx="533400" cy="685800"/>
              <a:chOff x="4495800" y="4800600"/>
              <a:chExt cx="533400" cy="685800"/>
            </a:xfrm>
          </p:grpSpPr>
          <p:sp>
            <p:nvSpPr>
              <p:cNvPr id="40" name="Can 39"/>
              <p:cNvSpPr/>
              <p:nvPr/>
            </p:nvSpPr>
            <p:spPr>
              <a:xfrm>
                <a:off x="4495800" y="4800600"/>
                <a:ext cx="533400" cy="685800"/>
              </a:xfrm>
              <a:prstGeom prst="can">
                <a:avLst>
                  <a:gd name="adj" fmla="val 195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Freeform 40"/>
              <p:cNvSpPr/>
              <p:nvPr/>
            </p:nvSpPr>
            <p:spPr>
              <a:xfrm>
                <a:off x="4502727" y="4890655"/>
                <a:ext cx="138546" cy="277090"/>
              </a:xfrm>
              <a:custGeom>
                <a:avLst/>
                <a:gdLst>
                  <a:gd name="connsiteX0" fmla="*/ 138546 w 138546"/>
                  <a:gd name="connsiteY0" fmla="*/ 0 h 277090"/>
                  <a:gd name="connsiteX1" fmla="*/ 69273 w 138546"/>
                  <a:gd name="connsiteY1" fmla="*/ 180109 h 277090"/>
                  <a:gd name="connsiteX2" fmla="*/ 0 w 138546"/>
                  <a:gd name="connsiteY2" fmla="*/ 277090 h 277090"/>
                  <a:gd name="connsiteX3" fmla="*/ 0 w 138546"/>
                  <a:gd name="connsiteY3" fmla="*/ 277090 h 277090"/>
                </a:gdLst>
                <a:ahLst/>
                <a:cxnLst>
                  <a:cxn ang="0">
                    <a:pos x="connsiteX0" y="connsiteY0"/>
                  </a:cxn>
                  <a:cxn ang="0">
                    <a:pos x="connsiteX1" y="connsiteY1"/>
                  </a:cxn>
                  <a:cxn ang="0">
                    <a:pos x="connsiteX2" y="connsiteY2"/>
                  </a:cxn>
                  <a:cxn ang="0">
                    <a:pos x="connsiteX3" y="connsiteY3"/>
                  </a:cxn>
                </a:cxnLst>
                <a:rect l="l" t="t" r="r" b="b"/>
                <a:pathLst>
                  <a:path w="138546" h="277090">
                    <a:moveTo>
                      <a:pt x="138546" y="0"/>
                    </a:moveTo>
                    <a:cubicBezTo>
                      <a:pt x="115455" y="66963"/>
                      <a:pt x="92364" y="133927"/>
                      <a:pt x="69273" y="180109"/>
                    </a:cubicBezTo>
                    <a:cubicBezTo>
                      <a:pt x="46182" y="226291"/>
                      <a:pt x="0" y="277090"/>
                      <a:pt x="0" y="277090"/>
                    </a:cubicBezTo>
                    <a:lnTo>
                      <a:pt x="0" y="2770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02727" y="4904509"/>
                <a:ext cx="290946" cy="498764"/>
              </a:xfrm>
              <a:custGeom>
                <a:avLst/>
                <a:gdLst>
                  <a:gd name="connsiteX0" fmla="*/ 290946 w 290946"/>
                  <a:gd name="connsiteY0" fmla="*/ 0 h 498764"/>
                  <a:gd name="connsiteX1" fmla="*/ 207818 w 290946"/>
                  <a:gd name="connsiteY1" fmla="*/ 235527 h 498764"/>
                  <a:gd name="connsiteX2" fmla="*/ 96982 w 290946"/>
                  <a:gd name="connsiteY2" fmla="*/ 401782 h 498764"/>
                  <a:gd name="connsiteX3" fmla="*/ 0 w 290946"/>
                  <a:gd name="connsiteY3" fmla="*/ 498764 h 498764"/>
                  <a:gd name="connsiteX4" fmla="*/ 0 w 290946"/>
                  <a:gd name="connsiteY4" fmla="*/ 498764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46" h="498764">
                    <a:moveTo>
                      <a:pt x="290946" y="0"/>
                    </a:moveTo>
                    <a:cubicBezTo>
                      <a:pt x="265545" y="84282"/>
                      <a:pt x="240145" y="168564"/>
                      <a:pt x="207818" y="235527"/>
                    </a:cubicBezTo>
                    <a:cubicBezTo>
                      <a:pt x="175491" y="302490"/>
                      <a:pt x="131618" y="357909"/>
                      <a:pt x="96982" y="401782"/>
                    </a:cubicBezTo>
                    <a:cubicBezTo>
                      <a:pt x="62346" y="445655"/>
                      <a:pt x="0" y="498764"/>
                      <a:pt x="0" y="498764"/>
                    </a:cubicBezTo>
                    <a:lnTo>
                      <a:pt x="0" y="49876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4668982" y="4890655"/>
                <a:ext cx="290945" cy="581891"/>
              </a:xfrm>
              <a:custGeom>
                <a:avLst/>
                <a:gdLst>
                  <a:gd name="connsiteX0" fmla="*/ 290945 w 290945"/>
                  <a:gd name="connsiteY0" fmla="*/ 0 h 581891"/>
                  <a:gd name="connsiteX1" fmla="*/ 166254 w 290945"/>
                  <a:gd name="connsiteY1" fmla="*/ 401782 h 581891"/>
                  <a:gd name="connsiteX2" fmla="*/ 0 w 290945"/>
                  <a:gd name="connsiteY2" fmla="*/ 581891 h 581891"/>
                  <a:gd name="connsiteX3" fmla="*/ 0 w 290945"/>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290945" h="581891">
                    <a:moveTo>
                      <a:pt x="290945" y="0"/>
                    </a:moveTo>
                    <a:cubicBezTo>
                      <a:pt x="252845" y="152400"/>
                      <a:pt x="214745" y="304800"/>
                      <a:pt x="166254" y="401782"/>
                    </a:cubicBezTo>
                    <a:cubicBezTo>
                      <a:pt x="117763" y="498764"/>
                      <a:pt x="0" y="581891"/>
                      <a:pt x="0" y="581891"/>
                    </a:cubicBezTo>
                    <a:lnTo>
                      <a:pt x="0" y="58189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4862946" y="5153891"/>
                <a:ext cx="166254" cy="332509"/>
              </a:xfrm>
              <a:custGeom>
                <a:avLst/>
                <a:gdLst>
                  <a:gd name="connsiteX0" fmla="*/ 166254 w 166254"/>
                  <a:gd name="connsiteY0" fmla="*/ 0 h 332509"/>
                  <a:gd name="connsiteX1" fmla="*/ 96982 w 166254"/>
                  <a:gd name="connsiteY1" fmla="*/ 249382 h 332509"/>
                  <a:gd name="connsiteX2" fmla="*/ 0 w 166254"/>
                  <a:gd name="connsiteY2" fmla="*/ 332509 h 332509"/>
                  <a:gd name="connsiteX3" fmla="*/ 0 w 166254"/>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166254" h="332509">
                    <a:moveTo>
                      <a:pt x="166254" y="0"/>
                    </a:moveTo>
                    <a:cubicBezTo>
                      <a:pt x="145472" y="96982"/>
                      <a:pt x="124691" y="193964"/>
                      <a:pt x="96982" y="249382"/>
                    </a:cubicBezTo>
                    <a:cubicBezTo>
                      <a:pt x="69273" y="304800"/>
                      <a:pt x="0" y="332509"/>
                      <a:pt x="0" y="332509"/>
                    </a:cubicBezTo>
                    <a:lnTo>
                      <a:pt x="0" y="33250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625437" y="4862947"/>
              <a:ext cx="533400" cy="685800"/>
              <a:chOff x="4495800" y="4800600"/>
              <a:chExt cx="533400" cy="685800"/>
            </a:xfrm>
          </p:grpSpPr>
          <p:sp>
            <p:nvSpPr>
              <p:cNvPr id="46" name="Can 45"/>
              <p:cNvSpPr/>
              <p:nvPr/>
            </p:nvSpPr>
            <p:spPr>
              <a:xfrm>
                <a:off x="4495800" y="4800600"/>
                <a:ext cx="533400" cy="685800"/>
              </a:xfrm>
              <a:prstGeom prst="can">
                <a:avLst>
                  <a:gd name="adj" fmla="val 195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7" name="Freeform 46"/>
              <p:cNvSpPr/>
              <p:nvPr/>
            </p:nvSpPr>
            <p:spPr>
              <a:xfrm>
                <a:off x="4502727" y="4890655"/>
                <a:ext cx="138546" cy="277090"/>
              </a:xfrm>
              <a:custGeom>
                <a:avLst/>
                <a:gdLst>
                  <a:gd name="connsiteX0" fmla="*/ 138546 w 138546"/>
                  <a:gd name="connsiteY0" fmla="*/ 0 h 277090"/>
                  <a:gd name="connsiteX1" fmla="*/ 69273 w 138546"/>
                  <a:gd name="connsiteY1" fmla="*/ 180109 h 277090"/>
                  <a:gd name="connsiteX2" fmla="*/ 0 w 138546"/>
                  <a:gd name="connsiteY2" fmla="*/ 277090 h 277090"/>
                  <a:gd name="connsiteX3" fmla="*/ 0 w 138546"/>
                  <a:gd name="connsiteY3" fmla="*/ 277090 h 277090"/>
                </a:gdLst>
                <a:ahLst/>
                <a:cxnLst>
                  <a:cxn ang="0">
                    <a:pos x="connsiteX0" y="connsiteY0"/>
                  </a:cxn>
                  <a:cxn ang="0">
                    <a:pos x="connsiteX1" y="connsiteY1"/>
                  </a:cxn>
                  <a:cxn ang="0">
                    <a:pos x="connsiteX2" y="connsiteY2"/>
                  </a:cxn>
                  <a:cxn ang="0">
                    <a:pos x="connsiteX3" y="connsiteY3"/>
                  </a:cxn>
                </a:cxnLst>
                <a:rect l="l" t="t" r="r" b="b"/>
                <a:pathLst>
                  <a:path w="138546" h="277090">
                    <a:moveTo>
                      <a:pt x="138546" y="0"/>
                    </a:moveTo>
                    <a:cubicBezTo>
                      <a:pt x="115455" y="66963"/>
                      <a:pt x="92364" y="133927"/>
                      <a:pt x="69273" y="180109"/>
                    </a:cubicBezTo>
                    <a:cubicBezTo>
                      <a:pt x="46182" y="226291"/>
                      <a:pt x="0" y="277090"/>
                      <a:pt x="0" y="277090"/>
                    </a:cubicBezTo>
                    <a:lnTo>
                      <a:pt x="0" y="2770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502727" y="4904509"/>
                <a:ext cx="290946" cy="498764"/>
              </a:xfrm>
              <a:custGeom>
                <a:avLst/>
                <a:gdLst>
                  <a:gd name="connsiteX0" fmla="*/ 290946 w 290946"/>
                  <a:gd name="connsiteY0" fmla="*/ 0 h 498764"/>
                  <a:gd name="connsiteX1" fmla="*/ 207818 w 290946"/>
                  <a:gd name="connsiteY1" fmla="*/ 235527 h 498764"/>
                  <a:gd name="connsiteX2" fmla="*/ 96982 w 290946"/>
                  <a:gd name="connsiteY2" fmla="*/ 401782 h 498764"/>
                  <a:gd name="connsiteX3" fmla="*/ 0 w 290946"/>
                  <a:gd name="connsiteY3" fmla="*/ 498764 h 498764"/>
                  <a:gd name="connsiteX4" fmla="*/ 0 w 290946"/>
                  <a:gd name="connsiteY4" fmla="*/ 498764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46" h="498764">
                    <a:moveTo>
                      <a:pt x="290946" y="0"/>
                    </a:moveTo>
                    <a:cubicBezTo>
                      <a:pt x="265545" y="84282"/>
                      <a:pt x="240145" y="168564"/>
                      <a:pt x="207818" y="235527"/>
                    </a:cubicBezTo>
                    <a:cubicBezTo>
                      <a:pt x="175491" y="302490"/>
                      <a:pt x="131618" y="357909"/>
                      <a:pt x="96982" y="401782"/>
                    </a:cubicBezTo>
                    <a:cubicBezTo>
                      <a:pt x="62346" y="445655"/>
                      <a:pt x="0" y="498764"/>
                      <a:pt x="0" y="498764"/>
                    </a:cubicBezTo>
                    <a:lnTo>
                      <a:pt x="0" y="49876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4668982" y="4890655"/>
                <a:ext cx="290945" cy="581891"/>
              </a:xfrm>
              <a:custGeom>
                <a:avLst/>
                <a:gdLst>
                  <a:gd name="connsiteX0" fmla="*/ 290945 w 290945"/>
                  <a:gd name="connsiteY0" fmla="*/ 0 h 581891"/>
                  <a:gd name="connsiteX1" fmla="*/ 166254 w 290945"/>
                  <a:gd name="connsiteY1" fmla="*/ 401782 h 581891"/>
                  <a:gd name="connsiteX2" fmla="*/ 0 w 290945"/>
                  <a:gd name="connsiteY2" fmla="*/ 581891 h 581891"/>
                  <a:gd name="connsiteX3" fmla="*/ 0 w 290945"/>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290945" h="581891">
                    <a:moveTo>
                      <a:pt x="290945" y="0"/>
                    </a:moveTo>
                    <a:cubicBezTo>
                      <a:pt x="252845" y="152400"/>
                      <a:pt x="214745" y="304800"/>
                      <a:pt x="166254" y="401782"/>
                    </a:cubicBezTo>
                    <a:cubicBezTo>
                      <a:pt x="117763" y="498764"/>
                      <a:pt x="0" y="581891"/>
                      <a:pt x="0" y="581891"/>
                    </a:cubicBezTo>
                    <a:lnTo>
                      <a:pt x="0" y="58189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862946" y="5153891"/>
                <a:ext cx="166254" cy="332509"/>
              </a:xfrm>
              <a:custGeom>
                <a:avLst/>
                <a:gdLst>
                  <a:gd name="connsiteX0" fmla="*/ 166254 w 166254"/>
                  <a:gd name="connsiteY0" fmla="*/ 0 h 332509"/>
                  <a:gd name="connsiteX1" fmla="*/ 96982 w 166254"/>
                  <a:gd name="connsiteY1" fmla="*/ 249382 h 332509"/>
                  <a:gd name="connsiteX2" fmla="*/ 0 w 166254"/>
                  <a:gd name="connsiteY2" fmla="*/ 332509 h 332509"/>
                  <a:gd name="connsiteX3" fmla="*/ 0 w 166254"/>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166254" h="332509">
                    <a:moveTo>
                      <a:pt x="166254" y="0"/>
                    </a:moveTo>
                    <a:cubicBezTo>
                      <a:pt x="145472" y="96982"/>
                      <a:pt x="124691" y="193964"/>
                      <a:pt x="96982" y="249382"/>
                    </a:cubicBezTo>
                    <a:cubicBezTo>
                      <a:pt x="69273" y="304800"/>
                      <a:pt x="0" y="332509"/>
                      <a:pt x="0" y="332509"/>
                    </a:cubicBezTo>
                    <a:lnTo>
                      <a:pt x="0" y="33250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Cube 37"/>
            <p:cNvSpPr/>
            <p:nvPr/>
          </p:nvSpPr>
          <p:spPr>
            <a:xfrm>
              <a:off x="3048000" y="4554683"/>
              <a:ext cx="2922454" cy="914400"/>
            </a:xfrm>
            <a:prstGeom prst="cube">
              <a:avLst>
                <a:gd name="adj" fmla="val 5616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800600" y="4953000"/>
              <a:ext cx="533400" cy="685800"/>
              <a:chOff x="4495800" y="4800600"/>
              <a:chExt cx="533400" cy="685800"/>
            </a:xfrm>
          </p:grpSpPr>
          <p:sp>
            <p:nvSpPr>
              <p:cNvPr id="25" name="Can 24"/>
              <p:cNvSpPr/>
              <p:nvPr/>
            </p:nvSpPr>
            <p:spPr>
              <a:xfrm>
                <a:off x="4495800" y="4800600"/>
                <a:ext cx="533400" cy="685800"/>
              </a:xfrm>
              <a:prstGeom prst="can">
                <a:avLst>
                  <a:gd name="adj" fmla="val 195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 name="Freeform 3"/>
              <p:cNvSpPr/>
              <p:nvPr/>
            </p:nvSpPr>
            <p:spPr>
              <a:xfrm>
                <a:off x="4502727" y="4890655"/>
                <a:ext cx="138546" cy="277090"/>
              </a:xfrm>
              <a:custGeom>
                <a:avLst/>
                <a:gdLst>
                  <a:gd name="connsiteX0" fmla="*/ 138546 w 138546"/>
                  <a:gd name="connsiteY0" fmla="*/ 0 h 277090"/>
                  <a:gd name="connsiteX1" fmla="*/ 69273 w 138546"/>
                  <a:gd name="connsiteY1" fmla="*/ 180109 h 277090"/>
                  <a:gd name="connsiteX2" fmla="*/ 0 w 138546"/>
                  <a:gd name="connsiteY2" fmla="*/ 277090 h 277090"/>
                  <a:gd name="connsiteX3" fmla="*/ 0 w 138546"/>
                  <a:gd name="connsiteY3" fmla="*/ 277090 h 277090"/>
                </a:gdLst>
                <a:ahLst/>
                <a:cxnLst>
                  <a:cxn ang="0">
                    <a:pos x="connsiteX0" y="connsiteY0"/>
                  </a:cxn>
                  <a:cxn ang="0">
                    <a:pos x="connsiteX1" y="connsiteY1"/>
                  </a:cxn>
                  <a:cxn ang="0">
                    <a:pos x="connsiteX2" y="connsiteY2"/>
                  </a:cxn>
                  <a:cxn ang="0">
                    <a:pos x="connsiteX3" y="connsiteY3"/>
                  </a:cxn>
                </a:cxnLst>
                <a:rect l="l" t="t" r="r" b="b"/>
                <a:pathLst>
                  <a:path w="138546" h="277090">
                    <a:moveTo>
                      <a:pt x="138546" y="0"/>
                    </a:moveTo>
                    <a:cubicBezTo>
                      <a:pt x="115455" y="66963"/>
                      <a:pt x="92364" y="133927"/>
                      <a:pt x="69273" y="180109"/>
                    </a:cubicBezTo>
                    <a:cubicBezTo>
                      <a:pt x="46182" y="226291"/>
                      <a:pt x="0" y="277090"/>
                      <a:pt x="0" y="277090"/>
                    </a:cubicBezTo>
                    <a:lnTo>
                      <a:pt x="0" y="2770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502727" y="4904509"/>
                <a:ext cx="290946" cy="498764"/>
              </a:xfrm>
              <a:custGeom>
                <a:avLst/>
                <a:gdLst>
                  <a:gd name="connsiteX0" fmla="*/ 290946 w 290946"/>
                  <a:gd name="connsiteY0" fmla="*/ 0 h 498764"/>
                  <a:gd name="connsiteX1" fmla="*/ 207818 w 290946"/>
                  <a:gd name="connsiteY1" fmla="*/ 235527 h 498764"/>
                  <a:gd name="connsiteX2" fmla="*/ 96982 w 290946"/>
                  <a:gd name="connsiteY2" fmla="*/ 401782 h 498764"/>
                  <a:gd name="connsiteX3" fmla="*/ 0 w 290946"/>
                  <a:gd name="connsiteY3" fmla="*/ 498764 h 498764"/>
                  <a:gd name="connsiteX4" fmla="*/ 0 w 290946"/>
                  <a:gd name="connsiteY4" fmla="*/ 498764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46" h="498764">
                    <a:moveTo>
                      <a:pt x="290946" y="0"/>
                    </a:moveTo>
                    <a:cubicBezTo>
                      <a:pt x="265545" y="84282"/>
                      <a:pt x="240145" y="168564"/>
                      <a:pt x="207818" y="235527"/>
                    </a:cubicBezTo>
                    <a:cubicBezTo>
                      <a:pt x="175491" y="302490"/>
                      <a:pt x="131618" y="357909"/>
                      <a:pt x="96982" y="401782"/>
                    </a:cubicBezTo>
                    <a:cubicBezTo>
                      <a:pt x="62346" y="445655"/>
                      <a:pt x="0" y="498764"/>
                      <a:pt x="0" y="498764"/>
                    </a:cubicBezTo>
                    <a:lnTo>
                      <a:pt x="0" y="49876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668982" y="4890655"/>
                <a:ext cx="290945" cy="581891"/>
              </a:xfrm>
              <a:custGeom>
                <a:avLst/>
                <a:gdLst>
                  <a:gd name="connsiteX0" fmla="*/ 290945 w 290945"/>
                  <a:gd name="connsiteY0" fmla="*/ 0 h 581891"/>
                  <a:gd name="connsiteX1" fmla="*/ 166254 w 290945"/>
                  <a:gd name="connsiteY1" fmla="*/ 401782 h 581891"/>
                  <a:gd name="connsiteX2" fmla="*/ 0 w 290945"/>
                  <a:gd name="connsiteY2" fmla="*/ 581891 h 581891"/>
                  <a:gd name="connsiteX3" fmla="*/ 0 w 290945"/>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290945" h="581891">
                    <a:moveTo>
                      <a:pt x="290945" y="0"/>
                    </a:moveTo>
                    <a:cubicBezTo>
                      <a:pt x="252845" y="152400"/>
                      <a:pt x="214745" y="304800"/>
                      <a:pt x="166254" y="401782"/>
                    </a:cubicBezTo>
                    <a:cubicBezTo>
                      <a:pt x="117763" y="498764"/>
                      <a:pt x="0" y="581891"/>
                      <a:pt x="0" y="581891"/>
                    </a:cubicBezTo>
                    <a:lnTo>
                      <a:pt x="0" y="58189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862946" y="5153891"/>
                <a:ext cx="166254" cy="332509"/>
              </a:xfrm>
              <a:custGeom>
                <a:avLst/>
                <a:gdLst>
                  <a:gd name="connsiteX0" fmla="*/ 166254 w 166254"/>
                  <a:gd name="connsiteY0" fmla="*/ 0 h 332509"/>
                  <a:gd name="connsiteX1" fmla="*/ 96982 w 166254"/>
                  <a:gd name="connsiteY1" fmla="*/ 249382 h 332509"/>
                  <a:gd name="connsiteX2" fmla="*/ 0 w 166254"/>
                  <a:gd name="connsiteY2" fmla="*/ 332509 h 332509"/>
                  <a:gd name="connsiteX3" fmla="*/ 0 w 166254"/>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166254" h="332509">
                    <a:moveTo>
                      <a:pt x="166254" y="0"/>
                    </a:moveTo>
                    <a:cubicBezTo>
                      <a:pt x="145472" y="96982"/>
                      <a:pt x="124691" y="193964"/>
                      <a:pt x="96982" y="249382"/>
                    </a:cubicBezTo>
                    <a:cubicBezTo>
                      <a:pt x="69273" y="304800"/>
                      <a:pt x="0" y="332509"/>
                      <a:pt x="0" y="332509"/>
                    </a:cubicBezTo>
                    <a:lnTo>
                      <a:pt x="0" y="33250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5805909" y="4575466"/>
              <a:ext cx="533400" cy="685800"/>
              <a:chOff x="4495800" y="4800600"/>
              <a:chExt cx="533400" cy="685800"/>
            </a:xfrm>
          </p:grpSpPr>
          <p:sp>
            <p:nvSpPr>
              <p:cNvPr id="52" name="Can 51"/>
              <p:cNvSpPr/>
              <p:nvPr/>
            </p:nvSpPr>
            <p:spPr>
              <a:xfrm>
                <a:off x="4495800" y="4800600"/>
                <a:ext cx="533400" cy="685800"/>
              </a:xfrm>
              <a:prstGeom prst="can">
                <a:avLst>
                  <a:gd name="adj" fmla="val 195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3" name="Freeform 52"/>
              <p:cNvSpPr/>
              <p:nvPr/>
            </p:nvSpPr>
            <p:spPr>
              <a:xfrm>
                <a:off x="4502727" y="4890655"/>
                <a:ext cx="138546" cy="277090"/>
              </a:xfrm>
              <a:custGeom>
                <a:avLst/>
                <a:gdLst>
                  <a:gd name="connsiteX0" fmla="*/ 138546 w 138546"/>
                  <a:gd name="connsiteY0" fmla="*/ 0 h 277090"/>
                  <a:gd name="connsiteX1" fmla="*/ 69273 w 138546"/>
                  <a:gd name="connsiteY1" fmla="*/ 180109 h 277090"/>
                  <a:gd name="connsiteX2" fmla="*/ 0 w 138546"/>
                  <a:gd name="connsiteY2" fmla="*/ 277090 h 277090"/>
                  <a:gd name="connsiteX3" fmla="*/ 0 w 138546"/>
                  <a:gd name="connsiteY3" fmla="*/ 277090 h 277090"/>
                </a:gdLst>
                <a:ahLst/>
                <a:cxnLst>
                  <a:cxn ang="0">
                    <a:pos x="connsiteX0" y="connsiteY0"/>
                  </a:cxn>
                  <a:cxn ang="0">
                    <a:pos x="connsiteX1" y="connsiteY1"/>
                  </a:cxn>
                  <a:cxn ang="0">
                    <a:pos x="connsiteX2" y="connsiteY2"/>
                  </a:cxn>
                  <a:cxn ang="0">
                    <a:pos x="connsiteX3" y="connsiteY3"/>
                  </a:cxn>
                </a:cxnLst>
                <a:rect l="l" t="t" r="r" b="b"/>
                <a:pathLst>
                  <a:path w="138546" h="277090">
                    <a:moveTo>
                      <a:pt x="138546" y="0"/>
                    </a:moveTo>
                    <a:cubicBezTo>
                      <a:pt x="115455" y="66963"/>
                      <a:pt x="92364" y="133927"/>
                      <a:pt x="69273" y="180109"/>
                    </a:cubicBezTo>
                    <a:cubicBezTo>
                      <a:pt x="46182" y="226291"/>
                      <a:pt x="0" y="277090"/>
                      <a:pt x="0" y="277090"/>
                    </a:cubicBezTo>
                    <a:lnTo>
                      <a:pt x="0" y="2770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4502727" y="4904509"/>
                <a:ext cx="290946" cy="498764"/>
              </a:xfrm>
              <a:custGeom>
                <a:avLst/>
                <a:gdLst>
                  <a:gd name="connsiteX0" fmla="*/ 290946 w 290946"/>
                  <a:gd name="connsiteY0" fmla="*/ 0 h 498764"/>
                  <a:gd name="connsiteX1" fmla="*/ 207818 w 290946"/>
                  <a:gd name="connsiteY1" fmla="*/ 235527 h 498764"/>
                  <a:gd name="connsiteX2" fmla="*/ 96982 w 290946"/>
                  <a:gd name="connsiteY2" fmla="*/ 401782 h 498764"/>
                  <a:gd name="connsiteX3" fmla="*/ 0 w 290946"/>
                  <a:gd name="connsiteY3" fmla="*/ 498764 h 498764"/>
                  <a:gd name="connsiteX4" fmla="*/ 0 w 290946"/>
                  <a:gd name="connsiteY4" fmla="*/ 498764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46" h="498764">
                    <a:moveTo>
                      <a:pt x="290946" y="0"/>
                    </a:moveTo>
                    <a:cubicBezTo>
                      <a:pt x="265545" y="84282"/>
                      <a:pt x="240145" y="168564"/>
                      <a:pt x="207818" y="235527"/>
                    </a:cubicBezTo>
                    <a:cubicBezTo>
                      <a:pt x="175491" y="302490"/>
                      <a:pt x="131618" y="357909"/>
                      <a:pt x="96982" y="401782"/>
                    </a:cubicBezTo>
                    <a:cubicBezTo>
                      <a:pt x="62346" y="445655"/>
                      <a:pt x="0" y="498764"/>
                      <a:pt x="0" y="498764"/>
                    </a:cubicBezTo>
                    <a:lnTo>
                      <a:pt x="0" y="49876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4668982" y="4890655"/>
                <a:ext cx="290945" cy="581891"/>
              </a:xfrm>
              <a:custGeom>
                <a:avLst/>
                <a:gdLst>
                  <a:gd name="connsiteX0" fmla="*/ 290945 w 290945"/>
                  <a:gd name="connsiteY0" fmla="*/ 0 h 581891"/>
                  <a:gd name="connsiteX1" fmla="*/ 166254 w 290945"/>
                  <a:gd name="connsiteY1" fmla="*/ 401782 h 581891"/>
                  <a:gd name="connsiteX2" fmla="*/ 0 w 290945"/>
                  <a:gd name="connsiteY2" fmla="*/ 581891 h 581891"/>
                  <a:gd name="connsiteX3" fmla="*/ 0 w 290945"/>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290945" h="581891">
                    <a:moveTo>
                      <a:pt x="290945" y="0"/>
                    </a:moveTo>
                    <a:cubicBezTo>
                      <a:pt x="252845" y="152400"/>
                      <a:pt x="214745" y="304800"/>
                      <a:pt x="166254" y="401782"/>
                    </a:cubicBezTo>
                    <a:cubicBezTo>
                      <a:pt x="117763" y="498764"/>
                      <a:pt x="0" y="581891"/>
                      <a:pt x="0" y="581891"/>
                    </a:cubicBezTo>
                    <a:lnTo>
                      <a:pt x="0" y="58189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4862946" y="5153891"/>
                <a:ext cx="166254" cy="332509"/>
              </a:xfrm>
              <a:custGeom>
                <a:avLst/>
                <a:gdLst>
                  <a:gd name="connsiteX0" fmla="*/ 166254 w 166254"/>
                  <a:gd name="connsiteY0" fmla="*/ 0 h 332509"/>
                  <a:gd name="connsiteX1" fmla="*/ 96982 w 166254"/>
                  <a:gd name="connsiteY1" fmla="*/ 249382 h 332509"/>
                  <a:gd name="connsiteX2" fmla="*/ 0 w 166254"/>
                  <a:gd name="connsiteY2" fmla="*/ 332509 h 332509"/>
                  <a:gd name="connsiteX3" fmla="*/ 0 w 166254"/>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166254" h="332509">
                    <a:moveTo>
                      <a:pt x="166254" y="0"/>
                    </a:moveTo>
                    <a:cubicBezTo>
                      <a:pt x="145472" y="96982"/>
                      <a:pt x="124691" y="193964"/>
                      <a:pt x="96982" y="249382"/>
                    </a:cubicBezTo>
                    <a:cubicBezTo>
                      <a:pt x="69273" y="304800"/>
                      <a:pt x="0" y="332509"/>
                      <a:pt x="0" y="332509"/>
                    </a:cubicBezTo>
                    <a:lnTo>
                      <a:pt x="0" y="33250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eft Arrow 56"/>
            <p:cNvSpPr/>
            <p:nvPr/>
          </p:nvSpPr>
          <p:spPr>
            <a:xfrm>
              <a:off x="3214254" y="5136574"/>
              <a:ext cx="1413163" cy="287481"/>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2286000" y="1600201"/>
            <a:ext cx="7696200" cy="2031325"/>
          </a:xfrm>
          <a:prstGeom prst="rect">
            <a:avLst/>
          </a:prstGeom>
          <a:noFill/>
        </p:spPr>
        <p:txBody>
          <a:bodyPr wrap="square" rtlCol="0">
            <a:spAutoFit/>
          </a:bodyPr>
          <a:lstStyle/>
          <a:p>
            <a:r>
              <a:rPr lang="en-US"/>
              <a:t>The cutter moves along straight lines at controlled rates between points</a:t>
            </a:r>
          </a:p>
          <a:p>
            <a:endParaRPr lang="en-US"/>
          </a:p>
          <a:p>
            <a:r>
              <a:rPr lang="en-US"/>
              <a:t>As the cutter moves, it removes material by cutting</a:t>
            </a:r>
          </a:p>
          <a:p>
            <a:endParaRPr lang="en-US"/>
          </a:p>
          <a:p>
            <a:r>
              <a:rPr lang="en-US"/>
              <a:t>Linear interpolation is carried out </a:t>
            </a:r>
          </a:p>
          <a:p>
            <a:endParaRPr lang="en-US"/>
          </a:p>
          <a:p>
            <a:r>
              <a:rPr lang="en-US"/>
              <a:t>Circular interpolation is not done</a:t>
            </a:r>
          </a:p>
        </p:txBody>
      </p:sp>
    </p:spTree>
    <p:extLst>
      <p:ext uri="{BB962C8B-B14F-4D97-AF65-F5344CB8AC3E}">
        <p14:creationId xmlns:p14="http://schemas.microsoft.com/office/powerpoint/2010/main" val="277346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09185">
            <a:off x="4317973" y="2335038"/>
            <a:ext cx="514350" cy="39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32674">
            <a:off x="3789982" y="3282843"/>
            <a:ext cx="514350" cy="39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437034">
            <a:off x="7138210" y="2335223"/>
            <a:ext cx="514350" cy="39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93598">
            <a:off x="7164872" y="3834875"/>
            <a:ext cx="514350" cy="39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rot="4493598">
            <a:off x="4778758" y="3859699"/>
            <a:ext cx="514350" cy="39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a:t>Continuous control with both linear and circular cuts</a:t>
            </a:r>
          </a:p>
        </p:txBody>
      </p:sp>
      <p:grpSp>
        <p:nvGrpSpPr>
          <p:cNvPr id="9" name="Group 8"/>
          <p:cNvGrpSpPr/>
          <p:nvPr/>
        </p:nvGrpSpPr>
        <p:grpSpPr>
          <a:xfrm>
            <a:off x="3752817" y="2362200"/>
            <a:ext cx="4463849" cy="1894716"/>
            <a:chOff x="2228816" y="2362200"/>
            <a:chExt cx="4463849" cy="1894716"/>
          </a:xfrm>
        </p:grpSpPr>
        <p:sp>
          <p:nvSpPr>
            <p:cNvPr id="12" name="Right Arrow 11"/>
            <p:cNvSpPr/>
            <p:nvPr/>
          </p:nvSpPr>
          <p:spPr>
            <a:xfrm>
              <a:off x="3886200" y="3886200"/>
              <a:ext cx="1752600" cy="3048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3657600" y="2362200"/>
              <a:ext cx="1752600" cy="304800"/>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590800" y="2447497"/>
              <a:ext cx="4101865" cy="1444005"/>
              <a:chOff x="2590800" y="2447497"/>
              <a:chExt cx="4101865" cy="1444005"/>
            </a:xfrm>
          </p:grpSpPr>
          <p:sp>
            <p:nvSpPr>
              <p:cNvPr id="4" name="Flowchart: Display 3"/>
              <p:cNvSpPr/>
              <p:nvPr/>
            </p:nvSpPr>
            <p:spPr>
              <a:xfrm>
                <a:off x="2590800" y="2667000"/>
                <a:ext cx="3657600" cy="1219200"/>
              </a:xfrm>
              <a:prstGeom prst="flowChartDispla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PART</a:t>
                </a:r>
              </a:p>
            </p:txBody>
          </p:sp>
          <p:sp>
            <p:nvSpPr>
              <p:cNvPr id="14" name="Circular Arrow 13"/>
              <p:cNvSpPr/>
              <p:nvPr/>
            </p:nvSpPr>
            <p:spPr>
              <a:xfrm rot="14877489" flipV="1">
                <a:off x="5366633" y="2565470"/>
                <a:ext cx="1444005" cy="1208059"/>
              </a:xfrm>
              <a:prstGeom prst="circularArrow">
                <a:avLst>
                  <a:gd name="adj1" fmla="val 10860"/>
                  <a:gd name="adj2" fmla="val 2349665"/>
                  <a:gd name="adj3" fmla="val 18275753"/>
                  <a:gd name="adj4" fmla="val 9700649"/>
                  <a:gd name="adj5" fmla="val 587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Right Arrow 15"/>
            <p:cNvSpPr/>
            <p:nvPr/>
          </p:nvSpPr>
          <p:spPr>
            <a:xfrm rot="8191601">
              <a:off x="2228816" y="2795196"/>
              <a:ext cx="732656" cy="347378"/>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92823">
              <a:off x="2526305" y="3716899"/>
              <a:ext cx="732656" cy="347378"/>
            </a:xfrm>
            <a:prstGeom prst="right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2438400" y="4358980"/>
            <a:ext cx="7620000" cy="1477328"/>
          </a:xfrm>
          <a:prstGeom prst="rect">
            <a:avLst/>
          </a:prstGeom>
          <a:noFill/>
        </p:spPr>
        <p:txBody>
          <a:bodyPr wrap="square" rtlCol="0">
            <a:spAutoFit/>
          </a:bodyPr>
          <a:lstStyle/>
          <a:p>
            <a:r>
              <a:rPr lang="en-US"/>
              <a:t>Continuous control is required in CNC machine tools where a definite profile (2-D or 3-D) is being machined. In conventional automation, physical devices are used to force the cutter to carry out motion along the profile. In CNC, physical devices are absent. Part-specific tooling is not resorted to. Program execution makes the tool follow the required path. </a:t>
            </a:r>
          </a:p>
        </p:txBody>
      </p:sp>
    </p:spTree>
    <p:extLst>
      <p:ext uri="{BB962C8B-B14F-4D97-AF65-F5344CB8AC3E}">
        <p14:creationId xmlns:p14="http://schemas.microsoft.com/office/powerpoint/2010/main" val="215803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Continuous control</a:t>
            </a:r>
          </a:p>
        </p:txBody>
      </p:sp>
      <p:sp>
        <p:nvSpPr>
          <p:cNvPr id="3" name="Content Placeholder 2"/>
          <p:cNvSpPr>
            <a:spLocks noGrp="1"/>
          </p:cNvSpPr>
          <p:nvPr>
            <p:ph idx="1"/>
          </p:nvPr>
        </p:nvSpPr>
        <p:spPr/>
        <p:txBody>
          <a:bodyPr/>
          <a:lstStyle/>
          <a:p>
            <a:r>
              <a:rPr lang="en-US"/>
              <a:t>The path and final destination of the tool or cutter needs to be controlled. </a:t>
            </a:r>
          </a:p>
          <a:p>
            <a:r>
              <a:rPr lang="en-US"/>
              <a:t>Examples : Lathe work, Milling</a:t>
            </a:r>
          </a:p>
          <a:p>
            <a:r>
              <a:rPr lang="en-US"/>
              <a:t>Point to note – the DPU (Data processing unit has a device called an interpolator)</a:t>
            </a:r>
          </a:p>
          <a:p>
            <a:r>
              <a:rPr lang="en-US"/>
              <a:t>The cutter velocity as well as the extent of motion (destination) are controlled.</a:t>
            </a:r>
          </a:p>
        </p:txBody>
      </p:sp>
    </p:spTree>
    <p:extLst>
      <p:ext uri="{BB962C8B-B14F-4D97-AF65-F5344CB8AC3E}">
        <p14:creationId xmlns:p14="http://schemas.microsoft.com/office/powerpoint/2010/main" val="226776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ontent Placeholder 61"/>
          <p:cNvGraphicFramePr>
            <a:graphicFrameLocks noGrp="1"/>
          </p:cNvGraphicFramePr>
          <p:nvPr>
            <p:ph idx="1"/>
          </p:nvPr>
        </p:nvGraphicFramePr>
        <p:xfrm>
          <a:off x="5497860" y="2386328"/>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1" name="Group 10"/>
          <p:cNvGrpSpPr/>
          <p:nvPr/>
        </p:nvGrpSpPr>
        <p:grpSpPr>
          <a:xfrm>
            <a:off x="2819400" y="1295400"/>
            <a:ext cx="6705600" cy="5181600"/>
            <a:chOff x="0" y="0"/>
            <a:chExt cx="5410200" cy="3590925"/>
          </a:xfrm>
        </p:grpSpPr>
        <p:sp>
          <p:nvSpPr>
            <p:cNvPr id="12" name="Text Box 2"/>
            <p:cNvSpPr txBox="1">
              <a:spLocks noChangeArrowheads="1"/>
            </p:cNvSpPr>
            <p:nvPr/>
          </p:nvSpPr>
          <p:spPr bwMode="auto">
            <a:xfrm>
              <a:off x="2409825" y="533400"/>
              <a:ext cx="1552575" cy="266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nvGrpSpPr>
            <p:cNvPr id="13" name="Group 12"/>
            <p:cNvGrpSpPr/>
            <p:nvPr/>
          </p:nvGrpSpPr>
          <p:grpSpPr>
            <a:xfrm>
              <a:off x="0" y="0"/>
              <a:ext cx="5410200" cy="3590925"/>
              <a:chOff x="0" y="0"/>
              <a:chExt cx="5410200" cy="3590925"/>
            </a:xfrm>
          </p:grpSpPr>
          <p:grpSp>
            <p:nvGrpSpPr>
              <p:cNvPr id="16" name="Group 15"/>
              <p:cNvGrpSpPr/>
              <p:nvPr/>
            </p:nvGrpSpPr>
            <p:grpSpPr>
              <a:xfrm>
                <a:off x="1171575" y="2571750"/>
                <a:ext cx="4238625" cy="1019175"/>
                <a:chOff x="0" y="0"/>
                <a:chExt cx="4238625" cy="1019175"/>
              </a:xfrm>
            </p:grpSpPr>
            <p:grpSp>
              <p:nvGrpSpPr>
                <p:cNvPr id="49" name="Group 48"/>
                <p:cNvGrpSpPr>
                  <a:grpSpLocks/>
                </p:cNvGrpSpPr>
                <p:nvPr/>
              </p:nvGrpSpPr>
              <p:grpSpPr bwMode="auto">
                <a:xfrm>
                  <a:off x="1038225" y="0"/>
                  <a:ext cx="3200400" cy="1019175"/>
                  <a:chOff x="2025" y="1590"/>
                  <a:chExt cx="5040" cy="1605"/>
                </a:xfrm>
              </p:grpSpPr>
              <p:sp>
                <p:nvSpPr>
                  <p:cNvPr id="53" name="AutoShape 3"/>
                  <p:cNvSpPr>
                    <a:spLocks noChangeArrowheads="1"/>
                  </p:cNvSpPr>
                  <p:nvPr/>
                </p:nvSpPr>
                <p:spPr bwMode="auto">
                  <a:xfrm>
                    <a:off x="2040" y="2160"/>
                    <a:ext cx="1110" cy="840"/>
                  </a:xfrm>
                  <a:prstGeom prst="flowChartAlternate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Stepper Motor, 200 Steps/rev</a:t>
                    </a:r>
                  </a:p>
                </p:txBody>
              </p:sp>
              <p:sp>
                <p:nvSpPr>
                  <p:cNvPr id="54" name="AutoShape 4"/>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5" name="Rectangle 54"/>
                  <p:cNvSpPr>
                    <a:spLocks noChangeArrowheads="1"/>
                  </p:cNvSpPr>
                  <p:nvPr/>
                </p:nvSpPr>
                <p:spPr bwMode="auto">
                  <a:xfrm>
                    <a:off x="3150" y="2490"/>
                    <a:ext cx="3585" cy="180"/>
                  </a:xfrm>
                  <a:prstGeom prst="rect">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6" name="AutoShape 6"/>
                  <p:cNvSpPr>
                    <a:spLocks noChangeArrowheads="1"/>
                  </p:cNvSpPr>
                  <p:nvPr/>
                </p:nvSpPr>
                <p:spPr bwMode="auto">
                  <a:xfrm>
                    <a:off x="3390" y="2265"/>
                    <a:ext cx="825" cy="630"/>
                  </a:xfrm>
                  <a:prstGeom prst="flowChart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Gear box Ratio = ¼ </a:t>
                    </a:r>
                  </a:p>
                </p:txBody>
              </p:sp>
              <p:sp>
                <p:nvSpPr>
                  <p:cNvPr id="57" name="Rectangle 56"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8" name="Rectangle 57"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9" name="AutoShape 9"/>
                  <p:cNvSpPr>
                    <a:spLocks noChangeArrowheads="1"/>
                  </p:cNvSpPr>
                  <p:nvPr/>
                </p:nvSpPr>
                <p:spPr bwMode="auto">
                  <a:xfrm>
                    <a:off x="5085" y="1785"/>
                    <a:ext cx="1755" cy="435"/>
                  </a:xfrm>
                  <a:prstGeom prst="flowChartProcess">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CNC Table X </a:t>
                    </a:r>
                    <a:r>
                      <a:rPr lang="en-IN" sz="1300" kern="0">
                        <a:solidFill>
                          <a:sysClr val="windowText" lastClr="000000"/>
                        </a:solidFill>
                        <a:latin typeface="+mj-lt"/>
                        <a:ea typeface="Calibri" panose="020F0502020204030204" pitchFamily="34" charset="0"/>
                        <a:cs typeface="Times New Roman" panose="02020603050405020304" pitchFamily="18" charset="0"/>
                        <a:sym typeface="Wingdings" panose="05000000000000000000" pitchFamily="2" charset="2"/>
                      </a:rPr>
                      <a:t></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60" name="Text Box 10"/>
                  <p:cNvSpPr txBox="1">
                    <a:spLocks noChangeArrowheads="1"/>
                  </p:cNvSpPr>
                  <p:nvPr/>
                </p:nvSpPr>
                <p:spPr bwMode="auto">
                  <a:xfrm>
                    <a:off x="3120" y="1590"/>
                    <a:ext cx="1620" cy="510"/>
                  </a:xfrm>
                  <a:prstGeom prst="rect">
                    <a:avLst/>
                  </a:prstGeom>
                  <a:solidFill>
                    <a:srgbClr val="FFFFFF"/>
                  </a:solidFill>
                  <a:ln w="9525">
                    <a:noFill/>
                    <a:miter lim="800000"/>
                    <a:headEnd/>
                    <a:tailEnd/>
                  </a:ln>
                </p:spPr>
                <p:txBody>
                  <a:bodyPr rot="0" vert="horz" wrap="square" lIns="0" tIns="0" rIns="0" bIns="0" anchor="t" anchorCtr="0" upright="1">
                    <a:noAutofit/>
                  </a:bodyPr>
                  <a:lstStyle/>
                  <a:p>
                    <a:pPr algn="just">
                      <a:defRPr/>
                    </a:pPr>
                    <a:r>
                      <a:rPr lang="en-US" sz="1300" kern="0">
                        <a:solidFill>
                          <a:sysClr val="windowText" lastClr="000000"/>
                        </a:solidFill>
                        <a:latin typeface="+mj-lt"/>
                        <a:ea typeface="Times New Roman" panose="02020603050405020304" pitchFamily="18" charset="0"/>
                      </a:rPr>
                      <a:t>Lead screw 4 mm pitch, 2 start</a:t>
                    </a:r>
                  </a:p>
                </p:txBody>
              </p:sp>
              <p:cxnSp>
                <p:nvCxnSpPr>
                  <p:cNvPr id="61" name="Line 11"/>
                  <p:cNvCxnSpPr>
                    <a:cxnSpLocks noChangeShapeType="1"/>
                  </p:cNvCxnSpPr>
                  <p:nvPr/>
                </p:nvCxnSpPr>
                <p:spPr bwMode="auto">
                  <a:xfrm>
                    <a:off x="4320" y="1875"/>
                    <a:ext cx="825" cy="6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50" name="Straight Arrow Connector 49"/>
                <p:cNvCxnSpPr/>
                <p:nvPr/>
              </p:nvCxnSpPr>
              <p:spPr>
                <a:xfrm flipH="1">
                  <a:off x="552450" y="57150"/>
                  <a:ext cx="9525" cy="219075"/>
                </a:xfrm>
                <a:prstGeom prst="straightConnector1">
                  <a:avLst/>
                </a:prstGeom>
                <a:noFill/>
                <a:ln w="6350" cap="flat" cmpd="sng" algn="ctr">
                  <a:solidFill>
                    <a:sysClr val="windowText" lastClr="000000"/>
                  </a:solidFill>
                  <a:prstDash val="solid"/>
                  <a:miter lim="800000"/>
                  <a:tailEnd type="triangle"/>
                </a:ln>
                <a:effectLst/>
              </p:spPr>
            </p:cxnSp>
            <p:sp>
              <p:nvSpPr>
                <p:cNvPr id="51" name="Right Arrow 50"/>
                <p:cNvSpPr/>
                <p:nvPr/>
              </p:nvSpPr>
              <p:spPr>
                <a:xfrm>
                  <a:off x="809625" y="438150"/>
                  <a:ext cx="228600" cy="247650"/>
                </a:xfrm>
                <a:prstGeom prst="right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 lastClr="FFFFFF"/>
                    </a:solidFill>
                    <a:latin typeface="+mj-lt"/>
                  </a:endParaRPr>
                </a:p>
              </p:txBody>
            </p:sp>
            <p:sp>
              <p:nvSpPr>
                <p:cNvPr id="52" name="Rectangle 51"/>
                <p:cNvSpPr/>
                <p:nvPr/>
              </p:nvSpPr>
              <p:spPr>
                <a:xfrm>
                  <a:off x="0" y="276225"/>
                  <a:ext cx="819150" cy="5715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kern="0">
                      <a:latin typeface="+mj-lt"/>
                    </a:rPr>
                    <a:t>Motor driver</a:t>
                  </a:r>
                </a:p>
              </p:txBody>
            </p:sp>
          </p:grpSp>
          <p:grpSp>
            <p:nvGrpSpPr>
              <p:cNvPr id="17" name="Group 16"/>
              <p:cNvGrpSpPr/>
              <p:nvPr/>
            </p:nvGrpSpPr>
            <p:grpSpPr>
              <a:xfrm>
                <a:off x="0" y="0"/>
                <a:ext cx="4438650" cy="2628900"/>
                <a:chOff x="0" y="0"/>
                <a:chExt cx="4438650" cy="2628900"/>
              </a:xfrm>
            </p:grpSpPr>
            <p:cxnSp>
              <p:nvCxnSpPr>
                <p:cNvPr id="18" name="Straight Arrow Connector 17"/>
                <p:cNvCxnSpPr/>
                <p:nvPr/>
              </p:nvCxnSpPr>
              <p:spPr>
                <a:xfrm>
                  <a:off x="1724025" y="942975"/>
                  <a:ext cx="419100" cy="0"/>
                </a:xfrm>
                <a:prstGeom prst="straightConnector1">
                  <a:avLst/>
                </a:prstGeom>
                <a:noFill/>
                <a:ln w="6350" cap="flat" cmpd="sng" algn="ctr">
                  <a:solidFill>
                    <a:sysClr val="windowText" lastClr="000000"/>
                  </a:solidFill>
                  <a:prstDash val="solid"/>
                  <a:miter lim="800000"/>
                  <a:tailEnd type="triangle"/>
                </a:ln>
                <a:effectLst/>
              </p:spPr>
            </p:cxnSp>
            <p:sp>
              <p:nvSpPr>
                <p:cNvPr id="19" name="Chord 18"/>
                <p:cNvSpPr/>
                <p:nvPr/>
              </p:nvSpPr>
              <p:spPr>
                <a:xfrm rot="10800000">
                  <a:off x="123825" y="1400175"/>
                  <a:ext cx="1095375" cy="828675"/>
                </a:xfrm>
                <a:prstGeom prst="chord">
                  <a:avLst>
                    <a:gd name="adj1" fmla="val 6701197"/>
                    <a:gd name="adj2" fmla="val 14861909"/>
                  </a:avLst>
                </a:prstGeom>
                <a:solidFill>
                  <a:sysClr val="window" lastClr="FFFFFF"/>
                </a:solidFill>
                <a:ln w="12700" cap="flat" cmpd="sng" algn="ctr">
                  <a:solidFill>
                    <a:sysClr val="windowText" lastClr="000000"/>
                  </a:solidFill>
                  <a:prstDash val="solid"/>
                  <a:miter lim="800000"/>
                </a:ln>
                <a:effectLst/>
              </p:spPr>
              <p:txBody>
                <a:bodyPr rot="0" spcFirstLastPara="0" vert="vert"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a:p>
                  <a:pPr>
                    <a:defRPr/>
                  </a:pPr>
                  <a:endParaRPr lang="en-US" sz="1300" kern="0">
                    <a:solidFill>
                      <a:sysClr val="windowText" lastClr="000000"/>
                    </a:solidFill>
                    <a:latin typeface="+mj-lt"/>
                  </a:endParaRPr>
                </a:p>
                <a:p>
                  <a:pPr>
                    <a:defRPr/>
                  </a:pPr>
                  <a:endParaRPr lang="en-US" sz="1300" kern="0">
                    <a:solidFill>
                      <a:sysClr val="windowText" lastClr="000000"/>
                    </a:solidFill>
                    <a:latin typeface="+mj-lt"/>
                  </a:endParaRPr>
                </a:p>
                <a:p>
                  <a:pPr>
                    <a:defRPr/>
                  </a:pPr>
                  <a:endParaRPr lang="en-US" sz="1300" kern="0">
                    <a:solidFill>
                      <a:sysClr val="windowText" lastClr="000000"/>
                    </a:solidFill>
                    <a:latin typeface="+mj-lt"/>
                  </a:endParaRPr>
                </a:p>
                <a:p>
                  <a:pPr>
                    <a:defRPr/>
                  </a:pPr>
                  <a:r>
                    <a:rPr lang="en-US" sz="1300" kern="0">
                      <a:solidFill>
                        <a:sysClr val="windowText" lastClr="000000"/>
                      </a:solidFill>
                      <a:latin typeface="+mj-lt"/>
                    </a:rPr>
                    <a:t>     AND</a:t>
                  </a:r>
                </a:p>
              </p:txBody>
            </p:sp>
            <p:cxnSp>
              <p:nvCxnSpPr>
                <p:cNvPr id="20" name="Straight Arrow Connector 19"/>
                <p:cNvCxnSpPr/>
                <p:nvPr/>
              </p:nvCxnSpPr>
              <p:spPr>
                <a:xfrm>
                  <a:off x="438150" y="1533525"/>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1" name="Straight Arrow Connector 20"/>
                <p:cNvCxnSpPr/>
                <p:nvPr/>
              </p:nvCxnSpPr>
              <p:spPr>
                <a:xfrm>
                  <a:off x="438150" y="2000250"/>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2" name="Straight Connector 21"/>
                <p:cNvCxnSpPr/>
                <p:nvPr/>
              </p:nvCxnSpPr>
              <p:spPr>
                <a:xfrm>
                  <a:off x="438150" y="2000250"/>
                  <a:ext cx="0" cy="457200"/>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438150" y="2457450"/>
                  <a:ext cx="2809875" cy="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flipV="1">
                  <a:off x="3248025" y="2085975"/>
                  <a:ext cx="0" cy="371475"/>
                </a:xfrm>
                <a:prstGeom prst="line">
                  <a:avLst/>
                </a:prstGeom>
                <a:noFill/>
                <a:ln w="6350" cap="flat" cmpd="sng" algn="ctr">
                  <a:solidFill>
                    <a:sysClr val="windowText" lastClr="000000"/>
                  </a:solidFill>
                  <a:prstDash val="solid"/>
                  <a:miter lim="800000"/>
                </a:ln>
                <a:effectLst/>
              </p:spPr>
            </p:cxnSp>
            <p:grpSp>
              <p:nvGrpSpPr>
                <p:cNvPr id="25" name="Group 24"/>
                <p:cNvGrpSpPr/>
                <p:nvPr/>
              </p:nvGrpSpPr>
              <p:grpSpPr>
                <a:xfrm>
                  <a:off x="2143125" y="361950"/>
                  <a:ext cx="2295525" cy="1724025"/>
                  <a:chOff x="0" y="0"/>
                  <a:chExt cx="2295525" cy="1724025"/>
                </a:xfrm>
              </p:grpSpPr>
              <p:grpSp>
                <p:nvGrpSpPr>
                  <p:cNvPr id="39" name="Group 38"/>
                  <p:cNvGrpSpPr/>
                  <p:nvPr/>
                </p:nvGrpSpPr>
                <p:grpSpPr>
                  <a:xfrm rot="5400000">
                    <a:off x="285750" y="-285750"/>
                    <a:ext cx="1724025" cy="2295525"/>
                    <a:chOff x="0" y="0"/>
                    <a:chExt cx="1724025" cy="971550"/>
                  </a:xfrm>
                </p:grpSpPr>
                <p:sp>
                  <p:nvSpPr>
                    <p:cNvPr id="47" name="Arc 46"/>
                    <p:cNvSpPr/>
                    <p:nvPr/>
                  </p:nvSpPr>
                  <p:spPr>
                    <a:xfrm>
                      <a:off x="0" y="0"/>
                      <a:ext cx="17240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sp>
                  <p:nvSpPr>
                    <p:cNvPr id="48" name="Arc 47"/>
                    <p:cNvSpPr/>
                    <p:nvPr/>
                  </p:nvSpPr>
                  <p:spPr>
                    <a:xfrm>
                      <a:off x="553820" y="0"/>
                      <a:ext cx="695325" cy="971550"/>
                    </a:xfrm>
                    <a:prstGeom prst="arc">
                      <a:avLst>
                        <a:gd name="adj1" fmla="val 16200000"/>
                        <a:gd name="adj2" fmla="val 5548452"/>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cxnSp>
                <p:nvCxnSpPr>
                  <p:cNvPr id="40" name="Straight Arrow Connector 39"/>
                  <p:cNvCxnSpPr/>
                  <p:nvPr/>
                </p:nvCxnSpPr>
                <p:spPr>
                  <a:xfrm>
                    <a:off x="828675"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41" name="Straight Arrow Connector 40"/>
                  <p:cNvCxnSpPr/>
                  <p:nvPr/>
                </p:nvCxnSpPr>
                <p:spPr>
                  <a:xfrm>
                    <a:off x="2171700" y="657225"/>
                    <a:ext cx="19050" cy="381000"/>
                  </a:xfrm>
                  <a:prstGeom prst="straightConnector1">
                    <a:avLst/>
                  </a:prstGeom>
                  <a:noFill/>
                  <a:ln w="6350" cap="flat" cmpd="sng" algn="ctr">
                    <a:solidFill>
                      <a:sysClr val="windowText" lastClr="000000"/>
                    </a:solidFill>
                    <a:prstDash val="solid"/>
                    <a:miter lim="800000"/>
                    <a:tailEnd type="triangle"/>
                  </a:ln>
                  <a:effectLst/>
                </p:spPr>
              </p:cxnSp>
              <p:cxnSp>
                <p:nvCxnSpPr>
                  <p:cNvPr id="42" name="Straight Arrow Connector 41"/>
                  <p:cNvCxnSpPr/>
                  <p:nvPr/>
                </p:nvCxnSpPr>
                <p:spPr>
                  <a:xfrm>
                    <a:off x="171450" y="657225"/>
                    <a:ext cx="19050" cy="438150"/>
                  </a:xfrm>
                  <a:prstGeom prst="straightConnector1">
                    <a:avLst/>
                  </a:prstGeom>
                  <a:noFill/>
                  <a:ln w="6350" cap="flat" cmpd="sng" algn="ctr">
                    <a:solidFill>
                      <a:sysClr val="windowText" lastClr="000000"/>
                    </a:solidFill>
                    <a:prstDash val="solid"/>
                    <a:miter lim="800000"/>
                    <a:tailEnd type="triangle"/>
                  </a:ln>
                  <a:effectLst/>
                </p:spPr>
              </p:cxnSp>
              <p:cxnSp>
                <p:nvCxnSpPr>
                  <p:cNvPr id="43" name="Straight Arrow Connector 42"/>
                  <p:cNvCxnSpPr/>
                  <p:nvPr/>
                </p:nvCxnSpPr>
                <p:spPr>
                  <a:xfrm>
                    <a:off x="1181100" y="657225"/>
                    <a:ext cx="19050" cy="571500"/>
                  </a:xfrm>
                  <a:prstGeom prst="straightConnector1">
                    <a:avLst/>
                  </a:prstGeom>
                  <a:noFill/>
                  <a:ln w="6350" cap="flat" cmpd="sng" algn="ctr">
                    <a:solidFill>
                      <a:sysClr val="windowText" lastClr="000000"/>
                    </a:solidFill>
                    <a:prstDash val="solid"/>
                    <a:miter lim="800000"/>
                    <a:tailEnd type="triangle"/>
                  </a:ln>
                  <a:effectLst/>
                </p:spPr>
              </p:cxnSp>
              <p:cxnSp>
                <p:nvCxnSpPr>
                  <p:cNvPr id="44" name="Straight Arrow Connector 43"/>
                  <p:cNvCxnSpPr/>
                  <p:nvPr/>
                </p:nvCxnSpPr>
                <p:spPr>
                  <a:xfrm>
                    <a:off x="1847850" y="657225"/>
                    <a:ext cx="0" cy="514350"/>
                  </a:xfrm>
                  <a:prstGeom prst="straightConnector1">
                    <a:avLst/>
                  </a:prstGeom>
                  <a:noFill/>
                  <a:ln w="6350" cap="flat" cmpd="sng" algn="ctr">
                    <a:solidFill>
                      <a:sysClr val="windowText" lastClr="000000"/>
                    </a:solidFill>
                    <a:prstDash val="solid"/>
                    <a:miter lim="800000"/>
                    <a:tailEnd type="triangle"/>
                  </a:ln>
                  <a:effectLst/>
                </p:spPr>
              </p:cxnSp>
              <p:cxnSp>
                <p:nvCxnSpPr>
                  <p:cNvPr id="45" name="Straight Arrow Connector 44"/>
                  <p:cNvCxnSpPr/>
                  <p:nvPr/>
                </p:nvCxnSpPr>
                <p:spPr>
                  <a:xfrm>
                    <a:off x="523875" y="65722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46" name="Straight Arrow Connector 45"/>
                  <p:cNvCxnSpPr/>
                  <p:nvPr/>
                </p:nvCxnSpPr>
                <p:spPr>
                  <a:xfrm>
                    <a:off x="1514475" y="657225"/>
                    <a:ext cx="9525" cy="571500"/>
                  </a:xfrm>
                  <a:prstGeom prst="straightConnector1">
                    <a:avLst/>
                  </a:prstGeom>
                  <a:noFill/>
                  <a:ln w="6350" cap="flat" cmpd="sng" algn="ctr">
                    <a:solidFill>
                      <a:sysClr val="windowText" lastClr="000000"/>
                    </a:solidFill>
                    <a:prstDash val="solid"/>
                    <a:miter lim="800000"/>
                    <a:tailEnd type="triangle"/>
                  </a:ln>
                  <a:effectLst/>
                </p:spPr>
              </p:cxnSp>
            </p:grpSp>
            <p:cxnSp>
              <p:nvCxnSpPr>
                <p:cNvPr id="26" name="Straight Connector 25"/>
                <p:cNvCxnSpPr/>
                <p:nvPr/>
              </p:nvCxnSpPr>
              <p:spPr>
                <a:xfrm>
                  <a:off x="1219200" y="1800225"/>
                  <a:ext cx="504825" cy="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V="1">
                  <a:off x="1724025" y="942975"/>
                  <a:ext cx="0" cy="857250"/>
                </a:xfrm>
                <a:prstGeom prst="line">
                  <a:avLst/>
                </a:prstGeom>
                <a:noFill/>
                <a:ln w="6350" cap="flat" cmpd="sng" algn="ctr">
                  <a:solidFill>
                    <a:sysClr val="windowText" lastClr="000000"/>
                  </a:solidFill>
                  <a:prstDash val="solid"/>
                  <a:miter lim="800000"/>
                </a:ln>
                <a:effectLst/>
              </p:spPr>
            </p:cxnSp>
            <p:sp>
              <p:nvSpPr>
                <p:cNvPr id="28" name="Rectangle 27"/>
                <p:cNvSpPr/>
                <p:nvPr/>
              </p:nvSpPr>
              <p:spPr>
                <a:xfrm>
                  <a:off x="0" y="0"/>
                  <a:ext cx="904875" cy="101917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Pulse Generator</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29" name="Straight Arrow Connector 28"/>
                <p:cNvCxnSpPr/>
                <p:nvPr/>
              </p:nvCxnSpPr>
              <p:spPr>
                <a:xfrm>
                  <a:off x="438150" y="1019175"/>
                  <a:ext cx="0" cy="523875"/>
                </a:xfrm>
                <a:prstGeom prst="straightConnector1">
                  <a:avLst/>
                </a:prstGeom>
                <a:noFill/>
                <a:ln w="6350" cap="flat" cmpd="sng" algn="ctr">
                  <a:solidFill>
                    <a:sysClr val="windowText" lastClr="000000"/>
                  </a:solidFill>
                  <a:prstDash val="solid"/>
                  <a:miter lim="800000"/>
                  <a:tailEnd type="triangle"/>
                </a:ln>
                <a:effectLst/>
              </p:spPr>
            </p:cxnSp>
            <p:cxnSp>
              <p:nvCxnSpPr>
                <p:cNvPr id="30" name="Straight Arrow Connector 29"/>
                <p:cNvCxnSpPr/>
                <p:nvPr/>
              </p:nvCxnSpPr>
              <p:spPr>
                <a:xfrm>
                  <a:off x="1724025" y="1800225"/>
                  <a:ext cx="0" cy="590550"/>
                </a:xfrm>
                <a:prstGeom prst="straightConnector1">
                  <a:avLst/>
                </a:prstGeom>
                <a:noFill/>
                <a:ln w="6350" cap="flat" cmpd="sng" algn="ctr">
                  <a:solidFill>
                    <a:sysClr val="windowText" lastClr="000000"/>
                  </a:solidFill>
                  <a:prstDash val="solid"/>
                  <a:miter lim="800000"/>
                  <a:tailEnd type="triangle"/>
                </a:ln>
                <a:effectLst/>
              </p:spPr>
            </p:cxnSp>
            <p:sp>
              <p:nvSpPr>
                <p:cNvPr id="31" name="Arc 30"/>
                <p:cNvSpPr/>
                <p:nvPr/>
              </p:nvSpPr>
              <p:spPr>
                <a:xfrm>
                  <a:off x="1600200" y="2390775"/>
                  <a:ext cx="266700" cy="238125"/>
                </a:xfrm>
                <a:prstGeom prst="arc">
                  <a:avLst>
                    <a:gd name="adj1" fmla="val 16200000"/>
                    <a:gd name="adj2" fmla="val 5400000"/>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nvGrpSpPr>
                <p:cNvPr id="32" name="Group 31"/>
                <p:cNvGrpSpPr/>
                <p:nvPr/>
              </p:nvGrpSpPr>
              <p:grpSpPr>
                <a:xfrm rot="5400000">
                  <a:off x="390526" y="1219200"/>
                  <a:ext cx="285750" cy="76200"/>
                  <a:chOff x="0" y="0"/>
                  <a:chExt cx="647700" cy="142875"/>
                </a:xfrm>
              </p:grpSpPr>
              <p:grpSp>
                <p:nvGrpSpPr>
                  <p:cNvPr id="33" name="Group 32"/>
                  <p:cNvGrpSpPr/>
                  <p:nvPr/>
                </p:nvGrpSpPr>
                <p:grpSpPr>
                  <a:xfrm>
                    <a:off x="0" y="0"/>
                    <a:ext cx="361950" cy="142875"/>
                    <a:chOff x="0" y="0"/>
                    <a:chExt cx="361950" cy="142875"/>
                  </a:xfrm>
                </p:grpSpPr>
                <p:cxnSp>
                  <p:nvCxnSpPr>
                    <p:cNvPr id="37" name="Elbow Connector 36"/>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38" name="Elbow Connector 37"/>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34" name="Group 33"/>
                  <p:cNvGrpSpPr/>
                  <p:nvPr/>
                </p:nvGrpSpPr>
                <p:grpSpPr>
                  <a:xfrm>
                    <a:off x="285750" y="0"/>
                    <a:ext cx="361950" cy="142875"/>
                    <a:chOff x="0" y="0"/>
                    <a:chExt cx="361950" cy="142875"/>
                  </a:xfrm>
                </p:grpSpPr>
                <p:cxnSp>
                  <p:nvCxnSpPr>
                    <p:cNvPr id="35" name="Elbow Connector 34"/>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36" name="Elbow Connector 35"/>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grpSp>
        </p:grpSp>
        <p:sp>
          <p:nvSpPr>
            <p:cNvPr id="14" name="Text Box 2"/>
            <p:cNvSpPr txBox="1">
              <a:spLocks noChangeArrowheads="1"/>
            </p:cNvSpPr>
            <p:nvPr/>
          </p:nvSpPr>
          <p:spPr bwMode="auto">
            <a:xfrm>
              <a:off x="2143125" y="2143125"/>
              <a:ext cx="981075"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400" kern="0">
                  <a:solidFill>
                    <a:sysClr val="windowText" lastClr="000000"/>
                  </a:solidFill>
                  <a:latin typeface="+mj-lt"/>
                  <a:ea typeface="Calibri" panose="020F0502020204030204" pitchFamily="34" charset="0"/>
                  <a:cs typeface="Times New Roman" panose="02020603050405020304" pitchFamily="18" charset="0"/>
                </a:rPr>
                <a:t>End of count </a:t>
              </a:r>
              <a:endParaRPr lang="en-US" sz="14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2828925" y="1657350"/>
              <a:ext cx="981075"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OR Gate </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sp>
        <p:nvSpPr>
          <p:cNvPr id="63" name="Title 62"/>
          <p:cNvSpPr>
            <a:spLocks noGrp="1"/>
          </p:cNvSpPr>
          <p:nvPr>
            <p:ph type="title"/>
          </p:nvPr>
        </p:nvSpPr>
        <p:spPr/>
        <p:txBody>
          <a:bodyPr>
            <a:normAutofit/>
          </a:bodyPr>
          <a:lstStyle/>
          <a:p>
            <a:r>
              <a:rPr lang="en-US"/>
              <a:t>Point-to-point control – one example</a:t>
            </a:r>
          </a:p>
        </p:txBody>
      </p:sp>
      <p:sp>
        <p:nvSpPr>
          <p:cNvPr id="2" name="TextBox 1">
            <a:extLst>
              <a:ext uri="{FF2B5EF4-FFF2-40B4-BE49-F238E27FC236}">
                <a16:creationId xmlns:a16="http://schemas.microsoft.com/office/drawing/2014/main" id="{CDCF9A08-00F2-40A0-9EFE-BB7F710A7E25}"/>
              </a:ext>
            </a:extLst>
          </p:cNvPr>
          <p:cNvSpPr txBox="1"/>
          <p:nvPr/>
        </p:nvSpPr>
        <p:spPr>
          <a:xfrm>
            <a:off x="8344437" y="1527521"/>
            <a:ext cx="3220132" cy="369332"/>
          </a:xfrm>
          <a:prstGeom prst="rect">
            <a:avLst/>
          </a:prstGeom>
          <a:noFill/>
        </p:spPr>
        <p:txBody>
          <a:bodyPr wrap="square" rtlCol="0">
            <a:spAutoFit/>
          </a:bodyPr>
          <a:lstStyle/>
          <a:p>
            <a:r>
              <a:rPr lang="en-US" dirty="0"/>
              <a:t>(1/200)x(1/4)x(8) = 0.01</a:t>
            </a:r>
            <a:endParaRPr lang="en-IN" dirty="0"/>
          </a:p>
        </p:txBody>
      </p:sp>
    </p:spTree>
    <p:extLst>
      <p:ext uri="{BB962C8B-B14F-4D97-AF65-F5344CB8AC3E}">
        <p14:creationId xmlns:p14="http://schemas.microsoft.com/office/powerpoint/2010/main" val="111510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Explanations to the control loop elements</a:t>
            </a:r>
          </a:p>
        </p:txBody>
      </p:sp>
      <p:sp>
        <p:nvSpPr>
          <p:cNvPr id="3" name="Content Placeholder 2"/>
          <p:cNvSpPr>
            <a:spLocks noGrp="1"/>
          </p:cNvSpPr>
          <p:nvPr>
            <p:ph idx="1"/>
          </p:nvPr>
        </p:nvSpPr>
        <p:spPr/>
        <p:txBody>
          <a:bodyPr>
            <a:normAutofit/>
          </a:bodyPr>
          <a:lstStyle/>
          <a:p>
            <a:r>
              <a:rPr lang="en-US" dirty="0"/>
              <a:t>PDC = position down counter. It can be loaded with a binary number. A train of pulses input as shown will </a:t>
            </a:r>
            <a:r>
              <a:rPr lang="en-US" dirty="0" err="1"/>
              <a:t>downcount</a:t>
            </a:r>
            <a:r>
              <a:rPr lang="en-US" dirty="0"/>
              <a:t> the content of the counter, 1 bit for 1 pulse.</a:t>
            </a:r>
          </a:p>
          <a:p>
            <a:r>
              <a:rPr lang="en-US" dirty="0"/>
              <a:t>End of count = All the bits of the PDC are input to the OR gate. The OR gate will output a 0 only when all the inputs are 0. Which means – the contents of the PDC have been counted down to 0, so it is called ‘End of count’.</a:t>
            </a:r>
          </a:p>
          <a:p>
            <a:r>
              <a:rPr lang="en-US" dirty="0"/>
              <a:t>Pulse generator = The pulse generator sends out pulses continuously at a definite frequency</a:t>
            </a:r>
          </a:p>
          <a:p>
            <a:endParaRPr lang="en-US" dirty="0"/>
          </a:p>
          <a:p>
            <a:endParaRPr lang="en-US" dirty="0"/>
          </a:p>
          <a:p>
            <a:endParaRPr lang="en-US" dirty="0"/>
          </a:p>
        </p:txBody>
      </p:sp>
    </p:spTree>
    <p:extLst>
      <p:ext uri="{BB962C8B-B14F-4D97-AF65-F5344CB8AC3E}">
        <p14:creationId xmlns:p14="http://schemas.microsoft.com/office/powerpoint/2010/main" val="196201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Explanations – </a:t>
            </a:r>
            <a:r>
              <a:rPr lang="en-US" err="1"/>
              <a:t>cotd</a:t>
            </a:r>
            <a:r>
              <a:rPr lang="en-US"/>
              <a:t>.</a:t>
            </a:r>
          </a:p>
        </p:txBody>
      </p:sp>
      <p:sp>
        <p:nvSpPr>
          <p:cNvPr id="3" name="Content Placeholder 2"/>
          <p:cNvSpPr>
            <a:spLocks noGrp="1"/>
          </p:cNvSpPr>
          <p:nvPr>
            <p:ph idx="1"/>
          </p:nvPr>
        </p:nvSpPr>
        <p:spPr/>
        <p:txBody>
          <a:bodyPr>
            <a:normAutofit/>
          </a:bodyPr>
          <a:lstStyle/>
          <a:p>
            <a:r>
              <a:rPr lang="en-US"/>
              <a:t>Gear Box – Normally, CNC machine tools do not employ gear boxes. However, they may be present as a fixed speed reducer for attaining a definite speed range. Gear ratio = Output RPM/Input RPM</a:t>
            </a:r>
          </a:p>
          <a:p>
            <a:r>
              <a:rPr lang="en-US"/>
              <a:t>Lead screw – nut mechanism : For 1 rotation of lead screw, the nut rotates by p × n = lead, where p = pitch and n = number of starts of screw</a:t>
            </a:r>
          </a:p>
          <a:p>
            <a:r>
              <a:rPr lang="en-US"/>
              <a:t>Stepper motor – is a motor which moves in discrete steps in response to voltage pulses as input</a:t>
            </a:r>
          </a:p>
        </p:txBody>
      </p:sp>
    </p:spTree>
    <p:extLst>
      <p:ext uri="{BB962C8B-B14F-4D97-AF65-F5344CB8AC3E}">
        <p14:creationId xmlns:p14="http://schemas.microsoft.com/office/powerpoint/2010/main" val="349617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Numerical control – what is it ?</a:t>
            </a:r>
          </a:p>
        </p:txBody>
      </p:sp>
      <p:sp>
        <p:nvSpPr>
          <p:cNvPr id="3" name="Content Placeholder 2"/>
          <p:cNvSpPr>
            <a:spLocks noGrp="1"/>
          </p:cNvSpPr>
          <p:nvPr>
            <p:ph idx="1"/>
          </p:nvPr>
        </p:nvSpPr>
        <p:spPr/>
        <p:txBody>
          <a:bodyPr>
            <a:normAutofit fontScale="92500"/>
          </a:bodyPr>
          <a:lstStyle/>
          <a:p>
            <a:pPr marL="0" indent="0">
              <a:buNone/>
            </a:pPr>
            <a:r>
              <a:rPr lang="en-US"/>
              <a:t>Control achieved by the use of </a:t>
            </a:r>
          </a:p>
          <a:p>
            <a:pPr marL="0" indent="0">
              <a:buNone/>
            </a:pPr>
            <a:endParaRPr lang="en-US"/>
          </a:p>
          <a:p>
            <a:pPr>
              <a:buFont typeface="Wingdings" panose="05000000000000000000" pitchFamily="2" charset="2"/>
              <a:buChar char="Ø"/>
            </a:pPr>
            <a:r>
              <a:rPr lang="en-US"/>
              <a:t>Numbers, symbols, signals, Letters, Codes, Words, instructions</a:t>
            </a:r>
          </a:p>
          <a:p>
            <a:pPr>
              <a:buFont typeface="Wingdings" panose="05000000000000000000" pitchFamily="2" charset="2"/>
              <a:buChar char="Ø"/>
            </a:pPr>
            <a:r>
              <a:rPr lang="en-US"/>
              <a:t>In short, a Language-based communication with machines to be controlled</a:t>
            </a:r>
          </a:p>
          <a:p>
            <a:pPr marL="0" indent="0">
              <a:buNone/>
            </a:pPr>
            <a:r>
              <a:rPr lang="en-US"/>
              <a:t> </a:t>
            </a:r>
          </a:p>
          <a:p>
            <a:pPr marL="0" indent="0">
              <a:buNone/>
            </a:pPr>
            <a:r>
              <a:rPr lang="en-US"/>
              <a:t>Inputs to the machine </a:t>
            </a:r>
            <a:r>
              <a:rPr lang="en-US">
                <a:sym typeface="Wingdings" panose="05000000000000000000" pitchFamily="2" charset="2"/>
              </a:rPr>
              <a:t> </a:t>
            </a:r>
            <a:r>
              <a:rPr lang="en-US"/>
              <a:t>through numbers, letters and codes</a:t>
            </a:r>
          </a:p>
          <a:p>
            <a:pPr marL="0" indent="0">
              <a:buNone/>
            </a:pPr>
            <a:r>
              <a:rPr lang="en-US"/>
              <a:t>The processing of data </a:t>
            </a:r>
            <a:r>
              <a:rPr lang="en-US">
                <a:sym typeface="Wingdings" panose="05000000000000000000" pitchFamily="2" charset="2"/>
              </a:rPr>
              <a:t></a:t>
            </a:r>
            <a:r>
              <a:rPr lang="en-US"/>
              <a:t> through numerical calculations                           and logic operations</a:t>
            </a:r>
          </a:p>
          <a:p>
            <a:pPr marL="0" indent="0">
              <a:buNone/>
            </a:pPr>
            <a:r>
              <a:rPr lang="en-US"/>
              <a:t>The execution of operations </a:t>
            </a:r>
            <a:r>
              <a:rPr lang="en-US">
                <a:sym typeface="Wingdings" panose="05000000000000000000" pitchFamily="2" charset="2"/>
              </a:rPr>
              <a:t> through generated signals</a:t>
            </a: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pPr>
              <a:buFont typeface="Wingdings" panose="05000000000000000000" pitchFamily="2" charset="2"/>
              <a:buChar char="Ø"/>
            </a:pPr>
            <a:endParaRPr lang="en-US"/>
          </a:p>
          <a:p>
            <a:pPr marL="0" indent="0">
              <a:buNone/>
            </a:pPr>
            <a:endParaRPr lang="en-US"/>
          </a:p>
        </p:txBody>
      </p:sp>
    </p:spTree>
    <p:extLst>
      <p:ext uri="{BB962C8B-B14F-4D97-AF65-F5344CB8AC3E}">
        <p14:creationId xmlns:p14="http://schemas.microsoft.com/office/powerpoint/2010/main" val="2167617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MCQ on P-T-P machines</a:t>
            </a:r>
          </a:p>
        </p:txBody>
      </p:sp>
      <p:sp>
        <p:nvSpPr>
          <p:cNvPr id="3" name="Content Placeholder 2"/>
          <p:cNvSpPr>
            <a:spLocks noGrp="1"/>
          </p:cNvSpPr>
          <p:nvPr>
            <p:ph idx="1"/>
          </p:nvPr>
        </p:nvSpPr>
        <p:spPr/>
        <p:txBody>
          <a:bodyPr/>
          <a:lstStyle/>
          <a:p>
            <a:pPr>
              <a:lnSpc>
                <a:spcPct val="115000"/>
              </a:lnSpc>
              <a:spcBef>
                <a:spcPts val="0"/>
              </a:spcBef>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The basic length unit (BLU) of the following drive is </a:t>
            </a:r>
          </a:p>
          <a:p>
            <a:pPr marL="0" indent="0">
              <a:lnSpc>
                <a:spcPct val="115000"/>
              </a:lnSpc>
              <a:spcBef>
                <a:spcPts val="0"/>
              </a:spcBef>
              <a:buNone/>
            </a:pPr>
            <a:endParaRPr lang="en-US" sz="240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Bef>
                <a:spcPts val="0"/>
              </a:spcBef>
              <a:buAutoNum type="alphaLcPeriod"/>
            </a:pPr>
            <a:r>
              <a:rPr lang="en-US" sz="2400">
                <a:latin typeface="Times New Roman" panose="02020603050405020304" pitchFamily="18" charset="0"/>
                <a:ea typeface="Calibri" panose="020F0502020204030204" pitchFamily="34" charset="0"/>
                <a:cs typeface="Times New Roman" panose="02020603050405020304" pitchFamily="18" charset="0"/>
              </a:rPr>
              <a:t>5 microns</a:t>
            </a:r>
            <a:r>
              <a:rPr lang="en-US" sz="2400">
                <a:latin typeface="Calibri" panose="020F0502020204030204" pitchFamily="34" charset="0"/>
                <a:ea typeface="Calibri" panose="020F0502020204030204" pitchFamily="34" charset="0"/>
                <a:cs typeface="Times New Roman" panose="02020603050405020304" pitchFamily="18" charset="0"/>
              </a:rPr>
              <a:t>                                      b. </a:t>
            </a:r>
            <a:r>
              <a:rPr lang="en-US" sz="2400">
                <a:latin typeface="Times New Roman" panose="02020603050405020304" pitchFamily="18" charset="0"/>
                <a:ea typeface="Calibri" panose="020F0502020204030204" pitchFamily="34" charset="0"/>
                <a:cs typeface="Times New Roman" panose="02020603050405020304" pitchFamily="18" charset="0"/>
              </a:rPr>
              <a:t>50 microns</a:t>
            </a:r>
          </a:p>
          <a:p>
            <a:pPr marL="0" indent="0">
              <a:lnSpc>
                <a:spcPct val="115000"/>
              </a:lnSpc>
              <a:spcBef>
                <a:spcPts val="0"/>
              </a:spcBef>
              <a:buNone/>
            </a:pP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sz="2400">
                <a:latin typeface="Times New Roman" panose="02020603050405020304" pitchFamily="18" charset="0"/>
                <a:ea typeface="Calibri" panose="020F0502020204030204" pitchFamily="34" charset="0"/>
                <a:cs typeface="Times New Roman" panose="02020603050405020304" pitchFamily="18" charset="0"/>
              </a:rPr>
              <a:t>c. 10 microns</a:t>
            </a:r>
            <a:r>
              <a:rPr lang="en-US" sz="2400">
                <a:latin typeface="Calibri" panose="020F0502020204030204" pitchFamily="34" charset="0"/>
                <a:ea typeface="Calibri" panose="020F0502020204030204" pitchFamily="34" charset="0"/>
                <a:cs typeface="Times New Roman" panose="02020603050405020304" pitchFamily="18" charset="0"/>
              </a:rPr>
              <a:t>                                       d. </a:t>
            </a:r>
            <a:r>
              <a:rPr lang="en-US" sz="2400">
                <a:latin typeface="Times New Roman" panose="02020603050405020304" pitchFamily="18" charset="0"/>
                <a:ea typeface="Calibri" panose="020F0502020204030204" pitchFamily="34" charset="0"/>
                <a:cs typeface="Times New Roman" panose="02020603050405020304" pitchFamily="18" charset="0"/>
              </a:rPr>
              <a:t>None of the others</a:t>
            </a:r>
            <a:endParaRPr lang="en-US" sz="2400">
              <a:latin typeface="Calibri" panose="020F0502020204030204" pitchFamily="34" charset="0"/>
              <a:ea typeface="Calibri" panose="020F0502020204030204" pitchFamily="34" charset="0"/>
              <a:cs typeface="Times New Roman" panose="02020603050405020304" pitchFamily="18" charset="0"/>
            </a:endParaRPr>
          </a:p>
          <a:p>
            <a:endParaRPr lang="en-US"/>
          </a:p>
        </p:txBody>
      </p:sp>
      <p:grpSp>
        <p:nvGrpSpPr>
          <p:cNvPr id="16" name="Group 15"/>
          <p:cNvGrpSpPr>
            <a:grpSpLocks/>
          </p:cNvGrpSpPr>
          <p:nvPr/>
        </p:nvGrpSpPr>
        <p:grpSpPr bwMode="auto">
          <a:xfrm>
            <a:off x="3810000" y="4267201"/>
            <a:ext cx="4059464" cy="1420739"/>
            <a:chOff x="1695" y="1770"/>
            <a:chExt cx="5370" cy="1425"/>
          </a:xfrm>
        </p:grpSpPr>
        <p:sp>
          <p:nvSpPr>
            <p:cNvPr id="17" name="AutoShape 34"/>
            <p:cNvSpPr>
              <a:spLocks noChangeArrowheads="1"/>
            </p:cNvSpPr>
            <p:nvPr/>
          </p:nvSpPr>
          <p:spPr bwMode="auto">
            <a:xfrm>
              <a:off x="1695" y="2100"/>
              <a:ext cx="1455" cy="900"/>
            </a:xfrm>
            <a:prstGeom prst="flowChartAlternate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600" kern="0">
                  <a:solidFill>
                    <a:sysClr val="windowText" lastClr="000000"/>
                  </a:solidFill>
                  <a:latin typeface="Times New Roman" panose="02020603050405020304" pitchFamily="18" charset="0"/>
                  <a:ea typeface="Times New Roman" panose="02020603050405020304" pitchFamily="18" charset="0"/>
                </a:rPr>
                <a:t>Stepper Motor, 200 Steps/rev</a:t>
              </a:r>
            </a:p>
          </p:txBody>
        </p:sp>
        <p:sp>
          <p:nvSpPr>
            <p:cNvPr id="18" name="AutoShape 35"/>
            <p:cNvSpPr>
              <a:spLocks noChangeArrowheads="1"/>
            </p:cNvSpPr>
            <p:nvPr/>
          </p:nvSpPr>
          <p:spPr bwMode="auto">
            <a:xfrm flipV="1">
              <a:off x="1882"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19" name="Rectangle 18"/>
            <p:cNvSpPr>
              <a:spLocks noChangeArrowheads="1"/>
            </p:cNvSpPr>
            <p:nvPr/>
          </p:nvSpPr>
          <p:spPr bwMode="auto">
            <a:xfrm>
              <a:off x="3150" y="2490"/>
              <a:ext cx="3585" cy="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0" name="AutoShape 37"/>
            <p:cNvSpPr>
              <a:spLocks noChangeArrowheads="1"/>
            </p:cNvSpPr>
            <p:nvPr/>
          </p:nvSpPr>
          <p:spPr bwMode="auto">
            <a:xfrm>
              <a:off x="3390" y="2265"/>
              <a:ext cx="1020" cy="660"/>
            </a:xfrm>
            <a:prstGeom prst="flowChartProcess">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defRPr/>
              </a:pPr>
              <a:r>
                <a:rPr lang="en-US" sz="1400" kern="0">
                  <a:solidFill>
                    <a:sysClr val="windowText" lastClr="000000"/>
                  </a:solidFill>
                  <a:latin typeface="+mj-lt"/>
                  <a:ea typeface="Times New Roman" panose="02020603050405020304" pitchFamily="18" charset="0"/>
                </a:rPr>
                <a:t>Gear box Ratio = </a:t>
              </a:r>
              <a:r>
                <a:rPr lang="en-US" kern="0">
                  <a:solidFill>
                    <a:sysClr val="windowText" lastClr="000000"/>
                  </a:solidFill>
                  <a:latin typeface="+mj-lt"/>
                  <a:ea typeface="Times New Roman" panose="02020603050405020304" pitchFamily="18" charset="0"/>
                </a:rPr>
                <a:t>¼</a:t>
              </a:r>
              <a:r>
                <a:rPr lang="en-US" sz="1400" kern="0">
                  <a:solidFill>
                    <a:sysClr val="windowText" lastClr="000000"/>
                  </a:solidFill>
                  <a:latin typeface="+mj-lt"/>
                  <a:ea typeface="Times New Roman" panose="02020603050405020304" pitchFamily="18" charset="0"/>
                </a:rPr>
                <a:t> </a:t>
              </a:r>
            </a:p>
          </p:txBody>
        </p:sp>
        <p:sp>
          <p:nvSpPr>
            <p:cNvPr id="21" name="Rectangle 20"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2" name="Rectangle 21"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defRPr/>
              </a:pPr>
              <a:endParaRPr lang="en-US" kern="0">
                <a:solidFill>
                  <a:sysClr val="windowText" lastClr="000000"/>
                </a:solidFill>
              </a:endParaRPr>
            </a:p>
          </p:txBody>
        </p:sp>
        <p:sp>
          <p:nvSpPr>
            <p:cNvPr id="23" name="AutoShape 40"/>
            <p:cNvSpPr>
              <a:spLocks noChangeArrowheads="1"/>
            </p:cNvSpPr>
            <p:nvPr/>
          </p:nvSpPr>
          <p:spPr bwMode="auto">
            <a:xfrm>
              <a:off x="5085" y="1785"/>
              <a:ext cx="1755" cy="435"/>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defRPr/>
              </a:pPr>
              <a:r>
                <a:rPr lang="en-US" sz="16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Table</a:t>
              </a:r>
              <a:r>
                <a:rPr lang="en-US" sz="1100" ker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24" name="Text Box 41"/>
            <p:cNvSpPr txBox="1">
              <a:spLocks noChangeArrowheads="1"/>
            </p:cNvSpPr>
            <p:nvPr/>
          </p:nvSpPr>
          <p:spPr bwMode="auto">
            <a:xfrm>
              <a:off x="3150" y="1770"/>
              <a:ext cx="159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defRPr/>
              </a:pPr>
              <a:r>
                <a:rPr lang="en-US" sz="1600" kern="0">
                  <a:solidFill>
                    <a:sysClr val="windowText" lastClr="000000"/>
                  </a:solidFill>
                  <a:ea typeface="Times New Roman" panose="02020603050405020304" pitchFamily="18" charset="0"/>
                </a:rPr>
                <a:t>p=4 mm pitch </a:t>
              </a:r>
            </a:p>
          </p:txBody>
        </p:sp>
        <p:cxnSp>
          <p:nvCxnSpPr>
            <p:cNvPr id="25" name="Line 42"/>
            <p:cNvCxnSpPr>
              <a:cxnSpLocks noChangeShapeType="1"/>
            </p:cNvCxnSpPr>
            <p:nvPr/>
          </p:nvCxnSpPr>
          <p:spPr bwMode="auto">
            <a:xfrm>
              <a:off x="4590" y="2025"/>
              <a:ext cx="555" cy="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1465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use open loop</a:t>
            </a:r>
          </a:p>
        </p:txBody>
      </p:sp>
      <p:sp>
        <p:nvSpPr>
          <p:cNvPr id="3" name="Content Placeholder 2"/>
          <p:cNvSpPr>
            <a:spLocks noGrp="1"/>
          </p:cNvSpPr>
          <p:nvPr>
            <p:ph idx="1"/>
          </p:nvPr>
        </p:nvSpPr>
        <p:spPr/>
        <p:txBody>
          <a:bodyPr/>
          <a:lstStyle/>
          <a:p>
            <a:r>
              <a:rPr lang="en-US"/>
              <a:t>Open loop is employed when the prime mover can reliably move through the extent of motion programmed. </a:t>
            </a:r>
          </a:p>
          <a:p>
            <a:r>
              <a:rPr lang="en-US"/>
              <a:t>For example – the stepper motor can reliably move through discrete steps and stop exactly at a pre-defined location. </a:t>
            </a:r>
          </a:p>
          <a:p>
            <a:r>
              <a:rPr lang="en-US"/>
              <a:t>In the previous control loop shown – there is indeed a feedback loop – but it is internal</a:t>
            </a:r>
          </a:p>
        </p:txBody>
      </p:sp>
    </p:spTree>
    <p:extLst>
      <p:ext uri="{BB962C8B-B14F-4D97-AF65-F5344CB8AC3E}">
        <p14:creationId xmlns:p14="http://schemas.microsoft.com/office/powerpoint/2010/main" val="149060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ontent Placeholder 61"/>
          <p:cNvGraphicFramePr>
            <a:graphicFrameLocks noGrp="1"/>
          </p:cNvGraphicFramePr>
          <p:nvPr>
            <p:ph idx="1"/>
          </p:nvPr>
        </p:nvGraphicFramePr>
        <p:xfrm>
          <a:off x="5574885" y="3506759"/>
          <a:ext cx="2822967" cy="386585"/>
        </p:xfrm>
        <a:graphic>
          <a:graphicData uri="http://schemas.openxmlformats.org/drawingml/2006/table">
            <a:tbl>
              <a:tblPr firstRow="1" firstCol="1" bandRow="1"/>
              <a:tblGrid>
                <a:gridCol w="403281">
                  <a:extLst>
                    <a:ext uri="{9D8B030D-6E8A-4147-A177-3AD203B41FA5}">
                      <a16:colId xmlns:a16="http://schemas.microsoft.com/office/drawing/2014/main" val="20000"/>
                    </a:ext>
                  </a:extLst>
                </a:gridCol>
                <a:gridCol w="403281">
                  <a:extLst>
                    <a:ext uri="{9D8B030D-6E8A-4147-A177-3AD203B41FA5}">
                      <a16:colId xmlns:a16="http://schemas.microsoft.com/office/drawing/2014/main" val="20001"/>
                    </a:ext>
                  </a:extLst>
                </a:gridCol>
                <a:gridCol w="403281">
                  <a:extLst>
                    <a:ext uri="{9D8B030D-6E8A-4147-A177-3AD203B41FA5}">
                      <a16:colId xmlns:a16="http://schemas.microsoft.com/office/drawing/2014/main" val="20002"/>
                    </a:ext>
                  </a:extLst>
                </a:gridCol>
                <a:gridCol w="403281">
                  <a:extLst>
                    <a:ext uri="{9D8B030D-6E8A-4147-A177-3AD203B41FA5}">
                      <a16:colId xmlns:a16="http://schemas.microsoft.com/office/drawing/2014/main" val="20003"/>
                    </a:ext>
                  </a:extLst>
                </a:gridCol>
                <a:gridCol w="403281">
                  <a:extLst>
                    <a:ext uri="{9D8B030D-6E8A-4147-A177-3AD203B41FA5}">
                      <a16:colId xmlns:a16="http://schemas.microsoft.com/office/drawing/2014/main" val="20004"/>
                    </a:ext>
                  </a:extLst>
                </a:gridCol>
                <a:gridCol w="403281">
                  <a:extLst>
                    <a:ext uri="{9D8B030D-6E8A-4147-A177-3AD203B41FA5}">
                      <a16:colId xmlns:a16="http://schemas.microsoft.com/office/drawing/2014/main" val="20005"/>
                    </a:ext>
                  </a:extLst>
                </a:gridCol>
                <a:gridCol w="403281">
                  <a:extLst>
                    <a:ext uri="{9D8B030D-6E8A-4147-A177-3AD203B41FA5}">
                      <a16:colId xmlns:a16="http://schemas.microsoft.com/office/drawing/2014/main" val="20006"/>
                    </a:ext>
                  </a:extLst>
                </a:gridCol>
              </a:tblGrid>
              <a:tr h="386585">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IN" sz="2400">
                          <a:effectLst/>
                          <a:latin typeface="Calibri" panose="020F0502020204030204" pitchFamily="34"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1" name="Group 10"/>
          <p:cNvGrpSpPr/>
          <p:nvPr/>
        </p:nvGrpSpPr>
        <p:grpSpPr>
          <a:xfrm>
            <a:off x="2386398" y="2365621"/>
            <a:ext cx="7261433" cy="4370688"/>
            <a:chOff x="-448456" y="561976"/>
            <a:chExt cx="5858654" cy="3028955"/>
          </a:xfrm>
        </p:grpSpPr>
        <p:sp>
          <p:nvSpPr>
            <p:cNvPr id="14" name="Text Box 2"/>
            <p:cNvSpPr txBox="1">
              <a:spLocks noChangeArrowheads="1"/>
            </p:cNvSpPr>
            <p:nvPr/>
          </p:nvSpPr>
          <p:spPr bwMode="auto">
            <a:xfrm>
              <a:off x="2000248" y="2276479"/>
              <a:ext cx="981074"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400" kern="0">
                  <a:solidFill>
                    <a:sysClr val="windowText" lastClr="000000"/>
                  </a:solidFill>
                  <a:latin typeface="+mj-lt"/>
                  <a:ea typeface="Calibri" panose="020F0502020204030204" pitchFamily="34" charset="0"/>
                  <a:cs typeface="Times New Roman" panose="02020603050405020304" pitchFamily="18" charset="0"/>
                </a:rPr>
                <a:t>End of count </a:t>
              </a:r>
              <a:endParaRPr lang="en-US" sz="14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12" name="Text Box 2"/>
            <p:cNvSpPr txBox="1">
              <a:spLocks noChangeArrowheads="1"/>
            </p:cNvSpPr>
            <p:nvPr/>
          </p:nvSpPr>
          <p:spPr bwMode="auto">
            <a:xfrm>
              <a:off x="2502145" y="1177460"/>
              <a:ext cx="1552574" cy="26670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Position down counter</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nvGrpSpPr>
            <p:cNvPr id="13" name="Group 12"/>
            <p:cNvGrpSpPr/>
            <p:nvPr/>
          </p:nvGrpSpPr>
          <p:grpSpPr>
            <a:xfrm>
              <a:off x="-448456" y="561976"/>
              <a:ext cx="5858654" cy="3028955"/>
              <a:chOff x="-448456" y="561975"/>
              <a:chExt cx="5858656" cy="3028950"/>
            </a:xfrm>
          </p:grpSpPr>
          <p:grpSp>
            <p:nvGrpSpPr>
              <p:cNvPr id="16" name="Group 15"/>
              <p:cNvGrpSpPr/>
              <p:nvPr/>
            </p:nvGrpSpPr>
            <p:grpSpPr>
              <a:xfrm>
                <a:off x="1171575" y="2571750"/>
                <a:ext cx="4238625" cy="1019175"/>
                <a:chOff x="0" y="0"/>
                <a:chExt cx="4238625" cy="1019175"/>
              </a:xfrm>
            </p:grpSpPr>
            <p:sp>
              <p:nvSpPr>
                <p:cNvPr id="51" name="Right Arrow 50"/>
                <p:cNvSpPr/>
                <p:nvPr/>
              </p:nvSpPr>
              <p:spPr>
                <a:xfrm>
                  <a:off x="819150" y="438150"/>
                  <a:ext cx="219075" cy="247650"/>
                </a:xfrm>
                <a:prstGeom prst="rightArrow">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 lastClr="FFFFFF"/>
                    </a:solidFill>
                    <a:latin typeface="+mj-lt"/>
                  </a:endParaRPr>
                </a:p>
              </p:txBody>
            </p:sp>
            <p:grpSp>
              <p:nvGrpSpPr>
                <p:cNvPr id="49" name="Group 48"/>
                <p:cNvGrpSpPr>
                  <a:grpSpLocks/>
                </p:cNvGrpSpPr>
                <p:nvPr/>
              </p:nvGrpSpPr>
              <p:grpSpPr bwMode="auto">
                <a:xfrm>
                  <a:off x="1038225" y="0"/>
                  <a:ext cx="3200400" cy="1019175"/>
                  <a:chOff x="2025" y="1590"/>
                  <a:chExt cx="5040" cy="1605"/>
                </a:xfrm>
              </p:grpSpPr>
              <p:sp>
                <p:nvSpPr>
                  <p:cNvPr id="53" name="AutoShape 3"/>
                  <p:cNvSpPr>
                    <a:spLocks noChangeArrowheads="1"/>
                  </p:cNvSpPr>
                  <p:nvPr/>
                </p:nvSpPr>
                <p:spPr bwMode="auto">
                  <a:xfrm>
                    <a:off x="2040" y="2160"/>
                    <a:ext cx="1110" cy="840"/>
                  </a:xfrm>
                  <a:prstGeom prst="flowChartAlternate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300" kern="0">
                        <a:solidFill>
                          <a:sysClr val="windowText" lastClr="000000"/>
                        </a:solidFill>
                        <a:latin typeface="+mj-lt"/>
                        <a:ea typeface="Times New Roman" panose="02020603050405020304" pitchFamily="18" charset="0"/>
                      </a:rPr>
                      <a:t>Stepper Motor, 200 Steps/rev</a:t>
                    </a:r>
                  </a:p>
                </p:txBody>
              </p:sp>
              <p:sp>
                <p:nvSpPr>
                  <p:cNvPr id="54" name="AutoShape 4"/>
                  <p:cNvSpPr>
                    <a:spLocks noChangeArrowheads="1"/>
                  </p:cNvSpPr>
                  <p:nvPr/>
                </p:nvSpPr>
                <p:spPr bwMode="auto">
                  <a:xfrm flipV="1">
                    <a:off x="2025" y="3000"/>
                    <a:ext cx="1080" cy="1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5" name="Rectangle 54"/>
                  <p:cNvSpPr>
                    <a:spLocks noChangeArrowheads="1"/>
                  </p:cNvSpPr>
                  <p:nvPr/>
                </p:nvSpPr>
                <p:spPr bwMode="auto">
                  <a:xfrm>
                    <a:off x="3150" y="2490"/>
                    <a:ext cx="3585" cy="180"/>
                  </a:xfrm>
                  <a:prstGeom prst="rect">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6" name="AutoShape 6"/>
                  <p:cNvSpPr>
                    <a:spLocks noChangeArrowheads="1"/>
                  </p:cNvSpPr>
                  <p:nvPr/>
                </p:nvSpPr>
                <p:spPr bwMode="auto">
                  <a:xfrm>
                    <a:off x="3390" y="2265"/>
                    <a:ext cx="1050" cy="735"/>
                  </a:xfrm>
                  <a:prstGeom prst="flowChartProcess">
                    <a:avLst/>
                  </a:prstGeom>
                  <a:solidFill>
                    <a:srgbClr val="FFFFFF"/>
                  </a:solidFill>
                  <a:ln w="9525">
                    <a:solidFill>
                      <a:sysClr val="windowText" lastClr="000000"/>
                    </a:solidFill>
                    <a:miter lim="800000"/>
                    <a:headEnd/>
                    <a:tailEnd/>
                  </a:ln>
                </p:spPr>
                <p:txBody>
                  <a:bodyPr rot="0" vert="horz" wrap="square" lIns="0" tIns="0" rIns="0" bIns="0" anchor="t" anchorCtr="0" upright="1">
                    <a:noAutofit/>
                  </a:bodyPr>
                  <a:lstStyle/>
                  <a:p>
                    <a:pPr>
                      <a:defRPr/>
                    </a:pPr>
                    <a:r>
                      <a:rPr lang="en-US" sz="1600" kern="0">
                        <a:solidFill>
                          <a:sysClr val="windowText" lastClr="000000"/>
                        </a:solidFill>
                        <a:latin typeface="+mj-lt"/>
                        <a:ea typeface="Times New Roman" panose="02020603050405020304" pitchFamily="18" charset="0"/>
                      </a:rPr>
                      <a:t>Gear box Ratio = ¼ </a:t>
                    </a:r>
                  </a:p>
                </p:txBody>
              </p:sp>
              <p:sp>
                <p:nvSpPr>
                  <p:cNvPr id="57" name="Rectangle 56" descr="Light upward diagonal"/>
                  <p:cNvSpPr>
                    <a:spLocks noChangeArrowheads="1"/>
                  </p:cNvSpPr>
                  <p:nvPr/>
                </p:nvSpPr>
                <p:spPr bwMode="auto">
                  <a:xfrm>
                    <a:off x="5565" y="2220"/>
                    <a:ext cx="750" cy="705"/>
                  </a:xfrm>
                  <a:prstGeom prst="rect">
                    <a:avLst/>
                  </a:prstGeom>
                  <a:pattFill prst="ltUp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8" name="Rectangle 57" descr="Wide downward diagonal"/>
                  <p:cNvSpPr>
                    <a:spLocks noChangeArrowheads="1"/>
                  </p:cNvSpPr>
                  <p:nvPr/>
                </p:nvSpPr>
                <p:spPr bwMode="auto">
                  <a:xfrm>
                    <a:off x="4830" y="2490"/>
                    <a:ext cx="2235" cy="180"/>
                  </a:xfrm>
                  <a:prstGeom prst="rect">
                    <a:avLst/>
                  </a:prstGeom>
                  <a:pattFill prst="wdDnDiag">
                    <a:fgClr>
                      <a:srgbClr val="000000"/>
                    </a:fgClr>
                    <a:bgClr>
                      <a:srgbClr val="FFFFFF"/>
                    </a:bgClr>
                  </a:pattFill>
                  <a:ln w="9525">
                    <a:solidFill>
                      <a:sysClr val="windowText" lastClr="000000"/>
                    </a:solidFill>
                    <a:miter lim="800000"/>
                    <a:headEnd/>
                    <a:tailEnd/>
                  </a:ln>
                </p:spPr>
                <p:txBody>
                  <a:bodyPr rot="0" vert="horz" wrap="square" lIns="91440" tIns="45720" rIns="91440" bIns="45720" anchor="t" anchorCtr="0" upright="1">
                    <a:noAutofit/>
                  </a:bodyPr>
                  <a:lstStyle/>
                  <a:p>
                    <a:pPr>
                      <a:defRPr/>
                    </a:pPr>
                    <a:endParaRPr lang="en-US" sz="1300" kern="0">
                      <a:solidFill>
                        <a:sysClr val="windowText" lastClr="000000"/>
                      </a:solidFill>
                      <a:latin typeface="+mj-lt"/>
                    </a:endParaRPr>
                  </a:p>
                </p:txBody>
              </p:sp>
              <p:sp>
                <p:nvSpPr>
                  <p:cNvPr id="59" name="AutoShape 9"/>
                  <p:cNvSpPr>
                    <a:spLocks noChangeArrowheads="1"/>
                  </p:cNvSpPr>
                  <p:nvPr/>
                </p:nvSpPr>
                <p:spPr bwMode="auto">
                  <a:xfrm>
                    <a:off x="5085" y="1785"/>
                    <a:ext cx="1755" cy="435"/>
                  </a:xfrm>
                  <a:prstGeom prst="flowChartProcess">
                    <a:avLst/>
                  </a:prstGeom>
                  <a:solidFill>
                    <a:srgbClr val="FFFFFF"/>
                  </a:solidFill>
                  <a:ln w="9525">
                    <a:solidFill>
                      <a:sysClr val="windowText" lastClr="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CNC Table X </a:t>
                    </a:r>
                    <a:r>
                      <a:rPr lang="en-IN" sz="1300" kern="0">
                        <a:solidFill>
                          <a:sysClr val="windowText" lastClr="000000"/>
                        </a:solidFill>
                        <a:latin typeface="+mj-lt"/>
                        <a:ea typeface="Calibri" panose="020F0502020204030204" pitchFamily="34" charset="0"/>
                        <a:cs typeface="Times New Roman" panose="02020603050405020304" pitchFamily="18" charset="0"/>
                        <a:sym typeface="Wingdings" panose="05000000000000000000" pitchFamily="2" charset="2"/>
                      </a:rPr>
                      <a:t></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sp>
                <p:nvSpPr>
                  <p:cNvPr id="60" name="Text Box 10"/>
                  <p:cNvSpPr txBox="1">
                    <a:spLocks noChangeArrowheads="1"/>
                  </p:cNvSpPr>
                  <p:nvPr/>
                </p:nvSpPr>
                <p:spPr bwMode="auto">
                  <a:xfrm>
                    <a:off x="3120" y="1590"/>
                    <a:ext cx="1620" cy="510"/>
                  </a:xfrm>
                  <a:prstGeom prst="rect">
                    <a:avLst/>
                  </a:prstGeom>
                  <a:solidFill>
                    <a:srgbClr val="FFFFFF"/>
                  </a:solidFill>
                  <a:ln w="9525">
                    <a:noFill/>
                    <a:miter lim="800000"/>
                    <a:headEnd/>
                    <a:tailEnd/>
                  </a:ln>
                </p:spPr>
                <p:txBody>
                  <a:bodyPr rot="0" vert="horz" wrap="square" lIns="0" tIns="0" rIns="0" bIns="0" anchor="t" anchorCtr="0" upright="1">
                    <a:noAutofit/>
                  </a:bodyPr>
                  <a:lstStyle/>
                  <a:p>
                    <a:pPr algn="just">
                      <a:defRPr/>
                    </a:pPr>
                    <a:r>
                      <a:rPr lang="en-US" sz="1300" kern="0">
                        <a:solidFill>
                          <a:sysClr val="windowText" lastClr="000000"/>
                        </a:solidFill>
                        <a:latin typeface="+mj-lt"/>
                        <a:ea typeface="Times New Roman" panose="02020603050405020304" pitchFamily="18" charset="0"/>
                      </a:rPr>
                      <a:t>Lead screw 4 mm pitch, 2 start</a:t>
                    </a:r>
                  </a:p>
                </p:txBody>
              </p:sp>
              <p:cxnSp>
                <p:nvCxnSpPr>
                  <p:cNvPr id="61" name="Line 11"/>
                  <p:cNvCxnSpPr>
                    <a:cxnSpLocks noChangeShapeType="1"/>
                  </p:cNvCxnSpPr>
                  <p:nvPr/>
                </p:nvCxnSpPr>
                <p:spPr bwMode="auto">
                  <a:xfrm>
                    <a:off x="4320" y="1875"/>
                    <a:ext cx="825" cy="60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cxnSp>
            </p:grpSp>
            <p:cxnSp>
              <p:nvCxnSpPr>
                <p:cNvPr id="50" name="Straight Arrow Connector 49"/>
                <p:cNvCxnSpPr/>
                <p:nvPr/>
              </p:nvCxnSpPr>
              <p:spPr>
                <a:xfrm flipH="1">
                  <a:off x="552450" y="57150"/>
                  <a:ext cx="9525" cy="219075"/>
                </a:xfrm>
                <a:prstGeom prst="straightConnector1">
                  <a:avLst/>
                </a:prstGeom>
                <a:noFill/>
                <a:ln w="6350" cap="flat" cmpd="sng" algn="ctr">
                  <a:solidFill>
                    <a:sysClr val="windowText" lastClr="000000"/>
                  </a:solidFill>
                  <a:prstDash val="solid"/>
                  <a:miter lim="800000"/>
                  <a:tailEnd type="triangle"/>
                </a:ln>
                <a:effectLst/>
              </p:spPr>
            </p:cxnSp>
            <p:sp>
              <p:nvSpPr>
                <p:cNvPr id="52" name="Rectangle 51"/>
                <p:cNvSpPr/>
                <p:nvPr/>
              </p:nvSpPr>
              <p:spPr>
                <a:xfrm>
                  <a:off x="0" y="276225"/>
                  <a:ext cx="819150" cy="5715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sz="1600" kern="0">
                      <a:latin typeface="+mj-lt"/>
                    </a:rPr>
                    <a:t>Motor driver</a:t>
                  </a:r>
                </a:p>
              </p:txBody>
            </p:sp>
          </p:grpSp>
          <p:grpSp>
            <p:nvGrpSpPr>
              <p:cNvPr id="17" name="Group 16"/>
              <p:cNvGrpSpPr/>
              <p:nvPr/>
            </p:nvGrpSpPr>
            <p:grpSpPr>
              <a:xfrm>
                <a:off x="-448456" y="561975"/>
                <a:ext cx="4887108" cy="2066925"/>
                <a:chOff x="-448456" y="561975"/>
                <a:chExt cx="4887108" cy="2066925"/>
              </a:xfrm>
            </p:grpSpPr>
            <p:cxnSp>
              <p:nvCxnSpPr>
                <p:cNvPr id="18" name="Straight Arrow Connector 17"/>
                <p:cNvCxnSpPr/>
                <p:nvPr/>
              </p:nvCxnSpPr>
              <p:spPr>
                <a:xfrm>
                  <a:off x="1724025" y="1533525"/>
                  <a:ext cx="419101" cy="9524"/>
                </a:xfrm>
                <a:prstGeom prst="straightConnector1">
                  <a:avLst/>
                </a:prstGeom>
                <a:noFill/>
                <a:ln w="6350" cap="flat" cmpd="sng" algn="ctr">
                  <a:solidFill>
                    <a:sysClr val="windowText" lastClr="000000"/>
                  </a:solidFill>
                  <a:prstDash val="solid"/>
                  <a:miter lim="800000"/>
                  <a:tailEnd type="triangle"/>
                </a:ln>
                <a:effectLst/>
              </p:spPr>
            </p:cxnSp>
            <p:sp>
              <p:nvSpPr>
                <p:cNvPr id="19" name="Chord 18"/>
                <p:cNvSpPr/>
                <p:nvPr/>
              </p:nvSpPr>
              <p:spPr>
                <a:xfrm rot="10800000">
                  <a:off x="123825" y="1400175"/>
                  <a:ext cx="1095375" cy="828675"/>
                </a:xfrm>
                <a:prstGeom prst="chord">
                  <a:avLst>
                    <a:gd name="adj1" fmla="val 6701197"/>
                    <a:gd name="adj2" fmla="val 14861909"/>
                  </a:avLst>
                </a:prstGeom>
                <a:solidFill>
                  <a:sysClr val="window" lastClr="FFFFFF"/>
                </a:solidFill>
                <a:ln w="12700" cap="flat" cmpd="sng" algn="ctr">
                  <a:solidFill>
                    <a:sysClr val="windowText" lastClr="000000"/>
                  </a:solidFill>
                  <a:prstDash val="solid"/>
                  <a:miter lim="800000"/>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a:defRPr/>
                  </a:pPr>
                  <a:r>
                    <a:rPr lang="en-US" sz="1300" kern="0">
                      <a:solidFill>
                        <a:sysClr val="windowText" lastClr="000000"/>
                      </a:solidFill>
                      <a:latin typeface="+mj-lt"/>
                    </a:rPr>
                    <a:t>AND  Gate</a:t>
                  </a:r>
                </a:p>
                <a:p>
                  <a:pPr>
                    <a:defRPr/>
                  </a:pPr>
                  <a:endParaRPr lang="en-US" sz="1300" kern="0">
                    <a:solidFill>
                      <a:sysClr val="windowText" lastClr="000000"/>
                    </a:solidFill>
                    <a:latin typeface="+mj-lt"/>
                  </a:endParaRPr>
                </a:p>
                <a:p>
                  <a:pPr>
                    <a:defRPr/>
                  </a:pPr>
                  <a:endParaRPr lang="en-US" sz="1300" kern="0">
                    <a:solidFill>
                      <a:sysClr val="windowText" lastClr="000000"/>
                    </a:solidFill>
                    <a:latin typeface="+mj-lt"/>
                  </a:endParaRPr>
                </a:p>
                <a:p>
                  <a:pPr>
                    <a:defRPr/>
                  </a:pPr>
                  <a:endParaRPr lang="en-US" sz="1300" kern="0">
                    <a:solidFill>
                      <a:sysClr val="windowText" lastClr="000000"/>
                    </a:solidFill>
                    <a:latin typeface="+mj-lt"/>
                  </a:endParaRPr>
                </a:p>
                <a:p>
                  <a:pPr>
                    <a:defRPr/>
                  </a:pPr>
                  <a:r>
                    <a:rPr lang="en-US" sz="1300" kern="0">
                      <a:solidFill>
                        <a:sysClr val="windowText" lastClr="000000"/>
                      </a:solidFill>
                      <a:latin typeface="+mj-lt"/>
                    </a:rPr>
                    <a:t> </a:t>
                  </a:r>
                </a:p>
              </p:txBody>
            </p:sp>
            <p:cxnSp>
              <p:nvCxnSpPr>
                <p:cNvPr id="20" name="Straight Arrow Connector 19"/>
                <p:cNvCxnSpPr/>
                <p:nvPr/>
              </p:nvCxnSpPr>
              <p:spPr>
                <a:xfrm>
                  <a:off x="438150" y="1533525"/>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1" name="Straight Arrow Connector 20"/>
                <p:cNvCxnSpPr/>
                <p:nvPr/>
              </p:nvCxnSpPr>
              <p:spPr>
                <a:xfrm>
                  <a:off x="438150" y="2000250"/>
                  <a:ext cx="400050" cy="9525"/>
                </a:xfrm>
                <a:prstGeom prst="straightConnector1">
                  <a:avLst/>
                </a:prstGeom>
                <a:noFill/>
                <a:ln w="6350" cap="flat" cmpd="sng" algn="ctr">
                  <a:solidFill>
                    <a:sysClr val="windowText" lastClr="000000"/>
                  </a:solidFill>
                  <a:prstDash val="solid"/>
                  <a:miter lim="800000"/>
                  <a:tailEnd type="triangle"/>
                </a:ln>
                <a:effectLst/>
              </p:spPr>
            </p:cxnSp>
            <p:cxnSp>
              <p:nvCxnSpPr>
                <p:cNvPr id="22" name="Straight Connector 21"/>
                <p:cNvCxnSpPr/>
                <p:nvPr/>
              </p:nvCxnSpPr>
              <p:spPr>
                <a:xfrm>
                  <a:off x="438150" y="2000250"/>
                  <a:ext cx="0" cy="457200"/>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438150" y="2457450"/>
                  <a:ext cx="2809875" cy="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flipV="1">
                  <a:off x="3248025" y="2276475"/>
                  <a:ext cx="0" cy="180975"/>
                </a:xfrm>
                <a:prstGeom prst="line">
                  <a:avLst/>
                </a:prstGeom>
                <a:noFill/>
                <a:ln w="6350" cap="flat" cmpd="sng" algn="ctr">
                  <a:solidFill>
                    <a:sysClr val="windowText" lastClr="000000"/>
                  </a:solidFill>
                  <a:prstDash val="solid"/>
                  <a:miter lim="800000"/>
                </a:ln>
                <a:effectLst/>
              </p:spPr>
            </p:cxnSp>
            <p:grpSp>
              <p:nvGrpSpPr>
                <p:cNvPr id="25" name="Group 24"/>
                <p:cNvGrpSpPr/>
                <p:nvPr/>
              </p:nvGrpSpPr>
              <p:grpSpPr>
                <a:xfrm>
                  <a:off x="2133600" y="561975"/>
                  <a:ext cx="2305052" cy="1724025"/>
                  <a:chOff x="-9525" y="200025"/>
                  <a:chExt cx="2305052" cy="1724025"/>
                </a:xfrm>
              </p:grpSpPr>
              <p:grpSp>
                <p:nvGrpSpPr>
                  <p:cNvPr id="39" name="Group 38"/>
                  <p:cNvGrpSpPr/>
                  <p:nvPr/>
                </p:nvGrpSpPr>
                <p:grpSpPr>
                  <a:xfrm rot="5400000">
                    <a:off x="280988" y="-90488"/>
                    <a:ext cx="1724025" cy="2305052"/>
                    <a:chOff x="200026" y="0"/>
                    <a:chExt cx="1724025" cy="975582"/>
                  </a:xfrm>
                </p:grpSpPr>
                <p:sp>
                  <p:nvSpPr>
                    <p:cNvPr id="47" name="Arc 46"/>
                    <p:cNvSpPr/>
                    <p:nvPr/>
                  </p:nvSpPr>
                  <p:spPr>
                    <a:xfrm>
                      <a:off x="200026" y="4032"/>
                      <a:ext cx="1724025" cy="971550"/>
                    </a:xfrm>
                    <a:prstGeom prst="arc">
                      <a:avLst>
                        <a:gd name="adj1" fmla="val 17464125"/>
                        <a:gd name="adj2" fmla="val 415220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sp>
                  <p:nvSpPr>
                    <p:cNvPr id="48" name="Arc 47"/>
                    <p:cNvSpPr/>
                    <p:nvPr/>
                  </p:nvSpPr>
                  <p:spPr>
                    <a:xfrm>
                      <a:off x="914400" y="0"/>
                      <a:ext cx="695325" cy="971550"/>
                    </a:xfrm>
                    <a:prstGeom prst="arc">
                      <a:avLst>
                        <a:gd name="adj1" fmla="val 16701770"/>
                        <a:gd name="adj2" fmla="val 4928094"/>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cxnSp>
                <p:nvCxnSpPr>
                  <p:cNvPr id="40" name="Straight Arrow Connector 39"/>
                  <p:cNvCxnSpPr/>
                  <p:nvPr/>
                </p:nvCxnSpPr>
                <p:spPr>
                  <a:xfrm flipH="1">
                    <a:off x="835819" y="1257300"/>
                    <a:ext cx="7927" cy="342421"/>
                  </a:xfrm>
                  <a:prstGeom prst="straightConnector1">
                    <a:avLst/>
                  </a:prstGeom>
                  <a:noFill/>
                  <a:ln w="6350" cap="flat" cmpd="sng" algn="ctr">
                    <a:solidFill>
                      <a:sysClr val="windowText" lastClr="000000"/>
                    </a:solidFill>
                    <a:prstDash val="solid"/>
                    <a:miter lim="800000"/>
                    <a:tailEnd type="triangle"/>
                  </a:ln>
                  <a:effectLst/>
                </p:spPr>
              </p:cxnSp>
              <p:cxnSp>
                <p:nvCxnSpPr>
                  <p:cNvPr id="41" name="Straight Arrow Connector 40"/>
                  <p:cNvCxnSpPr/>
                  <p:nvPr/>
                </p:nvCxnSpPr>
                <p:spPr>
                  <a:xfrm>
                    <a:off x="2072470" y="1257300"/>
                    <a:ext cx="5970" cy="195263"/>
                  </a:xfrm>
                  <a:prstGeom prst="straightConnector1">
                    <a:avLst/>
                  </a:prstGeom>
                  <a:noFill/>
                  <a:ln w="6350" cap="flat" cmpd="sng" algn="ctr">
                    <a:solidFill>
                      <a:sysClr val="windowText" lastClr="000000"/>
                    </a:solidFill>
                    <a:prstDash val="solid"/>
                    <a:miter lim="800000"/>
                    <a:tailEnd type="triangle"/>
                  </a:ln>
                  <a:effectLst/>
                </p:spPr>
              </p:cxnSp>
              <p:cxnSp>
                <p:nvCxnSpPr>
                  <p:cNvPr id="42" name="Straight Arrow Connector 41"/>
                  <p:cNvCxnSpPr/>
                  <p:nvPr/>
                </p:nvCxnSpPr>
                <p:spPr>
                  <a:xfrm>
                    <a:off x="228599" y="1262062"/>
                    <a:ext cx="1" cy="209074"/>
                  </a:xfrm>
                  <a:prstGeom prst="straightConnector1">
                    <a:avLst/>
                  </a:prstGeom>
                  <a:noFill/>
                  <a:ln w="6350" cap="flat" cmpd="sng" algn="ctr">
                    <a:solidFill>
                      <a:sysClr val="windowText" lastClr="000000"/>
                    </a:solidFill>
                    <a:prstDash val="solid"/>
                    <a:miter lim="800000"/>
                    <a:tailEnd type="triangle"/>
                  </a:ln>
                  <a:effectLst/>
                </p:spPr>
              </p:cxnSp>
              <p:cxnSp>
                <p:nvCxnSpPr>
                  <p:cNvPr id="43" name="Straight Arrow Connector 42"/>
                  <p:cNvCxnSpPr/>
                  <p:nvPr/>
                </p:nvCxnSpPr>
                <p:spPr>
                  <a:xfrm>
                    <a:off x="1165793" y="1262062"/>
                    <a:ext cx="1" cy="337935"/>
                  </a:xfrm>
                  <a:prstGeom prst="straightConnector1">
                    <a:avLst/>
                  </a:prstGeom>
                  <a:noFill/>
                  <a:ln w="6350" cap="flat" cmpd="sng" algn="ctr">
                    <a:solidFill>
                      <a:sysClr val="windowText" lastClr="000000"/>
                    </a:solidFill>
                    <a:prstDash val="solid"/>
                    <a:miter lim="800000"/>
                    <a:tailEnd type="triangle"/>
                  </a:ln>
                  <a:effectLst/>
                </p:spPr>
              </p:cxnSp>
              <p:cxnSp>
                <p:nvCxnSpPr>
                  <p:cNvPr id="44" name="Straight Arrow Connector 43"/>
                  <p:cNvCxnSpPr/>
                  <p:nvPr/>
                </p:nvCxnSpPr>
                <p:spPr>
                  <a:xfrm>
                    <a:off x="1847850" y="1257300"/>
                    <a:ext cx="3981" cy="283750"/>
                  </a:xfrm>
                  <a:prstGeom prst="straightConnector1">
                    <a:avLst/>
                  </a:prstGeom>
                  <a:noFill/>
                  <a:ln w="6350" cap="flat" cmpd="sng" algn="ctr">
                    <a:solidFill>
                      <a:sysClr val="windowText" lastClr="000000"/>
                    </a:solidFill>
                    <a:prstDash val="solid"/>
                    <a:miter lim="800000"/>
                    <a:tailEnd type="triangle"/>
                  </a:ln>
                  <a:effectLst/>
                </p:spPr>
              </p:cxnSp>
              <p:cxnSp>
                <p:nvCxnSpPr>
                  <p:cNvPr id="45" name="Straight Arrow Connector 44"/>
                  <p:cNvCxnSpPr/>
                  <p:nvPr/>
                </p:nvCxnSpPr>
                <p:spPr>
                  <a:xfrm>
                    <a:off x="490538" y="1262062"/>
                    <a:ext cx="0" cy="271463"/>
                  </a:xfrm>
                  <a:prstGeom prst="straightConnector1">
                    <a:avLst/>
                  </a:prstGeom>
                  <a:noFill/>
                  <a:ln w="6350" cap="flat" cmpd="sng" algn="ctr">
                    <a:solidFill>
                      <a:sysClr val="windowText" lastClr="000000"/>
                    </a:solidFill>
                    <a:prstDash val="solid"/>
                    <a:miter lim="800000"/>
                    <a:tailEnd type="triangle"/>
                  </a:ln>
                  <a:effectLst/>
                </p:spPr>
              </p:cxnSp>
              <p:cxnSp>
                <p:nvCxnSpPr>
                  <p:cNvPr id="46" name="Straight Arrow Connector 45"/>
                  <p:cNvCxnSpPr/>
                  <p:nvPr/>
                </p:nvCxnSpPr>
                <p:spPr>
                  <a:xfrm flipH="1">
                    <a:off x="1524001" y="1257300"/>
                    <a:ext cx="13505" cy="331594"/>
                  </a:xfrm>
                  <a:prstGeom prst="straightConnector1">
                    <a:avLst/>
                  </a:prstGeom>
                  <a:noFill/>
                  <a:ln w="6350" cap="flat" cmpd="sng" algn="ctr">
                    <a:solidFill>
                      <a:sysClr val="windowText" lastClr="000000"/>
                    </a:solidFill>
                    <a:prstDash val="solid"/>
                    <a:miter lim="800000"/>
                    <a:tailEnd type="triangle"/>
                  </a:ln>
                  <a:effectLst/>
                </p:spPr>
              </p:cxnSp>
            </p:grpSp>
            <p:cxnSp>
              <p:nvCxnSpPr>
                <p:cNvPr id="26" name="Straight Connector 25"/>
                <p:cNvCxnSpPr/>
                <p:nvPr/>
              </p:nvCxnSpPr>
              <p:spPr>
                <a:xfrm>
                  <a:off x="1219200" y="1800225"/>
                  <a:ext cx="504825" cy="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V="1">
                  <a:off x="1724025" y="1543049"/>
                  <a:ext cx="9525" cy="257176"/>
                </a:xfrm>
                <a:prstGeom prst="line">
                  <a:avLst/>
                </a:prstGeom>
                <a:noFill/>
                <a:ln w="6350" cap="flat" cmpd="sng" algn="ctr">
                  <a:solidFill>
                    <a:sysClr val="windowText" lastClr="000000"/>
                  </a:solidFill>
                  <a:prstDash val="solid"/>
                  <a:miter lim="800000"/>
                </a:ln>
                <a:effectLst/>
              </p:spPr>
            </p:cxnSp>
            <p:sp>
              <p:nvSpPr>
                <p:cNvPr id="28" name="Rectangle 27"/>
                <p:cNvSpPr/>
                <p:nvPr/>
              </p:nvSpPr>
              <p:spPr>
                <a:xfrm>
                  <a:off x="-448456" y="1361292"/>
                  <a:ext cx="904875" cy="46750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300" kern="0" dirty="0">
                      <a:solidFill>
                        <a:sysClr val="windowText" lastClr="000000"/>
                      </a:solidFill>
                      <a:latin typeface="+mj-lt"/>
                      <a:ea typeface="Calibri" panose="020F0502020204030204" pitchFamily="34" charset="0"/>
                      <a:cs typeface="Times New Roman" panose="02020603050405020304" pitchFamily="18" charset="0"/>
                    </a:rPr>
                    <a:t>Pulse Generator, 100 ppm</a:t>
                  </a:r>
                  <a:endParaRPr lang="en-US" sz="1300" kern="0" dirty="0">
                    <a:solidFill>
                      <a:sysClr val="windowText" lastClr="000000"/>
                    </a:solidFill>
                    <a:latin typeface="+mj-lt"/>
                    <a:ea typeface="Calibri" panose="020F0502020204030204" pitchFamily="34" charset="0"/>
                    <a:cs typeface="Times New Roman" panose="02020603050405020304" pitchFamily="18" charset="0"/>
                  </a:endParaRPr>
                </a:p>
              </p:txBody>
            </p:sp>
            <p:cxnSp>
              <p:nvCxnSpPr>
                <p:cNvPr id="30" name="Straight Arrow Connector 29"/>
                <p:cNvCxnSpPr/>
                <p:nvPr/>
              </p:nvCxnSpPr>
              <p:spPr>
                <a:xfrm>
                  <a:off x="1724025" y="1800225"/>
                  <a:ext cx="0" cy="590550"/>
                </a:xfrm>
                <a:prstGeom prst="straightConnector1">
                  <a:avLst/>
                </a:prstGeom>
                <a:noFill/>
                <a:ln w="6350" cap="flat" cmpd="sng" algn="ctr">
                  <a:solidFill>
                    <a:sysClr val="windowText" lastClr="000000"/>
                  </a:solidFill>
                  <a:prstDash val="solid"/>
                  <a:miter lim="800000"/>
                  <a:tailEnd type="triangle"/>
                </a:ln>
                <a:effectLst/>
              </p:spPr>
            </p:cxnSp>
            <p:sp>
              <p:nvSpPr>
                <p:cNvPr id="31" name="Arc 30"/>
                <p:cNvSpPr/>
                <p:nvPr/>
              </p:nvSpPr>
              <p:spPr>
                <a:xfrm>
                  <a:off x="1600200" y="2390775"/>
                  <a:ext cx="266700" cy="238125"/>
                </a:xfrm>
                <a:prstGeom prst="arc">
                  <a:avLst>
                    <a:gd name="adj1" fmla="val 16200000"/>
                    <a:gd name="adj2" fmla="val 5400000"/>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sz="1300" kern="0">
                    <a:solidFill>
                      <a:sysClr val="windowText" lastClr="000000"/>
                    </a:solidFill>
                    <a:latin typeface="+mj-lt"/>
                  </a:endParaRPr>
                </a:p>
              </p:txBody>
            </p:sp>
          </p:grpSp>
        </p:grpSp>
        <p:sp>
          <p:nvSpPr>
            <p:cNvPr id="15" name="Text Box 2"/>
            <p:cNvSpPr txBox="1">
              <a:spLocks noChangeArrowheads="1"/>
            </p:cNvSpPr>
            <p:nvPr/>
          </p:nvSpPr>
          <p:spPr bwMode="auto">
            <a:xfrm>
              <a:off x="2808788" y="2009775"/>
              <a:ext cx="963109" cy="19050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r>
                <a:rPr lang="en-IN" sz="1300" kern="0">
                  <a:solidFill>
                    <a:sysClr val="windowText" lastClr="000000"/>
                  </a:solidFill>
                  <a:latin typeface="+mj-lt"/>
                  <a:ea typeface="Calibri" panose="020F0502020204030204" pitchFamily="34" charset="0"/>
                  <a:cs typeface="Times New Roman" panose="02020603050405020304" pitchFamily="18" charset="0"/>
                </a:rPr>
                <a:t>OR Gate </a:t>
              </a:r>
              <a:endParaRPr lang="en-US" sz="1300" kern="0">
                <a:solidFill>
                  <a:sysClr val="windowText" lastClr="000000"/>
                </a:solidFill>
                <a:latin typeface="+mj-lt"/>
                <a:ea typeface="Calibri" panose="020F0502020204030204" pitchFamily="34" charset="0"/>
                <a:cs typeface="Times New Roman" panose="02020603050405020304" pitchFamily="18" charset="0"/>
              </a:endParaRPr>
            </a:p>
          </p:txBody>
        </p:sp>
      </p:grpSp>
      <p:sp>
        <p:nvSpPr>
          <p:cNvPr id="63" name="Title 62"/>
          <p:cNvSpPr>
            <a:spLocks noGrp="1"/>
          </p:cNvSpPr>
          <p:nvPr>
            <p:ph type="title"/>
          </p:nvPr>
        </p:nvSpPr>
        <p:spPr>
          <a:xfrm>
            <a:off x="2140308" y="341195"/>
            <a:ext cx="8227441" cy="2869700"/>
          </a:xfrm>
        </p:spPr>
        <p:txBody>
          <a:bodyPr>
            <a:normAutofit fontScale="90000"/>
          </a:bodyPr>
          <a:lstStyle/>
          <a:p>
            <a:pPr>
              <a:lnSpc>
                <a:spcPct val="100000"/>
              </a:lnSpc>
              <a:spcBef>
                <a:spcPts val="1000"/>
              </a:spcBef>
            </a:pPr>
            <a:r>
              <a:rPr lang="en-US" sz="1800">
                <a:solidFill>
                  <a:prstClr val="black"/>
                </a:solidFill>
                <a:latin typeface="Calibri Light" panose="020F0302020204030204" pitchFamily="34" charset="0"/>
              </a:rPr>
              <a:t>1. In a PTP open loop CNC drilling machine, a stepper motor drives the table in X direction. The stepper motor shaft is connected to a gear box with ratio (=output rpm/input rpm) ¼ which is in turn connected to a lead screw of pitch = 4 mm and no. of starts = 2. The stepper motor covers 1 rotation in 200 equal steps and executes 1 step per pulse of pulse generator  (100 pulses per minute, ppm) received by motor driver. The pulses output from AND gate, go to motor driver and also to a position down counter (PDC). These incoming pulses decrement the content of PDC (1 pulse comes in, PDC content does down by 1). </a:t>
            </a:r>
            <a:br>
              <a:rPr lang="en-US" sz="1800">
                <a:solidFill>
                  <a:prstClr val="black"/>
                </a:solidFill>
                <a:latin typeface="Calibri Light" panose="020F0302020204030204" pitchFamily="34" charset="0"/>
              </a:rPr>
            </a:br>
            <a:r>
              <a:rPr lang="en-US" sz="1800" b="1">
                <a:solidFill>
                  <a:prstClr val="black"/>
                </a:solidFill>
                <a:latin typeface="Calibri Light" panose="020F0302020204030204" pitchFamily="34" charset="0"/>
              </a:rPr>
              <a:t>A. What are the BLU (basic length unit) and velocity of the table  along x axis ? </a:t>
            </a:r>
            <a:r>
              <a:rPr lang="en-US" sz="1800">
                <a:solidFill>
                  <a:prstClr val="black"/>
                </a:solidFill>
                <a:latin typeface="Calibri Light" panose="020F0302020204030204" pitchFamily="34" charset="0"/>
              </a:rPr>
              <a:t>		</a:t>
            </a:r>
            <a:br>
              <a:rPr lang="en-US" sz="1800">
                <a:solidFill>
                  <a:prstClr val="black"/>
                </a:solidFill>
                <a:latin typeface="Calibri Light" panose="020F0302020204030204" pitchFamily="34" charset="0"/>
              </a:rPr>
            </a:br>
            <a:r>
              <a:rPr lang="en-US" sz="1800">
                <a:solidFill>
                  <a:prstClr val="black"/>
                </a:solidFill>
                <a:latin typeface="Calibri Light" panose="020F0302020204030204" pitchFamily="34" charset="0"/>
              </a:rPr>
              <a:t>                                        Line 1  G00 G90 X20 Y30	</a:t>
            </a:r>
            <a:br>
              <a:rPr lang="en-US" sz="1800">
                <a:solidFill>
                  <a:prstClr val="black"/>
                </a:solidFill>
                <a:latin typeface="Calibri Light" panose="020F0302020204030204" pitchFamily="34" charset="0"/>
              </a:rPr>
            </a:br>
            <a:r>
              <a:rPr lang="en-US" sz="1800">
                <a:solidFill>
                  <a:prstClr val="black"/>
                </a:solidFill>
                <a:latin typeface="Calibri Light" panose="020F0302020204030204" pitchFamily="34" charset="0"/>
              </a:rPr>
              <a:t>                                        Line 2                  X25</a:t>
            </a:r>
            <a:br>
              <a:rPr lang="en-US" sz="1800">
                <a:solidFill>
                  <a:prstClr val="black"/>
                </a:solidFill>
                <a:latin typeface="Calibri Light" panose="020F0302020204030204" pitchFamily="34" charset="0"/>
              </a:rPr>
            </a:br>
            <a:r>
              <a:rPr lang="en-US" sz="1800" b="1">
                <a:solidFill>
                  <a:prstClr val="black"/>
                </a:solidFill>
                <a:latin typeface="Calibri Light" panose="020F0302020204030204" pitchFamily="34" charset="0"/>
              </a:rPr>
              <a:t>B. What number in binary will the MCU put into PDC for executing line 2 of program above ?</a:t>
            </a:r>
            <a:endParaRPr lang="en-US" sz="1800" b="1"/>
          </a:p>
        </p:txBody>
      </p:sp>
      <p:grpSp>
        <p:nvGrpSpPr>
          <p:cNvPr id="73" name="Group 72"/>
          <p:cNvGrpSpPr/>
          <p:nvPr/>
        </p:nvGrpSpPr>
        <p:grpSpPr>
          <a:xfrm>
            <a:off x="3570454" y="3554885"/>
            <a:ext cx="325507" cy="141567"/>
            <a:chOff x="0" y="0"/>
            <a:chExt cx="647700" cy="142875"/>
          </a:xfrm>
        </p:grpSpPr>
        <p:grpSp>
          <p:nvGrpSpPr>
            <p:cNvPr id="74" name="Group 73"/>
            <p:cNvGrpSpPr/>
            <p:nvPr/>
          </p:nvGrpSpPr>
          <p:grpSpPr>
            <a:xfrm>
              <a:off x="0" y="0"/>
              <a:ext cx="361950" cy="142875"/>
              <a:chOff x="0" y="0"/>
              <a:chExt cx="361950" cy="142875"/>
            </a:xfrm>
          </p:grpSpPr>
          <p:cxnSp>
            <p:nvCxnSpPr>
              <p:cNvPr id="78" name="Elbow Connector 77"/>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79" name="Elbow Connector 78"/>
              <p:cNvCxnSpPr/>
              <p:nvPr/>
            </p:nvCxnSpPr>
            <p:spPr>
              <a:xfrm flipH="1">
                <a:off x="0" y="0"/>
                <a:ext cx="219075" cy="142875"/>
              </a:xfrm>
              <a:prstGeom prst="bentConnector3">
                <a:avLst/>
              </a:prstGeom>
              <a:noFill/>
              <a:ln w="6350" cap="flat" cmpd="sng" algn="ctr">
                <a:solidFill>
                  <a:sysClr val="windowText" lastClr="000000"/>
                </a:solidFill>
                <a:prstDash val="solid"/>
                <a:miter lim="800000"/>
              </a:ln>
              <a:effectLst/>
            </p:spPr>
          </p:cxnSp>
        </p:grpSp>
        <p:grpSp>
          <p:nvGrpSpPr>
            <p:cNvPr id="75" name="Group 74"/>
            <p:cNvGrpSpPr/>
            <p:nvPr/>
          </p:nvGrpSpPr>
          <p:grpSpPr>
            <a:xfrm>
              <a:off x="285750" y="0"/>
              <a:ext cx="361950" cy="142875"/>
              <a:chOff x="0" y="0"/>
              <a:chExt cx="361950" cy="142875"/>
            </a:xfrm>
          </p:grpSpPr>
          <p:cxnSp>
            <p:nvCxnSpPr>
              <p:cNvPr id="76" name="Elbow Connector 75"/>
              <p:cNvCxnSpPr/>
              <p:nvPr/>
            </p:nvCxnSpPr>
            <p:spPr>
              <a:xfrm>
                <a:off x="142875" y="0"/>
                <a:ext cx="219075" cy="142875"/>
              </a:xfrm>
              <a:prstGeom prst="bentConnector3">
                <a:avLst/>
              </a:prstGeom>
              <a:noFill/>
              <a:ln w="6350" cap="flat" cmpd="sng" algn="ctr">
                <a:solidFill>
                  <a:sysClr val="windowText" lastClr="000000"/>
                </a:solidFill>
                <a:prstDash val="solid"/>
                <a:miter lim="800000"/>
              </a:ln>
              <a:effectLst/>
            </p:spPr>
          </p:cxnSp>
          <p:cxnSp>
            <p:nvCxnSpPr>
              <p:cNvPr id="77" name="Elbow Connector 76"/>
              <p:cNvCxnSpPr/>
              <p:nvPr/>
            </p:nvCxnSpPr>
            <p:spPr>
              <a:xfrm flipH="1">
                <a:off x="0" y="0"/>
                <a:ext cx="219075" cy="142875"/>
              </a:xfrm>
              <a:prstGeom prst="bentConnector3">
                <a:avLst>
                  <a:gd name="adj1" fmla="val 49999"/>
                </a:avLst>
              </a:prstGeom>
              <a:noFill/>
              <a:ln w="6350" cap="flat" cmpd="sng" algn="ctr">
                <a:solidFill>
                  <a:sysClr val="windowText" lastClr="000000"/>
                </a:solidFill>
                <a:prstDash val="solid"/>
                <a:miter lim="800000"/>
              </a:ln>
              <a:effectLst/>
            </p:spPr>
          </p:cxnSp>
        </p:grpSp>
      </p:grpSp>
    </p:spTree>
    <p:extLst>
      <p:ext uri="{BB962C8B-B14F-4D97-AF65-F5344CB8AC3E}">
        <p14:creationId xmlns:p14="http://schemas.microsoft.com/office/powerpoint/2010/main" val="358203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to problem</a:t>
            </a:r>
          </a:p>
        </p:txBody>
      </p:sp>
      <p:sp>
        <p:nvSpPr>
          <p:cNvPr id="3" name="Content Placeholder 2"/>
          <p:cNvSpPr>
            <a:spLocks noGrp="1"/>
          </p:cNvSpPr>
          <p:nvPr>
            <p:ph idx="1"/>
          </p:nvPr>
        </p:nvSpPr>
        <p:spPr/>
        <p:txBody>
          <a:bodyPr>
            <a:normAutofit/>
          </a:bodyPr>
          <a:lstStyle/>
          <a:p>
            <a:pPr marL="0" indent="0">
              <a:buNone/>
            </a:pPr>
            <a:r>
              <a:rPr lang="en-IN" sz="2400" err="1"/>
              <a:t>Ans</a:t>
            </a:r>
            <a:r>
              <a:rPr lang="en-IN" sz="2400"/>
              <a:t> : </a:t>
            </a:r>
          </a:p>
          <a:p>
            <a:r>
              <a:rPr lang="en-US" sz="2400"/>
              <a:t>BLU = 8 mm/800 = 0.01 mm = 10 microns</a:t>
            </a:r>
          </a:p>
          <a:p>
            <a:r>
              <a:rPr lang="en-US" sz="2400"/>
              <a:t>Velocity = BLU X PPM = 0.01 X 100 mm/min = 1 mm/min</a:t>
            </a:r>
          </a:p>
          <a:p>
            <a:r>
              <a:rPr lang="en-US" sz="2400"/>
              <a:t>Number to be put in binary inside PDC = 5/0.01 = 500 </a:t>
            </a:r>
          </a:p>
        </p:txBody>
      </p:sp>
    </p:spTree>
    <p:extLst>
      <p:ext uri="{BB962C8B-B14F-4D97-AF65-F5344CB8AC3E}">
        <p14:creationId xmlns:p14="http://schemas.microsoft.com/office/powerpoint/2010/main" val="3783994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6"/>
            <a:ext cx="7886700" cy="453740"/>
          </a:xfrm>
        </p:spPr>
        <p:txBody>
          <a:bodyPr>
            <a:normAutofit fontScale="90000"/>
          </a:bodyPr>
          <a:lstStyle/>
          <a:p>
            <a:endParaRPr lang="en-US"/>
          </a:p>
        </p:txBody>
      </p:sp>
      <p:sp>
        <p:nvSpPr>
          <p:cNvPr id="3" name="Content Placeholder 2"/>
          <p:cNvSpPr>
            <a:spLocks noGrp="1"/>
          </p:cNvSpPr>
          <p:nvPr>
            <p:ph idx="1"/>
          </p:nvPr>
        </p:nvSpPr>
        <p:spPr>
          <a:xfrm>
            <a:off x="2152650" y="1009935"/>
            <a:ext cx="7886700" cy="2442950"/>
          </a:xfrm>
        </p:spPr>
        <p:txBody>
          <a:bodyPr>
            <a:normAutofit/>
          </a:bodyPr>
          <a:lstStyle/>
          <a:p>
            <a:pPr marL="341313" indent="-341313">
              <a:buNone/>
            </a:pPr>
            <a:r>
              <a:rPr lang="en-US" sz="1700"/>
              <a:t>1.	In a techno-fest for innovative designs – a student demonstrates a surface roughness tester he has developed. The stylus is moved with velocity V by a distance of 4 mm and it collects n number of profile data, one profile data for each step of the stepper motor.  Stepper motor moves one step for each pulse and covers one rotation in 200 steps. The frequency of the pulses = f = 20 Hz. Pitch of lead screw = 1 mm. </a:t>
            </a:r>
          </a:p>
          <a:p>
            <a:pPr marL="0" indent="0">
              <a:buNone/>
            </a:pPr>
            <a:r>
              <a:rPr lang="en-US" sz="1700"/>
              <a:t>(a)	Find the value of n and V				</a:t>
            </a:r>
          </a:p>
          <a:p>
            <a:pPr marL="0" indent="0">
              <a:buNone/>
            </a:pPr>
            <a:r>
              <a:rPr lang="en-US" sz="1700"/>
              <a:t>(b)	What is the distance covered by the stylus between two readings ?</a:t>
            </a:r>
          </a:p>
          <a:p>
            <a:pPr marL="0" indent="0">
              <a:buNone/>
            </a:pPr>
            <a:endParaRPr lang="en-US"/>
          </a:p>
          <a:p>
            <a:pPr marL="0" indent="0">
              <a:buNone/>
            </a:pPr>
            <a:endParaRPr lang="en-US"/>
          </a:p>
          <a:p>
            <a:endParaRPr lang="en-US"/>
          </a:p>
          <a:p>
            <a:endParaRPr lang="en-US"/>
          </a:p>
        </p:txBody>
      </p:sp>
      <p:grpSp>
        <p:nvGrpSpPr>
          <p:cNvPr id="7" name="Group 6"/>
          <p:cNvGrpSpPr/>
          <p:nvPr/>
        </p:nvGrpSpPr>
        <p:grpSpPr>
          <a:xfrm>
            <a:off x="2536067" y="3643954"/>
            <a:ext cx="6999169" cy="1378423"/>
            <a:chOff x="0" y="0"/>
            <a:chExt cx="4686300" cy="752475"/>
          </a:xfrm>
        </p:grpSpPr>
        <p:sp>
          <p:nvSpPr>
            <p:cNvPr id="8" name="Text Box 38"/>
            <p:cNvSpPr txBox="1">
              <a:spLocks noChangeArrowheads="1"/>
            </p:cNvSpPr>
            <p:nvPr/>
          </p:nvSpPr>
          <p:spPr bwMode="auto">
            <a:xfrm>
              <a:off x="190500" y="0"/>
              <a:ext cx="199390" cy="204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15000"/>
                </a:lnSpc>
                <a:spcAft>
                  <a:spcPts val="1000"/>
                </a:spcAft>
              </a:pPr>
              <a:r>
                <a:rPr lang="en-IN" sz="1600" i="1">
                  <a:latin typeface="Calibri" panose="020F0502020204030204" pitchFamily="34" charset="0"/>
                  <a:ea typeface="Calibri" panose="020F0502020204030204" pitchFamily="34" charset="0"/>
                  <a:cs typeface="Times New Roman" panose="02020603050405020304" pitchFamily="18" charset="0"/>
                </a:rPr>
                <a:t>V</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descr="Wide downward diagonal"/>
            <p:cNvSpPr>
              <a:spLocks noChangeArrowheads="1"/>
            </p:cNvSpPr>
            <p:nvPr/>
          </p:nvSpPr>
          <p:spPr bwMode="auto">
            <a:xfrm>
              <a:off x="1066800" y="419100"/>
              <a:ext cx="2047875" cy="90805"/>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0" name="Rectangle 9"/>
            <p:cNvSpPr>
              <a:spLocks noChangeArrowheads="1"/>
            </p:cNvSpPr>
            <p:nvPr/>
          </p:nvSpPr>
          <p:spPr bwMode="auto">
            <a:xfrm>
              <a:off x="2476500" y="419100"/>
              <a:ext cx="695325" cy="908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1" name="Rectangle 10"/>
            <p:cNvSpPr>
              <a:spLocks noChangeArrowheads="1"/>
            </p:cNvSpPr>
            <p:nvPr/>
          </p:nvSpPr>
          <p:spPr bwMode="auto">
            <a:xfrm>
              <a:off x="2352675" y="276225"/>
              <a:ext cx="561975"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Gear box ½ </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2" name="Freeform 11"/>
            <p:cNvSpPr>
              <a:spLocks noChangeArrowheads="1"/>
            </p:cNvSpPr>
            <p:nvPr/>
          </p:nvSpPr>
          <p:spPr bwMode="auto">
            <a:xfrm flipV="1">
              <a:off x="3124200" y="619125"/>
              <a:ext cx="647700" cy="133350"/>
            </a:xfrm>
            <a:custGeom>
              <a:avLst/>
              <a:gdLst>
                <a:gd name="G0" fmla="+- 3176 0 0"/>
                <a:gd name="G1" fmla="+- 21600 0 3176"/>
                <a:gd name="G2" fmla="*/ 3176 1 2"/>
                <a:gd name="G3" fmla="+- 21600 0 G2"/>
                <a:gd name="G4" fmla="+/ 3176 21600 2"/>
                <a:gd name="G5" fmla="+/ G1 0 2"/>
                <a:gd name="G6" fmla="*/ 21600 21600 3176"/>
                <a:gd name="G7" fmla="*/ G6 1 2"/>
                <a:gd name="G8" fmla="+- 21600 0 G7"/>
                <a:gd name="G9" fmla="*/ 21600 1 2"/>
                <a:gd name="G10" fmla="+- 3176 0 G9"/>
                <a:gd name="G11" fmla="?: G10 G8 0"/>
                <a:gd name="G12" fmla="?: G10 G7 21600"/>
                <a:gd name="T0" fmla="*/ 20012 w 21600"/>
                <a:gd name="T1" fmla="*/ 10800 h 21600"/>
                <a:gd name="T2" fmla="*/ 10800 w 21600"/>
                <a:gd name="T3" fmla="*/ 21600 h 21600"/>
                <a:gd name="T4" fmla="*/ 1588 w 21600"/>
                <a:gd name="T5" fmla="*/ 10800 h 21600"/>
                <a:gd name="T6" fmla="*/ 10800 w 21600"/>
                <a:gd name="T7" fmla="*/ 0 h 21600"/>
                <a:gd name="T8" fmla="*/ 3388 w 21600"/>
                <a:gd name="T9" fmla="*/ 3388 h 21600"/>
                <a:gd name="T10" fmla="*/ 18212 w 21600"/>
                <a:gd name="T11" fmla="*/ 18212 h 21600"/>
              </a:gdLst>
              <a:ahLst/>
              <a:cxnLst>
                <a:cxn ang="0">
                  <a:pos x="T0" y="T1"/>
                </a:cxn>
                <a:cxn ang="0">
                  <a:pos x="T2" y="T3"/>
                </a:cxn>
                <a:cxn ang="0">
                  <a:pos x="T4" y="T5"/>
                </a:cxn>
                <a:cxn ang="0">
                  <a:pos x="T6" y="T7"/>
                </a:cxn>
              </a:cxnLst>
              <a:rect l="T8" t="T9" r="T10" b="T11"/>
              <a:pathLst>
                <a:path w="21600" h="21600">
                  <a:moveTo>
                    <a:pt x="0" y="0"/>
                  </a:moveTo>
                  <a:lnTo>
                    <a:pt x="3176" y="21600"/>
                  </a:lnTo>
                  <a:lnTo>
                    <a:pt x="18424"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3" name="Rounded Rectangle 12"/>
            <p:cNvSpPr>
              <a:spLocks noChangeArrowheads="1"/>
            </p:cNvSpPr>
            <p:nvPr/>
          </p:nvSpPr>
          <p:spPr bwMode="auto">
            <a:xfrm>
              <a:off x="3105150" y="228600"/>
              <a:ext cx="685800" cy="428625"/>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Stepper motor</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a:grpSpLocks/>
            </p:cNvGrpSpPr>
            <p:nvPr/>
          </p:nvGrpSpPr>
          <p:grpSpPr bwMode="auto">
            <a:xfrm>
              <a:off x="3819525" y="333375"/>
              <a:ext cx="866775" cy="95250"/>
              <a:chOff x="7950" y="2520"/>
              <a:chExt cx="2025" cy="315"/>
            </a:xfrm>
          </p:grpSpPr>
          <p:grpSp>
            <p:nvGrpSpPr>
              <p:cNvPr id="22" name="Group 21"/>
              <p:cNvGrpSpPr>
                <a:grpSpLocks/>
              </p:cNvGrpSpPr>
              <p:nvPr/>
            </p:nvGrpSpPr>
            <p:grpSpPr bwMode="auto">
              <a:xfrm>
                <a:off x="8895" y="2520"/>
                <a:ext cx="1080" cy="315"/>
                <a:chOff x="8895" y="2520"/>
                <a:chExt cx="1080" cy="315"/>
              </a:xfrm>
            </p:grpSpPr>
            <p:grpSp>
              <p:nvGrpSpPr>
                <p:cNvPr id="30" name="Group 29"/>
                <p:cNvGrpSpPr>
                  <a:grpSpLocks/>
                </p:cNvGrpSpPr>
                <p:nvPr/>
              </p:nvGrpSpPr>
              <p:grpSpPr bwMode="auto">
                <a:xfrm>
                  <a:off x="8895" y="2520"/>
                  <a:ext cx="585" cy="315"/>
                  <a:chOff x="8895" y="2520"/>
                  <a:chExt cx="585" cy="315"/>
                </a:xfrm>
              </p:grpSpPr>
              <p:cxnSp>
                <p:nvCxnSpPr>
                  <p:cNvPr id="34" name="AutoShape 11"/>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5" name="AutoShape 12"/>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31" name="Group 30"/>
                <p:cNvGrpSpPr>
                  <a:grpSpLocks/>
                </p:cNvGrpSpPr>
                <p:nvPr/>
              </p:nvGrpSpPr>
              <p:grpSpPr bwMode="auto">
                <a:xfrm>
                  <a:off x="9390" y="2520"/>
                  <a:ext cx="585" cy="315"/>
                  <a:chOff x="8895" y="2520"/>
                  <a:chExt cx="585" cy="315"/>
                </a:xfrm>
              </p:grpSpPr>
              <p:cxnSp>
                <p:nvCxnSpPr>
                  <p:cNvPr id="32" name="AutoShape 14"/>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3" name="AutoShape 15"/>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grpSp>
            <p:nvGrpSpPr>
              <p:cNvPr id="23" name="Group 22"/>
              <p:cNvGrpSpPr>
                <a:grpSpLocks/>
              </p:cNvGrpSpPr>
              <p:nvPr/>
            </p:nvGrpSpPr>
            <p:grpSpPr bwMode="auto">
              <a:xfrm>
                <a:off x="7950" y="2520"/>
                <a:ext cx="1080" cy="315"/>
                <a:chOff x="8895" y="2520"/>
                <a:chExt cx="1080" cy="315"/>
              </a:xfrm>
            </p:grpSpPr>
            <p:grpSp>
              <p:nvGrpSpPr>
                <p:cNvPr id="24" name="Group 23"/>
                <p:cNvGrpSpPr>
                  <a:grpSpLocks/>
                </p:cNvGrpSpPr>
                <p:nvPr/>
              </p:nvGrpSpPr>
              <p:grpSpPr bwMode="auto">
                <a:xfrm>
                  <a:off x="8895" y="2520"/>
                  <a:ext cx="585" cy="315"/>
                  <a:chOff x="8895" y="2520"/>
                  <a:chExt cx="585" cy="315"/>
                </a:xfrm>
              </p:grpSpPr>
              <p:cxnSp>
                <p:nvCxnSpPr>
                  <p:cNvPr id="28" name="AutoShape 18"/>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9" name="AutoShape 19"/>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25" name="Group 24"/>
                <p:cNvGrpSpPr>
                  <a:grpSpLocks/>
                </p:cNvGrpSpPr>
                <p:nvPr/>
              </p:nvGrpSpPr>
              <p:grpSpPr bwMode="auto">
                <a:xfrm>
                  <a:off x="9390" y="2520"/>
                  <a:ext cx="585" cy="315"/>
                  <a:chOff x="8895" y="2520"/>
                  <a:chExt cx="585" cy="315"/>
                </a:xfrm>
              </p:grpSpPr>
              <p:cxnSp>
                <p:nvCxnSpPr>
                  <p:cNvPr id="26" name="AutoShape 21"/>
                  <p:cNvCxnSpPr>
                    <a:cxnSpLocks noChangeShapeType="1"/>
                  </p:cNvCxnSpPr>
                  <p:nvPr/>
                </p:nvCxnSpPr>
                <p:spPr bwMode="auto">
                  <a:xfrm flipV="1">
                    <a:off x="8895"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7" name="AutoShape 22"/>
                  <p:cNvCxnSpPr>
                    <a:cxnSpLocks noChangeShapeType="1"/>
                  </p:cNvCxnSpPr>
                  <p:nvPr/>
                </p:nvCxnSpPr>
                <p:spPr bwMode="auto">
                  <a:xfrm>
                    <a:off x="9120" y="2520"/>
                    <a:ext cx="360" cy="31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grpSp>
        <p:sp>
          <p:nvSpPr>
            <p:cNvPr id="15" name="Left Arrow 14"/>
            <p:cNvSpPr>
              <a:spLocks noChangeArrowheads="1"/>
            </p:cNvSpPr>
            <p:nvPr/>
          </p:nvSpPr>
          <p:spPr bwMode="auto">
            <a:xfrm>
              <a:off x="4124325" y="523875"/>
              <a:ext cx="333375" cy="90805"/>
            </a:xfrm>
            <a:prstGeom prst="leftArrow">
              <a:avLst>
                <a:gd name="adj1" fmla="val 50000"/>
                <a:gd name="adj2" fmla="val 9178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6" name="Text Box 39"/>
            <p:cNvSpPr txBox="1">
              <a:spLocks noChangeArrowheads="1"/>
            </p:cNvSpPr>
            <p:nvPr/>
          </p:nvSpPr>
          <p:spPr bwMode="auto">
            <a:xfrm>
              <a:off x="4029075" y="38100"/>
              <a:ext cx="657225"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lnSpc>
                  <a:spcPct val="115000"/>
                </a:lnSpc>
                <a:spcAft>
                  <a:spcPts val="1000"/>
                </a:spcAft>
              </a:pPr>
              <a:r>
                <a:rPr lang="en-IN" sz="1600">
                  <a:latin typeface="Times New Roman" panose="02020603050405020304" pitchFamily="18" charset="0"/>
                  <a:ea typeface="Calibri" panose="020F0502020204030204" pitchFamily="34" charset="0"/>
                  <a:cs typeface="Times New Roman" panose="02020603050405020304" pitchFamily="18" charset="0"/>
                </a:rPr>
                <a:t>Pulse freq, </a:t>
              </a:r>
              <a:r>
                <a:rPr lang="en-IN" sz="1600" i="1">
                  <a:latin typeface="Calibri" panose="020F0502020204030204" pitchFamily="34" charset="0"/>
                  <a:ea typeface="Calibri" panose="020F0502020204030204" pitchFamily="34" charset="0"/>
                  <a:cs typeface="Times New Roman" panose="02020603050405020304" pitchFamily="18" charset="0"/>
                </a:rPr>
                <a:t>f</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p:cNvCxnSpPr>
              <a:cxnSpLocks noChangeShapeType="1"/>
            </p:cNvCxnSpPr>
            <p:nvPr/>
          </p:nvCxnSpPr>
          <p:spPr bwMode="auto">
            <a:xfrm flipH="1">
              <a:off x="314325" y="95250"/>
              <a:ext cx="5429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Isosceles Triangle 17"/>
            <p:cNvSpPr>
              <a:spLocks noChangeArrowheads="1"/>
            </p:cNvSpPr>
            <p:nvPr/>
          </p:nvSpPr>
          <p:spPr bwMode="auto">
            <a:xfrm flipV="1">
              <a:off x="371475" y="219075"/>
              <a:ext cx="133350" cy="314325"/>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19" name="Rectangle 18"/>
            <p:cNvSpPr>
              <a:spLocks noChangeArrowheads="1"/>
            </p:cNvSpPr>
            <p:nvPr/>
          </p:nvSpPr>
          <p:spPr bwMode="auto">
            <a:xfrm>
              <a:off x="304800" y="152400"/>
              <a:ext cx="2247900" cy="812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sz="1600"/>
            </a:p>
          </p:txBody>
        </p:sp>
        <p:sp>
          <p:nvSpPr>
            <p:cNvPr id="20" name="Rectangle 19"/>
            <p:cNvSpPr>
              <a:spLocks noChangeArrowheads="1"/>
            </p:cNvSpPr>
            <p:nvPr/>
          </p:nvSpPr>
          <p:spPr bwMode="auto">
            <a:xfrm>
              <a:off x="1304925" y="238125"/>
              <a:ext cx="807297" cy="381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Nut, </a:t>
              </a:r>
            </a:p>
            <a:p>
              <a:pPr>
                <a:spcAft>
                  <a:spcPts val="1000"/>
                </a:spcAft>
              </a:pPr>
              <a:r>
                <a:rPr lang="en-IN" sz="1600">
                  <a:latin typeface="Calibri" panose="020F0502020204030204" pitchFamily="34" charset="0"/>
                  <a:ea typeface="Calibri" panose="020F0502020204030204" pitchFamily="34" charset="0"/>
                  <a:cs typeface="Times New Roman" panose="02020603050405020304" pitchFamily="18" charset="0"/>
                </a:rPr>
                <a:t>p = 1 mm</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21" name="Freeform 20"/>
            <p:cNvSpPr>
              <a:spLocks/>
            </p:cNvSpPr>
            <p:nvPr/>
          </p:nvSpPr>
          <p:spPr bwMode="auto">
            <a:xfrm>
              <a:off x="0" y="428625"/>
              <a:ext cx="933450" cy="219075"/>
            </a:xfrm>
            <a:custGeom>
              <a:avLst/>
              <a:gdLst>
                <a:gd name="T0" fmla="*/ 0 w 2115"/>
                <a:gd name="T1" fmla="*/ 338 h 675"/>
                <a:gd name="T2" fmla="*/ 75 w 2115"/>
                <a:gd name="T3" fmla="*/ 83 h 675"/>
                <a:gd name="T4" fmla="*/ 195 w 2115"/>
                <a:gd name="T5" fmla="*/ 473 h 675"/>
                <a:gd name="T6" fmla="*/ 300 w 2115"/>
                <a:gd name="T7" fmla="*/ 233 h 675"/>
                <a:gd name="T8" fmla="*/ 405 w 2115"/>
                <a:gd name="T9" fmla="*/ 458 h 675"/>
                <a:gd name="T10" fmla="*/ 465 w 2115"/>
                <a:gd name="T11" fmla="*/ 8 h 675"/>
                <a:gd name="T12" fmla="*/ 645 w 2115"/>
                <a:gd name="T13" fmla="*/ 413 h 675"/>
                <a:gd name="T14" fmla="*/ 735 w 2115"/>
                <a:gd name="T15" fmla="*/ 158 h 675"/>
                <a:gd name="T16" fmla="*/ 870 w 2115"/>
                <a:gd name="T17" fmla="*/ 518 h 675"/>
                <a:gd name="T18" fmla="*/ 960 w 2115"/>
                <a:gd name="T19" fmla="*/ 278 h 675"/>
                <a:gd name="T20" fmla="*/ 1080 w 2115"/>
                <a:gd name="T21" fmla="*/ 428 h 675"/>
                <a:gd name="T22" fmla="*/ 1185 w 2115"/>
                <a:gd name="T23" fmla="*/ 53 h 675"/>
                <a:gd name="T24" fmla="*/ 1350 w 2115"/>
                <a:gd name="T25" fmla="*/ 668 h 675"/>
                <a:gd name="T26" fmla="*/ 1470 w 2115"/>
                <a:gd name="T27" fmla="*/ 98 h 675"/>
                <a:gd name="T28" fmla="*/ 1560 w 2115"/>
                <a:gd name="T29" fmla="*/ 368 h 675"/>
                <a:gd name="T30" fmla="*/ 1665 w 2115"/>
                <a:gd name="T31" fmla="*/ 218 h 675"/>
                <a:gd name="T32" fmla="*/ 1815 w 2115"/>
                <a:gd name="T33" fmla="*/ 428 h 675"/>
                <a:gd name="T34" fmla="*/ 1875 w 2115"/>
                <a:gd name="T35" fmla="*/ 233 h 675"/>
                <a:gd name="T36" fmla="*/ 1980 w 2115"/>
                <a:gd name="T37" fmla="*/ 338 h 675"/>
                <a:gd name="T38" fmla="*/ 2070 w 2115"/>
                <a:gd name="T39" fmla="*/ 203 h 675"/>
                <a:gd name="T40" fmla="*/ 2115 w 2115"/>
                <a:gd name="T41" fmla="*/ 533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5" h="675">
                  <a:moveTo>
                    <a:pt x="0" y="338"/>
                  </a:moveTo>
                  <a:cubicBezTo>
                    <a:pt x="21" y="199"/>
                    <a:pt x="42" y="60"/>
                    <a:pt x="75" y="83"/>
                  </a:cubicBezTo>
                  <a:cubicBezTo>
                    <a:pt x="108" y="106"/>
                    <a:pt x="158" y="448"/>
                    <a:pt x="195" y="473"/>
                  </a:cubicBezTo>
                  <a:cubicBezTo>
                    <a:pt x="232" y="498"/>
                    <a:pt x="265" y="236"/>
                    <a:pt x="300" y="233"/>
                  </a:cubicBezTo>
                  <a:cubicBezTo>
                    <a:pt x="335" y="230"/>
                    <a:pt x="377" y="496"/>
                    <a:pt x="405" y="458"/>
                  </a:cubicBezTo>
                  <a:cubicBezTo>
                    <a:pt x="433" y="420"/>
                    <a:pt x="425" y="16"/>
                    <a:pt x="465" y="8"/>
                  </a:cubicBezTo>
                  <a:cubicBezTo>
                    <a:pt x="505" y="0"/>
                    <a:pt x="600" y="388"/>
                    <a:pt x="645" y="413"/>
                  </a:cubicBezTo>
                  <a:cubicBezTo>
                    <a:pt x="690" y="438"/>
                    <a:pt x="697" y="140"/>
                    <a:pt x="735" y="158"/>
                  </a:cubicBezTo>
                  <a:cubicBezTo>
                    <a:pt x="773" y="176"/>
                    <a:pt x="833" y="498"/>
                    <a:pt x="870" y="518"/>
                  </a:cubicBezTo>
                  <a:cubicBezTo>
                    <a:pt x="907" y="538"/>
                    <a:pt x="925" y="293"/>
                    <a:pt x="960" y="278"/>
                  </a:cubicBezTo>
                  <a:cubicBezTo>
                    <a:pt x="995" y="263"/>
                    <a:pt x="1043" y="465"/>
                    <a:pt x="1080" y="428"/>
                  </a:cubicBezTo>
                  <a:cubicBezTo>
                    <a:pt x="1117" y="391"/>
                    <a:pt x="1140" y="13"/>
                    <a:pt x="1185" y="53"/>
                  </a:cubicBezTo>
                  <a:cubicBezTo>
                    <a:pt x="1230" y="93"/>
                    <a:pt x="1303" y="661"/>
                    <a:pt x="1350" y="668"/>
                  </a:cubicBezTo>
                  <a:cubicBezTo>
                    <a:pt x="1397" y="675"/>
                    <a:pt x="1435" y="148"/>
                    <a:pt x="1470" y="98"/>
                  </a:cubicBezTo>
                  <a:cubicBezTo>
                    <a:pt x="1505" y="48"/>
                    <a:pt x="1528" y="348"/>
                    <a:pt x="1560" y="368"/>
                  </a:cubicBezTo>
                  <a:cubicBezTo>
                    <a:pt x="1592" y="388"/>
                    <a:pt x="1623" y="208"/>
                    <a:pt x="1665" y="218"/>
                  </a:cubicBezTo>
                  <a:cubicBezTo>
                    <a:pt x="1707" y="228"/>
                    <a:pt x="1780" y="426"/>
                    <a:pt x="1815" y="428"/>
                  </a:cubicBezTo>
                  <a:cubicBezTo>
                    <a:pt x="1850" y="430"/>
                    <a:pt x="1847" y="248"/>
                    <a:pt x="1875" y="233"/>
                  </a:cubicBezTo>
                  <a:cubicBezTo>
                    <a:pt x="1903" y="218"/>
                    <a:pt x="1948" y="343"/>
                    <a:pt x="1980" y="338"/>
                  </a:cubicBezTo>
                  <a:cubicBezTo>
                    <a:pt x="2012" y="333"/>
                    <a:pt x="2047" y="170"/>
                    <a:pt x="2070" y="203"/>
                  </a:cubicBezTo>
                  <a:cubicBezTo>
                    <a:pt x="2093" y="236"/>
                    <a:pt x="2104" y="384"/>
                    <a:pt x="2115" y="53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sz="1600"/>
            </a:p>
          </p:txBody>
        </p:sp>
      </p:grpSp>
      <p:sp>
        <p:nvSpPr>
          <p:cNvPr id="36" name="Rectangle 36"/>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5075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distance between successive readings = BLU = 1 mm/400 =0.0025 mm = 2.5 microns</a:t>
            </a:r>
          </a:p>
          <a:p>
            <a:r>
              <a:rPr lang="en-US"/>
              <a:t>Number of readings in 4 mm sampling length = 4 mm/0.0025 = 1600</a:t>
            </a:r>
          </a:p>
          <a:p>
            <a:r>
              <a:rPr lang="en-US"/>
              <a:t>Velocity = BLU X PPS = 0.0025 X 20 = 0.05 mm/s = 3 mm/min</a:t>
            </a:r>
          </a:p>
          <a:p>
            <a:endParaRPr lang="en-US"/>
          </a:p>
          <a:p>
            <a:endParaRPr lang="en-US"/>
          </a:p>
        </p:txBody>
      </p:sp>
    </p:spTree>
    <p:extLst>
      <p:ext uri="{BB962C8B-B14F-4D97-AF65-F5344CB8AC3E}">
        <p14:creationId xmlns:p14="http://schemas.microsoft.com/office/powerpoint/2010/main" val="236362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3352800" cy="944562"/>
          </a:xfrm>
        </p:spPr>
        <p:txBody>
          <a:bodyPr>
            <a:normAutofit/>
          </a:bodyPr>
          <a:lstStyle/>
          <a:p>
            <a:r>
              <a:rPr lang="en-US" sz="2400"/>
              <a:t>Numerical Problem 3.1 </a:t>
            </a: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nvGraphicFramePr>
            <p:xfrm>
              <a:off x="5867401" y="274638"/>
              <a:ext cx="4800599" cy="4646326"/>
            </p:xfrm>
            <a:graphic>
              <a:graphicData uri="http://schemas.openxmlformats.org/drawingml/2006/table">
                <a:tbl>
                  <a:tblPr firstRow="1" firstCol="1" bandRow="1"/>
                  <a:tblGrid>
                    <a:gridCol w="487507">
                      <a:extLst>
                        <a:ext uri="{9D8B030D-6E8A-4147-A177-3AD203B41FA5}">
                          <a16:colId xmlns:a16="http://schemas.microsoft.com/office/drawing/2014/main" val="20000"/>
                        </a:ext>
                      </a:extLst>
                    </a:gridCol>
                    <a:gridCol w="1625026">
                      <a:extLst>
                        <a:ext uri="{9D8B030D-6E8A-4147-A177-3AD203B41FA5}">
                          <a16:colId xmlns:a16="http://schemas.microsoft.com/office/drawing/2014/main" val="20001"/>
                        </a:ext>
                      </a:extLst>
                    </a:gridCol>
                    <a:gridCol w="1487517">
                      <a:extLst>
                        <a:ext uri="{9D8B030D-6E8A-4147-A177-3AD203B41FA5}">
                          <a16:colId xmlns:a16="http://schemas.microsoft.com/office/drawing/2014/main" val="20002"/>
                        </a:ext>
                      </a:extLst>
                    </a:gridCol>
                    <a:gridCol w="1200549">
                      <a:extLst>
                        <a:ext uri="{9D8B030D-6E8A-4147-A177-3AD203B41FA5}">
                          <a16:colId xmlns:a16="http://schemas.microsoft.com/office/drawing/2014/main" val="20003"/>
                        </a:ext>
                      </a:extLst>
                    </a:gridCol>
                  </a:tblGrid>
                  <a:tr h="280364">
                    <a:tc gridSpan="4">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1. Your store has these pieces of equipment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934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Equipment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Specification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Cost 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22000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20000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9594">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Stepper motor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1.8</a:t>
                          </a:r>
                          <a:r>
                            <a:rPr lang="en-IN" sz="1600" baseline="30000">
                              <a:effectLst/>
                              <a:latin typeface="Calibri" panose="020F0502020204030204" pitchFamily="34" charset="0"/>
                              <a:ea typeface="Calibri" panose="020F0502020204030204" pitchFamily="34" charset="0"/>
                              <a:cs typeface="Times New Roman" panose="02020603050405020304" pitchFamily="18" charset="0"/>
                            </a:rPr>
                            <a:t>0</a:t>
                          </a:r>
                          <a:r>
                            <a:rPr lang="en-IN" sz="1600">
                              <a:effectLst/>
                              <a:latin typeface="Calibri" panose="020F0502020204030204" pitchFamily="34" charset="0"/>
                              <a:ea typeface="Calibri" panose="020F0502020204030204" pitchFamily="34" charset="0"/>
                              <a:cs typeface="Times New Roman" panose="02020603050405020304" pitchFamily="18" charset="0"/>
                            </a:rPr>
                            <a:t> steps, 1 step per pulse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900" algn="l"/>
                            </a:tabLst>
                          </a:pPr>
                          <a:r>
                            <a:rPr lang="en-IN" sz="1600" err="1">
                              <a:effectLst/>
                              <a:latin typeface="Calibri" panose="020F0502020204030204" pitchFamily="34" charset="0"/>
                              <a:ea typeface="Calibri" panose="020F0502020204030204" pitchFamily="34" charset="0"/>
                              <a:cs typeface="Times New Roman" panose="02020603050405020304" pitchFamily="18" charset="0"/>
                            </a:rPr>
                            <a:t>Rs</a:t>
                          </a:r>
                          <a:r>
                            <a:rPr lang="en-IN" sz="1600">
                              <a:effectLst/>
                              <a:latin typeface="Calibri" panose="020F0502020204030204" pitchFamily="34" charset="0"/>
                              <a:ea typeface="Calibri" panose="020F0502020204030204" pitchFamily="34" charset="0"/>
                              <a:cs typeface="Times New Roman" panose="02020603050405020304" pitchFamily="18" charset="0"/>
                            </a:rPr>
                            <a:t> 7000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9802">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ratio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num>
                                <m:den>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𝑖𝑛</m:t>
                                      </m:r>
                                    </m:sub>
                                  </m:sSub>
                                </m:den>
                              </m:f>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a:effectLst/>
                              <a:latin typeface="Calibri" panose="020F0502020204030204" pitchFamily="34" charset="0"/>
                              <a:ea typeface="Calibri" panose="020F0502020204030204" pitchFamily="34" charset="0"/>
                              <a:cs typeface="Times New Roman" panose="02020603050405020304" pitchFamily="18" charset="0"/>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59802">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ratio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num>
                                <m:den>
                                  <m:sSub>
                                    <m:sSubPr>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6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1600" i="1">
                                          <a:effectLst/>
                                          <a:latin typeface="Cambria Math" panose="02040503050406030204" pitchFamily="18" charset="0"/>
                                          <a:ea typeface="Calibri" panose="020F0502020204030204" pitchFamily="34" charset="0"/>
                                          <a:cs typeface="Times New Roman" panose="02020603050405020304" pitchFamily="18" charset="0"/>
                                        </a:rPr>
                                        <m:t>𝑖𝑛</m:t>
                                      </m:r>
                                    </m:sub>
                                  </m:sSub>
                                </m:den>
                              </m:f>
                              <m:r>
                                <a:rPr lang="en-IN"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a:effectLst/>
                              <a:latin typeface="Calibri" panose="020F0502020204030204" pitchFamily="34" charset="0"/>
                              <a:ea typeface="Calibri" panose="020F0502020204030204" pitchFamily="34" charset="0"/>
                              <a:cs typeface="Times New Roman" panose="02020603050405020304" pitchFamily="18" charset="0"/>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 - nut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4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screw-nut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3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err="1">
                              <a:effectLst/>
                              <a:latin typeface="Calibri" panose="020F0502020204030204" pitchFamily="34" charset="0"/>
                              <a:ea typeface="Calibri" panose="020F0502020204030204" pitchFamily="34" charset="0"/>
                              <a:cs typeface="Times New Roman" panose="02020603050405020304" pitchFamily="18" charset="0"/>
                            </a:rPr>
                            <a:t>Rs</a:t>
                          </a:r>
                          <a:r>
                            <a:rPr lang="en-IN" sz="1600">
                              <a:effectLst/>
                              <a:latin typeface="Calibri" panose="020F0502020204030204" pitchFamily="34" charset="0"/>
                              <a:ea typeface="Calibri" panose="020F0502020204030204" pitchFamily="34" charset="0"/>
                              <a:cs typeface="Times New Roman" panose="02020603050405020304" pitchFamily="18" charset="0"/>
                            </a:rPr>
                            <a:t>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Choice>
        <mc:Fallback xmlns="">
          <p:graphicFrame>
            <p:nvGraphicFramePr>
              <p:cNvPr id="10" name="Table 9"/>
              <p:cNvGraphicFramePr>
                <a:graphicFrameLocks noGrp="1"/>
              </p:cNvGraphicFramePr>
              <p:nvPr/>
            </p:nvGraphicFramePr>
            <p:xfrm>
              <a:off x="5867401" y="274638"/>
              <a:ext cx="4800599" cy="4646326"/>
            </p:xfrm>
            <a:graphic>
              <a:graphicData uri="http://schemas.openxmlformats.org/drawingml/2006/table">
                <a:tbl>
                  <a:tblPr firstRow="1" firstCol="1" bandRow="1"/>
                  <a:tblGrid>
                    <a:gridCol w="487507">
                      <a:extLst>
                        <a:ext uri="{9D8B030D-6E8A-4147-A177-3AD203B41FA5}">
                          <a16:colId xmlns:a16="http://schemas.microsoft.com/office/drawing/2014/main" val="20000"/>
                        </a:ext>
                      </a:extLst>
                    </a:gridCol>
                    <a:gridCol w="1625026">
                      <a:extLst>
                        <a:ext uri="{9D8B030D-6E8A-4147-A177-3AD203B41FA5}">
                          <a16:colId xmlns:a16="http://schemas.microsoft.com/office/drawing/2014/main" val="20001"/>
                        </a:ext>
                      </a:extLst>
                    </a:gridCol>
                    <a:gridCol w="1487517">
                      <a:extLst>
                        <a:ext uri="{9D8B030D-6E8A-4147-A177-3AD203B41FA5}">
                          <a16:colId xmlns:a16="http://schemas.microsoft.com/office/drawing/2014/main" val="20002"/>
                        </a:ext>
                      </a:extLst>
                    </a:gridCol>
                    <a:gridCol w="1200549">
                      <a:extLst>
                        <a:ext uri="{9D8B030D-6E8A-4147-A177-3AD203B41FA5}">
                          <a16:colId xmlns:a16="http://schemas.microsoft.com/office/drawing/2014/main" val="20003"/>
                        </a:ext>
                      </a:extLst>
                    </a:gridCol>
                  </a:tblGrid>
                  <a:tr h="280364">
                    <a:tc gridSpan="4">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1. Your store has these pieces of equipment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934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Equipment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Specification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Cost 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22000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903">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Pulse generator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20000 ppm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9594">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Stepper motor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1.8</a:t>
                          </a:r>
                          <a:r>
                            <a:rPr lang="en-IN" sz="1600" baseline="30000">
                              <a:effectLst/>
                              <a:latin typeface="Calibri" panose="020F0502020204030204" pitchFamily="34" charset="0"/>
                              <a:ea typeface="Calibri" panose="020F0502020204030204" pitchFamily="34" charset="0"/>
                              <a:cs typeface="Times New Roman" panose="02020603050405020304" pitchFamily="18" charset="0"/>
                            </a:rPr>
                            <a:t>0</a:t>
                          </a:r>
                          <a:r>
                            <a:rPr lang="en-IN" sz="1600">
                              <a:effectLst/>
                              <a:latin typeface="Calibri" panose="020F0502020204030204" pitchFamily="34" charset="0"/>
                              <a:ea typeface="Calibri" panose="020F0502020204030204" pitchFamily="34" charset="0"/>
                              <a:cs typeface="Times New Roman" panose="02020603050405020304" pitchFamily="18" charset="0"/>
                            </a:rPr>
                            <a:t> steps, 1 step per pulse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23900" algn="l"/>
                            </a:tabLst>
                          </a:pPr>
                          <a:r>
                            <a:rPr lang="en-IN" sz="1600" err="1">
                              <a:effectLst/>
                              <a:latin typeface="Calibri" panose="020F0502020204030204" pitchFamily="34" charset="0"/>
                              <a:ea typeface="Calibri" panose="020F0502020204030204" pitchFamily="34" charset="0"/>
                              <a:cs typeface="Times New Roman" panose="02020603050405020304" pitchFamily="18" charset="0"/>
                            </a:rPr>
                            <a:t>Rs</a:t>
                          </a:r>
                          <a:r>
                            <a:rPr lang="en-IN" sz="1600">
                              <a:effectLst/>
                              <a:latin typeface="Calibri" panose="020F0502020204030204" pitchFamily="34" charset="0"/>
                              <a:ea typeface="Calibri" panose="020F0502020204030204" pitchFamily="34" charset="0"/>
                              <a:cs typeface="Times New Roman" panose="02020603050405020304" pitchFamily="18" charset="0"/>
                            </a:rPr>
                            <a:t> 7000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9802">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42623" t="-259200" r="-81967" b="-265600"/>
                          </a:stretch>
                        </a:blipFill>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59802">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Gear Box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42623" t="-362097" r="-81967" b="-167742"/>
                          </a:stretch>
                        </a:blipFill>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 - nut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4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Rs 4000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5806">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Table with Lead screw-nut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Pitch 3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600" err="1">
                              <a:effectLst/>
                              <a:latin typeface="Calibri" panose="020F0502020204030204" pitchFamily="34" charset="0"/>
                              <a:ea typeface="Calibri" panose="020F0502020204030204" pitchFamily="34" charset="0"/>
                              <a:cs typeface="Times New Roman" panose="02020603050405020304" pitchFamily="18" charset="0"/>
                            </a:rPr>
                            <a:t>Rs</a:t>
                          </a:r>
                          <a:r>
                            <a:rPr lang="en-IN" sz="1600">
                              <a:effectLst/>
                              <a:latin typeface="Calibri" panose="020F0502020204030204" pitchFamily="34" charset="0"/>
                              <a:ea typeface="Calibri" panose="020F0502020204030204" pitchFamily="34" charset="0"/>
                              <a:cs typeface="Times New Roman" panose="02020603050405020304" pitchFamily="18" charset="0"/>
                            </a:rPr>
                            <a:t> 3000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Fallback>
      </mc:AlternateContent>
      <p:graphicFrame>
        <p:nvGraphicFramePr>
          <p:cNvPr id="11" name="Table 10"/>
          <p:cNvGraphicFramePr>
            <a:graphicFrameLocks noGrp="1"/>
          </p:cNvGraphicFramePr>
          <p:nvPr/>
        </p:nvGraphicFramePr>
        <p:xfrm>
          <a:off x="6172200" y="4953001"/>
          <a:ext cx="3962400" cy="1752601"/>
        </p:xfrm>
        <a:graphic>
          <a:graphicData uri="http://schemas.openxmlformats.org/drawingml/2006/table">
            <a:tbl>
              <a:tblPr firstRow="1" firstCol="1" bandRow="1"/>
              <a:tblGrid>
                <a:gridCol w="294042">
                  <a:extLst>
                    <a:ext uri="{9D8B030D-6E8A-4147-A177-3AD203B41FA5}">
                      <a16:colId xmlns:a16="http://schemas.microsoft.com/office/drawing/2014/main" val="20000"/>
                    </a:ext>
                  </a:extLst>
                </a:gridCol>
                <a:gridCol w="1626246">
                  <a:extLst>
                    <a:ext uri="{9D8B030D-6E8A-4147-A177-3AD203B41FA5}">
                      <a16:colId xmlns:a16="http://schemas.microsoft.com/office/drawing/2014/main" val="20001"/>
                    </a:ext>
                  </a:extLst>
                </a:gridCol>
                <a:gridCol w="2042112">
                  <a:extLst>
                    <a:ext uri="{9D8B030D-6E8A-4147-A177-3AD203B41FA5}">
                      <a16:colId xmlns:a16="http://schemas.microsoft.com/office/drawing/2014/main" val="20002"/>
                    </a:ext>
                  </a:extLst>
                </a:gridCol>
              </a:tblGrid>
              <a:tr h="443938">
                <a:tc>
                  <a:txBody>
                    <a:bodyPr/>
                    <a:lstStyle/>
                    <a:p>
                      <a:pPr marL="0" marR="0">
                        <a:lnSpc>
                          <a:spcPct val="115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Quoting company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Quoted price for CNC PTP control table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Lakshmi  </a:t>
                      </a:r>
                      <a:r>
                        <a:rPr lang="en-IN" sz="1400" err="1">
                          <a:effectLst/>
                          <a:latin typeface="Calibri" panose="020F0502020204030204" pitchFamily="34" charset="0"/>
                          <a:ea typeface="Calibri" panose="020F0502020204030204" pitchFamily="34" charset="0"/>
                          <a:cs typeface="Times New Roman" panose="02020603050405020304" pitchFamily="18" charset="0"/>
                        </a:rPr>
                        <a:t>Brs</a:t>
                      </a:r>
                      <a:r>
                        <a:rPr lang="en-IN" sz="1400">
                          <a:effectLst/>
                          <a:latin typeface="Calibri" panose="020F0502020204030204" pitchFamily="34" charset="0"/>
                          <a:ea typeface="Calibri" panose="020F0502020204030204" pitchFamily="34" charset="0"/>
                          <a:cs typeface="Times New Roman" panose="02020603050405020304" pitchFamily="18" charset="0"/>
                        </a:rPr>
                        <a:t> </a:t>
                      </a:r>
                      <a:r>
                        <a:rPr lang="en-IN" sz="1400" err="1">
                          <a:effectLst/>
                          <a:latin typeface="Calibri" panose="020F0502020204030204" pitchFamily="34" charset="0"/>
                          <a:ea typeface="Calibri" panose="020F0502020204030204" pitchFamily="34" charset="0"/>
                          <a:cs typeface="Times New Roman" panose="02020603050405020304" pitchFamily="18" charset="0"/>
                        </a:rPr>
                        <a:t>pvt</a:t>
                      </a:r>
                      <a:r>
                        <a:rPr lang="en-IN" sz="1400">
                          <a:effectLst/>
                          <a:latin typeface="Calibri" panose="020F0502020204030204" pitchFamily="34" charset="0"/>
                          <a:ea typeface="Calibri" panose="020F0502020204030204" pitchFamily="34" charset="0"/>
                          <a:cs typeface="Times New Roman" panose="02020603050405020304" pitchFamily="18" charset="0"/>
                        </a:rPr>
                        <a:t> ltd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26,500/-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M/c builders Ltd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25,400/-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CNC &amp; Co.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24,300/-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177">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Nuts, Bolts &amp; Comps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Rs 32,100/-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579">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5.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Your company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TextBox 12"/>
          <p:cNvSpPr txBox="1"/>
          <p:nvPr/>
        </p:nvSpPr>
        <p:spPr>
          <a:xfrm>
            <a:off x="1981200" y="1066800"/>
            <a:ext cx="3733800" cy="5355312"/>
          </a:xfrm>
          <a:prstGeom prst="rect">
            <a:avLst/>
          </a:prstGeom>
          <a:noFill/>
        </p:spPr>
        <p:txBody>
          <a:bodyPr wrap="square" rtlCol="0">
            <a:spAutoFit/>
          </a:bodyPr>
          <a:lstStyle/>
          <a:p>
            <a:r>
              <a:rPr lang="en-IN">
                <a:solidFill>
                  <a:prstClr val="black"/>
                </a:solidFill>
              </a:rPr>
              <a:t>A company publishes a tender inviting quotations for a CNC PTP control table which moves only in one axis. The Basic length unit (BLU) is to be 5 microns and the axis velocity is to be 100 mm/min.</a:t>
            </a:r>
            <a:endParaRPr lang="en-US">
              <a:solidFill>
                <a:prstClr val="black"/>
              </a:solidFill>
            </a:endParaRPr>
          </a:p>
          <a:p>
            <a:r>
              <a:rPr lang="en-IN">
                <a:solidFill>
                  <a:prstClr val="black"/>
                </a:solidFill>
              </a:rPr>
              <a:t>You represent another company which builds and sells machines by assembling different pieces of equipment (refer table 1). </a:t>
            </a:r>
            <a:endParaRPr lang="en-US">
              <a:solidFill>
                <a:prstClr val="black"/>
              </a:solidFill>
            </a:endParaRPr>
          </a:p>
          <a:p>
            <a:r>
              <a:rPr lang="en-IN">
                <a:solidFill>
                  <a:prstClr val="black"/>
                </a:solidFill>
              </a:rPr>
              <a:t>Check whether you can build a machine to satisfy the above requirements [4] using 1 PG, stepper motor, 1 GB and 1 table.</a:t>
            </a:r>
            <a:endParaRPr lang="en-US">
              <a:solidFill>
                <a:prstClr val="black"/>
              </a:solidFill>
            </a:endParaRPr>
          </a:p>
          <a:p>
            <a:r>
              <a:rPr lang="en-IN">
                <a:solidFill>
                  <a:prstClr val="black"/>
                </a:solidFill>
              </a:rPr>
              <a:t>Verify whether there is any chance that your quoted price (</a:t>
            </a:r>
            <a:r>
              <a:rPr lang="en-IN" b="1">
                <a:solidFill>
                  <a:prstClr val="black"/>
                </a:solidFill>
              </a:rPr>
              <a:t>assuming you want to make a profit of only </a:t>
            </a:r>
            <a:r>
              <a:rPr lang="en-IN" b="1" err="1">
                <a:solidFill>
                  <a:prstClr val="black"/>
                </a:solidFill>
              </a:rPr>
              <a:t>Rs</a:t>
            </a:r>
            <a:r>
              <a:rPr lang="en-IN" b="1">
                <a:solidFill>
                  <a:prstClr val="black"/>
                </a:solidFill>
              </a:rPr>
              <a:t> 1000 for the CNC PTP control table</a:t>
            </a:r>
            <a:r>
              <a:rPr lang="en-IN">
                <a:solidFill>
                  <a:prstClr val="black"/>
                </a:solidFill>
              </a:rPr>
              <a:t>) would be lowest, (refer table 2). [4]</a:t>
            </a:r>
            <a:endParaRPr lang="en-US">
              <a:solidFill>
                <a:prstClr val="black"/>
              </a:solidFill>
            </a:endParaRPr>
          </a:p>
        </p:txBody>
      </p:sp>
    </p:spTree>
    <p:extLst>
      <p:ext uri="{BB962C8B-B14F-4D97-AF65-F5344CB8AC3E}">
        <p14:creationId xmlns:p14="http://schemas.microsoft.com/office/powerpoint/2010/main" val="2414733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a:t>In a CNC machine with contouring control, the following commands are executed :</a:t>
            </a:r>
            <a:endParaRPr lang="en-US"/>
          </a:p>
          <a:p>
            <a:pPr lvl="0"/>
            <a:endParaRPr lang="en-US"/>
          </a:p>
          <a:p>
            <a:pPr marL="0" indent="0">
              <a:buNone/>
            </a:pPr>
            <a:r>
              <a:rPr lang="en-IN"/>
              <a:t> N01 G90 G00 X100 Y200 Z 20</a:t>
            </a:r>
            <a:endParaRPr lang="en-US"/>
          </a:p>
          <a:p>
            <a:r>
              <a:rPr lang="en-IN"/>
              <a:t>N02 G01 X130 Y240 F50</a:t>
            </a:r>
            <a:endParaRPr lang="en-US"/>
          </a:p>
          <a:p>
            <a:r>
              <a:rPr lang="en-IN"/>
              <a:t>           What is the feed velocity of the cutter in the X direction in line N02 ? </a:t>
            </a:r>
            <a:endParaRPr lang="en-US"/>
          </a:p>
        </p:txBody>
      </p:sp>
    </p:spTree>
    <p:extLst>
      <p:ext uri="{BB962C8B-B14F-4D97-AF65-F5344CB8AC3E}">
        <p14:creationId xmlns:p14="http://schemas.microsoft.com/office/powerpoint/2010/main" val="1109231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Signals / variables which can take up only 2 values – Binary variables</a:t>
            </a:r>
          </a:p>
        </p:txBody>
      </p:sp>
      <p:sp>
        <p:nvSpPr>
          <p:cNvPr id="3" name="Content Placeholder 2"/>
          <p:cNvSpPr>
            <a:spLocks noGrp="1"/>
          </p:cNvSpPr>
          <p:nvPr>
            <p:ph idx="1"/>
          </p:nvPr>
        </p:nvSpPr>
        <p:spPr/>
        <p:txBody>
          <a:bodyPr/>
          <a:lstStyle/>
          <a:p>
            <a:endParaRPr lang="en-US"/>
          </a:p>
        </p:txBody>
      </p:sp>
      <p:grpSp>
        <p:nvGrpSpPr>
          <p:cNvPr id="11" name="Group 10"/>
          <p:cNvGrpSpPr/>
          <p:nvPr/>
        </p:nvGrpSpPr>
        <p:grpSpPr>
          <a:xfrm>
            <a:off x="2397459" y="2209859"/>
            <a:ext cx="4647061" cy="931626"/>
            <a:chOff x="900753" y="2958780"/>
            <a:chExt cx="4647061" cy="931626"/>
          </a:xfrm>
        </p:grpSpPr>
        <p:cxnSp>
          <p:nvCxnSpPr>
            <p:cNvPr id="5" name="Straight Arrow Connector 4"/>
            <p:cNvCxnSpPr/>
            <p:nvPr/>
          </p:nvCxnSpPr>
          <p:spPr>
            <a:xfrm>
              <a:off x="2142698" y="3424593"/>
              <a:ext cx="3405116" cy="85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9080" y="2971634"/>
              <a:ext cx="2272353" cy="369332"/>
            </a:xfrm>
            <a:prstGeom prst="rect">
              <a:avLst/>
            </a:prstGeom>
            <a:noFill/>
          </p:spPr>
          <p:txBody>
            <a:bodyPr wrap="square" rtlCol="0">
              <a:spAutoFit/>
            </a:bodyPr>
            <a:lstStyle/>
            <a:p>
              <a:r>
                <a:rPr lang="en-US"/>
                <a:t>A =  0 volts</a:t>
              </a:r>
            </a:p>
          </p:txBody>
        </p:sp>
        <p:sp>
          <p:nvSpPr>
            <p:cNvPr id="10" name="Rectangle 9"/>
            <p:cNvSpPr/>
            <p:nvPr/>
          </p:nvSpPr>
          <p:spPr>
            <a:xfrm>
              <a:off x="900753" y="2958780"/>
              <a:ext cx="1241946" cy="931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Power supply</a:t>
              </a:r>
            </a:p>
          </p:txBody>
        </p:sp>
      </p:grpSp>
      <p:grpSp>
        <p:nvGrpSpPr>
          <p:cNvPr id="42" name="Group 41"/>
          <p:cNvGrpSpPr/>
          <p:nvPr/>
        </p:nvGrpSpPr>
        <p:grpSpPr>
          <a:xfrm>
            <a:off x="2397459" y="4734376"/>
            <a:ext cx="4647061" cy="1177412"/>
            <a:chOff x="873458" y="3626803"/>
            <a:chExt cx="4647061" cy="1177412"/>
          </a:xfrm>
        </p:grpSpPr>
        <p:grpSp>
          <p:nvGrpSpPr>
            <p:cNvPr id="12" name="Group 11"/>
            <p:cNvGrpSpPr/>
            <p:nvPr/>
          </p:nvGrpSpPr>
          <p:grpSpPr>
            <a:xfrm>
              <a:off x="873458" y="3626803"/>
              <a:ext cx="4647061" cy="1177412"/>
              <a:chOff x="900753" y="2712994"/>
              <a:chExt cx="4647061" cy="1177412"/>
            </a:xfrm>
          </p:grpSpPr>
          <p:cxnSp>
            <p:nvCxnSpPr>
              <p:cNvPr id="13" name="Straight Arrow Connector 12"/>
              <p:cNvCxnSpPr/>
              <p:nvPr/>
            </p:nvCxnSpPr>
            <p:spPr>
              <a:xfrm>
                <a:off x="2142698" y="3424593"/>
                <a:ext cx="3405116" cy="8577"/>
              </a:xfrm>
              <a:prstGeom prst="straightConnector1">
                <a:avLst/>
              </a:prstGeom>
              <a:ln w="31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56839" y="2712994"/>
                <a:ext cx="2272353" cy="369332"/>
              </a:xfrm>
              <a:prstGeom prst="rect">
                <a:avLst/>
              </a:prstGeom>
              <a:noFill/>
            </p:spPr>
            <p:txBody>
              <a:bodyPr wrap="square" rtlCol="0">
                <a:spAutoFit/>
              </a:bodyPr>
              <a:lstStyle/>
              <a:p>
                <a:r>
                  <a:rPr lang="en-US"/>
                  <a:t>A = Pulsed 5/0 volts</a:t>
                </a:r>
              </a:p>
            </p:txBody>
          </p:sp>
          <p:sp>
            <p:nvSpPr>
              <p:cNvPr id="15" name="Rectangle 14"/>
              <p:cNvSpPr/>
              <p:nvPr/>
            </p:nvSpPr>
            <p:spPr>
              <a:xfrm>
                <a:off x="900753" y="2958780"/>
                <a:ext cx="1241946" cy="931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Power supply</a:t>
                </a:r>
              </a:p>
            </p:txBody>
          </p:sp>
        </p:grpSp>
        <p:grpSp>
          <p:nvGrpSpPr>
            <p:cNvPr id="25" name="Group 24"/>
            <p:cNvGrpSpPr/>
            <p:nvPr/>
          </p:nvGrpSpPr>
          <p:grpSpPr>
            <a:xfrm>
              <a:off x="2088105" y="4014941"/>
              <a:ext cx="764277" cy="332038"/>
              <a:chOff x="2088105" y="4014941"/>
              <a:chExt cx="764277" cy="332038"/>
            </a:xfrm>
          </p:grpSpPr>
          <p:cxnSp>
            <p:nvCxnSpPr>
              <p:cNvPr id="9" name="Straight Connector 8"/>
              <p:cNvCxnSpPr/>
              <p:nvPr/>
            </p:nvCxnSpPr>
            <p:spPr>
              <a:xfrm>
                <a:off x="2470244" y="4014942"/>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470243" y="4014942"/>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828494" y="4014941"/>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88105" y="4335230"/>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828067" y="4014940"/>
              <a:ext cx="764277" cy="332038"/>
              <a:chOff x="2088105" y="4014941"/>
              <a:chExt cx="764277" cy="332038"/>
            </a:xfrm>
          </p:grpSpPr>
          <p:cxnSp>
            <p:nvCxnSpPr>
              <p:cNvPr id="27" name="Straight Connector 26"/>
              <p:cNvCxnSpPr/>
              <p:nvPr/>
            </p:nvCxnSpPr>
            <p:spPr>
              <a:xfrm>
                <a:off x="2470244" y="4014942"/>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470243" y="4014942"/>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828494" y="4014941"/>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088105" y="4335230"/>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548408" y="4018112"/>
              <a:ext cx="764277" cy="332038"/>
              <a:chOff x="2088105" y="4014941"/>
              <a:chExt cx="764277" cy="332038"/>
            </a:xfrm>
          </p:grpSpPr>
          <p:cxnSp>
            <p:nvCxnSpPr>
              <p:cNvPr id="32" name="Straight Connector 31"/>
              <p:cNvCxnSpPr/>
              <p:nvPr/>
            </p:nvCxnSpPr>
            <p:spPr>
              <a:xfrm>
                <a:off x="2470244" y="4014942"/>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470243" y="4014942"/>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828494" y="4014941"/>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88105" y="4335230"/>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287518" y="4018111"/>
              <a:ext cx="764277" cy="332038"/>
              <a:chOff x="2088105" y="4014941"/>
              <a:chExt cx="764277" cy="332038"/>
            </a:xfrm>
          </p:grpSpPr>
          <p:cxnSp>
            <p:nvCxnSpPr>
              <p:cNvPr id="37" name="Straight Connector 36"/>
              <p:cNvCxnSpPr/>
              <p:nvPr/>
            </p:nvCxnSpPr>
            <p:spPr>
              <a:xfrm>
                <a:off x="2470244" y="4014942"/>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470243" y="4014942"/>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8494" y="4014941"/>
                <a:ext cx="6824" cy="33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88105" y="4335230"/>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nvCxnSpPr>
          <p:spPr>
            <a:xfrm>
              <a:off x="5027907" y="4350148"/>
              <a:ext cx="382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417499" y="3436602"/>
            <a:ext cx="4647061" cy="1152630"/>
            <a:chOff x="900753" y="2737776"/>
            <a:chExt cx="4647061" cy="1152630"/>
          </a:xfrm>
        </p:grpSpPr>
        <p:cxnSp>
          <p:nvCxnSpPr>
            <p:cNvPr id="44" name="Straight Arrow Connector 43"/>
            <p:cNvCxnSpPr/>
            <p:nvPr/>
          </p:nvCxnSpPr>
          <p:spPr>
            <a:xfrm>
              <a:off x="2142698" y="3424593"/>
              <a:ext cx="3405116" cy="8577"/>
            </a:xfrm>
            <a:prstGeom prst="straightConnector1">
              <a:avLst/>
            </a:prstGeom>
            <a:ln w="31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709079" y="2737776"/>
              <a:ext cx="2272353" cy="369332"/>
            </a:xfrm>
            <a:prstGeom prst="rect">
              <a:avLst/>
            </a:prstGeom>
            <a:noFill/>
          </p:spPr>
          <p:txBody>
            <a:bodyPr wrap="square" rtlCol="0">
              <a:spAutoFit/>
            </a:bodyPr>
            <a:lstStyle/>
            <a:p>
              <a:r>
                <a:rPr lang="en-US"/>
                <a:t>A =  5 volts</a:t>
              </a:r>
            </a:p>
          </p:txBody>
        </p:sp>
        <p:sp>
          <p:nvSpPr>
            <p:cNvPr id="46" name="Rectangle 45"/>
            <p:cNvSpPr/>
            <p:nvPr/>
          </p:nvSpPr>
          <p:spPr>
            <a:xfrm>
              <a:off x="900753" y="2958780"/>
              <a:ext cx="1241946" cy="931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Power supply</a:t>
              </a:r>
            </a:p>
          </p:txBody>
        </p:sp>
      </p:grpSp>
      <p:cxnSp>
        <p:nvCxnSpPr>
          <p:cNvPr id="47" name="Straight Arrow Connector 46"/>
          <p:cNvCxnSpPr/>
          <p:nvPr/>
        </p:nvCxnSpPr>
        <p:spPr>
          <a:xfrm>
            <a:off x="3669679" y="3797358"/>
            <a:ext cx="3405116" cy="8577"/>
          </a:xfrm>
          <a:prstGeom prst="straightConnector1">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119578" y="2499583"/>
            <a:ext cx="1158997" cy="369332"/>
          </a:xfrm>
          <a:prstGeom prst="rect">
            <a:avLst/>
          </a:prstGeom>
          <a:noFill/>
        </p:spPr>
        <p:txBody>
          <a:bodyPr wrap="square" rtlCol="0">
            <a:spAutoFit/>
          </a:bodyPr>
          <a:lstStyle/>
          <a:p>
            <a:r>
              <a:rPr lang="en-US" i="1"/>
              <a:t>t</a:t>
            </a:r>
            <a:r>
              <a:rPr lang="en-US"/>
              <a:t>, seconds</a:t>
            </a:r>
          </a:p>
        </p:txBody>
      </p:sp>
      <p:sp>
        <p:nvSpPr>
          <p:cNvPr id="51" name="TextBox 50"/>
          <p:cNvSpPr txBox="1"/>
          <p:nvPr/>
        </p:nvSpPr>
        <p:spPr>
          <a:xfrm>
            <a:off x="7119579" y="3938753"/>
            <a:ext cx="1158997" cy="369332"/>
          </a:xfrm>
          <a:prstGeom prst="rect">
            <a:avLst/>
          </a:prstGeom>
          <a:noFill/>
        </p:spPr>
        <p:txBody>
          <a:bodyPr wrap="square" rtlCol="0">
            <a:spAutoFit/>
          </a:bodyPr>
          <a:lstStyle/>
          <a:p>
            <a:r>
              <a:rPr lang="en-US" i="1"/>
              <a:t>t</a:t>
            </a:r>
            <a:r>
              <a:rPr lang="en-US"/>
              <a:t>, seconds</a:t>
            </a:r>
          </a:p>
        </p:txBody>
      </p:sp>
      <p:sp>
        <p:nvSpPr>
          <p:cNvPr id="52" name="TextBox 51"/>
          <p:cNvSpPr txBox="1"/>
          <p:nvPr/>
        </p:nvSpPr>
        <p:spPr>
          <a:xfrm>
            <a:off x="7044520" y="5265597"/>
            <a:ext cx="1158997" cy="369332"/>
          </a:xfrm>
          <a:prstGeom prst="rect">
            <a:avLst/>
          </a:prstGeom>
          <a:noFill/>
        </p:spPr>
        <p:txBody>
          <a:bodyPr wrap="square" rtlCol="0">
            <a:spAutoFit/>
          </a:bodyPr>
          <a:lstStyle/>
          <a:p>
            <a:r>
              <a:rPr lang="en-US" i="1"/>
              <a:t>t</a:t>
            </a:r>
            <a:r>
              <a:rPr lang="en-US"/>
              <a:t>, seconds</a:t>
            </a:r>
          </a:p>
        </p:txBody>
      </p:sp>
    </p:spTree>
    <p:extLst>
      <p:ext uri="{BB962C8B-B14F-4D97-AF65-F5344CB8AC3E}">
        <p14:creationId xmlns:p14="http://schemas.microsoft.com/office/powerpoint/2010/main" val="3995511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Truth tables for some logic operations </a:t>
            </a:r>
          </a:p>
        </p:txBody>
      </p:sp>
      <p:graphicFrame>
        <p:nvGraphicFramePr>
          <p:cNvPr id="4" name="Content Placeholder 3"/>
          <p:cNvGraphicFramePr>
            <a:graphicFrameLocks noGrp="1"/>
          </p:cNvGraphicFramePr>
          <p:nvPr>
            <p:ph idx="1"/>
          </p:nvPr>
        </p:nvGraphicFramePr>
        <p:xfrm>
          <a:off x="1783551" y="2327163"/>
          <a:ext cx="8720672" cy="2133600"/>
        </p:xfrm>
        <a:graphic>
          <a:graphicData uri="http://schemas.openxmlformats.org/drawingml/2006/table">
            <a:tbl>
              <a:tblPr/>
              <a:tblGrid>
                <a:gridCol w="810299">
                  <a:extLst>
                    <a:ext uri="{9D8B030D-6E8A-4147-A177-3AD203B41FA5}">
                      <a16:colId xmlns:a16="http://schemas.microsoft.com/office/drawing/2014/main" val="20000"/>
                    </a:ext>
                  </a:extLst>
                </a:gridCol>
                <a:gridCol w="810299">
                  <a:extLst>
                    <a:ext uri="{9D8B030D-6E8A-4147-A177-3AD203B41FA5}">
                      <a16:colId xmlns:a16="http://schemas.microsoft.com/office/drawing/2014/main" val="20001"/>
                    </a:ext>
                  </a:extLst>
                </a:gridCol>
                <a:gridCol w="810299">
                  <a:extLst>
                    <a:ext uri="{9D8B030D-6E8A-4147-A177-3AD203B41FA5}">
                      <a16:colId xmlns:a16="http://schemas.microsoft.com/office/drawing/2014/main" val="20002"/>
                    </a:ext>
                  </a:extLst>
                </a:gridCol>
                <a:gridCol w="810299">
                  <a:extLst>
                    <a:ext uri="{9D8B030D-6E8A-4147-A177-3AD203B41FA5}">
                      <a16:colId xmlns:a16="http://schemas.microsoft.com/office/drawing/2014/main" val="20003"/>
                    </a:ext>
                  </a:extLst>
                </a:gridCol>
                <a:gridCol w="1234449">
                  <a:extLst>
                    <a:ext uri="{9D8B030D-6E8A-4147-A177-3AD203B41FA5}">
                      <a16:colId xmlns:a16="http://schemas.microsoft.com/office/drawing/2014/main" val="20004"/>
                    </a:ext>
                  </a:extLst>
                </a:gridCol>
                <a:gridCol w="1244011">
                  <a:extLst>
                    <a:ext uri="{9D8B030D-6E8A-4147-A177-3AD203B41FA5}">
                      <a16:colId xmlns:a16="http://schemas.microsoft.com/office/drawing/2014/main" val="20005"/>
                    </a:ext>
                  </a:extLst>
                </a:gridCol>
                <a:gridCol w="1500508">
                  <a:extLst>
                    <a:ext uri="{9D8B030D-6E8A-4147-A177-3AD203B41FA5}">
                      <a16:colId xmlns:a16="http://schemas.microsoft.com/office/drawing/2014/main" val="20006"/>
                    </a:ext>
                  </a:extLst>
                </a:gridCol>
                <a:gridCol w="1500508">
                  <a:extLst>
                    <a:ext uri="{9D8B030D-6E8A-4147-A177-3AD203B41FA5}">
                      <a16:colId xmlns:a16="http://schemas.microsoft.com/office/drawing/2014/main" val="20007"/>
                    </a:ext>
                  </a:extLst>
                </a:gridCol>
              </a:tblGrid>
              <a:tr h="361144">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B</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r>
                        <a:rPr lang="en-US" sz="2800" i="1" baseline="30000">
                          <a:effectLst/>
                          <a:latin typeface="Times New Roman" panose="02020603050405020304" pitchFamily="18"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B</a:t>
                      </a:r>
                      <a:r>
                        <a:rPr lang="en-US" sz="2800" i="1" baseline="30000">
                          <a:effectLst/>
                          <a:latin typeface="Times New Roman" panose="02020603050405020304" pitchFamily="18"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i="1">
                          <a:effectLst/>
                          <a:latin typeface="Times New Roman" panose="02020603050405020304" pitchFamily="18" charset="0"/>
                        </a:rPr>
                        <a:t>A + B</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i="1">
                          <a:effectLst/>
                          <a:latin typeface="Times New Roman" panose="02020603050405020304" pitchFamily="18" charset="0"/>
                        </a:rPr>
                        <a:t>A.B</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r>
                        <a:rPr lang="en-US" sz="2800" b="0" i="1">
                          <a:effectLst/>
                          <a:latin typeface="Times New Roman" panose="02020603050405020304" pitchFamily="18" charset="0"/>
                          <a:sym typeface="Symbol" panose="05050102010706020507" pitchFamily="18" charset="2"/>
                        </a:rPr>
                        <a:t></a:t>
                      </a:r>
                      <a:r>
                        <a:rPr lang="en-US" sz="2800" b="0" i="1">
                          <a:effectLst/>
                          <a:latin typeface="Times New Roman" panose="02020603050405020304" pitchFamily="18" charset="0"/>
                        </a:rPr>
                        <a:t> </a:t>
                      </a:r>
                      <a:r>
                        <a:rPr lang="en-US" sz="2800" i="1">
                          <a:effectLst/>
                          <a:latin typeface="Times New Roman" panose="02020603050405020304" pitchFamily="18" charset="0"/>
                          <a:ea typeface="Times New Roman" panose="02020603050405020304" pitchFamily="18" charset="0"/>
                        </a:rPr>
                        <a:t>B</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A#B</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27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control, computer numerical control</a:t>
            </a:r>
          </a:p>
        </p:txBody>
      </p:sp>
      <p:sp>
        <p:nvSpPr>
          <p:cNvPr id="3" name="Content Placeholder 2"/>
          <p:cNvSpPr>
            <a:spLocks noGrp="1"/>
          </p:cNvSpPr>
          <p:nvPr>
            <p:ph idx="1"/>
          </p:nvPr>
        </p:nvSpPr>
        <p:spPr>
          <a:xfrm>
            <a:off x="2152650" y="2620736"/>
            <a:ext cx="7886700" cy="2869237"/>
          </a:xfrm>
        </p:spPr>
        <p:txBody>
          <a:bodyPr>
            <a:normAutofit fontScale="92500"/>
          </a:bodyPr>
          <a:lstStyle/>
          <a:p>
            <a:r>
              <a:rPr lang="en-US"/>
              <a:t>In the beginning – only numbers and alphabets were used to achieve control, together with hard-wired circuitry – there was no computer - so it was just numerical control </a:t>
            </a:r>
          </a:p>
          <a:p>
            <a:r>
              <a:rPr lang="en-US"/>
              <a:t>Later, with the advent of computers, a computer was used in the process of control – so it became computer numerical control or simply computer control</a:t>
            </a:r>
          </a:p>
          <a:p>
            <a:endParaRPr lang="en-US"/>
          </a:p>
        </p:txBody>
      </p:sp>
    </p:spTree>
    <p:extLst>
      <p:ext uri="{BB962C8B-B14F-4D97-AF65-F5344CB8AC3E}">
        <p14:creationId xmlns:p14="http://schemas.microsoft.com/office/powerpoint/2010/main" val="232116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logic operations </a:t>
            </a:r>
          </a:p>
        </p:txBody>
      </p:sp>
      <p:sp>
        <p:nvSpPr>
          <p:cNvPr id="3" name="Content Placeholder 2"/>
          <p:cNvSpPr>
            <a:spLocks noGrp="1"/>
          </p:cNvSpPr>
          <p:nvPr>
            <p:ph idx="1"/>
          </p:nvPr>
        </p:nvSpPr>
        <p:spPr>
          <a:xfrm>
            <a:off x="2152651" y="1825625"/>
            <a:ext cx="2551278" cy="4351338"/>
          </a:xfrm>
        </p:spPr>
        <p:txBody>
          <a:bodyPr>
            <a:normAutofit fontScale="92500" lnSpcReduction="20000"/>
          </a:bodyPr>
          <a:lstStyle/>
          <a:p>
            <a:r>
              <a:rPr lang="en-US"/>
              <a:t> law of complements </a:t>
            </a:r>
          </a:p>
          <a:p>
            <a:r>
              <a:rPr lang="en-US" i="1"/>
              <a:t>a + a</a:t>
            </a:r>
            <a:r>
              <a:rPr lang="en-US" i="1" baseline="30000">
                <a:sym typeface="Symbol" panose="05050102010706020507" pitchFamily="18" charset="2"/>
              </a:rPr>
              <a:t></a:t>
            </a:r>
            <a:r>
              <a:rPr lang="en-US" i="1"/>
              <a:t> = 1</a:t>
            </a:r>
            <a:endParaRPr lang="en-US"/>
          </a:p>
          <a:p>
            <a:r>
              <a:rPr lang="en-US" i="1"/>
              <a:t>a . a</a:t>
            </a:r>
            <a:r>
              <a:rPr lang="en-US" i="1" baseline="30000">
                <a:sym typeface="Symbol" panose="05050102010706020507" pitchFamily="18" charset="2"/>
              </a:rPr>
              <a:t></a:t>
            </a:r>
            <a:r>
              <a:rPr lang="en-US" i="1"/>
              <a:t> = 0</a:t>
            </a:r>
            <a:endParaRPr lang="en-US"/>
          </a:p>
          <a:p>
            <a:r>
              <a:rPr lang="en-US" i="1"/>
              <a:t>a + 1 = 1</a:t>
            </a:r>
            <a:endParaRPr lang="en-US"/>
          </a:p>
          <a:p>
            <a:r>
              <a:rPr lang="en-US" i="1"/>
              <a:t>a . 0  = 0</a:t>
            </a:r>
            <a:endParaRPr lang="en-US"/>
          </a:p>
          <a:p>
            <a:r>
              <a:rPr lang="en-US" i="1"/>
              <a:t>a . 1  = a</a:t>
            </a:r>
            <a:endParaRPr lang="en-US"/>
          </a:p>
          <a:p>
            <a:r>
              <a:rPr lang="en-US" i="1"/>
              <a:t>a + 0 = a</a:t>
            </a:r>
          </a:p>
          <a:p>
            <a:r>
              <a:rPr lang="en-US" i="1"/>
              <a:t>Also</a:t>
            </a:r>
          </a:p>
          <a:p>
            <a:r>
              <a:rPr lang="en-US" i="1" err="1"/>
              <a:t>a+a</a:t>
            </a:r>
            <a:r>
              <a:rPr lang="en-US" i="1"/>
              <a:t> = a</a:t>
            </a:r>
          </a:p>
          <a:p>
            <a:r>
              <a:rPr lang="en-US" err="1"/>
              <a:t>a.a</a:t>
            </a:r>
            <a:r>
              <a:rPr lang="en-US"/>
              <a:t> = a</a:t>
            </a:r>
          </a:p>
          <a:p>
            <a:endParaRPr lang="en-US"/>
          </a:p>
        </p:txBody>
      </p:sp>
      <p:sp>
        <p:nvSpPr>
          <p:cNvPr id="4" name="TextBox 3"/>
          <p:cNvSpPr txBox="1"/>
          <p:nvPr/>
        </p:nvSpPr>
        <p:spPr>
          <a:xfrm>
            <a:off x="5058771" y="1825626"/>
            <a:ext cx="5172501" cy="4401205"/>
          </a:xfrm>
          <a:prstGeom prst="rect">
            <a:avLst/>
          </a:prstGeom>
          <a:noFill/>
        </p:spPr>
        <p:txBody>
          <a:bodyPr wrap="square" rtlCol="0">
            <a:spAutoFit/>
          </a:bodyPr>
          <a:lstStyle/>
          <a:p>
            <a:r>
              <a:rPr lang="en-US" sz="2800">
                <a:sym typeface="Symbol" panose="05050102010706020507" pitchFamily="18" charset="2"/>
              </a:rPr>
              <a:t></a:t>
            </a:r>
            <a:r>
              <a:rPr lang="en-US" sz="2800"/>
              <a:t>  Commutative law  </a:t>
            </a:r>
          </a:p>
          <a:p>
            <a:r>
              <a:rPr lang="en-US" sz="2800" i="1"/>
              <a:t>a + b = b + a</a:t>
            </a:r>
            <a:endParaRPr lang="en-US" sz="2800"/>
          </a:p>
          <a:p>
            <a:r>
              <a:rPr lang="en-US" sz="2800" i="1" err="1"/>
              <a:t>a.b</a:t>
            </a:r>
            <a:r>
              <a:rPr lang="en-US" sz="2800" i="1"/>
              <a:t> = </a:t>
            </a:r>
            <a:r>
              <a:rPr lang="en-US" sz="2800" i="1" err="1"/>
              <a:t>b.a</a:t>
            </a:r>
            <a:endParaRPr lang="en-US" sz="2800"/>
          </a:p>
          <a:p>
            <a:r>
              <a:rPr lang="en-US" sz="2800">
                <a:sym typeface="Symbol" panose="05050102010706020507" pitchFamily="18" charset="2"/>
              </a:rPr>
              <a:t></a:t>
            </a:r>
            <a:r>
              <a:rPr lang="en-US" sz="2800"/>
              <a:t>  Distributive law</a:t>
            </a:r>
          </a:p>
          <a:p>
            <a:r>
              <a:rPr lang="en-US" sz="2800" i="1"/>
              <a:t>a.(b + c) = </a:t>
            </a:r>
            <a:r>
              <a:rPr lang="en-US" sz="2800" i="1" err="1"/>
              <a:t>a.b</a:t>
            </a:r>
            <a:r>
              <a:rPr lang="en-US" sz="2800" i="1"/>
              <a:t> + </a:t>
            </a:r>
            <a:r>
              <a:rPr lang="en-US" sz="2800" i="1" err="1"/>
              <a:t>a.c</a:t>
            </a:r>
            <a:endParaRPr lang="en-US" sz="2800"/>
          </a:p>
          <a:p>
            <a:r>
              <a:rPr lang="en-US" sz="2800">
                <a:sym typeface="Symbol" panose="05050102010706020507" pitchFamily="18" charset="2"/>
              </a:rPr>
              <a:t></a:t>
            </a:r>
            <a:r>
              <a:rPr lang="en-US" sz="2800"/>
              <a:t>  associative law </a:t>
            </a:r>
          </a:p>
          <a:p>
            <a:r>
              <a:rPr lang="en-US" sz="2800" i="1"/>
              <a:t>a + </a:t>
            </a:r>
            <a:r>
              <a:rPr lang="en-US" sz="2800" i="1" err="1"/>
              <a:t>b.c</a:t>
            </a:r>
            <a:r>
              <a:rPr lang="en-US" sz="2800" i="1"/>
              <a:t> = (a + b) . (a + c) </a:t>
            </a:r>
            <a:endParaRPr lang="en-US" sz="2800"/>
          </a:p>
          <a:p>
            <a:r>
              <a:rPr lang="en-US" sz="2800">
                <a:sym typeface="Symbol" panose="05050102010706020507" pitchFamily="18" charset="2"/>
              </a:rPr>
              <a:t></a:t>
            </a:r>
            <a:r>
              <a:rPr lang="en-US" sz="2800"/>
              <a:t>  De Morgan’s laws</a:t>
            </a:r>
          </a:p>
          <a:p>
            <a:r>
              <a:rPr lang="en-US" sz="2800" i="1"/>
              <a:t>(a + b)</a:t>
            </a:r>
            <a:r>
              <a:rPr lang="en-US" sz="2800" i="1" baseline="30000">
                <a:sym typeface="Symbol" panose="05050102010706020507" pitchFamily="18" charset="2"/>
              </a:rPr>
              <a:t></a:t>
            </a:r>
            <a:r>
              <a:rPr lang="en-US" sz="2800" i="1"/>
              <a:t> =  a</a:t>
            </a:r>
            <a:r>
              <a:rPr lang="en-US" sz="2800" i="1" baseline="30000">
                <a:sym typeface="Symbol" panose="05050102010706020507" pitchFamily="18" charset="2"/>
              </a:rPr>
              <a:t></a:t>
            </a:r>
            <a:r>
              <a:rPr lang="en-US" sz="2800" i="1"/>
              <a:t> . b</a:t>
            </a:r>
            <a:r>
              <a:rPr lang="en-US" sz="2800" i="1" baseline="30000">
                <a:sym typeface="Symbol" panose="05050102010706020507" pitchFamily="18" charset="2"/>
              </a:rPr>
              <a:t></a:t>
            </a:r>
            <a:endParaRPr lang="en-US" sz="2800"/>
          </a:p>
          <a:p>
            <a:r>
              <a:rPr lang="en-US" sz="2800" i="1"/>
              <a:t>(a . b)</a:t>
            </a:r>
            <a:r>
              <a:rPr lang="en-US" sz="2800" i="1" baseline="30000">
                <a:sym typeface="Symbol" panose="05050102010706020507" pitchFamily="18" charset="2"/>
              </a:rPr>
              <a:t></a:t>
            </a:r>
            <a:r>
              <a:rPr lang="en-US" sz="2800" i="1"/>
              <a:t> =  a</a:t>
            </a:r>
            <a:r>
              <a:rPr lang="en-US" sz="2800" i="1" baseline="30000">
                <a:sym typeface="Symbol" panose="05050102010706020507" pitchFamily="18" charset="2"/>
              </a:rPr>
              <a:t></a:t>
            </a:r>
            <a:r>
              <a:rPr lang="en-US" sz="2800" i="1"/>
              <a:t> + b</a:t>
            </a:r>
            <a:r>
              <a:rPr lang="en-US" sz="2800" i="1" baseline="30000">
                <a:sym typeface="Symbol" panose="05050102010706020507" pitchFamily="18" charset="2"/>
              </a:rPr>
              <a:t></a:t>
            </a:r>
            <a:endParaRPr lang="en-US" sz="2800"/>
          </a:p>
        </p:txBody>
      </p:sp>
    </p:spTree>
    <p:extLst>
      <p:ext uri="{BB962C8B-B14F-4D97-AF65-F5344CB8AC3E}">
        <p14:creationId xmlns:p14="http://schemas.microsoft.com/office/powerpoint/2010/main" val="4000764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Symbols for logic gates</a:t>
            </a:r>
          </a:p>
        </p:txBody>
      </p:sp>
      <p:pic>
        <p:nvPicPr>
          <p:cNvPr id="5" name="Picture 4"/>
          <p:cNvPicPr>
            <a:picLocks noChangeAspect="1"/>
          </p:cNvPicPr>
          <p:nvPr/>
        </p:nvPicPr>
        <p:blipFill rotWithShape="1">
          <a:blip r:embed="rId2"/>
          <a:srcRect l="-345" r="58592" b="49894"/>
          <a:stretch/>
        </p:blipFill>
        <p:spPr>
          <a:xfrm>
            <a:off x="2240782" y="2288740"/>
            <a:ext cx="5739536" cy="3747191"/>
          </a:xfrm>
          <a:prstGeom prst="rect">
            <a:avLst/>
          </a:prstGeom>
        </p:spPr>
      </p:pic>
    </p:spTree>
    <p:extLst>
      <p:ext uri="{BB962C8B-B14F-4D97-AF65-F5344CB8AC3E}">
        <p14:creationId xmlns:p14="http://schemas.microsoft.com/office/powerpoint/2010/main" val="373228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 of two bits</a:t>
            </a:r>
          </a:p>
        </p:txBody>
      </p:sp>
      <p:sp>
        <p:nvSpPr>
          <p:cNvPr id="3" name="Content Placeholder 2"/>
          <p:cNvSpPr>
            <a:spLocks noGrp="1"/>
          </p:cNvSpPr>
          <p:nvPr>
            <p:ph idx="1"/>
          </p:nvPr>
        </p:nvSpPr>
        <p:spPr>
          <a:xfrm>
            <a:off x="2152650" y="1825626"/>
            <a:ext cx="3956998" cy="2446335"/>
          </a:xfrm>
        </p:spPr>
        <p:txBody>
          <a:bodyPr>
            <a:normAutofit fontScale="92500" lnSpcReduction="20000"/>
          </a:bodyPr>
          <a:lstStyle/>
          <a:p>
            <a:pPr marL="0" indent="0">
              <a:buNone/>
            </a:pPr>
            <a:r>
              <a:rPr lang="en-US"/>
              <a:t> Decimal                Binary</a:t>
            </a:r>
          </a:p>
          <a:p>
            <a:pPr marL="0" indent="0">
              <a:buNone/>
            </a:pPr>
            <a:r>
              <a:rPr lang="en-US"/>
              <a:t> 1 + 1 = 2             1 + 1 = 10</a:t>
            </a:r>
          </a:p>
          <a:p>
            <a:pPr marL="0" indent="0">
              <a:buNone/>
            </a:pPr>
            <a:r>
              <a:rPr lang="en-US"/>
              <a:t>1 + 0 = 1              1 + 0 = 1</a:t>
            </a:r>
          </a:p>
          <a:p>
            <a:pPr marL="0" indent="0">
              <a:buNone/>
            </a:pPr>
            <a:r>
              <a:rPr lang="en-US"/>
              <a:t>0 + 1 = 1              0 + 1 = 1</a:t>
            </a:r>
          </a:p>
          <a:p>
            <a:pPr marL="0" indent="0">
              <a:buNone/>
            </a:pPr>
            <a:r>
              <a:rPr lang="en-US"/>
              <a:t>0 + 0 = 0              0 + 0 = 0</a:t>
            </a:r>
          </a:p>
          <a:p>
            <a:pPr marL="0" indent="0">
              <a:buNone/>
            </a:pPr>
            <a:r>
              <a:rPr lang="en-US"/>
              <a:t>                                                     </a:t>
            </a:r>
          </a:p>
          <a:p>
            <a:pPr marL="0" indent="0">
              <a:buNone/>
            </a:pPr>
            <a:endParaRPr lang="en-US"/>
          </a:p>
        </p:txBody>
      </p:sp>
      <p:graphicFrame>
        <p:nvGraphicFramePr>
          <p:cNvPr id="4" name="Table 3"/>
          <p:cNvGraphicFramePr>
            <a:graphicFrameLocks noGrp="1"/>
          </p:cNvGraphicFramePr>
          <p:nvPr/>
        </p:nvGraphicFramePr>
        <p:xfrm>
          <a:off x="6298679" y="1825626"/>
          <a:ext cx="4136300" cy="2171395"/>
        </p:xfrm>
        <a:graphic>
          <a:graphicData uri="http://schemas.openxmlformats.org/drawingml/2006/table">
            <a:tbl>
              <a:tblPr firstRow="1" bandRow="1">
                <a:tableStyleId>{5C22544A-7EE6-4342-B048-85BDC9FD1C3A}</a:tableStyleId>
              </a:tblPr>
              <a:tblGrid>
                <a:gridCol w="1034075">
                  <a:extLst>
                    <a:ext uri="{9D8B030D-6E8A-4147-A177-3AD203B41FA5}">
                      <a16:colId xmlns:a16="http://schemas.microsoft.com/office/drawing/2014/main" val="20000"/>
                    </a:ext>
                  </a:extLst>
                </a:gridCol>
                <a:gridCol w="1034075">
                  <a:extLst>
                    <a:ext uri="{9D8B030D-6E8A-4147-A177-3AD203B41FA5}">
                      <a16:colId xmlns:a16="http://schemas.microsoft.com/office/drawing/2014/main" val="20001"/>
                    </a:ext>
                  </a:extLst>
                </a:gridCol>
                <a:gridCol w="1034075">
                  <a:extLst>
                    <a:ext uri="{9D8B030D-6E8A-4147-A177-3AD203B41FA5}">
                      <a16:colId xmlns:a16="http://schemas.microsoft.com/office/drawing/2014/main" val="20002"/>
                    </a:ext>
                  </a:extLst>
                </a:gridCol>
                <a:gridCol w="1034075">
                  <a:extLst>
                    <a:ext uri="{9D8B030D-6E8A-4147-A177-3AD203B41FA5}">
                      <a16:colId xmlns:a16="http://schemas.microsoft.com/office/drawing/2014/main" val="20003"/>
                    </a:ext>
                  </a:extLst>
                </a:gridCol>
              </a:tblGrid>
              <a:tr h="434279">
                <a:tc>
                  <a:txBody>
                    <a:bodyPr/>
                    <a:lstStyle/>
                    <a:p>
                      <a:r>
                        <a:rPr lang="en-US" sz="2100"/>
                        <a:t>A</a:t>
                      </a:r>
                    </a:p>
                  </a:txBody>
                  <a:tcPr marL="68580" marR="68580" marT="34290" marB="34290">
                    <a:solidFill>
                      <a:schemeClr val="accent1"/>
                    </a:solidFill>
                  </a:tcPr>
                </a:tc>
                <a:tc>
                  <a:txBody>
                    <a:bodyPr/>
                    <a:lstStyle/>
                    <a:p>
                      <a:r>
                        <a:rPr lang="en-US" sz="2100"/>
                        <a:t>B</a:t>
                      </a:r>
                    </a:p>
                  </a:txBody>
                  <a:tcPr marL="68580" marR="68580" marT="34290" marB="34290">
                    <a:solidFill>
                      <a:schemeClr val="accent1"/>
                    </a:solidFill>
                  </a:tcPr>
                </a:tc>
                <a:tc>
                  <a:txBody>
                    <a:bodyPr/>
                    <a:lstStyle/>
                    <a:p>
                      <a:r>
                        <a:rPr lang="en-US" sz="2100"/>
                        <a:t>Carry</a:t>
                      </a:r>
                    </a:p>
                  </a:txBody>
                  <a:tcPr marL="68580" marR="68580" marT="34290" marB="34290">
                    <a:solidFill>
                      <a:schemeClr val="accent1"/>
                    </a:solidFill>
                  </a:tcPr>
                </a:tc>
                <a:tc>
                  <a:txBody>
                    <a:bodyPr/>
                    <a:lstStyle/>
                    <a:p>
                      <a:r>
                        <a:rPr lang="en-US" sz="2100"/>
                        <a:t>Sum</a:t>
                      </a:r>
                    </a:p>
                  </a:txBody>
                  <a:tcPr marL="68580" marR="68580" marT="34290" marB="34290">
                    <a:solidFill>
                      <a:schemeClr val="accent1"/>
                    </a:solidFill>
                  </a:tcPr>
                </a:tc>
                <a:extLst>
                  <a:ext uri="{0D108BD9-81ED-4DB2-BD59-A6C34878D82A}">
                    <a16:rowId xmlns:a16="http://schemas.microsoft.com/office/drawing/2014/main" val="10000"/>
                  </a:ext>
                </a:extLst>
              </a:tr>
              <a:tr h="434279">
                <a:tc>
                  <a:txBody>
                    <a:bodyPr/>
                    <a:lstStyle/>
                    <a:p>
                      <a:r>
                        <a:rPr lang="en-US" sz="2100"/>
                        <a:t>1</a:t>
                      </a:r>
                    </a:p>
                  </a:txBody>
                  <a:tcPr marL="68580" marR="68580" marT="34290" marB="34290">
                    <a:solidFill>
                      <a:schemeClr val="accent1"/>
                    </a:solidFill>
                  </a:tcPr>
                </a:tc>
                <a:tc>
                  <a:txBody>
                    <a:bodyPr/>
                    <a:lstStyle/>
                    <a:p>
                      <a:r>
                        <a:rPr lang="en-US" sz="2100"/>
                        <a:t>1</a:t>
                      </a:r>
                    </a:p>
                  </a:txBody>
                  <a:tcPr marL="68580" marR="68580" marT="34290" marB="34290">
                    <a:solidFill>
                      <a:schemeClr val="accent1"/>
                    </a:solidFill>
                  </a:tcPr>
                </a:tc>
                <a:tc>
                  <a:txBody>
                    <a:bodyPr/>
                    <a:lstStyle/>
                    <a:p>
                      <a:r>
                        <a:rPr lang="en-US" sz="2100"/>
                        <a:t>1</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extLst>
                  <a:ext uri="{0D108BD9-81ED-4DB2-BD59-A6C34878D82A}">
                    <a16:rowId xmlns:a16="http://schemas.microsoft.com/office/drawing/2014/main" val="10001"/>
                  </a:ext>
                </a:extLst>
              </a:tr>
              <a:tr h="434279">
                <a:tc>
                  <a:txBody>
                    <a:bodyPr/>
                    <a:lstStyle/>
                    <a:p>
                      <a:r>
                        <a:rPr lang="en-US" sz="2100"/>
                        <a:t>1</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tc>
                  <a:txBody>
                    <a:bodyPr/>
                    <a:lstStyle/>
                    <a:p>
                      <a:r>
                        <a:rPr lang="en-US" sz="2100"/>
                        <a:t>1</a:t>
                      </a:r>
                    </a:p>
                  </a:txBody>
                  <a:tcPr marL="68580" marR="68580" marT="34290" marB="34290">
                    <a:solidFill>
                      <a:schemeClr val="accent1"/>
                    </a:solidFill>
                  </a:tcPr>
                </a:tc>
                <a:extLst>
                  <a:ext uri="{0D108BD9-81ED-4DB2-BD59-A6C34878D82A}">
                    <a16:rowId xmlns:a16="http://schemas.microsoft.com/office/drawing/2014/main" val="10002"/>
                  </a:ext>
                </a:extLst>
              </a:tr>
              <a:tr h="434279">
                <a:tc>
                  <a:txBody>
                    <a:bodyPr/>
                    <a:lstStyle/>
                    <a:p>
                      <a:r>
                        <a:rPr lang="en-US" sz="2100"/>
                        <a:t>0</a:t>
                      </a:r>
                    </a:p>
                  </a:txBody>
                  <a:tcPr marL="68580" marR="68580" marT="34290" marB="34290">
                    <a:solidFill>
                      <a:schemeClr val="accent1"/>
                    </a:solidFill>
                  </a:tcPr>
                </a:tc>
                <a:tc>
                  <a:txBody>
                    <a:bodyPr/>
                    <a:lstStyle/>
                    <a:p>
                      <a:r>
                        <a:rPr lang="en-US" sz="2100"/>
                        <a:t>1</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tc>
                  <a:txBody>
                    <a:bodyPr/>
                    <a:lstStyle/>
                    <a:p>
                      <a:r>
                        <a:rPr lang="en-US" sz="2100"/>
                        <a:t>1</a:t>
                      </a:r>
                    </a:p>
                  </a:txBody>
                  <a:tcPr marL="68580" marR="68580" marT="34290" marB="34290">
                    <a:solidFill>
                      <a:schemeClr val="accent1"/>
                    </a:solidFill>
                  </a:tcPr>
                </a:tc>
                <a:extLst>
                  <a:ext uri="{0D108BD9-81ED-4DB2-BD59-A6C34878D82A}">
                    <a16:rowId xmlns:a16="http://schemas.microsoft.com/office/drawing/2014/main" val="10003"/>
                  </a:ext>
                </a:extLst>
              </a:tr>
              <a:tr h="434279">
                <a:tc>
                  <a:txBody>
                    <a:bodyPr/>
                    <a:lstStyle/>
                    <a:p>
                      <a:r>
                        <a:rPr lang="en-US" sz="2100"/>
                        <a:t>0</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tc>
                  <a:txBody>
                    <a:bodyPr/>
                    <a:lstStyle/>
                    <a:p>
                      <a:r>
                        <a:rPr lang="en-US" sz="2100"/>
                        <a:t>0</a:t>
                      </a:r>
                    </a:p>
                  </a:txBody>
                  <a:tcPr marL="68580" marR="68580" marT="34290" marB="34290">
                    <a:solidFill>
                      <a:schemeClr val="accent1"/>
                    </a:solidFill>
                  </a:tcPr>
                </a:tc>
                <a:tc>
                  <a:txBody>
                    <a:bodyPr/>
                    <a:lstStyle/>
                    <a:p>
                      <a:r>
                        <a:rPr lang="en-US" sz="2100" dirty="0"/>
                        <a:t>0</a:t>
                      </a:r>
                    </a:p>
                  </a:txBody>
                  <a:tcPr marL="68580" marR="68580" marT="34290" marB="34290">
                    <a:solidFill>
                      <a:schemeClr val="accent1"/>
                    </a:solidFill>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p:cNvGraphicFramePr>
          <p:nvPr/>
        </p:nvGraphicFramePr>
        <p:xfrm>
          <a:off x="1947328" y="4271960"/>
          <a:ext cx="7220164" cy="2133600"/>
        </p:xfrm>
        <a:graphic>
          <a:graphicData uri="http://schemas.openxmlformats.org/drawingml/2006/table">
            <a:tbl>
              <a:tblPr/>
              <a:tblGrid>
                <a:gridCol w="810299">
                  <a:extLst>
                    <a:ext uri="{9D8B030D-6E8A-4147-A177-3AD203B41FA5}">
                      <a16:colId xmlns:a16="http://schemas.microsoft.com/office/drawing/2014/main" val="20000"/>
                    </a:ext>
                  </a:extLst>
                </a:gridCol>
                <a:gridCol w="810299">
                  <a:extLst>
                    <a:ext uri="{9D8B030D-6E8A-4147-A177-3AD203B41FA5}">
                      <a16:colId xmlns:a16="http://schemas.microsoft.com/office/drawing/2014/main" val="20001"/>
                    </a:ext>
                  </a:extLst>
                </a:gridCol>
                <a:gridCol w="810299">
                  <a:extLst>
                    <a:ext uri="{9D8B030D-6E8A-4147-A177-3AD203B41FA5}">
                      <a16:colId xmlns:a16="http://schemas.microsoft.com/office/drawing/2014/main" val="20002"/>
                    </a:ext>
                  </a:extLst>
                </a:gridCol>
                <a:gridCol w="810299">
                  <a:extLst>
                    <a:ext uri="{9D8B030D-6E8A-4147-A177-3AD203B41FA5}">
                      <a16:colId xmlns:a16="http://schemas.microsoft.com/office/drawing/2014/main" val="20003"/>
                    </a:ext>
                  </a:extLst>
                </a:gridCol>
                <a:gridCol w="1234449">
                  <a:extLst>
                    <a:ext uri="{9D8B030D-6E8A-4147-A177-3AD203B41FA5}">
                      <a16:colId xmlns:a16="http://schemas.microsoft.com/office/drawing/2014/main" val="20004"/>
                    </a:ext>
                  </a:extLst>
                </a:gridCol>
                <a:gridCol w="1244011">
                  <a:extLst>
                    <a:ext uri="{9D8B030D-6E8A-4147-A177-3AD203B41FA5}">
                      <a16:colId xmlns:a16="http://schemas.microsoft.com/office/drawing/2014/main" val="20005"/>
                    </a:ext>
                  </a:extLst>
                </a:gridCol>
                <a:gridCol w="1500508">
                  <a:extLst>
                    <a:ext uri="{9D8B030D-6E8A-4147-A177-3AD203B41FA5}">
                      <a16:colId xmlns:a16="http://schemas.microsoft.com/office/drawing/2014/main" val="20006"/>
                    </a:ext>
                  </a:extLst>
                </a:gridCol>
              </a:tblGrid>
              <a:tr h="361144">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B</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r>
                        <a:rPr lang="en-US" sz="2800" i="1" baseline="30000">
                          <a:effectLst/>
                          <a:latin typeface="Times New Roman" panose="02020603050405020304" pitchFamily="18"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B</a:t>
                      </a:r>
                      <a:r>
                        <a:rPr lang="en-US" sz="2800" i="1" baseline="30000">
                          <a:effectLst/>
                          <a:latin typeface="Times New Roman" panose="02020603050405020304" pitchFamily="18"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i="1">
                          <a:effectLst/>
                          <a:latin typeface="Times New Roman" panose="02020603050405020304" pitchFamily="18" charset="0"/>
                        </a:rPr>
                        <a:t>A + B</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i="1">
                          <a:effectLst/>
                          <a:latin typeface="Times New Roman" panose="02020603050405020304" pitchFamily="18" charset="0"/>
                        </a:rPr>
                        <a:t>A.B</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i="1">
                          <a:effectLst/>
                          <a:latin typeface="Times New Roman" panose="02020603050405020304" pitchFamily="18" charset="0"/>
                          <a:ea typeface="Times New Roman" panose="02020603050405020304" pitchFamily="18" charset="0"/>
                        </a:rPr>
                        <a:t>A</a:t>
                      </a:r>
                      <a:r>
                        <a:rPr lang="en-US" sz="2800" b="0" i="1">
                          <a:effectLst/>
                          <a:latin typeface="Times New Roman" panose="02020603050405020304" pitchFamily="18" charset="0"/>
                          <a:sym typeface="Symbol" panose="05050102010706020507" pitchFamily="18" charset="2"/>
                        </a:rPr>
                        <a:t></a:t>
                      </a:r>
                      <a:r>
                        <a:rPr lang="en-US" sz="2800" b="0" i="1">
                          <a:effectLst/>
                          <a:latin typeface="Times New Roman" panose="02020603050405020304" pitchFamily="18" charset="0"/>
                        </a:rPr>
                        <a:t> </a:t>
                      </a:r>
                      <a:r>
                        <a:rPr lang="en-US" sz="2800" i="1">
                          <a:effectLst/>
                          <a:latin typeface="Times New Roman" panose="02020603050405020304" pitchFamily="18" charset="0"/>
                          <a:ea typeface="Times New Roman" panose="02020603050405020304" pitchFamily="18" charset="0"/>
                        </a:rPr>
                        <a:t>B</a:t>
                      </a:r>
                      <a:endParaRPr lang="en-US" sz="2800">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144">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effectLst/>
                          <a:latin typeface="Times New Roman" panose="02020603050405020304" pitchFamily="18" charset="0"/>
                          <a:ea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407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345" r="58592" b="49894"/>
          <a:stretch/>
        </p:blipFill>
        <p:spPr>
          <a:xfrm>
            <a:off x="6101992" y="941698"/>
            <a:ext cx="4159922" cy="2715903"/>
          </a:xfrm>
          <a:prstGeom prst="rect">
            <a:avLst/>
          </a:prstGeom>
        </p:spPr>
      </p:pic>
      <p:sp>
        <p:nvSpPr>
          <p:cNvPr id="2" name="Title 1"/>
          <p:cNvSpPr>
            <a:spLocks noGrp="1"/>
          </p:cNvSpPr>
          <p:nvPr>
            <p:ph type="title"/>
          </p:nvPr>
        </p:nvSpPr>
        <p:spPr>
          <a:xfrm>
            <a:off x="2152650" y="365127"/>
            <a:ext cx="7886700" cy="576570"/>
          </a:xfrm>
        </p:spPr>
        <p:txBody>
          <a:bodyPr>
            <a:normAutofit fontScale="90000"/>
          </a:bodyPr>
          <a:lstStyle/>
          <a:p>
            <a:r>
              <a:rPr lang="en-US"/>
              <a:t>A half adder – can add up two bits</a:t>
            </a:r>
          </a:p>
        </p:txBody>
      </p:sp>
      <p:sp>
        <p:nvSpPr>
          <p:cNvPr id="3" name="Content Placeholder 2"/>
          <p:cNvSpPr>
            <a:spLocks noGrp="1"/>
          </p:cNvSpPr>
          <p:nvPr>
            <p:ph idx="1"/>
          </p:nvPr>
        </p:nvSpPr>
        <p:spPr/>
        <p:txBody>
          <a:bodyPr/>
          <a:lstStyle/>
          <a:p>
            <a:endParaRPr lang="en-US"/>
          </a:p>
          <a:p>
            <a:endParaRPr lang="en-US"/>
          </a:p>
        </p:txBody>
      </p:sp>
      <p:pic>
        <p:nvPicPr>
          <p:cNvPr id="5" name="Picture 4"/>
          <p:cNvPicPr>
            <a:picLocks noChangeAspect="1"/>
          </p:cNvPicPr>
          <p:nvPr/>
        </p:nvPicPr>
        <p:blipFill rotWithShape="1">
          <a:blip r:embed="rId3"/>
          <a:srcRect b="9121"/>
          <a:stretch/>
        </p:blipFill>
        <p:spPr>
          <a:xfrm>
            <a:off x="1930087" y="3248168"/>
            <a:ext cx="6315169" cy="3470885"/>
          </a:xfrm>
          <a:prstGeom prst="rect">
            <a:avLst/>
          </a:prstGeom>
        </p:spPr>
      </p:pic>
      <p:sp>
        <p:nvSpPr>
          <p:cNvPr id="4" name="TextBox 3">
            <a:extLst>
              <a:ext uri="{FF2B5EF4-FFF2-40B4-BE49-F238E27FC236}">
                <a16:creationId xmlns:a16="http://schemas.microsoft.com/office/drawing/2014/main" id="{D0BC9535-D20E-4202-8FF7-B2C45A65E486}"/>
              </a:ext>
            </a:extLst>
          </p:cNvPr>
          <p:cNvSpPr txBox="1"/>
          <p:nvPr/>
        </p:nvSpPr>
        <p:spPr>
          <a:xfrm>
            <a:off x="2550942" y="1195754"/>
            <a:ext cx="3080824" cy="923330"/>
          </a:xfrm>
          <a:prstGeom prst="rect">
            <a:avLst/>
          </a:prstGeom>
          <a:noFill/>
        </p:spPr>
        <p:txBody>
          <a:bodyPr wrap="square" rtlCol="0">
            <a:spAutoFit/>
          </a:bodyPr>
          <a:lstStyle/>
          <a:p>
            <a:r>
              <a:rPr lang="en-US" dirty="0"/>
              <a:t>   1010111</a:t>
            </a:r>
          </a:p>
          <a:p>
            <a:r>
              <a:rPr lang="en-US" dirty="0"/>
              <a:t>+ 0101110</a:t>
            </a:r>
          </a:p>
          <a:p>
            <a:r>
              <a:rPr lang="en-US" dirty="0"/>
              <a:t>               01</a:t>
            </a:r>
            <a:endParaRPr lang="en-IN" dirty="0"/>
          </a:p>
        </p:txBody>
      </p:sp>
    </p:spTree>
    <p:extLst>
      <p:ext uri="{BB962C8B-B14F-4D97-AF65-F5344CB8AC3E}">
        <p14:creationId xmlns:p14="http://schemas.microsoft.com/office/powerpoint/2010/main" val="273729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Area of application of computer control</a:t>
            </a:r>
          </a:p>
        </p:txBody>
      </p:sp>
      <p:sp>
        <p:nvSpPr>
          <p:cNvPr id="3" name="Content Placeholder 2"/>
          <p:cNvSpPr>
            <a:spLocks noGrp="1"/>
          </p:cNvSpPr>
          <p:nvPr>
            <p:ph idx="1"/>
          </p:nvPr>
        </p:nvSpPr>
        <p:spPr/>
        <p:txBody>
          <a:bodyPr>
            <a:normAutofit fontScale="70000" lnSpcReduction="20000"/>
          </a:bodyPr>
          <a:lstStyle/>
          <a:p>
            <a:r>
              <a:rPr lang="en-US" i="1"/>
              <a:t>Is CNC primarily meant for mass (high volume) production ? </a:t>
            </a:r>
          </a:p>
          <a:p>
            <a:r>
              <a:rPr lang="en-US"/>
              <a:t>Fixed automation </a:t>
            </a:r>
            <a:r>
              <a:rPr lang="en-US">
                <a:sym typeface="Wingdings" panose="05000000000000000000" pitchFamily="2" charset="2"/>
              </a:rPr>
              <a:t> </a:t>
            </a:r>
            <a:r>
              <a:rPr lang="en-US"/>
              <a:t> SPM (Special purpose machines) with automated material handling devices are employed in such cases. This helps in reducing machining time, cyclic idle time and non-cyclic time losses. </a:t>
            </a:r>
          </a:p>
          <a:p>
            <a:r>
              <a:rPr lang="en-US" i="1"/>
              <a:t>Why  not CNC ? </a:t>
            </a:r>
            <a:r>
              <a:rPr lang="en-US"/>
              <a:t>– In mass production, there is hardly any change in part design over extended periods of time. Hence, CNC, which possesses flexibility –is not necessary in mass production. </a:t>
            </a:r>
          </a:p>
          <a:p>
            <a:r>
              <a:rPr lang="en-US" i="1"/>
              <a:t>Why not Fixed automation for low volume production ? </a:t>
            </a:r>
            <a:r>
              <a:rPr lang="en-US"/>
              <a:t>In low volume production, part design changes frequently. Fixed automation is not amenable to frequent changes.  </a:t>
            </a:r>
          </a:p>
          <a:p>
            <a:r>
              <a:rPr lang="en-US"/>
              <a:t>But if control is achieved by application of letters, numbers, codes and language, it is easy to change – and that is CNC</a:t>
            </a:r>
          </a:p>
          <a:p>
            <a:r>
              <a:rPr lang="en-US"/>
              <a:t>Hence – flexibility is the one advantage which makes computer control more suitable than fixed automation in case of low volume production.</a:t>
            </a:r>
          </a:p>
          <a:p>
            <a:r>
              <a:rPr lang="en-US"/>
              <a:t>In addition, CNC has the ability to manufacture complex shapes without the use of part-specific tooling.</a:t>
            </a:r>
          </a:p>
        </p:txBody>
      </p:sp>
    </p:spTree>
    <p:extLst>
      <p:ext uri="{BB962C8B-B14F-4D97-AF65-F5344CB8AC3E}">
        <p14:creationId xmlns:p14="http://schemas.microsoft.com/office/powerpoint/2010/main" val="279168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How is computer control achieved ?</a:t>
            </a:r>
          </a:p>
        </p:txBody>
      </p:sp>
      <p:sp>
        <p:nvSpPr>
          <p:cNvPr id="3" name="Content Placeholder 2"/>
          <p:cNvSpPr>
            <a:spLocks noGrp="1"/>
          </p:cNvSpPr>
          <p:nvPr>
            <p:ph idx="1"/>
          </p:nvPr>
        </p:nvSpPr>
        <p:spPr>
          <a:xfrm>
            <a:off x="2152650" y="3564546"/>
            <a:ext cx="7886700" cy="2899317"/>
          </a:xfrm>
        </p:spPr>
        <p:txBody>
          <a:bodyPr>
            <a:normAutofit/>
          </a:bodyPr>
          <a:lstStyle/>
          <a:p>
            <a:r>
              <a:rPr lang="en-US" sz="2700"/>
              <a:t>By interfacing the machine with a computer </a:t>
            </a:r>
          </a:p>
          <a:p>
            <a:r>
              <a:rPr lang="en-US" sz="2700"/>
              <a:t>By modifying conventional machine tool architecture </a:t>
            </a:r>
          </a:p>
          <a:p>
            <a:r>
              <a:rPr lang="en-US" sz="2700"/>
              <a:t>By adding devices which permit the control of motion and other actions from computer </a:t>
            </a:r>
          </a:p>
          <a:p>
            <a:r>
              <a:rPr lang="en-US" sz="2700"/>
              <a:t>By writing and executing a program from the computer </a:t>
            </a:r>
          </a:p>
          <a:p>
            <a:endParaRPr lang="en-US"/>
          </a:p>
        </p:txBody>
      </p:sp>
      <p:pic>
        <p:nvPicPr>
          <p:cNvPr id="2050" name="Picture 2" descr="https://encrypted-tbn0.gstatic.com/images?q=tbn:ANd9GcSqtnai8gvqXgZb2DTF6slqYgS-bH4ayq9k8O3p0uMHCK9osmv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340871"/>
            <a:ext cx="1543050" cy="16644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a:grpSpLocks/>
          </p:cNvGrpSpPr>
          <p:nvPr/>
        </p:nvGrpSpPr>
        <p:grpSpPr bwMode="auto">
          <a:xfrm>
            <a:off x="4913587" y="1318515"/>
            <a:ext cx="4940011" cy="2203393"/>
            <a:chOff x="6150" y="5340"/>
            <a:chExt cx="4905" cy="1725"/>
          </a:xfrm>
        </p:grpSpPr>
        <p:grpSp>
          <p:nvGrpSpPr>
            <p:cNvPr id="6" name="Group 5"/>
            <p:cNvGrpSpPr>
              <a:grpSpLocks/>
            </p:cNvGrpSpPr>
            <p:nvPr/>
          </p:nvGrpSpPr>
          <p:grpSpPr bwMode="auto">
            <a:xfrm>
              <a:off x="6150" y="5340"/>
              <a:ext cx="4905" cy="1725"/>
              <a:chOff x="6135" y="5390"/>
              <a:chExt cx="4905" cy="1725"/>
            </a:xfrm>
          </p:grpSpPr>
          <p:grpSp>
            <p:nvGrpSpPr>
              <p:cNvPr id="8" name="Group 7"/>
              <p:cNvGrpSpPr>
                <a:grpSpLocks/>
              </p:cNvGrpSpPr>
              <p:nvPr/>
            </p:nvGrpSpPr>
            <p:grpSpPr bwMode="auto">
              <a:xfrm>
                <a:off x="6525" y="5390"/>
                <a:ext cx="4395" cy="1725"/>
                <a:chOff x="6525" y="9570"/>
                <a:chExt cx="4395" cy="1725"/>
              </a:xfrm>
            </p:grpSpPr>
            <p:sp>
              <p:nvSpPr>
                <p:cNvPr id="10" name="Text Box 799"/>
                <p:cNvSpPr txBox="1">
                  <a:spLocks noChangeArrowheads="1"/>
                </p:cNvSpPr>
                <p:nvPr/>
              </p:nvSpPr>
              <p:spPr bwMode="auto">
                <a:xfrm>
                  <a:off x="8505" y="10455"/>
                  <a:ext cx="330" cy="2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000">
                      <a:latin typeface="Times New Roman" panose="02020603050405020304" pitchFamily="18" charset="0"/>
                      <a:ea typeface="Times New Roman" panose="02020603050405020304" pitchFamily="18" charset="0"/>
                    </a:rPr>
                    <a:t>1:1</a:t>
                  </a:r>
                  <a:endParaRPr lang="en-US" sz="1200">
                    <a:latin typeface="Times New Roman" panose="02020603050405020304" pitchFamily="18" charset="0"/>
                    <a:ea typeface="Times New Roman" panose="02020603050405020304" pitchFamily="18" charset="0"/>
                  </a:endParaRPr>
                </a:p>
              </p:txBody>
            </p:sp>
            <p:grpSp>
              <p:nvGrpSpPr>
                <p:cNvPr id="11" name="Group 10"/>
                <p:cNvGrpSpPr>
                  <a:grpSpLocks/>
                </p:cNvGrpSpPr>
                <p:nvPr/>
              </p:nvGrpSpPr>
              <p:grpSpPr bwMode="auto">
                <a:xfrm>
                  <a:off x="6525" y="9570"/>
                  <a:ext cx="4395" cy="1725"/>
                  <a:chOff x="6525" y="9570"/>
                  <a:chExt cx="4395" cy="1725"/>
                </a:xfrm>
              </p:grpSpPr>
              <p:sp>
                <p:nvSpPr>
                  <p:cNvPr id="12" name="Rectangle 11"/>
                  <p:cNvSpPr>
                    <a:spLocks noChangeArrowheads="1"/>
                  </p:cNvSpPr>
                  <p:nvPr/>
                </p:nvSpPr>
                <p:spPr bwMode="auto">
                  <a:xfrm>
                    <a:off x="9000" y="10041"/>
                    <a:ext cx="1485" cy="2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13" name="Group 12"/>
                  <p:cNvGrpSpPr>
                    <a:grpSpLocks/>
                  </p:cNvGrpSpPr>
                  <p:nvPr/>
                </p:nvGrpSpPr>
                <p:grpSpPr bwMode="auto">
                  <a:xfrm>
                    <a:off x="8700" y="9786"/>
                    <a:ext cx="360" cy="690"/>
                    <a:chOff x="9120" y="10695"/>
                    <a:chExt cx="795" cy="1230"/>
                  </a:xfrm>
                </p:grpSpPr>
                <p:sp>
                  <p:nvSpPr>
                    <p:cNvPr id="30" name="Rectangle 29"/>
                    <p:cNvSpPr>
                      <a:spLocks noChangeArrowheads="1"/>
                    </p:cNvSpPr>
                    <p:nvPr/>
                  </p:nvSpPr>
                  <p:spPr bwMode="auto">
                    <a:xfrm>
                      <a:off x="9120" y="10695"/>
                      <a:ext cx="555" cy="12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Rectangle 30"/>
                    <p:cNvSpPr>
                      <a:spLocks noChangeArrowheads="1"/>
                    </p:cNvSpPr>
                    <p:nvPr/>
                  </p:nvSpPr>
                  <p:spPr bwMode="auto">
                    <a:xfrm>
                      <a:off x="9675" y="10920"/>
                      <a:ext cx="240" cy="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Rectangle 31"/>
                    <p:cNvSpPr>
                      <a:spLocks noChangeArrowheads="1"/>
                    </p:cNvSpPr>
                    <p:nvPr/>
                  </p:nvSpPr>
                  <p:spPr bwMode="auto">
                    <a:xfrm>
                      <a:off x="9675" y="11520"/>
                      <a:ext cx="225" cy="2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14" name="AutoShape 806"/>
                  <p:cNvSpPr>
                    <a:spLocks noChangeArrowheads="1"/>
                  </p:cNvSpPr>
                  <p:nvPr/>
                </p:nvSpPr>
                <p:spPr bwMode="auto">
                  <a:xfrm>
                    <a:off x="6525" y="9801"/>
                    <a:ext cx="825" cy="63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Rectangle 14"/>
                  <p:cNvSpPr>
                    <a:spLocks noChangeArrowheads="1"/>
                  </p:cNvSpPr>
                  <p:nvPr/>
                </p:nvSpPr>
                <p:spPr bwMode="auto">
                  <a:xfrm>
                    <a:off x="7350" y="10026"/>
                    <a:ext cx="1350" cy="1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Text Box 808"/>
                  <p:cNvSpPr txBox="1">
                    <a:spLocks noChangeArrowheads="1"/>
                  </p:cNvSpPr>
                  <p:nvPr/>
                </p:nvSpPr>
                <p:spPr bwMode="auto">
                  <a:xfrm>
                    <a:off x="7470" y="9771"/>
                    <a:ext cx="780" cy="73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endParaRPr lang="en-US" sz="1100">
                      <a:latin typeface="Times New Roman" panose="02020603050405020304" pitchFamily="18" charset="0"/>
                      <a:ea typeface="Times New Roman" panose="02020603050405020304" pitchFamily="18" charset="0"/>
                    </a:endParaRPr>
                  </a:p>
                  <a:p>
                    <a:endParaRPr lang="en-US" sz="1100">
                      <a:latin typeface="Times New Roman" panose="02020603050405020304" pitchFamily="18" charset="0"/>
                      <a:ea typeface="Times New Roman" panose="02020603050405020304" pitchFamily="18" charset="0"/>
                    </a:endParaRPr>
                  </a:p>
                  <a:p>
                    <a:r>
                      <a:rPr lang="en-US" sz="1600">
                        <a:latin typeface="Times New Roman" panose="02020603050405020304" pitchFamily="18" charset="0"/>
                        <a:ea typeface="Times New Roman" panose="02020603050405020304" pitchFamily="18" charset="0"/>
                      </a:rPr>
                      <a:t>Speed gear box</a:t>
                    </a:r>
                  </a:p>
                </p:txBody>
              </p:sp>
              <p:sp>
                <p:nvSpPr>
                  <p:cNvPr id="17" name="AutoShape 809"/>
                  <p:cNvSpPr>
                    <a:spLocks noChangeArrowheads="1"/>
                  </p:cNvSpPr>
                  <p:nvPr/>
                </p:nvSpPr>
                <p:spPr bwMode="auto">
                  <a:xfrm>
                    <a:off x="10020" y="10266"/>
                    <a:ext cx="293" cy="405"/>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Text Box 810"/>
                  <p:cNvSpPr txBox="1">
                    <a:spLocks noChangeArrowheads="1"/>
                  </p:cNvSpPr>
                  <p:nvPr/>
                </p:nvSpPr>
                <p:spPr bwMode="auto">
                  <a:xfrm>
                    <a:off x="6585" y="9876"/>
                    <a:ext cx="7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600">
                        <a:latin typeface="Times New Roman" panose="02020603050405020304" pitchFamily="18" charset="0"/>
                        <a:ea typeface="Times New Roman" panose="02020603050405020304" pitchFamily="18" charset="0"/>
                      </a:rPr>
                      <a:t>Motor</a:t>
                    </a:r>
                  </a:p>
                </p:txBody>
              </p:sp>
              <p:sp>
                <p:nvSpPr>
                  <p:cNvPr id="19" name="AutoShape 811"/>
                  <p:cNvSpPr>
                    <a:spLocks noChangeArrowheads="1"/>
                  </p:cNvSpPr>
                  <p:nvPr/>
                </p:nvSpPr>
                <p:spPr bwMode="auto">
                  <a:xfrm flipV="1">
                    <a:off x="6555" y="10431"/>
                    <a:ext cx="780" cy="180"/>
                  </a:xfrm>
                  <a:custGeom>
                    <a:avLst/>
                    <a:gdLst>
                      <a:gd name="G0" fmla="+- 3323 0 0"/>
                      <a:gd name="G1" fmla="+- 21600 0 3323"/>
                      <a:gd name="G2" fmla="*/ 3323 1 2"/>
                      <a:gd name="G3" fmla="+- 21600 0 G2"/>
                      <a:gd name="G4" fmla="+/ 3323 21600 2"/>
                      <a:gd name="G5" fmla="+/ G1 0 2"/>
                      <a:gd name="G6" fmla="*/ 21600 21600 3323"/>
                      <a:gd name="G7" fmla="*/ G6 1 2"/>
                      <a:gd name="G8" fmla="+- 21600 0 G7"/>
                      <a:gd name="G9" fmla="*/ 21600 1 2"/>
                      <a:gd name="G10" fmla="+- 3323 0 G9"/>
                      <a:gd name="G11" fmla="?: G10 G8 0"/>
                      <a:gd name="G12" fmla="?: G10 G7 21600"/>
                      <a:gd name="T0" fmla="*/ 19938 w 21600"/>
                      <a:gd name="T1" fmla="*/ 10800 h 21600"/>
                      <a:gd name="T2" fmla="*/ 10800 w 21600"/>
                      <a:gd name="T3" fmla="*/ 21600 h 21600"/>
                      <a:gd name="T4" fmla="*/ 1662 w 21600"/>
                      <a:gd name="T5" fmla="*/ 10800 h 21600"/>
                      <a:gd name="T6" fmla="*/ 10800 w 21600"/>
                      <a:gd name="T7" fmla="*/ 0 h 21600"/>
                      <a:gd name="T8" fmla="*/ 3462 w 21600"/>
                      <a:gd name="T9" fmla="*/ 3462 h 21600"/>
                      <a:gd name="T10" fmla="*/ 18138 w 21600"/>
                      <a:gd name="T11" fmla="*/ 18138 h 21600"/>
                    </a:gdLst>
                    <a:ahLst/>
                    <a:cxnLst>
                      <a:cxn ang="0">
                        <a:pos x="T0" y="T1"/>
                      </a:cxn>
                      <a:cxn ang="0">
                        <a:pos x="T2" y="T3"/>
                      </a:cxn>
                      <a:cxn ang="0">
                        <a:pos x="T4" y="T5"/>
                      </a:cxn>
                      <a:cxn ang="0">
                        <a:pos x="T6" y="T7"/>
                      </a:cxn>
                    </a:cxnLst>
                    <a:rect l="T8" t="T9" r="T10" b="T11"/>
                    <a:pathLst>
                      <a:path w="21600" h="21600">
                        <a:moveTo>
                          <a:pt x="0" y="0"/>
                        </a:moveTo>
                        <a:lnTo>
                          <a:pt x="3323" y="21600"/>
                        </a:lnTo>
                        <a:lnTo>
                          <a:pt x="18277" y="21600"/>
                        </a:lnTo>
                        <a:lnTo>
                          <a:pt x="21600" y="0"/>
                        </a:lnTo>
                        <a:close/>
                      </a:path>
                    </a:pathLst>
                  </a:cu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20" name="Line 812"/>
                  <p:cNvCxnSpPr>
                    <a:cxnSpLocks noChangeShapeType="1"/>
                  </p:cNvCxnSpPr>
                  <p:nvPr/>
                </p:nvCxnSpPr>
                <p:spPr bwMode="auto">
                  <a:xfrm>
                    <a:off x="10095" y="10041"/>
                    <a:ext cx="105"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813"/>
                  <p:cNvCxnSpPr>
                    <a:cxnSpLocks noChangeShapeType="1"/>
                  </p:cNvCxnSpPr>
                  <p:nvPr/>
                </p:nvCxnSpPr>
                <p:spPr bwMode="auto">
                  <a:xfrm>
                    <a:off x="10200" y="10041"/>
                    <a:ext cx="105"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814"/>
                  <p:cNvCxnSpPr>
                    <a:cxnSpLocks noChangeShapeType="1"/>
                  </p:cNvCxnSpPr>
                  <p:nvPr/>
                </p:nvCxnSpPr>
                <p:spPr bwMode="auto">
                  <a:xfrm>
                    <a:off x="10305" y="10041"/>
                    <a:ext cx="105"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Rectangle 22"/>
                  <p:cNvSpPr>
                    <a:spLocks noChangeArrowheads="1"/>
                  </p:cNvSpPr>
                  <p:nvPr/>
                </p:nvSpPr>
                <p:spPr bwMode="auto">
                  <a:xfrm>
                    <a:off x="8370" y="9570"/>
                    <a:ext cx="98" cy="9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Rectangle 23"/>
                  <p:cNvSpPr>
                    <a:spLocks noChangeArrowheads="1"/>
                  </p:cNvSpPr>
                  <p:nvPr/>
                </p:nvSpPr>
                <p:spPr bwMode="auto">
                  <a:xfrm>
                    <a:off x="8370" y="10515"/>
                    <a:ext cx="98" cy="7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8475" y="10905"/>
                    <a:ext cx="255" cy="1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Text Box 818"/>
                  <p:cNvSpPr txBox="1">
                    <a:spLocks noChangeArrowheads="1"/>
                  </p:cNvSpPr>
                  <p:nvPr/>
                </p:nvSpPr>
                <p:spPr bwMode="auto">
                  <a:xfrm>
                    <a:off x="8640" y="10731"/>
                    <a:ext cx="495"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a:latin typeface="Times New Roman" panose="02020603050405020304" pitchFamily="18" charset="0"/>
                        <a:ea typeface="Times New Roman" panose="02020603050405020304" pitchFamily="18" charset="0"/>
                      </a:rPr>
                      <a:t>Feed Gear Box</a:t>
                    </a:r>
                    <a:endParaRPr lang="en-US" sz="1600">
                      <a:latin typeface="Times New Roman" panose="02020603050405020304" pitchFamily="18" charset="0"/>
                      <a:ea typeface="Times New Roman" panose="02020603050405020304" pitchFamily="18" charset="0"/>
                    </a:endParaRPr>
                  </a:p>
                </p:txBody>
              </p:sp>
              <p:sp>
                <p:nvSpPr>
                  <p:cNvPr id="27" name="Rectangle 26" descr="Wide downward diagonal"/>
                  <p:cNvSpPr>
                    <a:spLocks noChangeArrowheads="1"/>
                  </p:cNvSpPr>
                  <p:nvPr/>
                </p:nvSpPr>
                <p:spPr bwMode="auto">
                  <a:xfrm>
                    <a:off x="9135" y="10890"/>
                    <a:ext cx="1620" cy="143"/>
                  </a:xfrm>
                  <a:prstGeom prst="rect">
                    <a:avLst/>
                  </a:prstGeom>
                  <a:pattFill prst="wd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Rectangle 27"/>
                  <p:cNvSpPr>
                    <a:spLocks noChangeArrowheads="1"/>
                  </p:cNvSpPr>
                  <p:nvPr/>
                </p:nvSpPr>
                <p:spPr bwMode="auto">
                  <a:xfrm>
                    <a:off x="9675" y="10425"/>
                    <a:ext cx="1245" cy="3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9" name="Text Box 821"/>
                  <p:cNvSpPr txBox="1">
                    <a:spLocks noChangeArrowheads="1"/>
                  </p:cNvSpPr>
                  <p:nvPr/>
                </p:nvSpPr>
                <p:spPr bwMode="auto">
                  <a:xfrm>
                    <a:off x="9840" y="10740"/>
                    <a:ext cx="840" cy="52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r>
                      <a:rPr lang="en-US">
                        <a:latin typeface="Times New Roman" panose="02020603050405020304" pitchFamily="18" charset="0"/>
                        <a:ea typeface="Times New Roman" panose="02020603050405020304" pitchFamily="18" charset="0"/>
                      </a:rPr>
                      <a:t>    Nut</a:t>
                    </a:r>
                  </a:p>
                </p:txBody>
              </p:sp>
            </p:grpSp>
          </p:grpSp>
          <p:cxnSp>
            <p:nvCxnSpPr>
              <p:cNvPr id="9" name="Line 822"/>
              <p:cNvCxnSpPr>
                <a:cxnSpLocks noChangeShapeType="1"/>
              </p:cNvCxnSpPr>
              <p:nvPr/>
            </p:nvCxnSpPr>
            <p:spPr bwMode="auto">
              <a:xfrm>
                <a:off x="6135" y="5972"/>
                <a:ext cx="4905"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cxnSp>
        </p:grpSp>
        <p:sp>
          <p:nvSpPr>
            <p:cNvPr id="7" name="Text Box 823"/>
            <p:cNvSpPr txBox="1">
              <a:spLocks noChangeArrowheads="1"/>
            </p:cNvSpPr>
            <p:nvPr/>
          </p:nvSpPr>
          <p:spPr bwMode="auto">
            <a:xfrm>
              <a:off x="9690" y="6195"/>
              <a:ext cx="1275" cy="31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en-US" sz="2000">
                  <a:latin typeface="Times New Roman" panose="02020603050405020304" pitchFamily="18" charset="0"/>
                  <a:ea typeface="Times New Roman" panose="02020603050405020304" pitchFamily="18" charset="0"/>
                </a:rPr>
                <a:t>Carriage</a:t>
              </a:r>
            </a:p>
          </p:txBody>
        </p:sp>
      </p:grpSp>
      <p:sp>
        <p:nvSpPr>
          <p:cNvPr id="4" name="Left-Right Arrow 3"/>
          <p:cNvSpPr/>
          <p:nvPr/>
        </p:nvSpPr>
        <p:spPr>
          <a:xfrm>
            <a:off x="3321926" y="1858451"/>
            <a:ext cx="1969336" cy="4023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36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CNC program ?</a:t>
            </a:r>
          </a:p>
        </p:txBody>
      </p:sp>
      <p:sp>
        <p:nvSpPr>
          <p:cNvPr id="3" name="Content Placeholder 2"/>
          <p:cNvSpPr>
            <a:spLocks noGrp="1"/>
          </p:cNvSpPr>
          <p:nvPr>
            <p:ph idx="1"/>
          </p:nvPr>
        </p:nvSpPr>
        <p:spPr/>
        <p:txBody>
          <a:bodyPr/>
          <a:lstStyle/>
          <a:p>
            <a:r>
              <a:rPr lang="en-US"/>
              <a:t>A CNC program is a sequence of commands, written in a suitable language, meant for controlling the operations of a machine </a:t>
            </a:r>
          </a:p>
          <a:p>
            <a:r>
              <a:rPr lang="en-US"/>
              <a:t>When executed, it makes a machine tool carry out some motions and auxiliary operations </a:t>
            </a:r>
          </a:p>
          <a:p>
            <a:r>
              <a:rPr lang="en-US"/>
              <a:t>As a result, a part is successfully produced from a blank</a:t>
            </a:r>
          </a:p>
          <a:p>
            <a:r>
              <a:rPr lang="en-US"/>
              <a:t>There are other operations also, apart from machining, which are successfully controlled by CNC program execution. </a:t>
            </a:r>
          </a:p>
        </p:txBody>
      </p:sp>
    </p:spTree>
    <p:extLst>
      <p:ext uri="{BB962C8B-B14F-4D97-AF65-F5344CB8AC3E}">
        <p14:creationId xmlns:p14="http://schemas.microsoft.com/office/powerpoint/2010/main" val="197365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typical command blocks</a:t>
            </a:r>
          </a:p>
        </p:txBody>
      </p:sp>
      <p:sp>
        <p:nvSpPr>
          <p:cNvPr id="3" name="Content Placeholder 2"/>
          <p:cNvSpPr>
            <a:spLocks noGrp="1"/>
          </p:cNvSpPr>
          <p:nvPr>
            <p:ph idx="1"/>
          </p:nvPr>
        </p:nvSpPr>
        <p:spPr/>
        <p:txBody>
          <a:bodyPr/>
          <a:lstStyle/>
          <a:p>
            <a:r>
              <a:rPr lang="en-US"/>
              <a:t>N006   G90 G00 X20 Y30 </a:t>
            </a:r>
          </a:p>
          <a:p>
            <a:r>
              <a:rPr lang="en-US"/>
              <a:t>N007   Y50</a:t>
            </a:r>
          </a:p>
          <a:p>
            <a:r>
              <a:rPr lang="en-US"/>
              <a:t>N008   G01  X100 Y100 F200</a:t>
            </a:r>
          </a:p>
          <a:p>
            <a:r>
              <a:rPr lang="en-US"/>
              <a:t>N009   G02 X140  R30 </a:t>
            </a:r>
          </a:p>
          <a:p>
            <a:r>
              <a:rPr lang="en-US"/>
              <a:t>N010   M30</a:t>
            </a:r>
          </a:p>
          <a:p>
            <a:endParaRPr lang="en-US"/>
          </a:p>
        </p:txBody>
      </p:sp>
      <p:cxnSp>
        <p:nvCxnSpPr>
          <p:cNvPr id="5" name="Straight Arrow Connector 4"/>
          <p:cNvCxnSpPr/>
          <p:nvPr/>
        </p:nvCxnSpPr>
        <p:spPr>
          <a:xfrm flipV="1">
            <a:off x="6003934" y="5970018"/>
            <a:ext cx="242969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4789090" y="4755173"/>
            <a:ext cx="2429690"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561993" y="5274194"/>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6547568" y="4755173"/>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7979854" y="4156761"/>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6248172" y="5428769"/>
            <a:ext cx="684764" cy="300082"/>
          </a:xfrm>
          <a:prstGeom prst="rect">
            <a:avLst/>
          </a:prstGeom>
          <a:noFill/>
        </p:spPr>
        <p:txBody>
          <a:bodyPr wrap="square" rtlCol="0">
            <a:spAutoFit/>
          </a:bodyPr>
          <a:lstStyle/>
          <a:p>
            <a:r>
              <a:rPr lang="en-US" sz="1350"/>
              <a:t>(20,30)</a:t>
            </a:r>
          </a:p>
        </p:txBody>
      </p:sp>
      <p:sp>
        <p:nvSpPr>
          <p:cNvPr id="31" name="TextBox 30"/>
          <p:cNvSpPr txBox="1"/>
          <p:nvPr/>
        </p:nvSpPr>
        <p:spPr>
          <a:xfrm>
            <a:off x="6164909" y="4402073"/>
            <a:ext cx="684764" cy="300082"/>
          </a:xfrm>
          <a:prstGeom prst="rect">
            <a:avLst/>
          </a:prstGeom>
          <a:noFill/>
        </p:spPr>
        <p:txBody>
          <a:bodyPr wrap="square" rtlCol="0">
            <a:spAutoFit/>
          </a:bodyPr>
          <a:lstStyle/>
          <a:p>
            <a:r>
              <a:rPr lang="en-US" sz="1350"/>
              <a:t>(20,50)</a:t>
            </a:r>
          </a:p>
        </p:txBody>
      </p:sp>
      <p:grpSp>
        <p:nvGrpSpPr>
          <p:cNvPr id="8" name="Group 7"/>
          <p:cNvGrpSpPr/>
          <p:nvPr/>
        </p:nvGrpSpPr>
        <p:grpSpPr>
          <a:xfrm>
            <a:off x="6590554" y="3943961"/>
            <a:ext cx="3325230" cy="1330232"/>
            <a:chOff x="5066554" y="3943961"/>
            <a:chExt cx="3325230" cy="1330232"/>
          </a:xfrm>
        </p:grpSpPr>
        <p:sp>
          <p:nvSpPr>
            <p:cNvPr id="17" name="Oval 16"/>
            <p:cNvSpPr/>
            <p:nvPr/>
          </p:nvSpPr>
          <p:spPr>
            <a:xfrm>
              <a:off x="7555951" y="4171713"/>
              <a:ext cx="131885" cy="1186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Arrow Connector 18"/>
            <p:cNvCxnSpPr>
              <a:stCxn id="12" idx="0"/>
              <a:endCxn id="15" idx="4"/>
            </p:cNvCxnSpPr>
            <p:nvPr/>
          </p:nvCxnSpPr>
          <p:spPr>
            <a:xfrm flipH="1" flipV="1">
              <a:off x="5089510" y="4873869"/>
              <a:ext cx="14425" cy="400324"/>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066554" y="4259946"/>
              <a:ext cx="1426678" cy="52535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200000">
              <a:off x="6739604" y="3714304"/>
              <a:ext cx="631967" cy="1091282"/>
            </a:xfrm>
            <a:prstGeom prst="arc">
              <a:avLst>
                <a:gd name="adj1" fmla="val 16200000"/>
                <a:gd name="adj2" fmla="val 4936680"/>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TextBox 31"/>
            <p:cNvSpPr txBox="1"/>
            <p:nvPr/>
          </p:nvSpPr>
          <p:spPr>
            <a:xfrm>
              <a:off x="6250827" y="4352092"/>
              <a:ext cx="1012296" cy="300082"/>
            </a:xfrm>
            <a:prstGeom prst="rect">
              <a:avLst/>
            </a:prstGeom>
            <a:noFill/>
          </p:spPr>
          <p:txBody>
            <a:bodyPr wrap="square" rtlCol="0">
              <a:spAutoFit/>
            </a:bodyPr>
            <a:lstStyle/>
            <a:p>
              <a:r>
                <a:rPr lang="en-US" sz="1350"/>
                <a:t>(100,100)</a:t>
              </a:r>
            </a:p>
          </p:txBody>
        </p:sp>
        <p:sp>
          <p:nvSpPr>
            <p:cNvPr id="33" name="TextBox 32"/>
            <p:cNvSpPr txBox="1"/>
            <p:nvPr/>
          </p:nvSpPr>
          <p:spPr>
            <a:xfrm>
              <a:off x="7424096" y="4319497"/>
              <a:ext cx="967688" cy="300082"/>
            </a:xfrm>
            <a:prstGeom prst="rect">
              <a:avLst/>
            </a:prstGeom>
            <a:noFill/>
          </p:spPr>
          <p:txBody>
            <a:bodyPr wrap="square" rtlCol="0">
              <a:spAutoFit/>
            </a:bodyPr>
            <a:lstStyle/>
            <a:p>
              <a:r>
                <a:rPr lang="en-US" sz="1350"/>
                <a:t>(140,100)</a:t>
              </a:r>
            </a:p>
          </p:txBody>
        </p:sp>
      </p:grpSp>
      <p:sp>
        <p:nvSpPr>
          <p:cNvPr id="34" name="TextBox 33"/>
          <p:cNvSpPr txBox="1"/>
          <p:nvPr/>
        </p:nvSpPr>
        <p:spPr>
          <a:xfrm>
            <a:off x="8431815" y="5824894"/>
            <a:ext cx="684764" cy="300082"/>
          </a:xfrm>
          <a:prstGeom prst="rect">
            <a:avLst/>
          </a:prstGeom>
          <a:noFill/>
        </p:spPr>
        <p:txBody>
          <a:bodyPr wrap="square" rtlCol="0">
            <a:spAutoFit/>
          </a:bodyPr>
          <a:lstStyle/>
          <a:p>
            <a:r>
              <a:rPr lang="en-US" sz="1350"/>
              <a:t>X</a:t>
            </a:r>
          </a:p>
        </p:txBody>
      </p:sp>
      <p:sp>
        <p:nvSpPr>
          <p:cNvPr id="35" name="TextBox 34"/>
          <p:cNvSpPr txBox="1"/>
          <p:nvPr/>
        </p:nvSpPr>
        <p:spPr>
          <a:xfrm>
            <a:off x="5862803" y="3458654"/>
            <a:ext cx="684764" cy="300082"/>
          </a:xfrm>
          <a:prstGeom prst="rect">
            <a:avLst/>
          </a:prstGeom>
          <a:noFill/>
        </p:spPr>
        <p:txBody>
          <a:bodyPr wrap="square" rtlCol="0">
            <a:spAutoFit/>
          </a:bodyPr>
          <a:lstStyle/>
          <a:p>
            <a:r>
              <a:rPr lang="en-US" sz="1350"/>
              <a:t>     Y</a:t>
            </a:r>
          </a:p>
        </p:txBody>
      </p:sp>
      <p:cxnSp>
        <p:nvCxnSpPr>
          <p:cNvPr id="6" name="Straight Arrow Connector 5"/>
          <p:cNvCxnSpPr/>
          <p:nvPr/>
        </p:nvCxnSpPr>
        <p:spPr>
          <a:xfrm flipV="1">
            <a:off x="8593541" y="3971037"/>
            <a:ext cx="193583" cy="1297084"/>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84689" y="4785300"/>
            <a:ext cx="516816" cy="369332"/>
          </a:xfrm>
          <a:prstGeom prst="rect">
            <a:avLst/>
          </a:prstGeom>
          <a:noFill/>
        </p:spPr>
        <p:txBody>
          <a:bodyPr wrap="square" rtlCol="0">
            <a:spAutoFit/>
          </a:bodyPr>
          <a:lstStyle/>
          <a:p>
            <a:r>
              <a:rPr lang="en-US"/>
              <a:t>r30</a:t>
            </a:r>
          </a:p>
        </p:txBody>
      </p:sp>
    </p:spTree>
    <p:extLst>
      <p:ext uri="{BB962C8B-B14F-4D97-AF65-F5344CB8AC3E}">
        <p14:creationId xmlns:p14="http://schemas.microsoft.com/office/powerpoint/2010/main" val="342906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In mechanical automation </a:t>
            </a:r>
          </a:p>
        </p:txBody>
      </p:sp>
      <p:sp>
        <p:nvSpPr>
          <p:cNvPr id="3" name="Content Placeholder 2"/>
          <p:cNvSpPr>
            <a:spLocks noGrp="1"/>
          </p:cNvSpPr>
          <p:nvPr>
            <p:ph idx="1"/>
          </p:nvPr>
        </p:nvSpPr>
        <p:spPr>
          <a:xfrm>
            <a:off x="2152650" y="1355835"/>
            <a:ext cx="7886700" cy="4821129"/>
          </a:xfrm>
        </p:spPr>
        <p:txBody>
          <a:bodyPr/>
          <a:lstStyle/>
          <a:p>
            <a:r>
              <a:rPr lang="en-US" sz="2400"/>
              <a:t>Motion is controlled by physical devices, like Cams, jigs, templates, tracers, limit switches, guides, operators </a:t>
            </a:r>
            <a:r>
              <a:rPr lang="en-US" sz="2400" err="1"/>
              <a:t>etc</a:t>
            </a:r>
            <a:endParaRPr lang="en-US" sz="2400"/>
          </a:p>
          <a:p>
            <a:endParaRPr lang="en-US"/>
          </a:p>
        </p:txBody>
      </p:sp>
      <p:graphicFrame>
        <p:nvGraphicFramePr>
          <p:cNvPr id="4" name="Object 3"/>
          <p:cNvGraphicFramePr>
            <a:graphicFrameLocks noChangeAspect="1"/>
          </p:cNvGraphicFramePr>
          <p:nvPr/>
        </p:nvGraphicFramePr>
        <p:xfrm>
          <a:off x="2858414" y="2242771"/>
          <a:ext cx="6284102" cy="3729477"/>
        </p:xfrm>
        <a:graphic>
          <a:graphicData uri="http://schemas.openxmlformats.org/presentationml/2006/ole">
            <mc:AlternateContent xmlns:mc="http://schemas.openxmlformats.org/markup-compatibility/2006">
              <mc:Choice xmlns:v="urn:schemas-microsoft-com:vml" Requires="v">
                <p:oleObj spid="_x0000_s1026" name="Bitmap Image" r:id="rId3" imgW="4381560" imgH="2600280" progId="PBrush">
                  <p:embed/>
                </p:oleObj>
              </mc:Choice>
              <mc:Fallback>
                <p:oleObj name="Bitmap Image" r:id="rId3" imgW="4381560" imgH="2600280" progId="PBrush">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414" y="2242771"/>
                        <a:ext cx="6284102" cy="3729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219184" y="5877998"/>
            <a:ext cx="7820167" cy="646331"/>
          </a:xfrm>
          <a:prstGeom prst="rect">
            <a:avLst/>
          </a:prstGeom>
          <a:noFill/>
        </p:spPr>
        <p:txBody>
          <a:bodyPr wrap="square" rtlCol="0">
            <a:spAutoFit/>
          </a:bodyPr>
          <a:lstStyle/>
          <a:p>
            <a:r>
              <a:rPr lang="en-US"/>
              <a:t>Question – In order to get constant forward </a:t>
            </a:r>
            <a:r>
              <a:rPr lang="en-US" err="1"/>
              <a:t>feedrate</a:t>
            </a:r>
            <a:r>
              <a:rPr lang="en-US"/>
              <a:t> of the cutting tool, what should be the profile of the CAM, which is undergoing uniform circular motion ?</a:t>
            </a:r>
          </a:p>
        </p:txBody>
      </p:sp>
    </p:spTree>
    <p:extLst>
      <p:ext uri="{BB962C8B-B14F-4D97-AF65-F5344CB8AC3E}">
        <p14:creationId xmlns:p14="http://schemas.microsoft.com/office/powerpoint/2010/main" val="147601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3176</Words>
  <Application>Microsoft Office PowerPoint</Application>
  <PresentationFormat>Widescreen</PresentationFormat>
  <Paragraphs>463</Paragraphs>
  <Slides>43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Times New Roman</vt:lpstr>
      <vt:lpstr>Wingdings</vt:lpstr>
      <vt:lpstr>Office Theme</vt:lpstr>
      <vt:lpstr>Bitmap Image</vt:lpstr>
      <vt:lpstr>Computer controlled machines</vt:lpstr>
      <vt:lpstr>PowerPoint Presentation</vt:lpstr>
      <vt:lpstr>Computer Numerical control – what is it ?</vt:lpstr>
      <vt:lpstr>Numerical control, computer numerical control</vt:lpstr>
      <vt:lpstr>Area of application of computer control</vt:lpstr>
      <vt:lpstr>How is computer control achieved ?</vt:lpstr>
      <vt:lpstr>What is a CNC program ?</vt:lpstr>
      <vt:lpstr>Example of typical command blocks</vt:lpstr>
      <vt:lpstr>In mechanical automation </vt:lpstr>
      <vt:lpstr>PowerPoint Presentation</vt:lpstr>
      <vt:lpstr>Computer controlled machines</vt:lpstr>
      <vt:lpstr>Digital signals, Binary logic and logic gates </vt:lpstr>
      <vt:lpstr>Architecture of the control unit </vt:lpstr>
      <vt:lpstr>What are the modifications of the conventional machine tool</vt:lpstr>
      <vt:lpstr>Is it possible to implement computer control on this machine tool ?</vt:lpstr>
      <vt:lpstr>PowerPoint Presentation</vt:lpstr>
      <vt:lpstr>Simple kinematic chains for CNC machine tools</vt:lpstr>
      <vt:lpstr>Advantages</vt:lpstr>
      <vt:lpstr>Practice MCQ questions</vt:lpstr>
      <vt:lpstr>The Spread of CNC technology</vt:lpstr>
      <vt:lpstr>Types of Classification</vt:lpstr>
      <vt:lpstr>PTP – Point-to-point control </vt:lpstr>
      <vt:lpstr>How do the PTP machines operate</vt:lpstr>
      <vt:lpstr>Continuous control – straight cut</vt:lpstr>
      <vt:lpstr>Continuous control with both linear and circular cuts</vt:lpstr>
      <vt:lpstr>Continuous control</vt:lpstr>
      <vt:lpstr>Point-to-point control – one example</vt:lpstr>
      <vt:lpstr>Explanations to the control loop elements</vt:lpstr>
      <vt:lpstr>Explanations – cotd.</vt:lpstr>
      <vt:lpstr>MCQ on P-T-P machines</vt:lpstr>
      <vt:lpstr>When to use open loop</vt:lpstr>
      <vt:lpstr>1. In a PTP open loop CNC drilling machine, a stepper motor drives the table in X direction. The stepper motor shaft is connected to a gear box with ratio (=output rpm/input rpm) ¼ which is in turn connected to a lead screw of pitch = 4 mm and no. of starts = 2. The stepper motor covers 1 rotation in 200 equal steps and executes 1 step per pulse of pulse generator  (100 pulses per minute, ppm) received by motor driver. The pulses output from AND gate, go to motor driver and also to a position down counter (PDC). These incoming pulses decrement the content of PDC (1 pulse comes in, PDC content does down by 1).  A. What are the BLU (basic length unit) and velocity of the table  along x axis ?                                            Line 1  G00 G90 X20 Y30                                          Line 2                  X25 B. What number in binary will the MCU put into PDC for executing line 2 of program above ?</vt:lpstr>
      <vt:lpstr>Answer to problem</vt:lpstr>
      <vt:lpstr>PowerPoint Presentation</vt:lpstr>
      <vt:lpstr>PowerPoint Presentation</vt:lpstr>
      <vt:lpstr>Numerical Problem 3.1 </vt:lpstr>
      <vt:lpstr>PowerPoint Presentation</vt:lpstr>
      <vt:lpstr>Signals / variables which can take up only 2 values – Binary variables</vt:lpstr>
      <vt:lpstr>Truth tables for some logic operations </vt:lpstr>
      <vt:lpstr>Binary logic operations </vt:lpstr>
      <vt:lpstr>Symbols for logic gates</vt:lpstr>
      <vt:lpstr>Addition of two bits</vt:lpstr>
      <vt:lpstr>A half adder – can add up two bits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Control of Manufacturing Systems</dc:title>
  <dc:creator>A RoyChowdhury</dc:creator>
  <cp:lastModifiedBy>Junaid Kewar</cp:lastModifiedBy>
  <cp:revision>2</cp:revision>
  <dcterms:created xsi:type="dcterms:W3CDTF">2023-01-12T16:21:55Z</dcterms:created>
  <dcterms:modified xsi:type="dcterms:W3CDTF">2023-02-13T06:24:28Z</dcterms:modified>
</cp:coreProperties>
</file>