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81" r:id="rId3"/>
    <p:sldId id="282" r:id="rId4"/>
    <p:sldId id="283" r:id="rId5"/>
    <p:sldId id="284" r:id="rId6"/>
    <p:sldId id="285" r:id="rId7"/>
    <p:sldId id="286" r:id="rId8"/>
    <p:sldId id="295" r:id="rId9"/>
    <p:sldId id="296" r:id="rId10"/>
    <p:sldId id="297" r:id="rId11"/>
    <p:sldId id="298" r:id="rId12"/>
    <p:sldId id="299" r:id="rId13"/>
    <p:sldId id="300" r:id="rId14"/>
    <p:sldId id="305" r:id="rId15"/>
    <p:sldId id="307" r:id="rId16"/>
    <p:sldId id="312" r:id="rId17"/>
    <p:sldId id="313" r:id="rId18"/>
    <p:sldId id="314" r:id="rId19"/>
    <p:sldId id="315" r:id="rId20"/>
    <p:sldId id="316" r:id="rId21"/>
    <p:sldId id="317" r:id="rId22"/>
    <p:sldId id="318" r:id="rId23"/>
    <p:sldId id="319" r:id="rId24"/>
    <p:sldId id="320" r:id="rId25"/>
    <p:sldId id="321" r:id="rId26"/>
    <p:sldId id="328" r:id="rId27"/>
    <p:sldId id="329" r:id="rId28"/>
    <p:sldId id="330" r:id="rId29"/>
    <p:sldId id="331" r:id="rId30"/>
    <p:sldId id="332" r:id="rId31"/>
    <p:sldId id="334" r:id="rId32"/>
    <p:sldId id="335" r:id="rId33"/>
    <p:sldId id="336" r:id="rId34"/>
    <p:sldId id="337" r:id="rId35"/>
    <p:sldId id="338" r:id="rId36"/>
    <p:sldId id="339" r:id="rId37"/>
    <p:sldId id="340" r:id="rId38"/>
    <p:sldId id="343" r:id="rId39"/>
    <p:sldId id="344" r:id="rId40"/>
    <p:sldId id="345" r:id="rId41"/>
    <p:sldId id="346" r:id="rId42"/>
    <p:sldId id="347" r:id="rId43"/>
    <p:sldId id="348" r:id="rId44"/>
    <p:sldId id="350" r:id="rId45"/>
    <p:sldId id="351" r:id="rId46"/>
    <p:sldId id="352" r:id="rId47"/>
    <p:sldId id="353" r:id="rId48"/>
    <p:sldId id="359" r:id="rId49"/>
    <p:sldId id="360" r:id="rId50"/>
    <p:sldId id="381" r:id="rId51"/>
    <p:sldId id="629" r:id="rId52"/>
    <p:sldId id="382" r:id="rId53"/>
    <p:sldId id="628" r:id="rId54"/>
    <p:sldId id="383" r:id="rId55"/>
    <p:sldId id="384" r:id="rId56"/>
    <p:sldId id="630" r:id="rId57"/>
    <p:sldId id="408" r:id="rId58"/>
    <p:sldId id="409" r:id="rId59"/>
    <p:sldId id="410" r:id="rId60"/>
    <p:sldId id="411" r:id="rId61"/>
    <p:sldId id="412" r:id="rId62"/>
    <p:sldId id="413" r:id="rId63"/>
    <p:sldId id="414" r:id="rId64"/>
    <p:sldId id="415" r:id="rId65"/>
    <p:sldId id="418" r:id="rId66"/>
    <p:sldId id="419" r:id="rId67"/>
    <p:sldId id="640" r:id="rId68"/>
    <p:sldId id="421" r:id="rId69"/>
    <p:sldId id="422" r:id="rId70"/>
    <p:sldId id="425" r:id="rId71"/>
    <p:sldId id="426" r:id="rId72"/>
    <p:sldId id="427" r:id="rId73"/>
    <p:sldId id="280" r:id="rId74"/>
    <p:sldId id="641"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100" d="100"/>
          <a:sy n="100" d="100"/>
        </p:scale>
        <p:origin x="53" y="-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24525A-A72A-4276-B0A4-BDA9AFECDFC6}" type="datetimeFigureOut">
              <a:rPr lang="en-IN" smtClean="0"/>
              <a:t>12-02-23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A72D8B-9B3F-44D3-9B87-D22F9E32BC08}" type="slidenum">
              <a:rPr lang="en-IN" smtClean="0"/>
              <a:t>‹#›</a:t>
            </a:fld>
            <a:endParaRPr lang="en-IN"/>
          </a:p>
        </p:txBody>
      </p:sp>
    </p:spTree>
    <p:extLst>
      <p:ext uri="{BB962C8B-B14F-4D97-AF65-F5344CB8AC3E}">
        <p14:creationId xmlns:p14="http://schemas.microsoft.com/office/powerpoint/2010/main" val="1497463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5A22-9DD7-3C19-D073-EAD1548414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2883A5-F6FE-0CD8-6FAE-F0A04EF4A5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863CB8-B7BF-C8AE-24A3-D1F328E3435E}"/>
              </a:ext>
            </a:extLst>
          </p:cNvPr>
          <p:cNvSpPr>
            <a:spLocks noGrp="1"/>
          </p:cNvSpPr>
          <p:nvPr>
            <p:ph type="dt" sz="half" idx="10"/>
          </p:nvPr>
        </p:nvSpPr>
        <p:spPr/>
        <p:txBody>
          <a:bodyPr/>
          <a:lstStyle/>
          <a:p>
            <a:fld id="{37AD0D24-68D7-4AE6-84AA-B454CA0DB4E5}" type="datetimeFigureOut">
              <a:rPr lang="en-IN" smtClean="0"/>
              <a:t>12-02-23</a:t>
            </a:fld>
            <a:endParaRPr lang="en-IN"/>
          </a:p>
        </p:txBody>
      </p:sp>
      <p:sp>
        <p:nvSpPr>
          <p:cNvPr id="5" name="Footer Placeholder 4">
            <a:extLst>
              <a:ext uri="{FF2B5EF4-FFF2-40B4-BE49-F238E27FC236}">
                <a16:creationId xmlns:a16="http://schemas.microsoft.com/office/drawing/2014/main" id="{206C8F57-52D1-F228-4357-BD564F00DE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FFC3D9-7A63-ECD3-48BC-68AA138706B8}"/>
              </a:ext>
            </a:extLst>
          </p:cNvPr>
          <p:cNvSpPr>
            <a:spLocks noGrp="1"/>
          </p:cNvSpPr>
          <p:nvPr>
            <p:ph type="sldNum" sz="quarter" idx="12"/>
          </p:nvPr>
        </p:nvSpPr>
        <p:spPr/>
        <p:txBody>
          <a:bodyPr/>
          <a:lstStyle/>
          <a:p>
            <a:fld id="{4F6CC2FF-1DE9-4304-ABE5-749DB28A048F}" type="slidenum">
              <a:rPr lang="en-IN" smtClean="0"/>
              <a:t>‹#›</a:t>
            </a:fld>
            <a:endParaRPr lang="en-IN"/>
          </a:p>
        </p:txBody>
      </p:sp>
    </p:spTree>
    <p:extLst>
      <p:ext uri="{BB962C8B-B14F-4D97-AF65-F5344CB8AC3E}">
        <p14:creationId xmlns:p14="http://schemas.microsoft.com/office/powerpoint/2010/main" val="19718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776D-5260-718B-289A-0067444E01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C60EBB-BCE5-83B3-CF79-FDA662BE45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1F6D3E-EB8E-6073-F531-4AFFCF44C389}"/>
              </a:ext>
            </a:extLst>
          </p:cNvPr>
          <p:cNvSpPr>
            <a:spLocks noGrp="1"/>
          </p:cNvSpPr>
          <p:nvPr>
            <p:ph type="dt" sz="half" idx="10"/>
          </p:nvPr>
        </p:nvSpPr>
        <p:spPr/>
        <p:txBody>
          <a:bodyPr/>
          <a:lstStyle/>
          <a:p>
            <a:fld id="{37AD0D24-68D7-4AE6-84AA-B454CA0DB4E5}" type="datetimeFigureOut">
              <a:rPr lang="en-IN" smtClean="0"/>
              <a:t>12-02-23</a:t>
            </a:fld>
            <a:endParaRPr lang="en-IN"/>
          </a:p>
        </p:txBody>
      </p:sp>
      <p:sp>
        <p:nvSpPr>
          <p:cNvPr id="5" name="Footer Placeholder 4">
            <a:extLst>
              <a:ext uri="{FF2B5EF4-FFF2-40B4-BE49-F238E27FC236}">
                <a16:creationId xmlns:a16="http://schemas.microsoft.com/office/drawing/2014/main" id="{748BDC3F-69D8-FD8D-854C-7111308FBD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341EB7-5519-51F7-5D9F-0C75D2A20DC9}"/>
              </a:ext>
            </a:extLst>
          </p:cNvPr>
          <p:cNvSpPr>
            <a:spLocks noGrp="1"/>
          </p:cNvSpPr>
          <p:nvPr>
            <p:ph type="sldNum" sz="quarter" idx="12"/>
          </p:nvPr>
        </p:nvSpPr>
        <p:spPr/>
        <p:txBody>
          <a:bodyPr/>
          <a:lstStyle/>
          <a:p>
            <a:fld id="{4F6CC2FF-1DE9-4304-ABE5-749DB28A048F}" type="slidenum">
              <a:rPr lang="en-IN" smtClean="0"/>
              <a:t>‹#›</a:t>
            </a:fld>
            <a:endParaRPr lang="en-IN"/>
          </a:p>
        </p:txBody>
      </p:sp>
    </p:spTree>
    <p:extLst>
      <p:ext uri="{BB962C8B-B14F-4D97-AF65-F5344CB8AC3E}">
        <p14:creationId xmlns:p14="http://schemas.microsoft.com/office/powerpoint/2010/main" val="118355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882D35-EFD6-8E74-49F4-BA881FF368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3E2758-7127-4AA6-66B9-E686293AD3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90E6AA-7C56-B885-AF58-B7534D321408}"/>
              </a:ext>
            </a:extLst>
          </p:cNvPr>
          <p:cNvSpPr>
            <a:spLocks noGrp="1"/>
          </p:cNvSpPr>
          <p:nvPr>
            <p:ph type="dt" sz="half" idx="10"/>
          </p:nvPr>
        </p:nvSpPr>
        <p:spPr/>
        <p:txBody>
          <a:bodyPr/>
          <a:lstStyle/>
          <a:p>
            <a:fld id="{37AD0D24-68D7-4AE6-84AA-B454CA0DB4E5}" type="datetimeFigureOut">
              <a:rPr lang="en-IN" smtClean="0"/>
              <a:t>12-02-23</a:t>
            </a:fld>
            <a:endParaRPr lang="en-IN"/>
          </a:p>
        </p:txBody>
      </p:sp>
      <p:sp>
        <p:nvSpPr>
          <p:cNvPr id="5" name="Footer Placeholder 4">
            <a:extLst>
              <a:ext uri="{FF2B5EF4-FFF2-40B4-BE49-F238E27FC236}">
                <a16:creationId xmlns:a16="http://schemas.microsoft.com/office/drawing/2014/main" id="{96D6A964-E6AE-FE2E-8050-24EB109B8B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16DC2F-476C-10F6-728D-31704888E855}"/>
              </a:ext>
            </a:extLst>
          </p:cNvPr>
          <p:cNvSpPr>
            <a:spLocks noGrp="1"/>
          </p:cNvSpPr>
          <p:nvPr>
            <p:ph type="sldNum" sz="quarter" idx="12"/>
          </p:nvPr>
        </p:nvSpPr>
        <p:spPr/>
        <p:txBody>
          <a:bodyPr/>
          <a:lstStyle/>
          <a:p>
            <a:fld id="{4F6CC2FF-1DE9-4304-ABE5-749DB28A048F}" type="slidenum">
              <a:rPr lang="en-IN" smtClean="0"/>
              <a:t>‹#›</a:t>
            </a:fld>
            <a:endParaRPr lang="en-IN"/>
          </a:p>
        </p:txBody>
      </p:sp>
    </p:spTree>
    <p:extLst>
      <p:ext uri="{BB962C8B-B14F-4D97-AF65-F5344CB8AC3E}">
        <p14:creationId xmlns:p14="http://schemas.microsoft.com/office/powerpoint/2010/main" val="3884062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93E6E-6ABE-9912-C493-A2DD7AE9EA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3650C3-87A4-DF77-7420-4367414343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FD2126-516D-AA25-7CC5-37D7D8C62827}"/>
              </a:ext>
            </a:extLst>
          </p:cNvPr>
          <p:cNvSpPr>
            <a:spLocks noGrp="1"/>
          </p:cNvSpPr>
          <p:nvPr>
            <p:ph type="dt" sz="half" idx="10"/>
          </p:nvPr>
        </p:nvSpPr>
        <p:spPr/>
        <p:txBody>
          <a:bodyPr/>
          <a:lstStyle/>
          <a:p>
            <a:fld id="{37AD0D24-68D7-4AE6-84AA-B454CA0DB4E5}" type="datetimeFigureOut">
              <a:rPr lang="en-IN" smtClean="0"/>
              <a:t>12-02-23</a:t>
            </a:fld>
            <a:endParaRPr lang="en-IN"/>
          </a:p>
        </p:txBody>
      </p:sp>
      <p:sp>
        <p:nvSpPr>
          <p:cNvPr id="5" name="Footer Placeholder 4">
            <a:extLst>
              <a:ext uri="{FF2B5EF4-FFF2-40B4-BE49-F238E27FC236}">
                <a16:creationId xmlns:a16="http://schemas.microsoft.com/office/drawing/2014/main" id="{6ED10080-0DE0-4185-1AAD-7771776A6D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C80B77-E73D-82A8-F356-025C753A91C3}"/>
              </a:ext>
            </a:extLst>
          </p:cNvPr>
          <p:cNvSpPr>
            <a:spLocks noGrp="1"/>
          </p:cNvSpPr>
          <p:nvPr>
            <p:ph type="sldNum" sz="quarter" idx="12"/>
          </p:nvPr>
        </p:nvSpPr>
        <p:spPr/>
        <p:txBody>
          <a:bodyPr/>
          <a:lstStyle/>
          <a:p>
            <a:fld id="{4F6CC2FF-1DE9-4304-ABE5-749DB28A048F}" type="slidenum">
              <a:rPr lang="en-IN" smtClean="0"/>
              <a:t>‹#›</a:t>
            </a:fld>
            <a:endParaRPr lang="en-IN"/>
          </a:p>
        </p:txBody>
      </p:sp>
    </p:spTree>
    <p:extLst>
      <p:ext uri="{BB962C8B-B14F-4D97-AF65-F5344CB8AC3E}">
        <p14:creationId xmlns:p14="http://schemas.microsoft.com/office/powerpoint/2010/main" val="2119086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0B125-D17A-8E56-800D-4EEA9D38F7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9935D5-1355-DF33-8A19-232E22C5A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812388-15FE-7D5A-71FA-08062300C894}"/>
              </a:ext>
            </a:extLst>
          </p:cNvPr>
          <p:cNvSpPr>
            <a:spLocks noGrp="1"/>
          </p:cNvSpPr>
          <p:nvPr>
            <p:ph type="dt" sz="half" idx="10"/>
          </p:nvPr>
        </p:nvSpPr>
        <p:spPr/>
        <p:txBody>
          <a:bodyPr/>
          <a:lstStyle/>
          <a:p>
            <a:fld id="{37AD0D24-68D7-4AE6-84AA-B454CA0DB4E5}" type="datetimeFigureOut">
              <a:rPr lang="en-IN" smtClean="0"/>
              <a:t>12-02-23</a:t>
            </a:fld>
            <a:endParaRPr lang="en-IN"/>
          </a:p>
        </p:txBody>
      </p:sp>
      <p:sp>
        <p:nvSpPr>
          <p:cNvPr id="5" name="Footer Placeholder 4">
            <a:extLst>
              <a:ext uri="{FF2B5EF4-FFF2-40B4-BE49-F238E27FC236}">
                <a16:creationId xmlns:a16="http://schemas.microsoft.com/office/drawing/2014/main" id="{BBAE866B-1FB2-BE69-1349-4CC408BD52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7204FC-F8B2-3030-0894-1306B5DFA16D}"/>
              </a:ext>
            </a:extLst>
          </p:cNvPr>
          <p:cNvSpPr>
            <a:spLocks noGrp="1"/>
          </p:cNvSpPr>
          <p:nvPr>
            <p:ph type="sldNum" sz="quarter" idx="12"/>
          </p:nvPr>
        </p:nvSpPr>
        <p:spPr/>
        <p:txBody>
          <a:bodyPr/>
          <a:lstStyle/>
          <a:p>
            <a:fld id="{4F6CC2FF-1DE9-4304-ABE5-749DB28A048F}" type="slidenum">
              <a:rPr lang="en-IN" smtClean="0"/>
              <a:t>‹#›</a:t>
            </a:fld>
            <a:endParaRPr lang="en-IN"/>
          </a:p>
        </p:txBody>
      </p:sp>
    </p:spTree>
    <p:extLst>
      <p:ext uri="{BB962C8B-B14F-4D97-AF65-F5344CB8AC3E}">
        <p14:creationId xmlns:p14="http://schemas.microsoft.com/office/powerpoint/2010/main" val="2702654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0270-665B-1B22-919C-89D74BD4D4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C1CC17-3C61-7E09-D549-1F68CBD774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3E49D6-C118-8F87-8CD2-F18CB47A2E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C1875F-802E-8A6A-BEDB-39DCE44BDEDD}"/>
              </a:ext>
            </a:extLst>
          </p:cNvPr>
          <p:cNvSpPr>
            <a:spLocks noGrp="1"/>
          </p:cNvSpPr>
          <p:nvPr>
            <p:ph type="dt" sz="half" idx="10"/>
          </p:nvPr>
        </p:nvSpPr>
        <p:spPr/>
        <p:txBody>
          <a:bodyPr/>
          <a:lstStyle/>
          <a:p>
            <a:fld id="{37AD0D24-68D7-4AE6-84AA-B454CA0DB4E5}" type="datetimeFigureOut">
              <a:rPr lang="en-IN" smtClean="0"/>
              <a:t>12-02-23</a:t>
            </a:fld>
            <a:endParaRPr lang="en-IN"/>
          </a:p>
        </p:txBody>
      </p:sp>
      <p:sp>
        <p:nvSpPr>
          <p:cNvPr id="6" name="Footer Placeholder 5">
            <a:extLst>
              <a:ext uri="{FF2B5EF4-FFF2-40B4-BE49-F238E27FC236}">
                <a16:creationId xmlns:a16="http://schemas.microsoft.com/office/drawing/2014/main" id="{64A3F5AB-276C-6E25-7B35-22124796D5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14FD6A-86B1-4BB4-C9D4-F62447093888}"/>
              </a:ext>
            </a:extLst>
          </p:cNvPr>
          <p:cNvSpPr>
            <a:spLocks noGrp="1"/>
          </p:cNvSpPr>
          <p:nvPr>
            <p:ph type="sldNum" sz="quarter" idx="12"/>
          </p:nvPr>
        </p:nvSpPr>
        <p:spPr/>
        <p:txBody>
          <a:bodyPr/>
          <a:lstStyle/>
          <a:p>
            <a:fld id="{4F6CC2FF-1DE9-4304-ABE5-749DB28A048F}" type="slidenum">
              <a:rPr lang="en-IN" smtClean="0"/>
              <a:t>‹#›</a:t>
            </a:fld>
            <a:endParaRPr lang="en-IN"/>
          </a:p>
        </p:txBody>
      </p:sp>
    </p:spTree>
    <p:extLst>
      <p:ext uri="{BB962C8B-B14F-4D97-AF65-F5344CB8AC3E}">
        <p14:creationId xmlns:p14="http://schemas.microsoft.com/office/powerpoint/2010/main" val="3417803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186F8-3454-5ABC-F8EE-A1C3153683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335423-CA54-1A0A-5FED-96F4050A4D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5F07A7-FB36-7360-B610-C39DBCEC95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4D6AFE-E96C-5874-963B-A7440BD703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EC0140-5896-7A2E-DCF8-3D5C5AEEDB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A9F78A-2CF5-118E-F657-026CFD5B5D59}"/>
              </a:ext>
            </a:extLst>
          </p:cNvPr>
          <p:cNvSpPr>
            <a:spLocks noGrp="1"/>
          </p:cNvSpPr>
          <p:nvPr>
            <p:ph type="dt" sz="half" idx="10"/>
          </p:nvPr>
        </p:nvSpPr>
        <p:spPr/>
        <p:txBody>
          <a:bodyPr/>
          <a:lstStyle/>
          <a:p>
            <a:fld id="{37AD0D24-68D7-4AE6-84AA-B454CA0DB4E5}" type="datetimeFigureOut">
              <a:rPr lang="en-IN" smtClean="0"/>
              <a:t>12-02-23</a:t>
            </a:fld>
            <a:endParaRPr lang="en-IN"/>
          </a:p>
        </p:txBody>
      </p:sp>
      <p:sp>
        <p:nvSpPr>
          <p:cNvPr id="8" name="Footer Placeholder 7">
            <a:extLst>
              <a:ext uri="{FF2B5EF4-FFF2-40B4-BE49-F238E27FC236}">
                <a16:creationId xmlns:a16="http://schemas.microsoft.com/office/drawing/2014/main" id="{2EF63394-25DA-58A6-817A-1ACF5E83F0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514376-F712-6116-0120-3D5228221A37}"/>
              </a:ext>
            </a:extLst>
          </p:cNvPr>
          <p:cNvSpPr>
            <a:spLocks noGrp="1"/>
          </p:cNvSpPr>
          <p:nvPr>
            <p:ph type="sldNum" sz="quarter" idx="12"/>
          </p:nvPr>
        </p:nvSpPr>
        <p:spPr/>
        <p:txBody>
          <a:bodyPr/>
          <a:lstStyle/>
          <a:p>
            <a:fld id="{4F6CC2FF-1DE9-4304-ABE5-749DB28A048F}" type="slidenum">
              <a:rPr lang="en-IN" smtClean="0"/>
              <a:t>‹#›</a:t>
            </a:fld>
            <a:endParaRPr lang="en-IN"/>
          </a:p>
        </p:txBody>
      </p:sp>
    </p:spTree>
    <p:extLst>
      <p:ext uri="{BB962C8B-B14F-4D97-AF65-F5344CB8AC3E}">
        <p14:creationId xmlns:p14="http://schemas.microsoft.com/office/powerpoint/2010/main" val="255697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80C9-2ED1-02E3-020B-74590A3B07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CBCB3F-0000-CBA7-DC2A-84B296FCEF09}"/>
              </a:ext>
            </a:extLst>
          </p:cNvPr>
          <p:cNvSpPr>
            <a:spLocks noGrp="1"/>
          </p:cNvSpPr>
          <p:nvPr>
            <p:ph type="dt" sz="half" idx="10"/>
          </p:nvPr>
        </p:nvSpPr>
        <p:spPr/>
        <p:txBody>
          <a:bodyPr/>
          <a:lstStyle/>
          <a:p>
            <a:fld id="{37AD0D24-68D7-4AE6-84AA-B454CA0DB4E5}" type="datetimeFigureOut">
              <a:rPr lang="en-IN" smtClean="0"/>
              <a:t>12-02-23</a:t>
            </a:fld>
            <a:endParaRPr lang="en-IN"/>
          </a:p>
        </p:txBody>
      </p:sp>
      <p:sp>
        <p:nvSpPr>
          <p:cNvPr id="4" name="Footer Placeholder 3">
            <a:extLst>
              <a:ext uri="{FF2B5EF4-FFF2-40B4-BE49-F238E27FC236}">
                <a16:creationId xmlns:a16="http://schemas.microsoft.com/office/drawing/2014/main" id="{75C58100-2683-F34A-1548-FF49DA6407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117556-0C7B-0051-EF7E-729783CBE890}"/>
              </a:ext>
            </a:extLst>
          </p:cNvPr>
          <p:cNvSpPr>
            <a:spLocks noGrp="1"/>
          </p:cNvSpPr>
          <p:nvPr>
            <p:ph type="sldNum" sz="quarter" idx="12"/>
          </p:nvPr>
        </p:nvSpPr>
        <p:spPr/>
        <p:txBody>
          <a:bodyPr/>
          <a:lstStyle/>
          <a:p>
            <a:fld id="{4F6CC2FF-1DE9-4304-ABE5-749DB28A048F}" type="slidenum">
              <a:rPr lang="en-IN" smtClean="0"/>
              <a:t>‹#›</a:t>
            </a:fld>
            <a:endParaRPr lang="en-IN"/>
          </a:p>
        </p:txBody>
      </p:sp>
    </p:spTree>
    <p:extLst>
      <p:ext uri="{BB962C8B-B14F-4D97-AF65-F5344CB8AC3E}">
        <p14:creationId xmlns:p14="http://schemas.microsoft.com/office/powerpoint/2010/main" val="3789913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C903D2-65CA-91AD-55CA-48055A1DCE30}"/>
              </a:ext>
            </a:extLst>
          </p:cNvPr>
          <p:cNvSpPr>
            <a:spLocks noGrp="1"/>
          </p:cNvSpPr>
          <p:nvPr>
            <p:ph type="dt" sz="half" idx="10"/>
          </p:nvPr>
        </p:nvSpPr>
        <p:spPr/>
        <p:txBody>
          <a:bodyPr/>
          <a:lstStyle/>
          <a:p>
            <a:fld id="{37AD0D24-68D7-4AE6-84AA-B454CA0DB4E5}" type="datetimeFigureOut">
              <a:rPr lang="en-IN" smtClean="0"/>
              <a:t>12-02-23</a:t>
            </a:fld>
            <a:endParaRPr lang="en-IN"/>
          </a:p>
        </p:txBody>
      </p:sp>
      <p:sp>
        <p:nvSpPr>
          <p:cNvPr id="3" name="Footer Placeholder 2">
            <a:extLst>
              <a:ext uri="{FF2B5EF4-FFF2-40B4-BE49-F238E27FC236}">
                <a16:creationId xmlns:a16="http://schemas.microsoft.com/office/drawing/2014/main" id="{DBED5A79-33D7-FF7B-58F9-991E4BEFD3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2DAE6A-EDF9-C0F9-DAB1-FE3F6DC3A93A}"/>
              </a:ext>
            </a:extLst>
          </p:cNvPr>
          <p:cNvSpPr>
            <a:spLocks noGrp="1"/>
          </p:cNvSpPr>
          <p:nvPr>
            <p:ph type="sldNum" sz="quarter" idx="12"/>
          </p:nvPr>
        </p:nvSpPr>
        <p:spPr/>
        <p:txBody>
          <a:bodyPr/>
          <a:lstStyle/>
          <a:p>
            <a:fld id="{4F6CC2FF-1DE9-4304-ABE5-749DB28A048F}" type="slidenum">
              <a:rPr lang="en-IN" smtClean="0"/>
              <a:t>‹#›</a:t>
            </a:fld>
            <a:endParaRPr lang="en-IN"/>
          </a:p>
        </p:txBody>
      </p:sp>
    </p:spTree>
    <p:extLst>
      <p:ext uri="{BB962C8B-B14F-4D97-AF65-F5344CB8AC3E}">
        <p14:creationId xmlns:p14="http://schemas.microsoft.com/office/powerpoint/2010/main" val="365927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7C34-3E9F-6E3F-956D-821CB9D93E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DC4AAD-1E79-6410-71C2-FBD4EE6281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CC0EF7-17F3-08AF-AB28-101E96C56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F4921-71AA-5700-70F7-9562DAE9E199}"/>
              </a:ext>
            </a:extLst>
          </p:cNvPr>
          <p:cNvSpPr>
            <a:spLocks noGrp="1"/>
          </p:cNvSpPr>
          <p:nvPr>
            <p:ph type="dt" sz="half" idx="10"/>
          </p:nvPr>
        </p:nvSpPr>
        <p:spPr/>
        <p:txBody>
          <a:bodyPr/>
          <a:lstStyle/>
          <a:p>
            <a:fld id="{37AD0D24-68D7-4AE6-84AA-B454CA0DB4E5}" type="datetimeFigureOut">
              <a:rPr lang="en-IN" smtClean="0"/>
              <a:t>12-02-23</a:t>
            </a:fld>
            <a:endParaRPr lang="en-IN"/>
          </a:p>
        </p:txBody>
      </p:sp>
      <p:sp>
        <p:nvSpPr>
          <p:cNvPr id="6" name="Footer Placeholder 5">
            <a:extLst>
              <a:ext uri="{FF2B5EF4-FFF2-40B4-BE49-F238E27FC236}">
                <a16:creationId xmlns:a16="http://schemas.microsoft.com/office/drawing/2014/main" id="{DD52750B-47AE-79AC-BCB2-43A36A65AF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2AC25E-EE57-5829-50DD-7D274EBF8A60}"/>
              </a:ext>
            </a:extLst>
          </p:cNvPr>
          <p:cNvSpPr>
            <a:spLocks noGrp="1"/>
          </p:cNvSpPr>
          <p:nvPr>
            <p:ph type="sldNum" sz="quarter" idx="12"/>
          </p:nvPr>
        </p:nvSpPr>
        <p:spPr/>
        <p:txBody>
          <a:bodyPr/>
          <a:lstStyle/>
          <a:p>
            <a:fld id="{4F6CC2FF-1DE9-4304-ABE5-749DB28A048F}" type="slidenum">
              <a:rPr lang="en-IN" smtClean="0"/>
              <a:t>‹#›</a:t>
            </a:fld>
            <a:endParaRPr lang="en-IN"/>
          </a:p>
        </p:txBody>
      </p:sp>
    </p:spTree>
    <p:extLst>
      <p:ext uri="{BB962C8B-B14F-4D97-AF65-F5344CB8AC3E}">
        <p14:creationId xmlns:p14="http://schemas.microsoft.com/office/powerpoint/2010/main" val="19669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1EB7-7ABF-0F5C-2792-19420711B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F22AF5-9AE6-397D-EACE-DEAA1138E5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5756F7-BBF6-7683-4454-781052F5E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DB764B-3BCA-0440-A837-1A1D028B18EB}"/>
              </a:ext>
            </a:extLst>
          </p:cNvPr>
          <p:cNvSpPr>
            <a:spLocks noGrp="1"/>
          </p:cNvSpPr>
          <p:nvPr>
            <p:ph type="dt" sz="half" idx="10"/>
          </p:nvPr>
        </p:nvSpPr>
        <p:spPr/>
        <p:txBody>
          <a:bodyPr/>
          <a:lstStyle/>
          <a:p>
            <a:fld id="{37AD0D24-68D7-4AE6-84AA-B454CA0DB4E5}" type="datetimeFigureOut">
              <a:rPr lang="en-IN" smtClean="0"/>
              <a:t>12-02-23</a:t>
            </a:fld>
            <a:endParaRPr lang="en-IN"/>
          </a:p>
        </p:txBody>
      </p:sp>
      <p:sp>
        <p:nvSpPr>
          <p:cNvPr id="6" name="Footer Placeholder 5">
            <a:extLst>
              <a:ext uri="{FF2B5EF4-FFF2-40B4-BE49-F238E27FC236}">
                <a16:creationId xmlns:a16="http://schemas.microsoft.com/office/drawing/2014/main" id="{EF562B57-1B6A-B52F-B1BE-27F8458E92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A28485-6D28-E259-DD8F-22BDF9CB340F}"/>
              </a:ext>
            </a:extLst>
          </p:cNvPr>
          <p:cNvSpPr>
            <a:spLocks noGrp="1"/>
          </p:cNvSpPr>
          <p:nvPr>
            <p:ph type="sldNum" sz="quarter" idx="12"/>
          </p:nvPr>
        </p:nvSpPr>
        <p:spPr/>
        <p:txBody>
          <a:bodyPr/>
          <a:lstStyle/>
          <a:p>
            <a:fld id="{4F6CC2FF-1DE9-4304-ABE5-749DB28A048F}" type="slidenum">
              <a:rPr lang="en-IN" smtClean="0"/>
              <a:t>‹#›</a:t>
            </a:fld>
            <a:endParaRPr lang="en-IN"/>
          </a:p>
        </p:txBody>
      </p:sp>
    </p:spTree>
    <p:extLst>
      <p:ext uri="{BB962C8B-B14F-4D97-AF65-F5344CB8AC3E}">
        <p14:creationId xmlns:p14="http://schemas.microsoft.com/office/powerpoint/2010/main" val="304808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D5FD10-46C8-BA7F-F6F8-1651AD932B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0E9EDC-8AD6-9836-3279-E39B398CED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23B331-414B-C85A-A643-46D5BE3E1E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D0D24-68D7-4AE6-84AA-B454CA0DB4E5}" type="datetimeFigureOut">
              <a:rPr lang="en-IN" smtClean="0"/>
              <a:t>12-02-23</a:t>
            </a:fld>
            <a:endParaRPr lang="en-IN"/>
          </a:p>
        </p:txBody>
      </p:sp>
      <p:sp>
        <p:nvSpPr>
          <p:cNvPr id="5" name="Footer Placeholder 4">
            <a:extLst>
              <a:ext uri="{FF2B5EF4-FFF2-40B4-BE49-F238E27FC236}">
                <a16:creationId xmlns:a16="http://schemas.microsoft.com/office/drawing/2014/main" id="{CF8A6081-FB29-BF7D-A5B4-BE0EF464A6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C1CBB1-4F6A-6101-EB93-663A094427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6CC2FF-1DE9-4304-ABE5-749DB28A048F}" type="slidenum">
              <a:rPr lang="en-IN" smtClean="0"/>
              <a:t>‹#›</a:t>
            </a:fld>
            <a:endParaRPr lang="en-IN"/>
          </a:p>
        </p:txBody>
      </p:sp>
    </p:spTree>
    <p:extLst>
      <p:ext uri="{BB962C8B-B14F-4D97-AF65-F5344CB8AC3E}">
        <p14:creationId xmlns:p14="http://schemas.microsoft.com/office/powerpoint/2010/main" val="3896741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7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8488D-B29C-1967-1A09-06542D63BF12}"/>
              </a:ext>
            </a:extLst>
          </p:cNvPr>
          <p:cNvSpPr>
            <a:spLocks noGrp="1"/>
          </p:cNvSpPr>
          <p:nvPr>
            <p:ph type="ctrTitle"/>
          </p:nvPr>
        </p:nvSpPr>
        <p:spPr/>
        <p:txBody>
          <a:bodyPr/>
          <a:lstStyle/>
          <a:p>
            <a:r>
              <a:rPr lang="en-US" dirty="0"/>
              <a:t>Previous class notes</a:t>
            </a:r>
            <a:endParaRPr lang="en-IN" dirty="0"/>
          </a:p>
        </p:txBody>
      </p:sp>
      <p:sp>
        <p:nvSpPr>
          <p:cNvPr id="3" name="Subtitle 2">
            <a:extLst>
              <a:ext uri="{FF2B5EF4-FFF2-40B4-BE49-F238E27FC236}">
                <a16:creationId xmlns:a16="http://schemas.microsoft.com/office/drawing/2014/main" id="{E5F7E874-8117-AA48-1E65-A96FD6BE1EF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16572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Explanations – </a:t>
            </a:r>
            <a:r>
              <a:rPr lang="en-US" dirty="0" err="1"/>
              <a:t>cotd</a:t>
            </a:r>
            <a:r>
              <a:rPr lang="en-US" dirty="0"/>
              <a:t>.</a:t>
            </a:r>
          </a:p>
        </p:txBody>
      </p:sp>
      <p:sp>
        <p:nvSpPr>
          <p:cNvPr id="3" name="Content Placeholder 2"/>
          <p:cNvSpPr>
            <a:spLocks noGrp="1"/>
          </p:cNvSpPr>
          <p:nvPr>
            <p:ph idx="1"/>
          </p:nvPr>
        </p:nvSpPr>
        <p:spPr/>
        <p:txBody>
          <a:bodyPr>
            <a:normAutofit/>
          </a:bodyPr>
          <a:lstStyle/>
          <a:p>
            <a:r>
              <a:rPr lang="en-US" dirty="0"/>
              <a:t>Gear Box – Normally, CNC machine tools do not employ gear boxes. However, they may be present as a fixed speed reducer for attaining a definite speed range. Gear ratio = Output RPM/Input RPM</a:t>
            </a:r>
          </a:p>
          <a:p>
            <a:r>
              <a:rPr lang="en-US" dirty="0"/>
              <a:t>Lead screw – nut mechanism : For 1 rotation of lead screw, the nut rotates by p × n = lead, where p = pitch and n = number of starts of screw</a:t>
            </a:r>
          </a:p>
          <a:p>
            <a:r>
              <a:rPr lang="en-US" dirty="0"/>
              <a:t>Stepper motor – is a motor which moves in discrete steps in response to voltage pulses as input</a:t>
            </a:r>
          </a:p>
        </p:txBody>
      </p:sp>
    </p:spTree>
    <p:extLst>
      <p:ext uri="{BB962C8B-B14F-4D97-AF65-F5344CB8AC3E}">
        <p14:creationId xmlns:p14="http://schemas.microsoft.com/office/powerpoint/2010/main" val="1970161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p:cNvGrpSpPr/>
          <p:nvPr/>
        </p:nvGrpSpPr>
        <p:grpSpPr>
          <a:xfrm>
            <a:off x="9164858" y="3681918"/>
            <a:ext cx="1134852" cy="680343"/>
            <a:chOff x="685800" y="2594600"/>
            <a:chExt cx="1138346" cy="680343"/>
          </a:xfrm>
        </p:grpSpPr>
        <p:sp>
          <p:nvSpPr>
            <p:cNvPr id="99" name="Rectangle 98"/>
            <p:cNvSpPr/>
            <p:nvPr/>
          </p:nvSpPr>
          <p:spPr>
            <a:xfrm>
              <a:off x="685800" y="2594600"/>
              <a:ext cx="1138346" cy="67347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013675" y="2773276"/>
              <a:ext cx="466499" cy="5016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972253" y="149638"/>
            <a:ext cx="8229600" cy="734816"/>
          </a:xfrm>
        </p:spPr>
        <p:txBody>
          <a:bodyPr>
            <a:normAutofit/>
          </a:bodyPr>
          <a:lstStyle/>
          <a:p>
            <a:r>
              <a:rPr lang="en-US" dirty="0"/>
              <a:t>P-T-P control – another example</a:t>
            </a:r>
          </a:p>
        </p:txBody>
      </p:sp>
      <p:grpSp>
        <p:nvGrpSpPr>
          <p:cNvPr id="4" name="Group 3"/>
          <p:cNvGrpSpPr/>
          <p:nvPr/>
        </p:nvGrpSpPr>
        <p:grpSpPr>
          <a:xfrm>
            <a:off x="3966703" y="3993967"/>
            <a:ext cx="6016138" cy="2984603"/>
            <a:chOff x="0" y="285750"/>
            <a:chExt cx="3724275" cy="1414462"/>
          </a:xfrm>
        </p:grpSpPr>
        <p:grpSp>
          <p:nvGrpSpPr>
            <p:cNvPr id="5" name="Group 4"/>
            <p:cNvGrpSpPr/>
            <p:nvPr/>
          </p:nvGrpSpPr>
          <p:grpSpPr>
            <a:xfrm>
              <a:off x="0" y="285750"/>
              <a:ext cx="3724275" cy="1328737"/>
              <a:chOff x="0" y="285750"/>
              <a:chExt cx="3724275" cy="1328737"/>
            </a:xfrm>
          </p:grpSpPr>
          <p:grpSp>
            <p:nvGrpSpPr>
              <p:cNvPr id="7" name="Group 6"/>
              <p:cNvGrpSpPr/>
              <p:nvPr/>
            </p:nvGrpSpPr>
            <p:grpSpPr>
              <a:xfrm>
                <a:off x="2180919" y="285750"/>
                <a:ext cx="1543356" cy="1328737"/>
                <a:chOff x="-982994" y="285750"/>
                <a:chExt cx="2792744" cy="1328737"/>
              </a:xfrm>
            </p:grpSpPr>
            <p:sp>
              <p:nvSpPr>
                <p:cNvPr id="19" name="Oval 18"/>
                <p:cNvSpPr>
                  <a:spLocks noChangeArrowheads="1"/>
                </p:cNvSpPr>
                <p:nvPr/>
              </p:nvSpPr>
              <p:spPr bwMode="auto">
                <a:xfrm>
                  <a:off x="1219200" y="285750"/>
                  <a:ext cx="590550" cy="11049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0" name="Oval 19"/>
                <p:cNvSpPr>
                  <a:spLocks noChangeArrowheads="1"/>
                </p:cNvSpPr>
                <p:nvPr/>
              </p:nvSpPr>
              <p:spPr bwMode="auto">
                <a:xfrm>
                  <a:off x="1455102" y="348850"/>
                  <a:ext cx="9080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1" name="Oval 20"/>
                <p:cNvSpPr>
                  <a:spLocks noChangeArrowheads="1"/>
                </p:cNvSpPr>
                <p:nvPr/>
              </p:nvSpPr>
              <p:spPr bwMode="auto">
                <a:xfrm>
                  <a:off x="1314450" y="485775"/>
                  <a:ext cx="9080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2" name="Oval 21"/>
                <p:cNvSpPr>
                  <a:spLocks noChangeArrowheads="1"/>
                </p:cNvSpPr>
                <p:nvPr/>
              </p:nvSpPr>
              <p:spPr bwMode="auto">
                <a:xfrm>
                  <a:off x="1638300" y="590550"/>
                  <a:ext cx="9080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3" name="Oval 22"/>
                <p:cNvSpPr>
                  <a:spLocks noChangeArrowheads="1"/>
                </p:cNvSpPr>
                <p:nvPr/>
              </p:nvSpPr>
              <p:spPr bwMode="auto">
                <a:xfrm>
                  <a:off x="1285875" y="657225"/>
                  <a:ext cx="9080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4" name="Oval 23"/>
                <p:cNvSpPr>
                  <a:spLocks noChangeArrowheads="1"/>
                </p:cNvSpPr>
                <p:nvPr/>
              </p:nvSpPr>
              <p:spPr bwMode="auto">
                <a:xfrm>
                  <a:off x="1562100" y="1104900"/>
                  <a:ext cx="9080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5" name="Oval 24"/>
                <p:cNvSpPr>
                  <a:spLocks noChangeArrowheads="1"/>
                </p:cNvSpPr>
                <p:nvPr/>
              </p:nvSpPr>
              <p:spPr bwMode="auto">
                <a:xfrm>
                  <a:off x="1438275" y="1219200"/>
                  <a:ext cx="9080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6" name="Oval 25"/>
                <p:cNvSpPr>
                  <a:spLocks noChangeArrowheads="1"/>
                </p:cNvSpPr>
                <p:nvPr/>
              </p:nvSpPr>
              <p:spPr bwMode="auto">
                <a:xfrm>
                  <a:off x="1657350" y="762000"/>
                  <a:ext cx="9080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7" name="Oval 26"/>
                <p:cNvSpPr>
                  <a:spLocks noChangeArrowheads="1"/>
                </p:cNvSpPr>
                <p:nvPr/>
              </p:nvSpPr>
              <p:spPr bwMode="auto">
                <a:xfrm>
                  <a:off x="1619250" y="952500"/>
                  <a:ext cx="9080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8" name="Oval 27"/>
                <p:cNvSpPr>
                  <a:spLocks noChangeArrowheads="1"/>
                </p:cNvSpPr>
                <p:nvPr/>
              </p:nvSpPr>
              <p:spPr bwMode="auto">
                <a:xfrm>
                  <a:off x="1587175" y="451955"/>
                  <a:ext cx="9080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9" name="Oval 28"/>
                <p:cNvSpPr>
                  <a:spLocks noChangeArrowheads="1"/>
                </p:cNvSpPr>
                <p:nvPr/>
              </p:nvSpPr>
              <p:spPr bwMode="auto">
                <a:xfrm>
                  <a:off x="1285875" y="942975"/>
                  <a:ext cx="9080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30" name="Oval 29"/>
                <p:cNvSpPr>
                  <a:spLocks noChangeArrowheads="1"/>
                </p:cNvSpPr>
                <p:nvPr/>
              </p:nvSpPr>
              <p:spPr bwMode="auto">
                <a:xfrm>
                  <a:off x="1333500" y="1095375"/>
                  <a:ext cx="9080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31" name="Text Box 27"/>
                <p:cNvSpPr txBox="1">
                  <a:spLocks noChangeArrowheads="1"/>
                </p:cNvSpPr>
                <p:nvPr/>
              </p:nvSpPr>
              <p:spPr bwMode="auto">
                <a:xfrm>
                  <a:off x="-982994" y="1376362"/>
                  <a:ext cx="2240645" cy="238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defRPr/>
                  </a:pPr>
                  <a:r>
                    <a:rPr lang="en-IN"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rPr>
                    <a:t>Encoder,  200 holes </a:t>
                  </a:r>
                  <a:endParaRPr lang="en-US"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32" name="Line 28"/>
                <p:cNvCxnSpPr>
                  <a:cxnSpLocks noChangeShapeType="1"/>
                </p:cNvCxnSpPr>
                <p:nvPr/>
              </p:nvCxnSpPr>
              <p:spPr bwMode="auto">
                <a:xfrm flipV="1">
                  <a:off x="1078866" y="1166813"/>
                  <a:ext cx="290513" cy="285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8" name="Group 7"/>
              <p:cNvGrpSpPr>
                <a:grpSpLocks/>
              </p:cNvGrpSpPr>
              <p:nvPr/>
            </p:nvGrpSpPr>
            <p:grpSpPr bwMode="auto">
              <a:xfrm>
                <a:off x="0" y="333375"/>
                <a:ext cx="3200400" cy="1063625"/>
                <a:chOff x="2025" y="1785"/>
                <a:chExt cx="5040" cy="1675"/>
              </a:xfrm>
            </p:grpSpPr>
            <p:sp>
              <p:nvSpPr>
                <p:cNvPr id="10" name="AutoShape 4"/>
                <p:cNvSpPr>
                  <a:spLocks noChangeArrowheads="1"/>
                </p:cNvSpPr>
                <p:nvPr/>
              </p:nvSpPr>
              <p:spPr bwMode="auto">
                <a:xfrm>
                  <a:off x="2040" y="2160"/>
                  <a:ext cx="1110" cy="840"/>
                </a:xfrm>
                <a:prstGeom prst="flowChartAlternateProcess">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defRPr/>
                  </a:pPr>
                  <a:r>
                    <a:rPr lang="en-US" sz="2000" kern="0" dirty="0">
                      <a:solidFill>
                        <a:sysClr val="windowText" lastClr="000000"/>
                      </a:solidFill>
                      <a:latin typeface="Times New Roman" panose="02020603050405020304" pitchFamily="18" charset="0"/>
                      <a:ea typeface="Times New Roman" panose="02020603050405020304" pitchFamily="18" charset="0"/>
                    </a:rPr>
                    <a:t>DC Motor </a:t>
                  </a:r>
                </a:p>
              </p:txBody>
            </p:sp>
            <p:sp>
              <p:nvSpPr>
                <p:cNvPr id="11" name="AutoShape 5"/>
                <p:cNvSpPr>
                  <a:spLocks noChangeArrowheads="1"/>
                </p:cNvSpPr>
                <p:nvPr/>
              </p:nvSpPr>
              <p:spPr bwMode="auto">
                <a:xfrm flipV="1">
                  <a:off x="2025" y="3000"/>
                  <a:ext cx="1080" cy="19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12" name="Rectangle 11"/>
                <p:cNvSpPr>
                  <a:spLocks noChangeArrowheads="1"/>
                </p:cNvSpPr>
                <p:nvPr/>
              </p:nvSpPr>
              <p:spPr bwMode="auto">
                <a:xfrm>
                  <a:off x="3150" y="2490"/>
                  <a:ext cx="3585" cy="1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13" name="AutoShape 7"/>
                <p:cNvSpPr>
                  <a:spLocks noChangeArrowheads="1"/>
                </p:cNvSpPr>
                <p:nvPr/>
              </p:nvSpPr>
              <p:spPr bwMode="auto">
                <a:xfrm>
                  <a:off x="3390" y="2265"/>
                  <a:ext cx="825" cy="630"/>
                </a:xfrm>
                <a:prstGeom prst="flowChartProcess">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defRPr/>
                  </a:pPr>
                  <a:r>
                    <a:rPr lang="en-US" sz="1600" kern="0" dirty="0">
                      <a:solidFill>
                        <a:sysClr val="windowText" lastClr="000000"/>
                      </a:solidFill>
                      <a:latin typeface="Calibri" panose="020F0502020204030204" pitchFamily="34" charset="0"/>
                      <a:ea typeface="Times New Roman" panose="02020603050405020304" pitchFamily="18" charset="0"/>
                      <a:cs typeface="Calibri" panose="020F0502020204030204" pitchFamily="34" charset="0"/>
                    </a:rPr>
                    <a:t>Gear box Ratio = ¼ </a:t>
                  </a:r>
                </a:p>
              </p:txBody>
            </p:sp>
            <p:sp>
              <p:nvSpPr>
                <p:cNvPr id="14" name="Rectangle 13" descr="Light upward diagonal"/>
                <p:cNvSpPr>
                  <a:spLocks noChangeArrowheads="1"/>
                </p:cNvSpPr>
                <p:nvPr/>
              </p:nvSpPr>
              <p:spPr bwMode="auto">
                <a:xfrm>
                  <a:off x="5565" y="2220"/>
                  <a:ext cx="750" cy="70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15" name="Rectangle 14" descr="Wide downward diagonal"/>
                <p:cNvSpPr>
                  <a:spLocks noChangeArrowheads="1"/>
                </p:cNvSpPr>
                <p:nvPr/>
              </p:nvSpPr>
              <p:spPr bwMode="auto">
                <a:xfrm>
                  <a:off x="4830" y="2490"/>
                  <a:ext cx="2235" cy="180"/>
                </a:xfrm>
                <a:prstGeom prst="rect">
                  <a:avLst/>
                </a:prstGeom>
                <a:pattFill prst="wdDn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16" name="AutoShape 10"/>
                <p:cNvSpPr>
                  <a:spLocks noChangeArrowheads="1"/>
                </p:cNvSpPr>
                <p:nvPr/>
              </p:nvSpPr>
              <p:spPr bwMode="auto">
                <a:xfrm>
                  <a:off x="5085" y="1785"/>
                  <a:ext cx="1755" cy="435"/>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07000"/>
                    </a:lnSpc>
                    <a:spcAft>
                      <a:spcPts val="800"/>
                    </a:spcAft>
                    <a:defRPr/>
                  </a:pPr>
                  <a:r>
                    <a:rPr lang="en-IN"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rPr>
                    <a:t>CNC Table </a:t>
                  </a:r>
                  <a:endParaRPr lang="en-US"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 Box 11"/>
                <p:cNvSpPr txBox="1">
                  <a:spLocks noChangeArrowheads="1"/>
                </p:cNvSpPr>
                <p:nvPr/>
              </p:nvSpPr>
              <p:spPr bwMode="auto">
                <a:xfrm>
                  <a:off x="4293" y="2950"/>
                  <a:ext cx="1620" cy="5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just">
                    <a:defRPr/>
                  </a:pPr>
                  <a:r>
                    <a:rPr lang="en-US" kern="0" dirty="0">
                      <a:solidFill>
                        <a:sysClr val="windowText" lastClr="000000"/>
                      </a:solidFill>
                      <a:latin typeface="Times New Roman" panose="02020603050405020304" pitchFamily="18" charset="0"/>
                      <a:ea typeface="Times New Roman" panose="02020603050405020304" pitchFamily="18" charset="0"/>
                    </a:rPr>
                    <a:t>Lead screw pitch = 4mm, 1 start</a:t>
                  </a:r>
                </a:p>
              </p:txBody>
            </p:sp>
          </p:grpSp>
          <p:sp>
            <p:nvSpPr>
              <p:cNvPr id="9" name="Rectangle 8"/>
              <p:cNvSpPr>
                <a:spLocks noChangeArrowheads="1"/>
              </p:cNvSpPr>
              <p:nvPr/>
            </p:nvSpPr>
            <p:spPr bwMode="auto">
              <a:xfrm>
                <a:off x="3200400" y="781050"/>
                <a:ext cx="342900" cy="1123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grpSp>
        <p:sp>
          <p:nvSpPr>
            <p:cNvPr id="6" name="Text Box 29"/>
            <p:cNvSpPr txBox="1">
              <a:spLocks noChangeArrowheads="1"/>
            </p:cNvSpPr>
            <p:nvPr/>
          </p:nvSpPr>
          <p:spPr bwMode="auto">
            <a:xfrm>
              <a:off x="307794" y="1376362"/>
              <a:ext cx="628650" cy="323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07000"/>
                </a:lnSpc>
                <a:spcAft>
                  <a:spcPts val="800"/>
                </a:spcAft>
                <a:defRPr/>
              </a:pPr>
              <a:r>
                <a:rPr lang="en-IN" sz="20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rPr>
                <a:t>Fig. 1</a:t>
              </a:r>
              <a:endParaRPr lang="en-US" sz="20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grpSp>
      <p:graphicFrame>
        <p:nvGraphicFramePr>
          <p:cNvPr id="34" name="Content Placeholder 61"/>
          <p:cNvGraphicFramePr>
            <a:graphicFrameLocks noGrp="1"/>
          </p:cNvGraphicFramePr>
          <p:nvPr>
            <p:ph idx="1"/>
          </p:nvPr>
        </p:nvGraphicFramePr>
        <p:xfrm>
          <a:off x="5861327" y="1934506"/>
          <a:ext cx="2822967" cy="386585"/>
        </p:xfrm>
        <a:graphic>
          <a:graphicData uri="http://schemas.openxmlformats.org/drawingml/2006/table">
            <a:tbl>
              <a:tblPr firstRow="1" firstCol="1" bandRow="1"/>
              <a:tblGrid>
                <a:gridCol w="403281">
                  <a:extLst>
                    <a:ext uri="{9D8B030D-6E8A-4147-A177-3AD203B41FA5}">
                      <a16:colId xmlns:a16="http://schemas.microsoft.com/office/drawing/2014/main" val="20000"/>
                    </a:ext>
                  </a:extLst>
                </a:gridCol>
                <a:gridCol w="403281">
                  <a:extLst>
                    <a:ext uri="{9D8B030D-6E8A-4147-A177-3AD203B41FA5}">
                      <a16:colId xmlns:a16="http://schemas.microsoft.com/office/drawing/2014/main" val="20001"/>
                    </a:ext>
                  </a:extLst>
                </a:gridCol>
                <a:gridCol w="403281">
                  <a:extLst>
                    <a:ext uri="{9D8B030D-6E8A-4147-A177-3AD203B41FA5}">
                      <a16:colId xmlns:a16="http://schemas.microsoft.com/office/drawing/2014/main" val="20002"/>
                    </a:ext>
                  </a:extLst>
                </a:gridCol>
                <a:gridCol w="403281">
                  <a:extLst>
                    <a:ext uri="{9D8B030D-6E8A-4147-A177-3AD203B41FA5}">
                      <a16:colId xmlns:a16="http://schemas.microsoft.com/office/drawing/2014/main" val="20003"/>
                    </a:ext>
                  </a:extLst>
                </a:gridCol>
                <a:gridCol w="403281">
                  <a:extLst>
                    <a:ext uri="{9D8B030D-6E8A-4147-A177-3AD203B41FA5}">
                      <a16:colId xmlns:a16="http://schemas.microsoft.com/office/drawing/2014/main" val="20004"/>
                    </a:ext>
                  </a:extLst>
                </a:gridCol>
                <a:gridCol w="403281">
                  <a:extLst>
                    <a:ext uri="{9D8B030D-6E8A-4147-A177-3AD203B41FA5}">
                      <a16:colId xmlns:a16="http://schemas.microsoft.com/office/drawing/2014/main" val="20005"/>
                    </a:ext>
                  </a:extLst>
                </a:gridCol>
                <a:gridCol w="403281">
                  <a:extLst>
                    <a:ext uri="{9D8B030D-6E8A-4147-A177-3AD203B41FA5}">
                      <a16:colId xmlns:a16="http://schemas.microsoft.com/office/drawing/2014/main" val="20006"/>
                    </a:ext>
                  </a:extLst>
                </a:gridCol>
              </a:tblGrid>
              <a:tr h="386585">
                <a:tc>
                  <a:txBody>
                    <a:bodyPr/>
                    <a:lstStyle/>
                    <a:p>
                      <a:pPr marL="0" marR="0" algn="l">
                        <a:lnSpc>
                          <a:spcPct val="107000"/>
                        </a:lnSpc>
                        <a:spcBef>
                          <a:spcPts val="0"/>
                        </a:spcBef>
                        <a:spcAft>
                          <a:spcPts val="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6" name="Text Box 2"/>
          <p:cNvSpPr txBox="1">
            <a:spLocks noChangeArrowheads="1"/>
          </p:cNvSpPr>
          <p:nvPr/>
        </p:nvSpPr>
        <p:spPr bwMode="auto">
          <a:xfrm>
            <a:off x="4100135" y="1967330"/>
            <a:ext cx="1924318" cy="38484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r>
              <a:rPr lang="en-IN" sz="1300" kern="0" dirty="0">
                <a:solidFill>
                  <a:sysClr val="windowText" lastClr="000000"/>
                </a:solidFill>
                <a:latin typeface="+mj-lt"/>
                <a:ea typeface="Calibri" panose="020F0502020204030204" pitchFamily="34" charset="0"/>
                <a:cs typeface="Times New Roman" panose="02020603050405020304" pitchFamily="18" charset="0"/>
              </a:rPr>
              <a:t>Position down counter</a:t>
            </a:r>
            <a:endParaRPr lang="en-US" sz="1300" kern="0" dirty="0">
              <a:solidFill>
                <a:sysClr val="windowText" lastClr="000000"/>
              </a:solidFill>
              <a:latin typeface="+mj-lt"/>
              <a:ea typeface="Calibri" panose="020F0502020204030204" pitchFamily="34" charset="0"/>
              <a:cs typeface="Times New Roman" panose="02020603050405020304" pitchFamily="18" charset="0"/>
            </a:endParaRPr>
          </a:p>
        </p:txBody>
      </p:sp>
      <p:cxnSp>
        <p:nvCxnSpPr>
          <p:cNvPr id="44" name="Straight Arrow Connector 43"/>
          <p:cNvCxnSpPr>
            <a:stCxn id="20" idx="6"/>
          </p:cNvCxnSpPr>
          <p:nvPr/>
        </p:nvCxnSpPr>
        <p:spPr>
          <a:xfrm flipH="1">
            <a:off x="9460958" y="4222913"/>
            <a:ext cx="286348" cy="10372"/>
          </a:xfrm>
          <a:prstGeom prst="straightConnector1">
            <a:avLst/>
          </a:prstGeom>
          <a:noFill/>
          <a:ln w="6350" cap="flat" cmpd="sng" algn="ctr">
            <a:solidFill>
              <a:sysClr val="windowText" lastClr="000000"/>
            </a:solidFill>
            <a:prstDash val="solid"/>
            <a:miter lim="800000"/>
            <a:tailEnd type="triangle"/>
          </a:ln>
          <a:effectLst/>
        </p:spPr>
      </p:cxnSp>
      <p:cxnSp>
        <p:nvCxnSpPr>
          <p:cNvPr id="47" name="Straight Connector 46"/>
          <p:cNvCxnSpPr/>
          <p:nvPr/>
        </p:nvCxnSpPr>
        <p:spPr>
          <a:xfrm>
            <a:off x="4814893" y="3921885"/>
            <a:ext cx="2405503" cy="5913"/>
          </a:xfrm>
          <a:prstGeom prst="line">
            <a:avLst/>
          </a:prstGeom>
          <a:noFill/>
          <a:ln w="6350" cap="flat" cmpd="sng" algn="ctr">
            <a:solidFill>
              <a:sysClr val="windowText" lastClr="000000"/>
            </a:solidFill>
            <a:prstDash val="solid"/>
            <a:miter lim="800000"/>
            <a:headEnd type="stealth"/>
            <a:tailEnd type="none"/>
          </a:ln>
          <a:effectLst/>
        </p:spPr>
      </p:cxnSp>
      <p:cxnSp>
        <p:nvCxnSpPr>
          <p:cNvPr id="48" name="Straight Connector 47"/>
          <p:cNvCxnSpPr/>
          <p:nvPr/>
        </p:nvCxnSpPr>
        <p:spPr>
          <a:xfrm flipV="1">
            <a:off x="7220395" y="3694301"/>
            <a:ext cx="0" cy="233496"/>
          </a:xfrm>
          <a:prstGeom prst="line">
            <a:avLst/>
          </a:prstGeom>
          <a:noFill/>
          <a:ln w="6350" cap="flat" cmpd="sng" algn="ctr">
            <a:solidFill>
              <a:sysClr val="windowText" lastClr="000000"/>
            </a:solidFill>
            <a:prstDash val="solid"/>
            <a:miter lim="800000"/>
          </a:ln>
          <a:effectLst/>
        </p:spPr>
      </p:cxnSp>
      <p:grpSp>
        <p:nvGrpSpPr>
          <p:cNvPr id="49" name="Group 48"/>
          <p:cNvGrpSpPr/>
          <p:nvPr/>
        </p:nvGrpSpPr>
        <p:grpSpPr>
          <a:xfrm>
            <a:off x="5839134" y="1467567"/>
            <a:ext cx="2845158" cy="2240321"/>
            <a:chOff x="0" y="0"/>
            <a:chExt cx="2295525" cy="1724025"/>
          </a:xfrm>
        </p:grpSpPr>
        <p:grpSp>
          <p:nvGrpSpPr>
            <p:cNvPr id="63" name="Group 62"/>
            <p:cNvGrpSpPr/>
            <p:nvPr/>
          </p:nvGrpSpPr>
          <p:grpSpPr>
            <a:xfrm rot="5400000">
              <a:off x="285750" y="-285750"/>
              <a:ext cx="1724025" cy="2295525"/>
              <a:chOff x="0" y="0"/>
              <a:chExt cx="1724025" cy="971550"/>
            </a:xfrm>
          </p:grpSpPr>
          <p:sp>
            <p:nvSpPr>
              <p:cNvPr id="71" name="Arc 70"/>
              <p:cNvSpPr/>
              <p:nvPr/>
            </p:nvSpPr>
            <p:spPr>
              <a:xfrm>
                <a:off x="0" y="0"/>
                <a:ext cx="1724025" cy="971550"/>
              </a:xfrm>
              <a:prstGeom prst="arc">
                <a:avLst>
                  <a:gd name="adj1" fmla="val 16200000"/>
                  <a:gd name="adj2" fmla="val 5548452"/>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sz="1300" kern="0">
                  <a:solidFill>
                    <a:sysClr val="windowText" lastClr="000000"/>
                  </a:solidFill>
                  <a:latin typeface="+mj-lt"/>
                </a:endParaRPr>
              </a:p>
            </p:txBody>
          </p:sp>
          <p:sp>
            <p:nvSpPr>
              <p:cNvPr id="72" name="Arc 71"/>
              <p:cNvSpPr/>
              <p:nvPr/>
            </p:nvSpPr>
            <p:spPr>
              <a:xfrm>
                <a:off x="553820" y="0"/>
                <a:ext cx="695325" cy="971550"/>
              </a:xfrm>
              <a:prstGeom prst="arc">
                <a:avLst>
                  <a:gd name="adj1" fmla="val 16200000"/>
                  <a:gd name="adj2" fmla="val 5548452"/>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sz="1300" kern="0">
                  <a:solidFill>
                    <a:sysClr val="windowText" lastClr="000000"/>
                  </a:solidFill>
                  <a:latin typeface="+mj-lt"/>
                </a:endParaRPr>
              </a:p>
            </p:txBody>
          </p:sp>
        </p:grpSp>
        <p:cxnSp>
          <p:nvCxnSpPr>
            <p:cNvPr id="64" name="Straight Arrow Connector 63"/>
            <p:cNvCxnSpPr/>
            <p:nvPr/>
          </p:nvCxnSpPr>
          <p:spPr>
            <a:xfrm>
              <a:off x="828675" y="657225"/>
              <a:ext cx="19050" cy="571500"/>
            </a:xfrm>
            <a:prstGeom prst="straightConnector1">
              <a:avLst/>
            </a:prstGeom>
            <a:noFill/>
            <a:ln w="6350" cap="flat" cmpd="sng" algn="ctr">
              <a:solidFill>
                <a:sysClr val="windowText" lastClr="000000"/>
              </a:solidFill>
              <a:prstDash val="solid"/>
              <a:miter lim="800000"/>
              <a:tailEnd type="triangle"/>
            </a:ln>
            <a:effectLst/>
          </p:spPr>
        </p:cxnSp>
        <p:cxnSp>
          <p:nvCxnSpPr>
            <p:cNvPr id="65" name="Straight Arrow Connector 64"/>
            <p:cNvCxnSpPr/>
            <p:nvPr/>
          </p:nvCxnSpPr>
          <p:spPr>
            <a:xfrm>
              <a:off x="2171700" y="657225"/>
              <a:ext cx="19050" cy="381000"/>
            </a:xfrm>
            <a:prstGeom prst="straightConnector1">
              <a:avLst/>
            </a:prstGeom>
            <a:noFill/>
            <a:ln w="6350" cap="flat" cmpd="sng" algn="ctr">
              <a:solidFill>
                <a:sysClr val="windowText" lastClr="000000"/>
              </a:solidFill>
              <a:prstDash val="solid"/>
              <a:miter lim="800000"/>
              <a:tailEnd type="triangle"/>
            </a:ln>
            <a:effectLst/>
          </p:spPr>
        </p:cxnSp>
        <p:cxnSp>
          <p:nvCxnSpPr>
            <p:cNvPr id="66" name="Straight Arrow Connector 65"/>
            <p:cNvCxnSpPr/>
            <p:nvPr/>
          </p:nvCxnSpPr>
          <p:spPr>
            <a:xfrm>
              <a:off x="171450" y="657225"/>
              <a:ext cx="19050" cy="438150"/>
            </a:xfrm>
            <a:prstGeom prst="straightConnector1">
              <a:avLst/>
            </a:prstGeom>
            <a:noFill/>
            <a:ln w="6350" cap="flat" cmpd="sng" algn="ctr">
              <a:solidFill>
                <a:sysClr val="windowText" lastClr="000000"/>
              </a:solidFill>
              <a:prstDash val="solid"/>
              <a:miter lim="800000"/>
              <a:tailEnd type="triangle"/>
            </a:ln>
            <a:effectLst/>
          </p:spPr>
        </p:cxnSp>
        <p:cxnSp>
          <p:nvCxnSpPr>
            <p:cNvPr id="67" name="Straight Arrow Connector 66"/>
            <p:cNvCxnSpPr/>
            <p:nvPr/>
          </p:nvCxnSpPr>
          <p:spPr>
            <a:xfrm>
              <a:off x="1181100" y="657225"/>
              <a:ext cx="19050" cy="571500"/>
            </a:xfrm>
            <a:prstGeom prst="straightConnector1">
              <a:avLst/>
            </a:prstGeom>
            <a:noFill/>
            <a:ln w="6350" cap="flat" cmpd="sng" algn="ctr">
              <a:solidFill>
                <a:sysClr val="windowText" lastClr="000000"/>
              </a:solidFill>
              <a:prstDash val="solid"/>
              <a:miter lim="800000"/>
              <a:tailEnd type="triangle"/>
            </a:ln>
            <a:effectLst/>
          </p:spPr>
        </p:cxnSp>
        <p:cxnSp>
          <p:nvCxnSpPr>
            <p:cNvPr id="68" name="Straight Arrow Connector 67"/>
            <p:cNvCxnSpPr/>
            <p:nvPr/>
          </p:nvCxnSpPr>
          <p:spPr>
            <a:xfrm>
              <a:off x="1847850" y="657225"/>
              <a:ext cx="0" cy="514350"/>
            </a:xfrm>
            <a:prstGeom prst="straightConnector1">
              <a:avLst/>
            </a:prstGeom>
            <a:noFill/>
            <a:ln w="6350" cap="flat" cmpd="sng" algn="ctr">
              <a:solidFill>
                <a:sysClr val="windowText" lastClr="000000"/>
              </a:solidFill>
              <a:prstDash val="solid"/>
              <a:miter lim="800000"/>
              <a:tailEnd type="triangle"/>
            </a:ln>
            <a:effectLst/>
          </p:spPr>
        </p:cxnSp>
        <p:cxnSp>
          <p:nvCxnSpPr>
            <p:cNvPr id="69" name="Straight Arrow Connector 68"/>
            <p:cNvCxnSpPr/>
            <p:nvPr/>
          </p:nvCxnSpPr>
          <p:spPr>
            <a:xfrm>
              <a:off x="523875" y="657225"/>
              <a:ext cx="0" cy="523875"/>
            </a:xfrm>
            <a:prstGeom prst="straightConnector1">
              <a:avLst/>
            </a:prstGeom>
            <a:noFill/>
            <a:ln w="6350" cap="flat" cmpd="sng" algn="ctr">
              <a:solidFill>
                <a:sysClr val="windowText" lastClr="000000"/>
              </a:solidFill>
              <a:prstDash val="solid"/>
              <a:miter lim="800000"/>
              <a:tailEnd type="triangle"/>
            </a:ln>
            <a:effectLst/>
          </p:spPr>
        </p:cxnSp>
        <p:cxnSp>
          <p:nvCxnSpPr>
            <p:cNvPr id="70" name="Straight Arrow Connector 69"/>
            <p:cNvCxnSpPr/>
            <p:nvPr/>
          </p:nvCxnSpPr>
          <p:spPr>
            <a:xfrm>
              <a:off x="1514475" y="657225"/>
              <a:ext cx="9525" cy="571500"/>
            </a:xfrm>
            <a:prstGeom prst="straightConnector1">
              <a:avLst/>
            </a:prstGeom>
            <a:noFill/>
            <a:ln w="6350" cap="flat" cmpd="sng" algn="ctr">
              <a:solidFill>
                <a:sysClr val="windowText" lastClr="000000"/>
              </a:solidFill>
              <a:prstDash val="solid"/>
              <a:miter lim="800000"/>
              <a:tailEnd type="triangle"/>
            </a:ln>
            <a:effectLst/>
          </p:spPr>
        </p:cxnSp>
      </p:grpSp>
      <p:grpSp>
        <p:nvGrpSpPr>
          <p:cNvPr id="56" name="Group 55"/>
          <p:cNvGrpSpPr/>
          <p:nvPr/>
        </p:nvGrpSpPr>
        <p:grpSpPr>
          <a:xfrm rot="5400000">
            <a:off x="9530247" y="2599522"/>
            <a:ext cx="805920" cy="250385"/>
            <a:chOff x="0" y="0"/>
            <a:chExt cx="647700" cy="142875"/>
          </a:xfrm>
        </p:grpSpPr>
        <p:grpSp>
          <p:nvGrpSpPr>
            <p:cNvPr id="57" name="Group 56"/>
            <p:cNvGrpSpPr/>
            <p:nvPr/>
          </p:nvGrpSpPr>
          <p:grpSpPr>
            <a:xfrm>
              <a:off x="0" y="0"/>
              <a:ext cx="361950" cy="142875"/>
              <a:chOff x="0" y="0"/>
              <a:chExt cx="361950" cy="142875"/>
            </a:xfrm>
          </p:grpSpPr>
          <p:cxnSp>
            <p:nvCxnSpPr>
              <p:cNvPr id="61" name="Elbow Connector 60"/>
              <p:cNvCxnSpPr/>
              <p:nvPr/>
            </p:nvCxnSpPr>
            <p:spPr>
              <a:xfrm>
                <a:off x="142875" y="0"/>
                <a:ext cx="219075" cy="142875"/>
              </a:xfrm>
              <a:prstGeom prst="bentConnector3">
                <a:avLst/>
              </a:prstGeom>
              <a:noFill/>
              <a:ln w="6350" cap="flat" cmpd="sng" algn="ctr">
                <a:solidFill>
                  <a:sysClr val="windowText" lastClr="000000"/>
                </a:solidFill>
                <a:prstDash val="solid"/>
                <a:miter lim="800000"/>
              </a:ln>
              <a:effectLst/>
            </p:spPr>
          </p:cxnSp>
          <p:cxnSp>
            <p:nvCxnSpPr>
              <p:cNvPr id="62" name="Elbow Connector 61"/>
              <p:cNvCxnSpPr/>
              <p:nvPr/>
            </p:nvCxnSpPr>
            <p:spPr>
              <a:xfrm flipH="1">
                <a:off x="0" y="0"/>
                <a:ext cx="219075" cy="142875"/>
              </a:xfrm>
              <a:prstGeom prst="bentConnector3">
                <a:avLst/>
              </a:prstGeom>
              <a:noFill/>
              <a:ln w="6350" cap="flat" cmpd="sng" algn="ctr">
                <a:solidFill>
                  <a:sysClr val="windowText" lastClr="000000"/>
                </a:solidFill>
                <a:prstDash val="solid"/>
                <a:miter lim="800000"/>
              </a:ln>
              <a:effectLst/>
            </p:spPr>
          </p:cxnSp>
        </p:grpSp>
        <p:grpSp>
          <p:nvGrpSpPr>
            <p:cNvPr id="58" name="Group 57"/>
            <p:cNvGrpSpPr/>
            <p:nvPr/>
          </p:nvGrpSpPr>
          <p:grpSpPr>
            <a:xfrm>
              <a:off x="285750" y="0"/>
              <a:ext cx="361950" cy="142875"/>
              <a:chOff x="0" y="0"/>
              <a:chExt cx="361950" cy="142875"/>
            </a:xfrm>
          </p:grpSpPr>
          <p:cxnSp>
            <p:nvCxnSpPr>
              <p:cNvPr id="59" name="Elbow Connector 58"/>
              <p:cNvCxnSpPr/>
              <p:nvPr/>
            </p:nvCxnSpPr>
            <p:spPr>
              <a:xfrm>
                <a:off x="142875" y="0"/>
                <a:ext cx="219075" cy="142875"/>
              </a:xfrm>
              <a:prstGeom prst="bentConnector3">
                <a:avLst/>
              </a:prstGeom>
              <a:noFill/>
              <a:ln w="6350" cap="flat" cmpd="sng" algn="ctr">
                <a:solidFill>
                  <a:sysClr val="windowText" lastClr="000000"/>
                </a:solidFill>
                <a:prstDash val="solid"/>
                <a:miter lim="800000"/>
              </a:ln>
              <a:effectLst/>
            </p:spPr>
          </p:cxnSp>
          <p:cxnSp>
            <p:nvCxnSpPr>
              <p:cNvPr id="60" name="Elbow Connector 59"/>
              <p:cNvCxnSpPr/>
              <p:nvPr/>
            </p:nvCxnSpPr>
            <p:spPr>
              <a:xfrm flipH="1">
                <a:off x="0" y="0"/>
                <a:ext cx="219075" cy="142875"/>
              </a:xfrm>
              <a:prstGeom prst="bentConnector3">
                <a:avLst>
                  <a:gd name="adj1" fmla="val 49999"/>
                </a:avLst>
              </a:prstGeom>
              <a:noFill/>
              <a:ln w="6350" cap="flat" cmpd="sng" algn="ctr">
                <a:solidFill>
                  <a:sysClr val="windowText" lastClr="000000"/>
                </a:solidFill>
                <a:prstDash val="solid"/>
                <a:miter lim="800000"/>
              </a:ln>
              <a:effectLst/>
            </p:spPr>
          </p:cxnSp>
        </p:grpSp>
      </p:grpSp>
      <p:sp>
        <p:nvSpPr>
          <p:cNvPr id="38" name="Text Box 2"/>
          <p:cNvSpPr txBox="1">
            <a:spLocks noChangeArrowheads="1"/>
          </p:cNvSpPr>
          <p:nvPr/>
        </p:nvSpPr>
        <p:spPr bwMode="auto">
          <a:xfrm>
            <a:off x="4832931" y="3532959"/>
            <a:ext cx="1576919" cy="36764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r>
              <a:rPr lang="en-IN" sz="1600" kern="0" dirty="0">
                <a:solidFill>
                  <a:sysClr val="windowText" lastClr="000000"/>
                </a:solidFill>
                <a:latin typeface="+mj-lt"/>
                <a:ea typeface="Calibri" panose="020F0502020204030204" pitchFamily="34" charset="0"/>
                <a:cs typeface="Times New Roman" panose="02020603050405020304" pitchFamily="18" charset="0"/>
              </a:rPr>
              <a:t>End of count </a:t>
            </a:r>
            <a:endParaRPr lang="en-US" sz="1600" kern="0" dirty="0">
              <a:solidFill>
                <a:sysClr val="windowText" lastClr="000000"/>
              </a:solidFill>
              <a:latin typeface="+mj-lt"/>
              <a:ea typeface="Calibri" panose="020F0502020204030204" pitchFamily="34" charset="0"/>
              <a:cs typeface="Times New Roman" panose="02020603050405020304" pitchFamily="18" charset="0"/>
            </a:endParaRPr>
          </a:p>
        </p:txBody>
      </p:sp>
      <p:sp>
        <p:nvSpPr>
          <p:cNvPr id="39" name="Text Box 2"/>
          <p:cNvSpPr txBox="1">
            <a:spLocks noChangeArrowheads="1"/>
          </p:cNvSpPr>
          <p:nvPr/>
        </p:nvSpPr>
        <p:spPr bwMode="auto">
          <a:xfrm>
            <a:off x="6706848" y="3135663"/>
            <a:ext cx="1215980" cy="371096"/>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r>
              <a:rPr lang="en-IN" sz="1600" kern="0" dirty="0">
                <a:solidFill>
                  <a:sysClr val="windowText" lastClr="000000"/>
                </a:solidFill>
                <a:latin typeface="+mj-lt"/>
                <a:ea typeface="Calibri" panose="020F0502020204030204" pitchFamily="34" charset="0"/>
                <a:cs typeface="Times New Roman" panose="02020603050405020304" pitchFamily="18" charset="0"/>
              </a:rPr>
              <a:t>OR Gate </a:t>
            </a:r>
            <a:endParaRPr lang="en-US" sz="1600" kern="0" dirty="0">
              <a:solidFill>
                <a:sysClr val="windowText" lastClr="000000"/>
              </a:solidFill>
              <a:latin typeface="+mj-lt"/>
              <a:ea typeface="Calibri" panose="020F0502020204030204" pitchFamily="34" charset="0"/>
              <a:cs typeface="Times New Roman" panose="02020603050405020304" pitchFamily="18" charset="0"/>
            </a:endParaRPr>
          </a:p>
        </p:txBody>
      </p:sp>
      <p:cxnSp>
        <p:nvCxnSpPr>
          <p:cNvPr id="88" name="Straight Arrow Connector 87"/>
          <p:cNvCxnSpPr/>
          <p:nvPr/>
        </p:nvCxnSpPr>
        <p:spPr>
          <a:xfrm flipH="1" flipV="1">
            <a:off x="9690497" y="2152616"/>
            <a:ext cx="16278" cy="1507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8645161" y="2182158"/>
            <a:ext cx="1045337" cy="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flipV="1">
            <a:off x="9863467" y="4231771"/>
            <a:ext cx="119374" cy="3028"/>
          </a:xfrm>
          <a:prstGeom prst="straightConnector1">
            <a:avLst/>
          </a:prstGeom>
          <a:noFill/>
          <a:ln w="6350" cap="flat" cmpd="sng" algn="ctr">
            <a:solidFill>
              <a:sysClr val="windowText" lastClr="000000"/>
            </a:solidFill>
            <a:prstDash val="solid"/>
            <a:miter lim="800000"/>
            <a:tailEnd type="none"/>
          </a:ln>
          <a:effectLst/>
        </p:spPr>
      </p:cxnSp>
      <p:sp>
        <p:nvSpPr>
          <p:cNvPr id="108" name="Rectangle 107"/>
          <p:cNvSpPr/>
          <p:nvPr/>
        </p:nvSpPr>
        <p:spPr>
          <a:xfrm>
            <a:off x="3665650" y="2339346"/>
            <a:ext cx="1149243" cy="20229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Analog voltage source</a:t>
            </a:r>
          </a:p>
        </p:txBody>
      </p:sp>
      <p:cxnSp>
        <p:nvCxnSpPr>
          <p:cNvPr id="129" name="Straight Arrow Connector 128"/>
          <p:cNvCxnSpPr/>
          <p:nvPr/>
        </p:nvCxnSpPr>
        <p:spPr>
          <a:xfrm flipV="1">
            <a:off x="6047995" y="1434637"/>
            <a:ext cx="3641" cy="485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V="1">
            <a:off x="6484804" y="1419421"/>
            <a:ext cx="7281" cy="49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V="1">
            <a:off x="6866225" y="1434637"/>
            <a:ext cx="7281" cy="49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V="1">
            <a:off x="7286806" y="1420275"/>
            <a:ext cx="7281" cy="49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flipV="1">
            <a:off x="7684455" y="1420275"/>
            <a:ext cx="7281" cy="49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V="1">
            <a:off x="8121044" y="1434637"/>
            <a:ext cx="7281" cy="49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8472984" y="1434637"/>
            <a:ext cx="7281" cy="49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839134" y="884455"/>
            <a:ext cx="2806026" cy="5501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Decoders</a:t>
            </a:r>
            <a:r>
              <a:rPr lang="en-US" dirty="0" err="1"/>
              <a:t>r</a:t>
            </a:r>
            <a:endParaRPr lang="en-US" dirty="0"/>
          </a:p>
        </p:txBody>
      </p:sp>
      <p:cxnSp>
        <p:nvCxnSpPr>
          <p:cNvPr id="139" name="Straight Connector 138"/>
          <p:cNvCxnSpPr/>
          <p:nvPr/>
        </p:nvCxnSpPr>
        <p:spPr>
          <a:xfrm>
            <a:off x="2577254" y="1143000"/>
            <a:ext cx="3261881" cy="0"/>
          </a:xfrm>
          <a:prstGeom prst="line">
            <a:avLst/>
          </a:prstGeom>
          <a:noFill/>
          <a:ln w="6350" cap="flat" cmpd="sng" algn="ctr">
            <a:solidFill>
              <a:sysClr val="windowText" lastClr="000000"/>
            </a:solidFill>
            <a:prstDash val="solid"/>
            <a:miter lim="800000"/>
            <a:headEnd type="stealth"/>
            <a:tailEnd type="none"/>
          </a:ln>
          <a:effectLst/>
        </p:spPr>
      </p:cxnSp>
      <p:sp>
        <p:nvSpPr>
          <p:cNvPr id="156" name="Left Arrow 155"/>
          <p:cNvSpPr/>
          <p:nvPr/>
        </p:nvSpPr>
        <p:spPr>
          <a:xfrm>
            <a:off x="3020805" y="3783266"/>
            <a:ext cx="644844" cy="32435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2201753" y="3532957"/>
            <a:ext cx="819053" cy="13518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tx1"/>
                </a:solidFill>
              </a:rPr>
              <a:t>Decelerator</a:t>
            </a:r>
          </a:p>
        </p:txBody>
      </p:sp>
      <p:cxnSp>
        <p:nvCxnSpPr>
          <p:cNvPr id="163" name="Straight Arrow Connector 162"/>
          <p:cNvCxnSpPr/>
          <p:nvPr/>
        </p:nvCxnSpPr>
        <p:spPr>
          <a:xfrm>
            <a:off x="2577253" y="1143001"/>
            <a:ext cx="0" cy="2363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2577253" y="4884770"/>
            <a:ext cx="0" cy="418827"/>
          </a:xfrm>
          <a:prstGeom prst="straightConnector1">
            <a:avLst/>
          </a:prstGeom>
          <a:noFill/>
          <a:ln w="6350" cap="flat" cmpd="sng" algn="ctr">
            <a:solidFill>
              <a:sysClr val="windowText" lastClr="000000"/>
            </a:solidFill>
            <a:prstDash val="solid"/>
            <a:miter lim="800000"/>
            <a:tailEnd type="triangle"/>
          </a:ln>
          <a:effectLst/>
        </p:spPr>
      </p:cxnSp>
      <p:cxnSp>
        <p:nvCxnSpPr>
          <p:cNvPr id="171" name="Straight Arrow Connector 170"/>
          <p:cNvCxnSpPr/>
          <p:nvPr/>
        </p:nvCxnSpPr>
        <p:spPr>
          <a:xfrm>
            <a:off x="2577254" y="5303596"/>
            <a:ext cx="1404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096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Observations on the two P-T-P systems </a:t>
            </a:r>
          </a:p>
        </p:txBody>
      </p:sp>
      <p:sp>
        <p:nvSpPr>
          <p:cNvPr id="3" name="Content Placeholder 2"/>
          <p:cNvSpPr>
            <a:spLocks noGrp="1"/>
          </p:cNvSpPr>
          <p:nvPr>
            <p:ph idx="1"/>
          </p:nvPr>
        </p:nvSpPr>
        <p:spPr/>
        <p:txBody>
          <a:bodyPr/>
          <a:lstStyle/>
          <a:p>
            <a:r>
              <a:rPr lang="en-US" dirty="0"/>
              <a:t>In both the examples – there is no velocity control of the table movements.</a:t>
            </a:r>
          </a:p>
          <a:p>
            <a:r>
              <a:rPr lang="en-US" dirty="0"/>
              <a:t>The position down counter is present in both as it is associated with position control. </a:t>
            </a:r>
          </a:p>
          <a:p>
            <a:r>
              <a:rPr lang="en-US" dirty="0"/>
              <a:t>In one case – there is internal feedback while in the other – there is external feedback. </a:t>
            </a:r>
          </a:p>
          <a:p>
            <a:endParaRPr lang="en-US" dirty="0"/>
          </a:p>
        </p:txBody>
      </p:sp>
    </p:spTree>
    <p:extLst>
      <p:ext uri="{BB962C8B-B14F-4D97-AF65-F5344CB8AC3E}">
        <p14:creationId xmlns:p14="http://schemas.microsoft.com/office/powerpoint/2010/main" val="1047886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MCQ on P-T-P machines</a:t>
            </a:r>
          </a:p>
        </p:txBody>
      </p:sp>
      <p:sp>
        <p:nvSpPr>
          <p:cNvPr id="3" name="Content Placeholder 2"/>
          <p:cNvSpPr>
            <a:spLocks noGrp="1"/>
          </p:cNvSpPr>
          <p:nvPr>
            <p:ph idx="1"/>
          </p:nvPr>
        </p:nvSpPr>
        <p:spPr/>
        <p:txBody>
          <a:bodyPr/>
          <a:lstStyle/>
          <a:p>
            <a:pPr>
              <a:lnSpc>
                <a:spcPct val="115000"/>
              </a:lnSpc>
              <a:spcBef>
                <a:spcPts val="0"/>
              </a:spcBef>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The basic length unit (BLU) of the following drive is </a:t>
            </a:r>
          </a:p>
          <a:p>
            <a:pPr marL="0" indent="0">
              <a:lnSpc>
                <a:spcPct val="115000"/>
              </a:lnSpc>
              <a:spcBef>
                <a:spcPts val="0"/>
              </a:spcBef>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15000"/>
              </a:lnSpc>
              <a:spcBef>
                <a:spcPts val="0"/>
              </a:spcBef>
              <a:buAutoNum type="alpha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5 microns</a:t>
            </a:r>
            <a:r>
              <a:rPr lang="en-US" sz="2400" dirty="0">
                <a:latin typeface="Calibri" panose="020F0502020204030204" pitchFamily="34" charset="0"/>
                <a:ea typeface="Calibri" panose="020F0502020204030204" pitchFamily="34" charset="0"/>
                <a:cs typeface="Times New Roman" panose="02020603050405020304" pitchFamily="18" charset="0"/>
              </a:rPr>
              <a:t>                                      b. </a:t>
            </a:r>
            <a:r>
              <a:rPr lang="en-US" sz="2400" dirty="0">
                <a:latin typeface="Times New Roman" panose="02020603050405020304" pitchFamily="18" charset="0"/>
                <a:ea typeface="Calibri" panose="020F0502020204030204" pitchFamily="34" charset="0"/>
                <a:cs typeface="Times New Roman" panose="02020603050405020304" pitchFamily="18" charset="0"/>
              </a:rPr>
              <a:t>50 microns</a:t>
            </a:r>
          </a:p>
          <a:p>
            <a:pPr marL="0" indent="0">
              <a:lnSpc>
                <a:spcPct val="115000"/>
              </a:lnSpc>
              <a:spcBef>
                <a:spcPts val="0"/>
              </a:spcBef>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c. 10 microns</a:t>
            </a:r>
            <a:r>
              <a:rPr lang="en-US" sz="2400" dirty="0">
                <a:latin typeface="Calibri" panose="020F0502020204030204" pitchFamily="34" charset="0"/>
                <a:ea typeface="Calibri" panose="020F0502020204030204" pitchFamily="34" charset="0"/>
                <a:cs typeface="Times New Roman" panose="02020603050405020304" pitchFamily="18" charset="0"/>
              </a:rPr>
              <a:t>                                       d. </a:t>
            </a:r>
            <a:r>
              <a:rPr lang="en-US" sz="2400" dirty="0">
                <a:latin typeface="Times New Roman" panose="02020603050405020304" pitchFamily="18" charset="0"/>
                <a:ea typeface="Calibri" panose="020F0502020204030204" pitchFamily="34" charset="0"/>
                <a:cs typeface="Times New Roman" panose="02020603050405020304" pitchFamily="18" charset="0"/>
              </a:rPr>
              <a:t>None of the others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pSp>
        <p:nvGrpSpPr>
          <p:cNvPr id="16" name="Group 15"/>
          <p:cNvGrpSpPr>
            <a:grpSpLocks/>
          </p:cNvGrpSpPr>
          <p:nvPr/>
        </p:nvGrpSpPr>
        <p:grpSpPr bwMode="auto">
          <a:xfrm>
            <a:off x="3810000" y="4267201"/>
            <a:ext cx="4059464" cy="1420739"/>
            <a:chOff x="1695" y="1770"/>
            <a:chExt cx="5370" cy="1425"/>
          </a:xfrm>
        </p:grpSpPr>
        <p:sp>
          <p:nvSpPr>
            <p:cNvPr id="17" name="AutoShape 34"/>
            <p:cNvSpPr>
              <a:spLocks noChangeArrowheads="1"/>
            </p:cNvSpPr>
            <p:nvPr/>
          </p:nvSpPr>
          <p:spPr bwMode="auto">
            <a:xfrm>
              <a:off x="1695" y="2100"/>
              <a:ext cx="1455" cy="900"/>
            </a:xfrm>
            <a:prstGeom prst="flowChartAlternateProcess">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defRPr/>
              </a:pPr>
              <a:r>
                <a:rPr lang="en-US" sz="1600" kern="0" dirty="0">
                  <a:solidFill>
                    <a:sysClr val="windowText" lastClr="000000"/>
                  </a:solidFill>
                  <a:latin typeface="Times New Roman" panose="02020603050405020304" pitchFamily="18" charset="0"/>
                  <a:ea typeface="Times New Roman" panose="02020603050405020304" pitchFamily="18" charset="0"/>
                </a:rPr>
                <a:t>Stepper Motor, 200 Steps/rev</a:t>
              </a:r>
            </a:p>
          </p:txBody>
        </p:sp>
        <p:sp>
          <p:nvSpPr>
            <p:cNvPr id="18" name="AutoShape 35"/>
            <p:cNvSpPr>
              <a:spLocks noChangeArrowheads="1"/>
            </p:cNvSpPr>
            <p:nvPr/>
          </p:nvSpPr>
          <p:spPr bwMode="auto">
            <a:xfrm flipV="1">
              <a:off x="1882" y="3000"/>
              <a:ext cx="1080" cy="19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19" name="Rectangle 18"/>
            <p:cNvSpPr>
              <a:spLocks noChangeArrowheads="1"/>
            </p:cNvSpPr>
            <p:nvPr/>
          </p:nvSpPr>
          <p:spPr bwMode="auto">
            <a:xfrm>
              <a:off x="3150" y="2490"/>
              <a:ext cx="3585" cy="1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0" name="AutoShape 37"/>
            <p:cNvSpPr>
              <a:spLocks noChangeArrowheads="1"/>
            </p:cNvSpPr>
            <p:nvPr/>
          </p:nvSpPr>
          <p:spPr bwMode="auto">
            <a:xfrm>
              <a:off x="3390" y="2265"/>
              <a:ext cx="1020" cy="660"/>
            </a:xfrm>
            <a:prstGeom prst="flowChartProcess">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defRPr/>
              </a:pPr>
              <a:r>
                <a:rPr lang="en-US" sz="1400" kern="0" dirty="0">
                  <a:solidFill>
                    <a:sysClr val="windowText" lastClr="000000"/>
                  </a:solidFill>
                  <a:latin typeface="+mj-lt"/>
                  <a:ea typeface="Times New Roman" panose="02020603050405020304" pitchFamily="18" charset="0"/>
                </a:rPr>
                <a:t>Gear box Ratio = </a:t>
              </a:r>
              <a:r>
                <a:rPr lang="en-US" kern="0" dirty="0">
                  <a:solidFill>
                    <a:sysClr val="windowText" lastClr="000000"/>
                  </a:solidFill>
                  <a:latin typeface="+mj-lt"/>
                  <a:ea typeface="Times New Roman" panose="02020603050405020304" pitchFamily="18" charset="0"/>
                </a:rPr>
                <a:t>¼</a:t>
              </a:r>
              <a:r>
                <a:rPr lang="en-US" sz="1400" kern="0" dirty="0">
                  <a:solidFill>
                    <a:sysClr val="windowText" lastClr="000000"/>
                  </a:solidFill>
                  <a:latin typeface="+mj-lt"/>
                  <a:ea typeface="Times New Roman" panose="02020603050405020304" pitchFamily="18" charset="0"/>
                </a:rPr>
                <a:t> </a:t>
              </a:r>
            </a:p>
          </p:txBody>
        </p:sp>
        <p:sp>
          <p:nvSpPr>
            <p:cNvPr id="21" name="Rectangle 20" descr="Light upward diagonal"/>
            <p:cNvSpPr>
              <a:spLocks noChangeArrowheads="1"/>
            </p:cNvSpPr>
            <p:nvPr/>
          </p:nvSpPr>
          <p:spPr bwMode="auto">
            <a:xfrm>
              <a:off x="5565" y="2220"/>
              <a:ext cx="750" cy="70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2" name="Rectangle 21" descr="Wide downward diagonal"/>
            <p:cNvSpPr>
              <a:spLocks noChangeArrowheads="1"/>
            </p:cNvSpPr>
            <p:nvPr/>
          </p:nvSpPr>
          <p:spPr bwMode="auto">
            <a:xfrm>
              <a:off x="4830" y="2490"/>
              <a:ext cx="2235" cy="180"/>
            </a:xfrm>
            <a:prstGeom prst="rect">
              <a:avLst/>
            </a:prstGeom>
            <a:pattFill prst="wdDn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3" name="AutoShape 40"/>
            <p:cNvSpPr>
              <a:spLocks noChangeArrowheads="1"/>
            </p:cNvSpPr>
            <p:nvPr/>
          </p:nvSpPr>
          <p:spPr bwMode="auto">
            <a:xfrm>
              <a:off x="5085" y="1785"/>
              <a:ext cx="1755" cy="435"/>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defRPr/>
              </a:pPr>
              <a:r>
                <a:rPr lang="en-US" sz="16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rPr>
                <a:t>Table</a:t>
              </a:r>
              <a:r>
                <a:rPr lang="en-US" sz="11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24" name="Text Box 41"/>
            <p:cNvSpPr txBox="1">
              <a:spLocks noChangeArrowheads="1"/>
            </p:cNvSpPr>
            <p:nvPr/>
          </p:nvSpPr>
          <p:spPr bwMode="auto">
            <a:xfrm>
              <a:off x="3150" y="1770"/>
              <a:ext cx="1590"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just">
                <a:defRPr/>
              </a:pPr>
              <a:r>
                <a:rPr lang="en-US" sz="1600" kern="0" dirty="0">
                  <a:solidFill>
                    <a:sysClr val="windowText" lastClr="000000"/>
                  </a:solidFill>
                  <a:ea typeface="Times New Roman" panose="02020603050405020304" pitchFamily="18" charset="0"/>
                </a:rPr>
                <a:t>p=4 mm pitch </a:t>
              </a:r>
            </a:p>
          </p:txBody>
        </p:sp>
        <p:cxnSp>
          <p:nvCxnSpPr>
            <p:cNvPr id="25" name="Line 42"/>
            <p:cNvCxnSpPr>
              <a:cxnSpLocks noChangeShapeType="1"/>
            </p:cNvCxnSpPr>
            <p:nvPr/>
          </p:nvCxnSpPr>
          <p:spPr bwMode="auto">
            <a:xfrm>
              <a:off x="4590" y="2025"/>
              <a:ext cx="555" cy="4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770194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open loop</a:t>
            </a:r>
          </a:p>
        </p:txBody>
      </p:sp>
      <p:sp>
        <p:nvSpPr>
          <p:cNvPr id="3" name="Content Placeholder 2"/>
          <p:cNvSpPr>
            <a:spLocks noGrp="1"/>
          </p:cNvSpPr>
          <p:nvPr>
            <p:ph idx="1"/>
          </p:nvPr>
        </p:nvSpPr>
        <p:spPr/>
        <p:txBody>
          <a:bodyPr/>
          <a:lstStyle/>
          <a:p>
            <a:r>
              <a:rPr lang="en-US" dirty="0"/>
              <a:t>Open loop is employed when the prime mover can reliably move through the extent of motion programmed. </a:t>
            </a:r>
          </a:p>
          <a:p>
            <a:r>
              <a:rPr lang="en-US" dirty="0"/>
              <a:t>For example – the stepper motor can reliably move through discrete steps and stop exactly at a pre-defined location. </a:t>
            </a:r>
          </a:p>
          <a:p>
            <a:r>
              <a:rPr lang="en-US" dirty="0"/>
              <a:t>In the previous control loop shown – there is indeed a feedback loop – but it is internal</a:t>
            </a:r>
          </a:p>
        </p:txBody>
      </p:sp>
    </p:spTree>
    <p:extLst>
      <p:ext uri="{BB962C8B-B14F-4D97-AF65-F5344CB8AC3E}">
        <p14:creationId xmlns:p14="http://schemas.microsoft.com/office/powerpoint/2010/main" val="3729237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P-T-P closed loop</a:t>
            </a:r>
          </a:p>
        </p:txBody>
      </p:sp>
      <p:sp>
        <p:nvSpPr>
          <p:cNvPr id="3" name="Content Placeholder 2"/>
          <p:cNvSpPr>
            <a:spLocks noGrp="1"/>
          </p:cNvSpPr>
          <p:nvPr>
            <p:ph idx="1"/>
          </p:nvPr>
        </p:nvSpPr>
        <p:spPr/>
        <p:txBody>
          <a:bodyPr/>
          <a:lstStyle/>
          <a:p>
            <a:r>
              <a:rPr lang="en-US" dirty="0"/>
              <a:t>The DC motor cannot be relied upon to stop at a definite pre-defined location. Hence, an external check is necessary, together with deceleration applied towards the end of motion and mechanical brakes at the end of motion.</a:t>
            </a:r>
          </a:p>
          <a:p>
            <a:r>
              <a:rPr lang="en-US" dirty="0"/>
              <a:t>The typical feedback device used in this case is the encoder. The encoder, together with an LED-photoreceptor-pulse emitter circuit, is capable of sending feedback pulses which keep count of the extent of rotation of the lead screw. </a:t>
            </a:r>
          </a:p>
        </p:txBody>
      </p:sp>
    </p:spTree>
    <p:extLst>
      <p:ext uri="{BB962C8B-B14F-4D97-AF65-F5344CB8AC3E}">
        <p14:creationId xmlns:p14="http://schemas.microsoft.com/office/powerpoint/2010/main" val="153539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Content Placeholder 61"/>
          <p:cNvGraphicFramePr>
            <a:graphicFrameLocks noGrp="1"/>
          </p:cNvGraphicFramePr>
          <p:nvPr>
            <p:ph idx="1"/>
          </p:nvPr>
        </p:nvGraphicFramePr>
        <p:xfrm>
          <a:off x="5574885" y="3506759"/>
          <a:ext cx="2822967" cy="386585"/>
        </p:xfrm>
        <a:graphic>
          <a:graphicData uri="http://schemas.openxmlformats.org/drawingml/2006/table">
            <a:tbl>
              <a:tblPr firstRow="1" firstCol="1" bandRow="1"/>
              <a:tblGrid>
                <a:gridCol w="403281">
                  <a:extLst>
                    <a:ext uri="{9D8B030D-6E8A-4147-A177-3AD203B41FA5}">
                      <a16:colId xmlns:a16="http://schemas.microsoft.com/office/drawing/2014/main" val="20000"/>
                    </a:ext>
                  </a:extLst>
                </a:gridCol>
                <a:gridCol w="403281">
                  <a:extLst>
                    <a:ext uri="{9D8B030D-6E8A-4147-A177-3AD203B41FA5}">
                      <a16:colId xmlns:a16="http://schemas.microsoft.com/office/drawing/2014/main" val="20001"/>
                    </a:ext>
                  </a:extLst>
                </a:gridCol>
                <a:gridCol w="403281">
                  <a:extLst>
                    <a:ext uri="{9D8B030D-6E8A-4147-A177-3AD203B41FA5}">
                      <a16:colId xmlns:a16="http://schemas.microsoft.com/office/drawing/2014/main" val="20002"/>
                    </a:ext>
                  </a:extLst>
                </a:gridCol>
                <a:gridCol w="403281">
                  <a:extLst>
                    <a:ext uri="{9D8B030D-6E8A-4147-A177-3AD203B41FA5}">
                      <a16:colId xmlns:a16="http://schemas.microsoft.com/office/drawing/2014/main" val="20003"/>
                    </a:ext>
                  </a:extLst>
                </a:gridCol>
                <a:gridCol w="403281">
                  <a:extLst>
                    <a:ext uri="{9D8B030D-6E8A-4147-A177-3AD203B41FA5}">
                      <a16:colId xmlns:a16="http://schemas.microsoft.com/office/drawing/2014/main" val="20004"/>
                    </a:ext>
                  </a:extLst>
                </a:gridCol>
                <a:gridCol w="403281">
                  <a:extLst>
                    <a:ext uri="{9D8B030D-6E8A-4147-A177-3AD203B41FA5}">
                      <a16:colId xmlns:a16="http://schemas.microsoft.com/office/drawing/2014/main" val="20005"/>
                    </a:ext>
                  </a:extLst>
                </a:gridCol>
                <a:gridCol w="403281">
                  <a:extLst>
                    <a:ext uri="{9D8B030D-6E8A-4147-A177-3AD203B41FA5}">
                      <a16:colId xmlns:a16="http://schemas.microsoft.com/office/drawing/2014/main" val="20006"/>
                    </a:ext>
                  </a:extLst>
                </a:gridCol>
              </a:tblGrid>
              <a:tr h="386585">
                <a:tc>
                  <a:txBody>
                    <a:bodyPr/>
                    <a:lstStyle/>
                    <a:p>
                      <a:pPr marL="0" marR="0" algn="l">
                        <a:lnSpc>
                          <a:spcPct val="107000"/>
                        </a:lnSpc>
                        <a:spcBef>
                          <a:spcPts val="0"/>
                        </a:spcBef>
                        <a:spcAft>
                          <a:spcPts val="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11" name="Group 10"/>
          <p:cNvGrpSpPr/>
          <p:nvPr/>
        </p:nvGrpSpPr>
        <p:grpSpPr>
          <a:xfrm>
            <a:off x="2386398" y="2365621"/>
            <a:ext cx="7261433" cy="4370688"/>
            <a:chOff x="-448456" y="561976"/>
            <a:chExt cx="5858654" cy="3028955"/>
          </a:xfrm>
        </p:grpSpPr>
        <p:sp>
          <p:nvSpPr>
            <p:cNvPr id="14" name="Text Box 2"/>
            <p:cNvSpPr txBox="1">
              <a:spLocks noChangeArrowheads="1"/>
            </p:cNvSpPr>
            <p:nvPr/>
          </p:nvSpPr>
          <p:spPr bwMode="auto">
            <a:xfrm>
              <a:off x="2000248" y="2276479"/>
              <a:ext cx="981074" cy="2571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r>
                <a:rPr lang="en-IN" sz="1400" kern="0" dirty="0">
                  <a:solidFill>
                    <a:sysClr val="windowText" lastClr="000000"/>
                  </a:solidFill>
                  <a:latin typeface="+mj-lt"/>
                  <a:ea typeface="Calibri" panose="020F0502020204030204" pitchFamily="34" charset="0"/>
                  <a:cs typeface="Times New Roman" panose="02020603050405020304" pitchFamily="18" charset="0"/>
                </a:rPr>
                <a:t>End of count </a:t>
              </a:r>
              <a:endParaRPr lang="en-US" sz="1400" kern="0" dirty="0">
                <a:solidFill>
                  <a:sysClr val="windowText" lastClr="000000"/>
                </a:solidFill>
                <a:latin typeface="+mj-lt"/>
                <a:ea typeface="Calibri" panose="020F0502020204030204" pitchFamily="34" charset="0"/>
                <a:cs typeface="Times New Roman" panose="02020603050405020304" pitchFamily="18" charset="0"/>
              </a:endParaRPr>
            </a:p>
          </p:txBody>
        </p:sp>
        <p:sp>
          <p:nvSpPr>
            <p:cNvPr id="12" name="Text Box 2"/>
            <p:cNvSpPr txBox="1">
              <a:spLocks noChangeArrowheads="1"/>
            </p:cNvSpPr>
            <p:nvPr/>
          </p:nvSpPr>
          <p:spPr bwMode="auto">
            <a:xfrm>
              <a:off x="2502145" y="1177460"/>
              <a:ext cx="1552574" cy="26670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r>
                <a:rPr lang="en-IN" sz="1300" kern="0" dirty="0">
                  <a:solidFill>
                    <a:sysClr val="windowText" lastClr="000000"/>
                  </a:solidFill>
                  <a:latin typeface="+mj-lt"/>
                  <a:ea typeface="Calibri" panose="020F0502020204030204" pitchFamily="34" charset="0"/>
                  <a:cs typeface="Times New Roman" panose="02020603050405020304" pitchFamily="18" charset="0"/>
                </a:rPr>
                <a:t>Position down counter</a:t>
              </a:r>
              <a:endParaRPr lang="en-US" sz="1300" kern="0" dirty="0">
                <a:solidFill>
                  <a:sysClr val="windowText" lastClr="000000"/>
                </a:solidFill>
                <a:latin typeface="+mj-lt"/>
                <a:ea typeface="Calibri" panose="020F0502020204030204" pitchFamily="34" charset="0"/>
                <a:cs typeface="Times New Roman" panose="02020603050405020304" pitchFamily="18" charset="0"/>
              </a:endParaRPr>
            </a:p>
          </p:txBody>
        </p:sp>
        <p:grpSp>
          <p:nvGrpSpPr>
            <p:cNvPr id="13" name="Group 12"/>
            <p:cNvGrpSpPr/>
            <p:nvPr/>
          </p:nvGrpSpPr>
          <p:grpSpPr>
            <a:xfrm>
              <a:off x="-448456" y="561976"/>
              <a:ext cx="5858654" cy="3028955"/>
              <a:chOff x="-448456" y="561975"/>
              <a:chExt cx="5858656" cy="3028950"/>
            </a:xfrm>
          </p:grpSpPr>
          <p:grpSp>
            <p:nvGrpSpPr>
              <p:cNvPr id="16" name="Group 15"/>
              <p:cNvGrpSpPr/>
              <p:nvPr/>
            </p:nvGrpSpPr>
            <p:grpSpPr>
              <a:xfrm>
                <a:off x="1171575" y="2571750"/>
                <a:ext cx="4238625" cy="1019175"/>
                <a:chOff x="0" y="0"/>
                <a:chExt cx="4238625" cy="1019175"/>
              </a:xfrm>
            </p:grpSpPr>
            <p:sp>
              <p:nvSpPr>
                <p:cNvPr id="51" name="Right Arrow 50"/>
                <p:cNvSpPr/>
                <p:nvPr/>
              </p:nvSpPr>
              <p:spPr>
                <a:xfrm>
                  <a:off x="819150" y="438150"/>
                  <a:ext cx="219075" cy="247650"/>
                </a:xfrm>
                <a:prstGeom prst="rightArrow">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sz="1300" kern="0">
                    <a:solidFill>
                      <a:sysClr val="window" lastClr="FFFFFF"/>
                    </a:solidFill>
                    <a:latin typeface="+mj-lt"/>
                  </a:endParaRPr>
                </a:p>
              </p:txBody>
            </p:sp>
            <p:grpSp>
              <p:nvGrpSpPr>
                <p:cNvPr id="49" name="Group 48"/>
                <p:cNvGrpSpPr>
                  <a:grpSpLocks/>
                </p:cNvGrpSpPr>
                <p:nvPr/>
              </p:nvGrpSpPr>
              <p:grpSpPr bwMode="auto">
                <a:xfrm>
                  <a:off x="1038225" y="0"/>
                  <a:ext cx="3200400" cy="1019175"/>
                  <a:chOff x="2025" y="1590"/>
                  <a:chExt cx="5040" cy="1605"/>
                </a:xfrm>
              </p:grpSpPr>
              <p:sp>
                <p:nvSpPr>
                  <p:cNvPr id="53" name="AutoShape 3"/>
                  <p:cNvSpPr>
                    <a:spLocks noChangeArrowheads="1"/>
                  </p:cNvSpPr>
                  <p:nvPr/>
                </p:nvSpPr>
                <p:spPr bwMode="auto">
                  <a:xfrm>
                    <a:off x="2040" y="2160"/>
                    <a:ext cx="1110" cy="840"/>
                  </a:xfrm>
                  <a:prstGeom prst="flowChartAlternateProcess">
                    <a:avLst/>
                  </a:prstGeom>
                  <a:solidFill>
                    <a:srgbClr val="FFFFFF"/>
                  </a:solidFill>
                  <a:ln w="9525">
                    <a:solidFill>
                      <a:sysClr val="windowText" lastClr="000000"/>
                    </a:solidFill>
                    <a:miter lim="800000"/>
                    <a:headEnd/>
                    <a:tailEnd/>
                  </a:ln>
                </p:spPr>
                <p:txBody>
                  <a:bodyPr rot="0" vert="horz" wrap="square" lIns="0" tIns="0" rIns="0" bIns="0" anchor="t" anchorCtr="0" upright="1">
                    <a:noAutofit/>
                  </a:bodyPr>
                  <a:lstStyle/>
                  <a:p>
                    <a:pPr>
                      <a:defRPr/>
                    </a:pPr>
                    <a:r>
                      <a:rPr lang="en-US" sz="1300" kern="0">
                        <a:solidFill>
                          <a:sysClr val="windowText" lastClr="000000"/>
                        </a:solidFill>
                        <a:latin typeface="+mj-lt"/>
                        <a:ea typeface="Times New Roman" panose="02020603050405020304" pitchFamily="18" charset="0"/>
                      </a:rPr>
                      <a:t>Stepper Motor, 200 Steps/rev</a:t>
                    </a:r>
                  </a:p>
                </p:txBody>
              </p:sp>
              <p:sp>
                <p:nvSpPr>
                  <p:cNvPr id="54" name="AutoShape 4"/>
                  <p:cNvSpPr>
                    <a:spLocks noChangeArrowheads="1"/>
                  </p:cNvSpPr>
                  <p:nvPr/>
                </p:nvSpPr>
                <p:spPr bwMode="auto">
                  <a:xfrm flipV="1">
                    <a:off x="2025" y="3000"/>
                    <a:ext cx="1080" cy="19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ysClr val="windowText" lastClr="000000"/>
                    </a:solidFill>
                    <a:miter lim="800000"/>
                    <a:headEnd/>
                    <a:tailEnd/>
                  </a:ln>
                </p:spPr>
                <p:txBody>
                  <a:bodyPr rot="0" vert="horz" wrap="square" lIns="91440" tIns="45720" rIns="91440" bIns="45720" anchor="t" anchorCtr="0" upright="1">
                    <a:noAutofit/>
                  </a:bodyPr>
                  <a:lstStyle/>
                  <a:p>
                    <a:pPr>
                      <a:defRPr/>
                    </a:pPr>
                    <a:endParaRPr lang="en-US" sz="1300" kern="0">
                      <a:solidFill>
                        <a:sysClr val="windowText" lastClr="000000"/>
                      </a:solidFill>
                      <a:latin typeface="+mj-lt"/>
                    </a:endParaRPr>
                  </a:p>
                </p:txBody>
              </p:sp>
              <p:sp>
                <p:nvSpPr>
                  <p:cNvPr id="55" name="Rectangle 54"/>
                  <p:cNvSpPr>
                    <a:spLocks noChangeArrowheads="1"/>
                  </p:cNvSpPr>
                  <p:nvPr/>
                </p:nvSpPr>
                <p:spPr bwMode="auto">
                  <a:xfrm>
                    <a:off x="3150" y="2490"/>
                    <a:ext cx="3585" cy="180"/>
                  </a:xfrm>
                  <a:prstGeom prst="rect">
                    <a:avLst/>
                  </a:prstGeom>
                  <a:solidFill>
                    <a:srgbClr val="FFFFFF"/>
                  </a:solidFill>
                  <a:ln w="9525">
                    <a:solidFill>
                      <a:sysClr val="windowText" lastClr="000000"/>
                    </a:solidFill>
                    <a:miter lim="800000"/>
                    <a:headEnd/>
                    <a:tailEnd/>
                  </a:ln>
                </p:spPr>
                <p:txBody>
                  <a:bodyPr rot="0" vert="horz" wrap="square" lIns="91440" tIns="45720" rIns="91440" bIns="45720" anchor="t" anchorCtr="0" upright="1">
                    <a:noAutofit/>
                  </a:bodyPr>
                  <a:lstStyle/>
                  <a:p>
                    <a:pPr>
                      <a:defRPr/>
                    </a:pPr>
                    <a:endParaRPr lang="en-US" sz="1300" kern="0">
                      <a:solidFill>
                        <a:sysClr val="windowText" lastClr="000000"/>
                      </a:solidFill>
                      <a:latin typeface="+mj-lt"/>
                    </a:endParaRPr>
                  </a:p>
                </p:txBody>
              </p:sp>
              <p:sp>
                <p:nvSpPr>
                  <p:cNvPr id="56" name="AutoShape 6"/>
                  <p:cNvSpPr>
                    <a:spLocks noChangeArrowheads="1"/>
                  </p:cNvSpPr>
                  <p:nvPr/>
                </p:nvSpPr>
                <p:spPr bwMode="auto">
                  <a:xfrm>
                    <a:off x="3390" y="2265"/>
                    <a:ext cx="1050" cy="735"/>
                  </a:xfrm>
                  <a:prstGeom prst="flowChartProcess">
                    <a:avLst/>
                  </a:prstGeom>
                  <a:solidFill>
                    <a:srgbClr val="FFFFFF"/>
                  </a:solidFill>
                  <a:ln w="9525">
                    <a:solidFill>
                      <a:sysClr val="windowText" lastClr="000000"/>
                    </a:solidFill>
                    <a:miter lim="800000"/>
                    <a:headEnd/>
                    <a:tailEnd/>
                  </a:ln>
                </p:spPr>
                <p:txBody>
                  <a:bodyPr rot="0" vert="horz" wrap="square" lIns="0" tIns="0" rIns="0" bIns="0" anchor="t" anchorCtr="0" upright="1">
                    <a:noAutofit/>
                  </a:bodyPr>
                  <a:lstStyle/>
                  <a:p>
                    <a:pPr>
                      <a:defRPr/>
                    </a:pPr>
                    <a:r>
                      <a:rPr lang="en-US" sz="1600" kern="0" dirty="0">
                        <a:solidFill>
                          <a:sysClr val="windowText" lastClr="000000"/>
                        </a:solidFill>
                        <a:latin typeface="+mj-lt"/>
                        <a:ea typeface="Times New Roman" panose="02020603050405020304" pitchFamily="18" charset="0"/>
                      </a:rPr>
                      <a:t>Gear box Ratio = ¼ </a:t>
                    </a:r>
                  </a:p>
                </p:txBody>
              </p:sp>
              <p:sp>
                <p:nvSpPr>
                  <p:cNvPr id="57" name="Rectangle 56" descr="Light upward diagonal"/>
                  <p:cNvSpPr>
                    <a:spLocks noChangeArrowheads="1"/>
                  </p:cNvSpPr>
                  <p:nvPr/>
                </p:nvSpPr>
                <p:spPr bwMode="auto">
                  <a:xfrm>
                    <a:off x="5565" y="2220"/>
                    <a:ext cx="750" cy="705"/>
                  </a:xfrm>
                  <a:prstGeom prst="rect">
                    <a:avLst/>
                  </a:prstGeom>
                  <a:pattFill prst="ltUpDiag">
                    <a:fgClr>
                      <a:srgbClr val="000000"/>
                    </a:fgClr>
                    <a:bgClr>
                      <a:srgbClr val="FFFFFF"/>
                    </a:bgClr>
                  </a:pattFill>
                  <a:ln w="9525">
                    <a:solidFill>
                      <a:sysClr val="windowText" lastClr="000000"/>
                    </a:solidFill>
                    <a:miter lim="800000"/>
                    <a:headEnd/>
                    <a:tailEnd/>
                  </a:ln>
                </p:spPr>
                <p:txBody>
                  <a:bodyPr rot="0" vert="horz" wrap="square" lIns="91440" tIns="45720" rIns="91440" bIns="45720" anchor="t" anchorCtr="0" upright="1">
                    <a:noAutofit/>
                  </a:bodyPr>
                  <a:lstStyle/>
                  <a:p>
                    <a:pPr>
                      <a:defRPr/>
                    </a:pPr>
                    <a:endParaRPr lang="en-US" sz="1300" kern="0">
                      <a:solidFill>
                        <a:sysClr val="windowText" lastClr="000000"/>
                      </a:solidFill>
                      <a:latin typeface="+mj-lt"/>
                    </a:endParaRPr>
                  </a:p>
                </p:txBody>
              </p:sp>
              <p:sp>
                <p:nvSpPr>
                  <p:cNvPr id="58" name="Rectangle 57" descr="Wide downward diagonal"/>
                  <p:cNvSpPr>
                    <a:spLocks noChangeArrowheads="1"/>
                  </p:cNvSpPr>
                  <p:nvPr/>
                </p:nvSpPr>
                <p:spPr bwMode="auto">
                  <a:xfrm>
                    <a:off x="4830" y="2490"/>
                    <a:ext cx="2235" cy="180"/>
                  </a:xfrm>
                  <a:prstGeom prst="rect">
                    <a:avLst/>
                  </a:prstGeom>
                  <a:pattFill prst="wdDnDiag">
                    <a:fgClr>
                      <a:srgbClr val="000000"/>
                    </a:fgClr>
                    <a:bgClr>
                      <a:srgbClr val="FFFFFF"/>
                    </a:bgClr>
                  </a:pattFill>
                  <a:ln w="9525">
                    <a:solidFill>
                      <a:sysClr val="windowText" lastClr="000000"/>
                    </a:solidFill>
                    <a:miter lim="800000"/>
                    <a:headEnd/>
                    <a:tailEnd/>
                  </a:ln>
                </p:spPr>
                <p:txBody>
                  <a:bodyPr rot="0" vert="horz" wrap="square" lIns="91440" tIns="45720" rIns="91440" bIns="45720" anchor="t" anchorCtr="0" upright="1">
                    <a:noAutofit/>
                  </a:bodyPr>
                  <a:lstStyle/>
                  <a:p>
                    <a:pPr>
                      <a:defRPr/>
                    </a:pPr>
                    <a:endParaRPr lang="en-US" sz="1300" kern="0">
                      <a:solidFill>
                        <a:sysClr val="windowText" lastClr="000000"/>
                      </a:solidFill>
                      <a:latin typeface="+mj-lt"/>
                    </a:endParaRPr>
                  </a:p>
                </p:txBody>
              </p:sp>
              <p:sp>
                <p:nvSpPr>
                  <p:cNvPr id="59" name="AutoShape 9"/>
                  <p:cNvSpPr>
                    <a:spLocks noChangeArrowheads="1"/>
                  </p:cNvSpPr>
                  <p:nvPr/>
                </p:nvSpPr>
                <p:spPr bwMode="auto">
                  <a:xfrm>
                    <a:off x="5085" y="1785"/>
                    <a:ext cx="1755" cy="435"/>
                  </a:xfrm>
                  <a:prstGeom prst="flowChartProcess">
                    <a:avLst/>
                  </a:prstGeom>
                  <a:solidFill>
                    <a:srgbClr val="FFFFFF"/>
                  </a:solidFill>
                  <a:ln w="9525">
                    <a:solidFill>
                      <a:sysClr val="windowText" lastClr="000000"/>
                    </a:solidFill>
                    <a:miter lim="800000"/>
                    <a:headEnd/>
                    <a:tailEnd/>
                  </a:ln>
                </p:spPr>
                <p:txBody>
                  <a:bodyPr rot="0" vert="horz" wrap="square" lIns="91440" tIns="45720" rIns="91440" bIns="45720" anchor="t" anchorCtr="0" upright="1">
                    <a:noAutofit/>
                  </a:bodyPr>
                  <a:lstStyle/>
                  <a:p>
                    <a:pPr algn="ctr">
                      <a:lnSpc>
                        <a:spcPct val="107000"/>
                      </a:lnSpc>
                      <a:spcAft>
                        <a:spcPts val="800"/>
                      </a:spcAft>
                      <a:defRPr/>
                    </a:pPr>
                    <a:r>
                      <a:rPr lang="en-IN" sz="1300" kern="0">
                        <a:solidFill>
                          <a:sysClr val="windowText" lastClr="000000"/>
                        </a:solidFill>
                        <a:latin typeface="+mj-lt"/>
                        <a:ea typeface="Calibri" panose="020F0502020204030204" pitchFamily="34" charset="0"/>
                        <a:cs typeface="Times New Roman" panose="02020603050405020304" pitchFamily="18" charset="0"/>
                      </a:rPr>
                      <a:t>CNC Table X </a:t>
                    </a:r>
                    <a:r>
                      <a:rPr lang="en-IN" sz="1300" kern="0">
                        <a:solidFill>
                          <a:sysClr val="windowText" lastClr="000000"/>
                        </a:solidFill>
                        <a:latin typeface="+mj-lt"/>
                        <a:ea typeface="Calibri" panose="020F0502020204030204" pitchFamily="34" charset="0"/>
                        <a:cs typeface="Times New Roman" panose="02020603050405020304" pitchFamily="18" charset="0"/>
                        <a:sym typeface="Wingdings" panose="05000000000000000000" pitchFamily="2" charset="2"/>
                      </a:rPr>
                      <a:t></a:t>
                    </a:r>
                    <a:endParaRPr lang="en-US" sz="1300" kern="0">
                      <a:solidFill>
                        <a:sysClr val="windowText" lastClr="000000"/>
                      </a:solidFill>
                      <a:latin typeface="+mj-lt"/>
                      <a:ea typeface="Calibri" panose="020F0502020204030204" pitchFamily="34" charset="0"/>
                      <a:cs typeface="Times New Roman" panose="02020603050405020304" pitchFamily="18" charset="0"/>
                    </a:endParaRPr>
                  </a:p>
                </p:txBody>
              </p:sp>
              <p:sp>
                <p:nvSpPr>
                  <p:cNvPr id="60" name="Text Box 10"/>
                  <p:cNvSpPr txBox="1">
                    <a:spLocks noChangeArrowheads="1"/>
                  </p:cNvSpPr>
                  <p:nvPr/>
                </p:nvSpPr>
                <p:spPr bwMode="auto">
                  <a:xfrm>
                    <a:off x="3120" y="1590"/>
                    <a:ext cx="1620" cy="510"/>
                  </a:xfrm>
                  <a:prstGeom prst="rect">
                    <a:avLst/>
                  </a:prstGeom>
                  <a:solidFill>
                    <a:srgbClr val="FFFFFF"/>
                  </a:solidFill>
                  <a:ln w="9525">
                    <a:noFill/>
                    <a:miter lim="800000"/>
                    <a:headEnd/>
                    <a:tailEnd/>
                  </a:ln>
                </p:spPr>
                <p:txBody>
                  <a:bodyPr rot="0" vert="horz" wrap="square" lIns="0" tIns="0" rIns="0" bIns="0" anchor="t" anchorCtr="0" upright="1">
                    <a:noAutofit/>
                  </a:bodyPr>
                  <a:lstStyle/>
                  <a:p>
                    <a:pPr algn="just">
                      <a:defRPr/>
                    </a:pPr>
                    <a:r>
                      <a:rPr lang="en-US" sz="1300" kern="0">
                        <a:solidFill>
                          <a:sysClr val="windowText" lastClr="000000"/>
                        </a:solidFill>
                        <a:latin typeface="+mj-lt"/>
                        <a:ea typeface="Times New Roman" panose="02020603050405020304" pitchFamily="18" charset="0"/>
                      </a:rPr>
                      <a:t>Lead screw 4 mm pitch, 2 start</a:t>
                    </a:r>
                  </a:p>
                </p:txBody>
              </p:sp>
              <p:cxnSp>
                <p:nvCxnSpPr>
                  <p:cNvPr id="61" name="Line 11"/>
                  <p:cNvCxnSpPr>
                    <a:cxnSpLocks noChangeShapeType="1"/>
                  </p:cNvCxnSpPr>
                  <p:nvPr/>
                </p:nvCxnSpPr>
                <p:spPr bwMode="auto">
                  <a:xfrm>
                    <a:off x="4320" y="1875"/>
                    <a:ext cx="825" cy="600"/>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cxnSp>
            </p:grpSp>
            <p:cxnSp>
              <p:nvCxnSpPr>
                <p:cNvPr id="50" name="Straight Arrow Connector 49"/>
                <p:cNvCxnSpPr/>
                <p:nvPr/>
              </p:nvCxnSpPr>
              <p:spPr>
                <a:xfrm flipH="1">
                  <a:off x="552450" y="57150"/>
                  <a:ext cx="9525" cy="219075"/>
                </a:xfrm>
                <a:prstGeom prst="straightConnector1">
                  <a:avLst/>
                </a:prstGeom>
                <a:noFill/>
                <a:ln w="6350" cap="flat" cmpd="sng" algn="ctr">
                  <a:solidFill>
                    <a:sysClr val="windowText" lastClr="000000"/>
                  </a:solidFill>
                  <a:prstDash val="solid"/>
                  <a:miter lim="800000"/>
                  <a:tailEnd type="triangle"/>
                </a:ln>
                <a:effectLst/>
              </p:spPr>
            </p:cxnSp>
            <p:sp>
              <p:nvSpPr>
                <p:cNvPr id="52" name="Rectangle 51"/>
                <p:cNvSpPr/>
                <p:nvPr/>
              </p:nvSpPr>
              <p:spPr>
                <a:xfrm>
                  <a:off x="0" y="276225"/>
                  <a:ext cx="819150" cy="5715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r>
                    <a:rPr lang="en-US" sz="1600" kern="0" dirty="0">
                      <a:latin typeface="+mj-lt"/>
                    </a:rPr>
                    <a:t>Motor driver</a:t>
                  </a:r>
                </a:p>
              </p:txBody>
            </p:sp>
          </p:grpSp>
          <p:grpSp>
            <p:nvGrpSpPr>
              <p:cNvPr id="17" name="Group 16"/>
              <p:cNvGrpSpPr/>
              <p:nvPr/>
            </p:nvGrpSpPr>
            <p:grpSpPr>
              <a:xfrm>
                <a:off x="-448456" y="561975"/>
                <a:ext cx="4887108" cy="2066925"/>
                <a:chOff x="-448456" y="561975"/>
                <a:chExt cx="4887108" cy="2066925"/>
              </a:xfrm>
            </p:grpSpPr>
            <p:cxnSp>
              <p:nvCxnSpPr>
                <p:cNvPr id="18" name="Straight Arrow Connector 17"/>
                <p:cNvCxnSpPr/>
                <p:nvPr/>
              </p:nvCxnSpPr>
              <p:spPr>
                <a:xfrm>
                  <a:off x="1724025" y="1533525"/>
                  <a:ext cx="419101" cy="9524"/>
                </a:xfrm>
                <a:prstGeom prst="straightConnector1">
                  <a:avLst/>
                </a:prstGeom>
                <a:noFill/>
                <a:ln w="6350" cap="flat" cmpd="sng" algn="ctr">
                  <a:solidFill>
                    <a:sysClr val="windowText" lastClr="000000"/>
                  </a:solidFill>
                  <a:prstDash val="solid"/>
                  <a:miter lim="800000"/>
                  <a:tailEnd type="triangle"/>
                </a:ln>
                <a:effectLst/>
              </p:spPr>
            </p:cxnSp>
            <p:sp>
              <p:nvSpPr>
                <p:cNvPr id="19" name="Chord 18"/>
                <p:cNvSpPr/>
                <p:nvPr/>
              </p:nvSpPr>
              <p:spPr>
                <a:xfrm rot="10800000">
                  <a:off x="123825" y="1400175"/>
                  <a:ext cx="1095375" cy="828675"/>
                </a:xfrm>
                <a:prstGeom prst="chord">
                  <a:avLst>
                    <a:gd name="adj1" fmla="val 6701197"/>
                    <a:gd name="adj2" fmla="val 14861909"/>
                  </a:avLst>
                </a:prstGeom>
                <a:solidFill>
                  <a:sysClr val="window" lastClr="FFFFFF"/>
                </a:solidFill>
                <a:ln w="12700" cap="flat" cmpd="sng" algn="ctr">
                  <a:solidFill>
                    <a:sysClr val="windowText" lastClr="000000"/>
                  </a:solidFill>
                  <a:prstDash val="solid"/>
                  <a:miter lim="800000"/>
                </a:ln>
                <a:effectLst/>
              </p:spPr>
              <p:txBody>
                <a:bodyPr rot="0" spcFirstLastPara="0" vert="vert270" wrap="square" lIns="91440" tIns="45720" rIns="91440" bIns="45720" numCol="1" spcCol="0" rtlCol="0" fromWordArt="0" anchor="ctr" anchorCtr="0" forceAA="0" compatLnSpc="1">
                  <a:prstTxWarp prst="textNoShape">
                    <a:avLst/>
                  </a:prstTxWarp>
                  <a:noAutofit/>
                </a:bodyPr>
                <a:lstStyle/>
                <a:p>
                  <a:pPr>
                    <a:defRPr/>
                  </a:pPr>
                  <a:r>
                    <a:rPr lang="en-US" sz="1300" kern="0" dirty="0">
                      <a:solidFill>
                        <a:sysClr val="windowText" lastClr="000000"/>
                      </a:solidFill>
                      <a:latin typeface="+mj-lt"/>
                    </a:rPr>
                    <a:t>AND  Gate</a:t>
                  </a:r>
                </a:p>
                <a:p>
                  <a:pPr>
                    <a:defRPr/>
                  </a:pPr>
                  <a:endParaRPr lang="en-US" sz="1300" kern="0" dirty="0">
                    <a:solidFill>
                      <a:sysClr val="windowText" lastClr="000000"/>
                    </a:solidFill>
                    <a:latin typeface="+mj-lt"/>
                  </a:endParaRPr>
                </a:p>
                <a:p>
                  <a:pPr>
                    <a:defRPr/>
                  </a:pPr>
                  <a:endParaRPr lang="en-US" sz="1300" kern="0" dirty="0">
                    <a:solidFill>
                      <a:sysClr val="windowText" lastClr="000000"/>
                    </a:solidFill>
                    <a:latin typeface="+mj-lt"/>
                  </a:endParaRPr>
                </a:p>
                <a:p>
                  <a:pPr>
                    <a:defRPr/>
                  </a:pPr>
                  <a:endParaRPr lang="en-US" sz="1300" kern="0" dirty="0">
                    <a:solidFill>
                      <a:sysClr val="windowText" lastClr="000000"/>
                    </a:solidFill>
                    <a:latin typeface="+mj-lt"/>
                  </a:endParaRPr>
                </a:p>
                <a:p>
                  <a:pPr>
                    <a:defRPr/>
                  </a:pPr>
                  <a:r>
                    <a:rPr lang="en-US" sz="1300" kern="0" dirty="0">
                      <a:solidFill>
                        <a:sysClr val="windowText" lastClr="000000"/>
                      </a:solidFill>
                      <a:latin typeface="+mj-lt"/>
                    </a:rPr>
                    <a:t> </a:t>
                  </a:r>
                </a:p>
              </p:txBody>
            </p:sp>
            <p:cxnSp>
              <p:nvCxnSpPr>
                <p:cNvPr id="20" name="Straight Arrow Connector 19"/>
                <p:cNvCxnSpPr/>
                <p:nvPr/>
              </p:nvCxnSpPr>
              <p:spPr>
                <a:xfrm>
                  <a:off x="438150" y="1533525"/>
                  <a:ext cx="400050" cy="9525"/>
                </a:xfrm>
                <a:prstGeom prst="straightConnector1">
                  <a:avLst/>
                </a:prstGeom>
                <a:noFill/>
                <a:ln w="6350" cap="flat" cmpd="sng" algn="ctr">
                  <a:solidFill>
                    <a:sysClr val="windowText" lastClr="000000"/>
                  </a:solidFill>
                  <a:prstDash val="solid"/>
                  <a:miter lim="800000"/>
                  <a:tailEnd type="triangle"/>
                </a:ln>
                <a:effectLst/>
              </p:spPr>
            </p:cxnSp>
            <p:cxnSp>
              <p:nvCxnSpPr>
                <p:cNvPr id="21" name="Straight Arrow Connector 20"/>
                <p:cNvCxnSpPr/>
                <p:nvPr/>
              </p:nvCxnSpPr>
              <p:spPr>
                <a:xfrm>
                  <a:off x="438150" y="2000250"/>
                  <a:ext cx="400050" cy="9525"/>
                </a:xfrm>
                <a:prstGeom prst="straightConnector1">
                  <a:avLst/>
                </a:prstGeom>
                <a:noFill/>
                <a:ln w="6350" cap="flat" cmpd="sng" algn="ctr">
                  <a:solidFill>
                    <a:sysClr val="windowText" lastClr="000000"/>
                  </a:solidFill>
                  <a:prstDash val="solid"/>
                  <a:miter lim="800000"/>
                  <a:tailEnd type="triangle"/>
                </a:ln>
                <a:effectLst/>
              </p:spPr>
            </p:cxnSp>
            <p:cxnSp>
              <p:nvCxnSpPr>
                <p:cNvPr id="22" name="Straight Connector 21"/>
                <p:cNvCxnSpPr/>
                <p:nvPr/>
              </p:nvCxnSpPr>
              <p:spPr>
                <a:xfrm>
                  <a:off x="438150" y="2000250"/>
                  <a:ext cx="0" cy="457200"/>
                </a:xfrm>
                <a:prstGeom prst="line">
                  <a:avLst/>
                </a:prstGeom>
                <a:noFill/>
                <a:ln w="6350" cap="flat" cmpd="sng" algn="ctr">
                  <a:solidFill>
                    <a:sysClr val="windowText" lastClr="000000"/>
                  </a:solidFill>
                  <a:prstDash val="solid"/>
                  <a:miter lim="800000"/>
                </a:ln>
                <a:effectLst/>
              </p:spPr>
            </p:cxnSp>
            <p:cxnSp>
              <p:nvCxnSpPr>
                <p:cNvPr id="23" name="Straight Connector 22"/>
                <p:cNvCxnSpPr/>
                <p:nvPr/>
              </p:nvCxnSpPr>
              <p:spPr>
                <a:xfrm>
                  <a:off x="438150" y="2457450"/>
                  <a:ext cx="2809875" cy="0"/>
                </a:xfrm>
                <a:prstGeom prst="line">
                  <a:avLst/>
                </a:prstGeom>
                <a:noFill/>
                <a:ln w="6350" cap="flat" cmpd="sng" algn="ctr">
                  <a:solidFill>
                    <a:sysClr val="windowText" lastClr="000000"/>
                  </a:solidFill>
                  <a:prstDash val="solid"/>
                  <a:miter lim="800000"/>
                </a:ln>
                <a:effectLst/>
              </p:spPr>
            </p:cxnSp>
            <p:cxnSp>
              <p:nvCxnSpPr>
                <p:cNvPr id="24" name="Straight Connector 23"/>
                <p:cNvCxnSpPr/>
                <p:nvPr/>
              </p:nvCxnSpPr>
              <p:spPr>
                <a:xfrm flipV="1">
                  <a:off x="3248025" y="2276475"/>
                  <a:ext cx="0" cy="180975"/>
                </a:xfrm>
                <a:prstGeom prst="line">
                  <a:avLst/>
                </a:prstGeom>
                <a:noFill/>
                <a:ln w="6350" cap="flat" cmpd="sng" algn="ctr">
                  <a:solidFill>
                    <a:sysClr val="windowText" lastClr="000000"/>
                  </a:solidFill>
                  <a:prstDash val="solid"/>
                  <a:miter lim="800000"/>
                </a:ln>
                <a:effectLst/>
              </p:spPr>
            </p:cxnSp>
            <p:grpSp>
              <p:nvGrpSpPr>
                <p:cNvPr id="25" name="Group 24"/>
                <p:cNvGrpSpPr/>
                <p:nvPr/>
              </p:nvGrpSpPr>
              <p:grpSpPr>
                <a:xfrm>
                  <a:off x="2133600" y="561975"/>
                  <a:ext cx="2305052" cy="1724025"/>
                  <a:chOff x="-9525" y="200025"/>
                  <a:chExt cx="2305052" cy="1724025"/>
                </a:xfrm>
              </p:grpSpPr>
              <p:grpSp>
                <p:nvGrpSpPr>
                  <p:cNvPr id="39" name="Group 38"/>
                  <p:cNvGrpSpPr/>
                  <p:nvPr/>
                </p:nvGrpSpPr>
                <p:grpSpPr>
                  <a:xfrm rot="5400000">
                    <a:off x="280988" y="-90488"/>
                    <a:ext cx="1724025" cy="2305052"/>
                    <a:chOff x="200026" y="0"/>
                    <a:chExt cx="1724025" cy="975582"/>
                  </a:xfrm>
                </p:grpSpPr>
                <p:sp>
                  <p:nvSpPr>
                    <p:cNvPr id="47" name="Arc 46"/>
                    <p:cNvSpPr/>
                    <p:nvPr/>
                  </p:nvSpPr>
                  <p:spPr>
                    <a:xfrm>
                      <a:off x="200026" y="4032"/>
                      <a:ext cx="1724025" cy="971550"/>
                    </a:xfrm>
                    <a:prstGeom prst="arc">
                      <a:avLst>
                        <a:gd name="adj1" fmla="val 17464125"/>
                        <a:gd name="adj2" fmla="val 4152206"/>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sz="1300" kern="0">
                        <a:solidFill>
                          <a:sysClr val="windowText" lastClr="000000"/>
                        </a:solidFill>
                        <a:latin typeface="+mj-lt"/>
                      </a:endParaRPr>
                    </a:p>
                  </p:txBody>
                </p:sp>
                <p:sp>
                  <p:nvSpPr>
                    <p:cNvPr id="48" name="Arc 47"/>
                    <p:cNvSpPr/>
                    <p:nvPr/>
                  </p:nvSpPr>
                  <p:spPr>
                    <a:xfrm>
                      <a:off x="914400" y="0"/>
                      <a:ext cx="695325" cy="971550"/>
                    </a:xfrm>
                    <a:prstGeom prst="arc">
                      <a:avLst>
                        <a:gd name="adj1" fmla="val 16701770"/>
                        <a:gd name="adj2" fmla="val 4928094"/>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sz="1300" kern="0">
                        <a:solidFill>
                          <a:sysClr val="windowText" lastClr="000000"/>
                        </a:solidFill>
                        <a:latin typeface="+mj-lt"/>
                      </a:endParaRPr>
                    </a:p>
                  </p:txBody>
                </p:sp>
              </p:grpSp>
              <p:cxnSp>
                <p:nvCxnSpPr>
                  <p:cNvPr id="40" name="Straight Arrow Connector 39"/>
                  <p:cNvCxnSpPr/>
                  <p:nvPr/>
                </p:nvCxnSpPr>
                <p:spPr>
                  <a:xfrm flipH="1">
                    <a:off x="835819" y="1257300"/>
                    <a:ext cx="7927" cy="342421"/>
                  </a:xfrm>
                  <a:prstGeom prst="straightConnector1">
                    <a:avLst/>
                  </a:prstGeom>
                  <a:noFill/>
                  <a:ln w="6350" cap="flat" cmpd="sng" algn="ctr">
                    <a:solidFill>
                      <a:sysClr val="windowText" lastClr="000000"/>
                    </a:solidFill>
                    <a:prstDash val="solid"/>
                    <a:miter lim="800000"/>
                    <a:tailEnd type="triangle"/>
                  </a:ln>
                  <a:effectLst/>
                </p:spPr>
              </p:cxnSp>
              <p:cxnSp>
                <p:nvCxnSpPr>
                  <p:cNvPr id="41" name="Straight Arrow Connector 40"/>
                  <p:cNvCxnSpPr/>
                  <p:nvPr/>
                </p:nvCxnSpPr>
                <p:spPr>
                  <a:xfrm>
                    <a:off x="2072470" y="1257300"/>
                    <a:ext cx="5970" cy="195263"/>
                  </a:xfrm>
                  <a:prstGeom prst="straightConnector1">
                    <a:avLst/>
                  </a:prstGeom>
                  <a:noFill/>
                  <a:ln w="6350" cap="flat" cmpd="sng" algn="ctr">
                    <a:solidFill>
                      <a:sysClr val="windowText" lastClr="000000"/>
                    </a:solidFill>
                    <a:prstDash val="solid"/>
                    <a:miter lim="800000"/>
                    <a:tailEnd type="triangle"/>
                  </a:ln>
                  <a:effectLst/>
                </p:spPr>
              </p:cxnSp>
              <p:cxnSp>
                <p:nvCxnSpPr>
                  <p:cNvPr id="42" name="Straight Arrow Connector 41"/>
                  <p:cNvCxnSpPr/>
                  <p:nvPr/>
                </p:nvCxnSpPr>
                <p:spPr>
                  <a:xfrm>
                    <a:off x="228599" y="1262062"/>
                    <a:ext cx="1" cy="209074"/>
                  </a:xfrm>
                  <a:prstGeom prst="straightConnector1">
                    <a:avLst/>
                  </a:prstGeom>
                  <a:noFill/>
                  <a:ln w="6350" cap="flat" cmpd="sng" algn="ctr">
                    <a:solidFill>
                      <a:sysClr val="windowText" lastClr="000000"/>
                    </a:solidFill>
                    <a:prstDash val="solid"/>
                    <a:miter lim="800000"/>
                    <a:tailEnd type="triangle"/>
                  </a:ln>
                  <a:effectLst/>
                </p:spPr>
              </p:cxnSp>
              <p:cxnSp>
                <p:nvCxnSpPr>
                  <p:cNvPr id="43" name="Straight Arrow Connector 42"/>
                  <p:cNvCxnSpPr/>
                  <p:nvPr/>
                </p:nvCxnSpPr>
                <p:spPr>
                  <a:xfrm>
                    <a:off x="1165793" y="1262062"/>
                    <a:ext cx="1" cy="337935"/>
                  </a:xfrm>
                  <a:prstGeom prst="straightConnector1">
                    <a:avLst/>
                  </a:prstGeom>
                  <a:noFill/>
                  <a:ln w="6350" cap="flat" cmpd="sng" algn="ctr">
                    <a:solidFill>
                      <a:sysClr val="windowText" lastClr="000000"/>
                    </a:solidFill>
                    <a:prstDash val="solid"/>
                    <a:miter lim="800000"/>
                    <a:tailEnd type="triangle"/>
                  </a:ln>
                  <a:effectLst/>
                </p:spPr>
              </p:cxnSp>
              <p:cxnSp>
                <p:nvCxnSpPr>
                  <p:cNvPr id="44" name="Straight Arrow Connector 43"/>
                  <p:cNvCxnSpPr/>
                  <p:nvPr/>
                </p:nvCxnSpPr>
                <p:spPr>
                  <a:xfrm>
                    <a:off x="1847850" y="1257300"/>
                    <a:ext cx="3981" cy="283750"/>
                  </a:xfrm>
                  <a:prstGeom prst="straightConnector1">
                    <a:avLst/>
                  </a:prstGeom>
                  <a:noFill/>
                  <a:ln w="6350" cap="flat" cmpd="sng" algn="ctr">
                    <a:solidFill>
                      <a:sysClr val="windowText" lastClr="000000"/>
                    </a:solidFill>
                    <a:prstDash val="solid"/>
                    <a:miter lim="800000"/>
                    <a:tailEnd type="triangle"/>
                  </a:ln>
                  <a:effectLst/>
                </p:spPr>
              </p:cxnSp>
              <p:cxnSp>
                <p:nvCxnSpPr>
                  <p:cNvPr id="45" name="Straight Arrow Connector 44"/>
                  <p:cNvCxnSpPr/>
                  <p:nvPr/>
                </p:nvCxnSpPr>
                <p:spPr>
                  <a:xfrm>
                    <a:off x="490538" y="1262062"/>
                    <a:ext cx="0" cy="271463"/>
                  </a:xfrm>
                  <a:prstGeom prst="straightConnector1">
                    <a:avLst/>
                  </a:prstGeom>
                  <a:noFill/>
                  <a:ln w="6350" cap="flat" cmpd="sng" algn="ctr">
                    <a:solidFill>
                      <a:sysClr val="windowText" lastClr="000000"/>
                    </a:solidFill>
                    <a:prstDash val="solid"/>
                    <a:miter lim="800000"/>
                    <a:tailEnd type="triangle"/>
                  </a:ln>
                  <a:effectLst/>
                </p:spPr>
              </p:cxnSp>
              <p:cxnSp>
                <p:nvCxnSpPr>
                  <p:cNvPr id="46" name="Straight Arrow Connector 45"/>
                  <p:cNvCxnSpPr/>
                  <p:nvPr/>
                </p:nvCxnSpPr>
                <p:spPr>
                  <a:xfrm flipH="1">
                    <a:off x="1524001" y="1257300"/>
                    <a:ext cx="13505" cy="331594"/>
                  </a:xfrm>
                  <a:prstGeom prst="straightConnector1">
                    <a:avLst/>
                  </a:prstGeom>
                  <a:noFill/>
                  <a:ln w="6350" cap="flat" cmpd="sng" algn="ctr">
                    <a:solidFill>
                      <a:sysClr val="windowText" lastClr="000000"/>
                    </a:solidFill>
                    <a:prstDash val="solid"/>
                    <a:miter lim="800000"/>
                    <a:tailEnd type="triangle"/>
                  </a:ln>
                  <a:effectLst/>
                </p:spPr>
              </p:cxnSp>
            </p:grpSp>
            <p:cxnSp>
              <p:nvCxnSpPr>
                <p:cNvPr id="26" name="Straight Connector 25"/>
                <p:cNvCxnSpPr/>
                <p:nvPr/>
              </p:nvCxnSpPr>
              <p:spPr>
                <a:xfrm>
                  <a:off x="1219200" y="1800225"/>
                  <a:ext cx="504825" cy="0"/>
                </a:xfrm>
                <a:prstGeom prst="line">
                  <a:avLst/>
                </a:prstGeom>
                <a:noFill/>
                <a:ln w="6350" cap="flat" cmpd="sng" algn="ctr">
                  <a:solidFill>
                    <a:sysClr val="windowText" lastClr="000000"/>
                  </a:solidFill>
                  <a:prstDash val="solid"/>
                  <a:miter lim="800000"/>
                </a:ln>
                <a:effectLst/>
              </p:spPr>
            </p:cxnSp>
            <p:cxnSp>
              <p:nvCxnSpPr>
                <p:cNvPr id="27" name="Straight Connector 26"/>
                <p:cNvCxnSpPr/>
                <p:nvPr/>
              </p:nvCxnSpPr>
              <p:spPr>
                <a:xfrm flipV="1">
                  <a:off x="1724025" y="1543049"/>
                  <a:ext cx="9525" cy="257176"/>
                </a:xfrm>
                <a:prstGeom prst="line">
                  <a:avLst/>
                </a:prstGeom>
                <a:noFill/>
                <a:ln w="6350" cap="flat" cmpd="sng" algn="ctr">
                  <a:solidFill>
                    <a:sysClr val="windowText" lastClr="000000"/>
                  </a:solidFill>
                  <a:prstDash val="solid"/>
                  <a:miter lim="800000"/>
                </a:ln>
                <a:effectLst/>
              </p:spPr>
            </p:cxnSp>
            <p:sp>
              <p:nvSpPr>
                <p:cNvPr id="28" name="Rectangle 27"/>
                <p:cNvSpPr/>
                <p:nvPr/>
              </p:nvSpPr>
              <p:spPr>
                <a:xfrm>
                  <a:off x="-448456" y="1361292"/>
                  <a:ext cx="904875" cy="46750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defRPr/>
                  </a:pPr>
                  <a:r>
                    <a:rPr lang="en-IN" sz="1300" kern="0" dirty="0">
                      <a:solidFill>
                        <a:sysClr val="windowText" lastClr="000000"/>
                      </a:solidFill>
                      <a:latin typeface="+mj-lt"/>
                      <a:ea typeface="Calibri" panose="020F0502020204030204" pitchFamily="34" charset="0"/>
                      <a:cs typeface="Times New Roman" panose="02020603050405020304" pitchFamily="18" charset="0"/>
                    </a:rPr>
                    <a:t>Pulse Generator, 100 ppm</a:t>
                  </a:r>
                  <a:endParaRPr lang="en-US" sz="1300" kern="0" dirty="0">
                    <a:solidFill>
                      <a:sysClr val="windowText" lastClr="000000"/>
                    </a:solidFill>
                    <a:latin typeface="+mj-lt"/>
                    <a:ea typeface="Calibri" panose="020F0502020204030204" pitchFamily="34" charset="0"/>
                    <a:cs typeface="Times New Roman" panose="02020603050405020304" pitchFamily="18" charset="0"/>
                  </a:endParaRPr>
                </a:p>
              </p:txBody>
            </p:sp>
            <p:cxnSp>
              <p:nvCxnSpPr>
                <p:cNvPr id="30" name="Straight Arrow Connector 29"/>
                <p:cNvCxnSpPr/>
                <p:nvPr/>
              </p:nvCxnSpPr>
              <p:spPr>
                <a:xfrm>
                  <a:off x="1724025" y="1800225"/>
                  <a:ext cx="0" cy="590550"/>
                </a:xfrm>
                <a:prstGeom prst="straightConnector1">
                  <a:avLst/>
                </a:prstGeom>
                <a:noFill/>
                <a:ln w="6350" cap="flat" cmpd="sng" algn="ctr">
                  <a:solidFill>
                    <a:sysClr val="windowText" lastClr="000000"/>
                  </a:solidFill>
                  <a:prstDash val="solid"/>
                  <a:miter lim="800000"/>
                  <a:tailEnd type="triangle"/>
                </a:ln>
                <a:effectLst/>
              </p:spPr>
            </p:cxnSp>
            <p:sp>
              <p:nvSpPr>
                <p:cNvPr id="31" name="Arc 30"/>
                <p:cNvSpPr/>
                <p:nvPr/>
              </p:nvSpPr>
              <p:spPr>
                <a:xfrm>
                  <a:off x="1600200" y="2390775"/>
                  <a:ext cx="266700" cy="238125"/>
                </a:xfrm>
                <a:prstGeom prst="arc">
                  <a:avLst>
                    <a:gd name="adj1" fmla="val 16200000"/>
                    <a:gd name="adj2" fmla="val 5400000"/>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sz="1300" kern="0">
                    <a:solidFill>
                      <a:sysClr val="windowText" lastClr="000000"/>
                    </a:solidFill>
                    <a:latin typeface="+mj-lt"/>
                  </a:endParaRPr>
                </a:p>
              </p:txBody>
            </p:sp>
          </p:grpSp>
        </p:grpSp>
        <p:sp>
          <p:nvSpPr>
            <p:cNvPr id="15" name="Text Box 2"/>
            <p:cNvSpPr txBox="1">
              <a:spLocks noChangeArrowheads="1"/>
            </p:cNvSpPr>
            <p:nvPr/>
          </p:nvSpPr>
          <p:spPr bwMode="auto">
            <a:xfrm>
              <a:off x="2808788" y="2009775"/>
              <a:ext cx="963109" cy="190501"/>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r>
                <a:rPr lang="en-IN" sz="1300" kern="0" dirty="0">
                  <a:solidFill>
                    <a:sysClr val="windowText" lastClr="000000"/>
                  </a:solidFill>
                  <a:latin typeface="+mj-lt"/>
                  <a:ea typeface="Calibri" panose="020F0502020204030204" pitchFamily="34" charset="0"/>
                  <a:cs typeface="Times New Roman" panose="02020603050405020304" pitchFamily="18" charset="0"/>
                </a:rPr>
                <a:t>OR Gate </a:t>
              </a:r>
              <a:endParaRPr lang="en-US" sz="1300" kern="0" dirty="0">
                <a:solidFill>
                  <a:sysClr val="windowText" lastClr="000000"/>
                </a:solidFill>
                <a:latin typeface="+mj-lt"/>
                <a:ea typeface="Calibri" panose="020F0502020204030204" pitchFamily="34" charset="0"/>
                <a:cs typeface="Times New Roman" panose="02020603050405020304" pitchFamily="18" charset="0"/>
              </a:endParaRPr>
            </a:p>
          </p:txBody>
        </p:sp>
      </p:grpSp>
      <p:sp>
        <p:nvSpPr>
          <p:cNvPr id="63" name="Title 62"/>
          <p:cNvSpPr>
            <a:spLocks noGrp="1"/>
          </p:cNvSpPr>
          <p:nvPr>
            <p:ph type="title"/>
          </p:nvPr>
        </p:nvSpPr>
        <p:spPr>
          <a:xfrm>
            <a:off x="2140308" y="341195"/>
            <a:ext cx="8227441" cy="2869700"/>
          </a:xfrm>
        </p:spPr>
        <p:txBody>
          <a:bodyPr>
            <a:normAutofit fontScale="90000"/>
          </a:bodyPr>
          <a:lstStyle/>
          <a:p>
            <a:pPr>
              <a:lnSpc>
                <a:spcPct val="100000"/>
              </a:lnSpc>
              <a:spcBef>
                <a:spcPts val="1000"/>
              </a:spcBef>
            </a:pPr>
            <a:r>
              <a:rPr lang="en-US" sz="1800" dirty="0">
                <a:solidFill>
                  <a:prstClr val="black"/>
                </a:solidFill>
                <a:latin typeface="Calibri Light" panose="020F0302020204030204" pitchFamily="34" charset="0"/>
              </a:rPr>
              <a:t>1. In a PTP open loop CNC drilling machine, a stepper motor drives the table in X direction. The stepper motor shaft is connected to a gear box with ratio (=output rpm/input rpm) ¼ which is in turn connected to a lead screw of pitch = 4 mm and no. of starts = 2. The stepper motor covers 1 rotation in 200 equal steps and executes 1 step per pulse of pulse generator  (100 pulses per minute, ppm) received by motor driver. The pulses output from AND gate, go to motor driver and also to a position down counter (PDC). These incoming pulses decrement the content of PDC (1 pulse comes in, PDC content does down by 1). </a:t>
            </a:r>
            <a:br>
              <a:rPr lang="en-US" sz="1800" dirty="0">
                <a:solidFill>
                  <a:prstClr val="black"/>
                </a:solidFill>
                <a:latin typeface="Calibri Light" panose="020F0302020204030204" pitchFamily="34" charset="0"/>
              </a:rPr>
            </a:br>
            <a:r>
              <a:rPr lang="en-US" sz="1800" b="1" dirty="0">
                <a:solidFill>
                  <a:prstClr val="black"/>
                </a:solidFill>
                <a:latin typeface="Calibri Light" panose="020F0302020204030204" pitchFamily="34" charset="0"/>
              </a:rPr>
              <a:t>A. What are the BLU (basic length unit) and velocity of the table  along x axis ? </a:t>
            </a:r>
            <a:r>
              <a:rPr lang="en-US" sz="1800" dirty="0">
                <a:solidFill>
                  <a:prstClr val="black"/>
                </a:solidFill>
                <a:latin typeface="Calibri Light" panose="020F0302020204030204" pitchFamily="34" charset="0"/>
              </a:rPr>
              <a:t>		</a:t>
            </a:r>
            <a:br>
              <a:rPr lang="en-US" sz="1800" dirty="0">
                <a:solidFill>
                  <a:prstClr val="black"/>
                </a:solidFill>
                <a:latin typeface="Calibri Light" panose="020F0302020204030204" pitchFamily="34" charset="0"/>
              </a:rPr>
            </a:br>
            <a:r>
              <a:rPr lang="en-US" sz="1800" dirty="0">
                <a:solidFill>
                  <a:prstClr val="black"/>
                </a:solidFill>
                <a:latin typeface="Calibri Light" panose="020F0302020204030204" pitchFamily="34" charset="0"/>
              </a:rPr>
              <a:t>                                        Line 1  G00 G90 X20 Y30	</a:t>
            </a:r>
            <a:br>
              <a:rPr lang="en-US" sz="1800" dirty="0">
                <a:solidFill>
                  <a:prstClr val="black"/>
                </a:solidFill>
                <a:latin typeface="Calibri Light" panose="020F0302020204030204" pitchFamily="34" charset="0"/>
              </a:rPr>
            </a:br>
            <a:r>
              <a:rPr lang="en-US" sz="1800" dirty="0">
                <a:solidFill>
                  <a:prstClr val="black"/>
                </a:solidFill>
                <a:latin typeface="Calibri Light" panose="020F0302020204030204" pitchFamily="34" charset="0"/>
              </a:rPr>
              <a:t>                                        Line 2                  X25</a:t>
            </a:r>
            <a:br>
              <a:rPr lang="en-US" sz="1800" dirty="0">
                <a:solidFill>
                  <a:prstClr val="black"/>
                </a:solidFill>
                <a:latin typeface="Calibri Light" panose="020F0302020204030204" pitchFamily="34" charset="0"/>
              </a:rPr>
            </a:br>
            <a:r>
              <a:rPr lang="en-US" sz="1800" b="1" dirty="0">
                <a:solidFill>
                  <a:prstClr val="black"/>
                </a:solidFill>
                <a:latin typeface="Calibri Light" panose="020F0302020204030204" pitchFamily="34" charset="0"/>
              </a:rPr>
              <a:t>B. What number in binary will the MCU put into PDC for executing line 2 of program above ?</a:t>
            </a:r>
            <a:endParaRPr lang="en-US" sz="1800" b="1" dirty="0"/>
          </a:p>
        </p:txBody>
      </p:sp>
      <p:grpSp>
        <p:nvGrpSpPr>
          <p:cNvPr id="73" name="Group 72"/>
          <p:cNvGrpSpPr/>
          <p:nvPr/>
        </p:nvGrpSpPr>
        <p:grpSpPr>
          <a:xfrm>
            <a:off x="3570454" y="3554885"/>
            <a:ext cx="325507" cy="141567"/>
            <a:chOff x="0" y="0"/>
            <a:chExt cx="647700" cy="142875"/>
          </a:xfrm>
        </p:grpSpPr>
        <p:grpSp>
          <p:nvGrpSpPr>
            <p:cNvPr id="74" name="Group 73"/>
            <p:cNvGrpSpPr/>
            <p:nvPr/>
          </p:nvGrpSpPr>
          <p:grpSpPr>
            <a:xfrm>
              <a:off x="0" y="0"/>
              <a:ext cx="361950" cy="142875"/>
              <a:chOff x="0" y="0"/>
              <a:chExt cx="361950" cy="142875"/>
            </a:xfrm>
          </p:grpSpPr>
          <p:cxnSp>
            <p:nvCxnSpPr>
              <p:cNvPr id="78" name="Elbow Connector 77"/>
              <p:cNvCxnSpPr/>
              <p:nvPr/>
            </p:nvCxnSpPr>
            <p:spPr>
              <a:xfrm>
                <a:off x="142875" y="0"/>
                <a:ext cx="219075" cy="142875"/>
              </a:xfrm>
              <a:prstGeom prst="bentConnector3">
                <a:avLst/>
              </a:prstGeom>
              <a:noFill/>
              <a:ln w="6350" cap="flat" cmpd="sng" algn="ctr">
                <a:solidFill>
                  <a:sysClr val="windowText" lastClr="000000"/>
                </a:solidFill>
                <a:prstDash val="solid"/>
                <a:miter lim="800000"/>
              </a:ln>
              <a:effectLst/>
            </p:spPr>
          </p:cxnSp>
          <p:cxnSp>
            <p:nvCxnSpPr>
              <p:cNvPr id="79" name="Elbow Connector 78"/>
              <p:cNvCxnSpPr/>
              <p:nvPr/>
            </p:nvCxnSpPr>
            <p:spPr>
              <a:xfrm flipH="1">
                <a:off x="0" y="0"/>
                <a:ext cx="219075" cy="142875"/>
              </a:xfrm>
              <a:prstGeom prst="bentConnector3">
                <a:avLst/>
              </a:prstGeom>
              <a:noFill/>
              <a:ln w="6350" cap="flat" cmpd="sng" algn="ctr">
                <a:solidFill>
                  <a:sysClr val="windowText" lastClr="000000"/>
                </a:solidFill>
                <a:prstDash val="solid"/>
                <a:miter lim="800000"/>
              </a:ln>
              <a:effectLst/>
            </p:spPr>
          </p:cxnSp>
        </p:grpSp>
        <p:grpSp>
          <p:nvGrpSpPr>
            <p:cNvPr id="75" name="Group 74"/>
            <p:cNvGrpSpPr/>
            <p:nvPr/>
          </p:nvGrpSpPr>
          <p:grpSpPr>
            <a:xfrm>
              <a:off x="285750" y="0"/>
              <a:ext cx="361950" cy="142875"/>
              <a:chOff x="0" y="0"/>
              <a:chExt cx="361950" cy="142875"/>
            </a:xfrm>
          </p:grpSpPr>
          <p:cxnSp>
            <p:nvCxnSpPr>
              <p:cNvPr id="76" name="Elbow Connector 75"/>
              <p:cNvCxnSpPr/>
              <p:nvPr/>
            </p:nvCxnSpPr>
            <p:spPr>
              <a:xfrm>
                <a:off x="142875" y="0"/>
                <a:ext cx="219075" cy="142875"/>
              </a:xfrm>
              <a:prstGeom prst="bentConnector3">
                <a:avLst/>
              </a:prstGeom>
              <a:noFill/>
              <a:ln w="6350" cap="flat" cmpd="sng" algn="ctr">
                <a:solidFill>
                  <a:sysClr val="windowText" lastClr="000000"/>
                </a:solidFill>
                <a:prstDash val="solid"/>
                <a:miter lim="800000"/>
              </a:ln>
              <a:effectLst/>
            </p:spPr>
          </p:cxnSp>
          <p:cxnSp>
            <p:nvCxnSpPr>
              <p:cNvPr id="77" name="Elbow Connector 76"/>
              <p:cNvCxnSpPr/>
              <p:nvPr/>
            </p:nvCxnSpPr>
            <p:spPr>
              <a:xfrm flipH="1">
                <a:off x="0" y="0"/>
                <a:ext cx="219075" cy="142875"/>
              </a:xfrm>
              <a:prstGeom prst="bentConnector3">
                <a:avLst>
                  <a:gd name="adj1" fmla="val 49999"/>
                </a:avLst>
              </a:prstGeom>
              <a:noFill/>
              <a:ln w="6350" cap="flat" cmpd="sng" algn="ctr">
                <a:solidFill>
                  <a:sysClr val="windowText" lastClr="000000"/>
                </a:solidFill>
                <a:prstDash val="solid"/>
                <a:miter lim="800000"/>
              </a:ln>
              <a:effectLst/>
            </p:spPr>
          </p:cxnSp>
        </p:grpSp>
      </p:grpSp>
    </p:spTree>
    <p:extLst>
      <p:ext uri="{BB962C8B-B14F-4D97-AF65-F5344CB8AC3E}">
        <p14:creationId xmlns:p14="http://schemas.microsoft.com/office/powerpoint/2010/main" val="3845098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to problem</a:t>
            </a:r>
          </a:p>
        </p:txBody>
      </p:sp>
      <p:sp>
        <p:nvSpPr>
          <p:cNvPr id="3" name="Content Placeholder 2"/>
          <p:cNvSpPr>
            <a:spLocks noGrp="1"/>
          </p:cNvSpPr>
          <p:nvPr>
            <p:ph idx="1"/>
          </p:nvPr>
        </p:nvSpPr>
        <p:spPr/>
        <p:txBody>
          <a:bodyPr>
            <a:normAutofit/>
          </a:bodyPr>
          <a:lstStyle/>
          <a:p>
            <a:pPr marL="0" indent="0">
              <a:buNone/>
            </a:pPr>
            <a:r>
              <a:rPr lang="en-IN" sz="2400" dirty="0" err="1"/>
              <a:t>Ans</a:t>
            </a:r>
            <a:r>
              <a:rPr lang="en-IN" sz="2400" dirty="0"/>
              <a:t> : </a:t>
            </a:r>
          </a:p>
          <a:p>
            <a:r>
              <a:rPr lang="en-US" sz="2400" dirty="0"/>
              <a:t>BLU = 8 mm/800 = 0.01 mm = 10 microns</a:t>
            </a:r>
          </a:p>
          <a:p>
            <a:r>
              <a:rPr lang="en-US" sz="2400" dirty="0"/>
              <a:t>Velocity = BLU X PPM = 0.01 X 100 mm/min = 1 mm/min</a:t>
            </a:r>
          </a:p>
          <a:p>
            <a:r>
              <a:rPr lang="en-US" sz="2400" dirty="0"/>
              <a:t>Number to be put in binary inside PDC = 5/0.01 = 500 </a:t>
            </a:r>
          </a:p>
        </p:txBody>
      </p:sp>
    </p:spTree>
    <p:extLst>
      <p:ext uri="{BB962C8B-B14F-4D97-AF65-F5344CB8AC3E}">
        <p14:creationId xmlns:p14="http://schemas.microsoft.com/office/powerpoint/2010/main" val="4083390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p:cNvGrpSpPr/>
          <p:nvPr/>
        </p:nvGrpSpPr>
        <p:grpSpPr>
          <a:xfrm>
            <a:off x="9164858" y="3681918"/>
            <a:ext cx="1134852" cy="680343"/>
            <a:chOff x="685800" y="2594600"/>
            <a:chExt cx="1138346" cy="680343"/>
          </a:xfrm>
        </p:grpSpPr>
        <p:sp>
          <p:nvSpPr>
            <p:cNvPr id="99" name="Rectangle 98"/>
            <p:cNvSpPr/>
            <p:nvPr/>
          </p:nvSpPr>
          <p:spPr>
            <a:xfrm>
              <a:off x="685800" y="2594600"/>
              <a:ext cx="1138346" cy="67347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Rectangle 99"/>
            <p:cNvSpPr/>
            <p:nvPr/>
          </p:nvSpPr>
          <p:spPr>
            <a:xfrm>
              <a:off x="1013675" y="2773276"/>
              <a:ext cx="466499" cy="5016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 name="Title 1"/>
          <p:cNvSpPr>
            <a:spLocks noGrp="1"/>
          </p:cNvSpPr>
          <p:nvPr>
            <p:ph type="title"/>
          </p:nvPr>
        </p:nvSpPr>
        <p:spPr>
          <a:xfrm>
            <a:off x="1972253" y="149638"/>
            <a:ext cx="8229600" cy="734816"/>
          </a:xfrm>
        </p:spPr>
        <p:txBody>
          <a:bodyPr>
            <a:normAutofit/>
          </a:bodyPr>
          <a:lstStyle/>
          <a:p>
            <a:r>
              <a:rPr lang="en-US" sz="2800" dirty="0"/>
              <a:t>Find BLU, velocity and number to be put inside PDC</a:t>
            </a:r>
          </a:p>
        </p:txBody>
      </p:sp>
      <p:grpSp>
        <p:nvGrpSpPr>
          <p:cNvPr id="4" name="Group 3"/>
          <p:cNvGrpSpPr/>
          <p:nvPr/>
        </p:nvGrpSpPr>
        <p:grpSpPr>
          <a:xfrm>
            <a:off x="3966703" y="3993967"/>
            <a:ext cx="6016138" cy="2984603"/>
            <a:chOff x="0" y="285750"/>
            <a:chExt cx="3724275" cy="1414462"/>
          </a:xfrm>
        </p:grpSpPr>
        <p:grpSp>
          <p:nvGrpSpPr>
            <p:cNvPr id="5" name="Group 4"/>
            <p:cNvGrpSpPr/>
            <p:nvPr/>
          </p:nvGrpSpPr>
          <p:grpSpPr>
            <a:xfrm>
              <a:off x="0" y="285750"/>
              <a:ext cx="3724275" cy="1328737"/>
              <a:chOff x="0" y="285750"/>
              <a:chExt cx="3724275" cy="1328737"/>
            </a:xfrm>
          </p:grpSpPr>
          <p:grpSp>
            <p:nvGrpSpPr>
              <p:cNvPr id="7" name="Group 6"/>
              <p:cNvGrpSpPr/>
              <p:nvPr/>
            </p:nvGrpSpPr>
            <p:grpSpPr>
              <a:xfrm>
                <a:off x="2180919" y="285750"/>
                <a:ext cx="1543356" cy="1328737"/>
                <a:chOff x="-982994" y="285750"/>
                <a:chExt cx="2792744" cy="1328737"/>
              </a:xfrm>
            </p:grpSpPr>
            <p:sp>
              <p:nvSpPr>
                <p:cNvPr id="19" name="Oval 18"/>
                <p:cNvSpPr>
                  <a:spLocks noChangeArrowheads="1"/>
                </p:cNvSpPr>
                <p:nvPr/>
              </p:nvSpPr>
              <p:spPr bwMode="auto">
                <a:xfrm>
                  <a:off x="1219200" y="285750"/>
                  <a:ext cx="590550" cy="11049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0" name="Oval 19"/>
                <p:cNvSpPr>
                  <a:spLocks noChangeArrowheads="1"/>
                </p:cNvSpPr>
                <p:nvPr/>
              </p:nvSpPr>
              <p:spPr bwMode="auto">
                <a:xfrm>
                  <a:off x="1455102" y="348850"/>
                  <a:ext cx="9080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1" name="Oval 20"/>
                <p:cNvSpPr>
                  <a:spLocks noChangeArrowheads="1"/>
                </p:cNvSpPr>
                <p:nvPr/>
              </p:nvSpPr>
              <p:spPr bwMode="auto">
                <a:xfrm>
                  <a:off x="1314450" y="485775"/>
                  <a:ext cx="9080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2" name="Oval 21"/>
                <p:cNvSpPr>
                  <a:spLocks noChangeArrowheads="1"/>
                </p:cNvSpPr>
                <p:nvPr/>
              </p:nvSpPr>
              <p:spPr bwMode="auto">
                <a:xfrm>
                  <a:off x="1638300" y="590550"/>
                  <a:ext cx="9080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3" name="Oval 22"/>
                <p:cNvSpPr>
                  <a:spLocks noChangeArrowheads="1"/>
                </p:cNvSpPr>
                <p:nvPr/>
              </p:nvSpPr>
              <p:spPr bwMode="auto">
                <a:xfrm>
                  <a:off x="1285875" y="657225"/>
                  <a:ext cx="9080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4" name="Oval 23"/>
                <p:cNvSpPr>
                  <a:spLocks noChangeArrowheads="1"/>
                </p:cNvSpPr>
                <p:nvPr/>
              </p:nvSpPr>
              <p:spPr bwMode="auto">
                <a:xfrm>
                  <a:off x="1562100" y="1104900"/>
                  <a:ext cx="9080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5" name="Oval 24"/>
                <p:cNvSpPr>
                  <a:spLocks noChangeArrowheads="1"/>
                </p:cNvSpPr>
                <p:nvPr/>
              </p:nvSpPr>
              <p:spPr bwMode="auto">
                <a:xfrm>
                  <a:off x="1438275" y="1219200"/>
                  <a:ext cx="9080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6" name="Oval 25"/>
                <p:cNvSpPr>
                  <a:spLocks noChangeArrowheads="1"/>
                </p:cNvSpPr>
                <p:nvPr/>
              </p:nvSpPr>
              <p:spPr bwMode="auto">
                <a:xfrm>
                  <a:off x="1657350" y="762000"/>
                  <a:ext cx="9080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7" name="Oval 26"/>
                <p:cNvSpPr>
                  <a:spLocks noChangeArrowheads="1"/>
                </p:cNvSpPr>
                <p:nvPr/>
              </p:nvSpPr>
              <p:spPr bwMode="auto">
                <a:xfrm>
                  <a:off x="1619250" y="952500"/>
                  <a:ext cx="9080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8" name="Oval 27"/>
                <p:cNvSpPr>
                  <a:spLocks noChangeArrowheads="1"/>
                </p:cNvSpPr>
                <p:nvPr/>
              </p:nvSpPr>
              <p:spPr bwMode="auto">
                <a:xfrm>
                  <a:off x="1587175" y="451955"/>
                  <a:ext cx="9080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9" name="Oval 28"/>
                <p:cNvSpPr>
                  <a:spLocks noChangeArrowheads="1"/>
                </p:cNvSpPr>
                <p:nvPr/>
              </p:nvSpPr>
              <p:spPr bwMode="auto">
                <a:xfrm>
                  <a:off x="1285875" y="942975"/>
                  <a:ext cx="9080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30" name="Oval 29"/>
                <p:cNvSpPr>
                  <a:spLocks noChangeArrowheads="1"/>
                </p:cNvSpPr>
                <p:nvPr/>
              </p:nvSpPr>
              <p:spPr bwMode="auto">
                <a:xfrm>
                  <a:off x="1333500" y="1095375"/>
                  <a:ext cx="9080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31" name="Text Box 27"/>
                <p:cNvSpPr txBox="1">
                  <a:spLocks noChangeArrowheads="1"/>
                </p:cNvSpPr>
                <p:nvPr/>
              </p:nvSpPr>
              <p:spPr bwMode="auto">
                <a:xfrm>
                  <a:off x="-982994" y="1376362"/>
                  <a:ext cx="2240645" cy="238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defRPr/>
                  </a:pPr>
                  <a:r>
                    <a:rPr lang="en-IN" kern="0" dirty="0">
                      <a:solidFill>
                        <a:sysClr val="windowText" lastClr="000000"/>
                      </a:solidFill>
                      <a:ea typeface="Calibri" panose="020F0502020204030204" pitchFamily="34" charset="0"/>
                      <a:cs typeface="Times New Roman" panose="02020603050405020304" pitchFamily="18" charset="0"/>
                    </a:rPr>
                    <a:t>Encoder,  200 holes </a:t>
                  </a:r>
                  <a:endParaRPr lang="en-US" kern="0" dirty="0">
                    <a:solidFill>
                      <a:sysClr val="windowText" lastClr="000000"/>
                    </a:solidFill>
                    <a:ea typeface="Calibri" panose="020F0502020204030204" pitchFamily="34" charset="0"/>
                    <a:cs typeface="Times New Roman" panose="02020603050405020304" pitchFamily="18" charset="0"/>
                  </a:endParaRPr>
                </a:p>
              </p:txBody>
            </p:sp>
            <p:cxnSp>
              <p:nvCxnSpPr>
                <p:cNvPr id="32" name="Line 28"/>
                <p:cNvCxnSpPr>
                  <a:cxnSpLocks noChangeShapeType="1"/>
                </p:cNvCxnSpPr>
                <p:nvPr/>
              </p:nvCxnSpPr>
              <p:spPr bwMode="auto">
                <a:xfrm flipV="1">
                  <a:off x="1078866" y="1166813"/>
                  <a:ext cx="290513" cy="285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8" name="Group 7"/>
              <p:cNvGrpSpPr>
                <a:grpSpLocks/>
              </p:cNvGrpSpPr>
              <p:nvPr/>
            </p:nvGrpSpPr>
            <p:grpSpPr bwMode="auto">
              <a:xfrm>
                <a:off x="0" y="333375"/>
                <a:ext cx="3200400" cy="1063625"/>
                <a:chOff x="2025" y="1785"/>
                <a:chExt cx="5040" cy="1675"/>
              </a:xfrm>
            </p:grpSpPr>
            <p:sp>
              <p:nvSpPr>
                <p:cNvPr id="10" name="AutoShape 4"/>
                <p:cNvSpPr>
                  <a:spLocks noChangeArrowheads="1"/>
                </p:cNvSpPr>
                <p:nvPr/>
              </p:nvSpPr>
              <p:spPr bwMode="auto">
                <a:xfrm>
                  <a:off x="2040" y="2160"/>
                  <a:ext cx="1110" cy="840"/>
                </a:xfrm>
                <a:prstGeom prst="flowChartAlternateProcess">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defRPr/>
                  </a:pPr>
                  <a:r>
                    <a:rPr lang="en-US" sz="2000" kern="0" dirty="0">
                      <a:solidFill>
                        <a:sysClr val="windowText" lastClr="000000"/>
                      </a:solidFill>
                      <a:latin typeface="Times New Roman" panose="02020603050405020304" pitchFamily="18" charset="0"/>
                      <a:ea typeface="Times New Roman" panose="02020603050405020304" pitchFamily="18" charset="0"/>
                    </a:rPr>
                    <a:t>DC Motor, 100 rpm </a:t>
                  </a:r>
                </a:p>
              </p:txBody>
            </p:sp>
            <p:sp>
              <p:nvSpPr>
                <p:cNvPr id="11" name="AutoShape 5"/>
                <p:cNvSpPr>
                  <a:spLocks noChangeArrowheads="1"/>
                </p:cNvSpPr>
                <p:nvPr/>
              </p:nvSpPr>
              <p:spPr bwMode="auto">
                <a:xfrm flipV="1">
                  <a:off x="2025" y="3000"/>
                  <a:ext cx="1080" cy="19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12" name="Rectangle 11"/>
                <p:cNvSpPr>
                  <a:spLocks noChangeArrowheads="1"/>
                </p:cNvSpPr>
                <p:nvPr/>
              </p:nvSpPr>
              <p:spPr bwMode="auto">
                <a:xfrm>
                  <a:off x="3150" y="2490"/>
                  <a:ext cx="3585" cy="1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13" name="AutoShape 7"/>
                <p:cNvSpPr>
                  <a:spLocks noChangeArrowheads="1"/>
                </p:cNvSpPr>
                <p:nvPr/>
              </p:nvSpPr>
              <p:spPr bwMode="auto">
                <a:xfrm>
                  <a:off x="3390" y="2265"/>
                  <a:ext cx="825" cy="630"/>
                </a:xfrm>
                <a:prstGeom prst="flowChartProcess">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defRPr/>
                  </a:pPr>
                  <a:r>
                    <a:rPr lang="en-US" sz="1600" kern="0" dirty="0">
                      <a:solidFill>
                        <a:sysClr val="windowText" lastClr="000000"/>
                      </a:solidFill>
                      <a:ea typeface="Times New Roman" panose="02020603050405020304" pitchFamily="18" charset="0"/>
                      <a:cs typeface="Calibri" panose="020F0502020204030204" pitchFamily="34" charset="0"/>
                    </a:rPr>
                    <a:t>Gear box Ratio = ¼ </a:t>
                  </a:r>
                </a:p>
              </p:txBody>
            </p:sp>
            <p:sp>
              <p:nvSpPr>
                <p:cNvPr id="14" name="Rectangle 13" descr="Light upward diagonal"/>
                <p:cNvSpPr>
                  <a:spLocks noChangeArrowheads="1"/>
                </p:cNvSpPr>
                <p:nvPr/>
              </p:nvSpPr>
              <p:spPr bwMode="auto">
                <a:xfrm>
                  <a:off x="5565" y="2220"/>
                  <a:ext cx="750" cy="70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15" name="Rectangle 14" descr="Wide downward diagonal"/>
                <p:cNvSpPr>
                  <a:spLocks noChangeArrowheads="1"/>
                </p:cNvSpPr>
                <p:nvPr/>
              </p:nvSpPr>
              <p:spPr bwMode="auto">
                <a:xfrm>
                  <a:off x="4830" y="2490"/>
                  <a:ext cx="2235" cy="180"/>
                </a:xfrm>
                <a:prstGeom prst="rect">
                  <a:avLst/>
                </a:prstGeom>
                <a:pattFill prst="wdDn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16" name="AutoShape 10"/>
                <p:cNvSpPr>
                  <a:spLocks noChangeArrowheads="1"/>
                </p:cNvSpPr>
                <p:nvPr/>
              </p:nvSpPr>
              <p:spPr bwMode="auto">
                <a:xfrm>
                  <a:off x="5085" y="1785"/>
                  <a:ext cx="1755" cy="435"/>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07000"/>
                    </a:lnSpc>
                    <a:spcAft>
                      <a:spcPts val="800"/>
                    </a:spcAft>
                    <a:defRPr/>
                  </a:pPr>
                  <a:r>
                    <a:rPr lang="en-IN" kern="0" dirty="0">
                      <a:solidFill>
                        <a:sysClr val="windowText" lastClr="000000"/>
                      </a:solidFill>
                      <a:ea typeface="Calibri" panose="020F0502020204030204" pitchFamily="34" charset="0"/>
                      <a:cs typeface="Times New Roman" panose="02020603050405020304" pitchFamily="18" charset="0"/>
                    </a:rPr>
                    <a:t>CNC Table </a:t>
                  </a:r>
                  <a:endParaRPr lang="en-US" kern="0" dirty="0">
                    <a:solidFill>
                      <a:sysClr val="windowText" lastClr="000000"/>
                    </a:solidFill>
                    <a:ea typeface="Calibri" panose="020F0502020204030204" pitchFamily="34" charset="0"/>
                    <a:cs typeface="Times New Roman" panose="02020603050405020304" pitchFamily="18" charset="0"/>
                  </a:endParaRPr>
                </a:p>
              </p:txBody>
            </p:sp>
            <p:sp>
              <p:nvSpPr>
                <p:cNvPr id="17" name="Text Box 11"/>
                <p:cNvSpPr txBox="1">
                  <a:spLocks noChangeArrowheads="1"/>
                </p:cNvSpPr>
                <p:nvPr/>
              </p:nvSpPr>
              <p:spPr bwMode="auto">
                <a:xfrm>
                  <a:off x="4293" y="2950"/>
                  <a:ext cx="1620" cy="5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just">
                    <a:defRPr/>
                  </a:pPr>
                  <a:r>
                    <a:rPr lang="en-US" kern="0" dirty="0">
                      <a:solidFill>
                        <a:sysClr val="windowText" lastClr="000000"/>
                      </a:solidFill>
                      <a:latin typeface="Times New Roman" panose="02020603050405020304" pitchFamily="18" charset="0"/>
                      <a:ea typeface="Times New Roman" panose="02020603050405020304" pitchFamily="18" charset="0"/>
                    </a:rPr>
                    <a:t>Lead screw pitch = 4mm, 1 start</a:t>
                  </a:r>
                </a:p>
              </p:txBody>
            </p:sp>
          </p:grpSp>
          <p:sp>
            <p:nvSpPr>
              <p:cNvPr id="9" name="Rectangle 8"/>
              <p:cNvSpPr>
                <a:spLocks noChangeArrowheads="1"/>
              </p:cNvSpPr>
              <p:nvPr/>
            </p:nvSpPr>
            <p:spPr bwMode="auto">
              <a:xfrm>
                <a:off x="3200400" y="781050"/>
                <a:ext cx="342900" cy="1123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grpSp>
        <p:sp>
          <p:nvSpPr>
            <p:cNvPr id="6" name="Text Box 29"/>
            <p:cNvSpPr txBox="1">
              <a:spLocks noChangeArrowheads="1"/>
            </p:cNvSpPr>
            <p:nvPr/>
          </p:nvSpPr>
          <p:spPr bwMode="auto">
            <a:xfrm>
              <a:off x="307794" y="1376362"/>
              <a:ext cx="628650" cy="323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07000"/>
                </a:lnSpc>
                <a:spcAft>
                  <a:spcPts val="800"/>
                </a:spcAft>
                <a:defRPr/>
              </a:pPr>
              <a:r>
                <a:rPr lang="en-IN" sz="2000" kern="0" dirty="0">
                  <a:solidFill>
                    <a:sysClr val="windowText" lastClr="000000"/>
                  </a:solidFill>
                  <a:ea typeface="Calibri" panose="020F0502020204030204" pitchFamily="34" charset="0"/>
                  <a:cs typeface="Times New Roman" panose="02020603050405020304" pitchFamily="18" charset="0"/>
                </a:rPr>
                <a:t>Fig. 1</a:t>
              </a:r>
              <a:endParaRPr lang="en-US" sz="2000" kern="0" dirty="0">
                <a:solidFill>
                  <a:sysClr val="windowText" lastClr="000000"/>
                </a:solidFill>
                <a:ea typeface="Calibri" panose="020F0502020204030204" pitchFamily="34" charset="0"/>
                <a:cs typeface="Times New Roman" panose="02020603050405020304" pitchFamily="18" charset="0"/>
              </a:endParaRPr>
            </a:p>
          </p:txBody>
        </p:sp>
      </p:grpSp>
      <p:graphicFrame>
        <p:nvGraphicFramePr>
          <p:cNvPr id="34" name="Content Placeholder 61"/>
          <p:cNvGraphicFramePr>
            <a:graphicFrameLocks noGrp="1"/>
          </p:cNvGraphicFramePr>
          <p:nvPr>
            <p:ph idx="1"/>
          </p:nvPr>
        </p:nvGraphicFramePr>
        <p:xfrm>
          <a:off x="5861327" y="1934506"/>
          <a:ext cx="2822967" cy="386585"/>
        </p:xfrm>
        <a:graphic>
          <a:graphicData uri="http://schemas.openxmlformats.org/drawingml/2006/table">
            <a:tbl>
              <a:tblPr firstRow="1" firstCol="1" bandRow="1"/>
              <a:tblGrid>
                <a:gridCol w="403281">
                  <a:extLst>
                    <a:ext uri="{9D8B030D-6E8A-4147-A177-3AD203B41FA5}">
                      <a16:colId xmlns:a16="http://schemas.microsoft.com/office/drawing/2014/main" val="20000"/>
                    </a:ext>
                  </a:extLst>
                </a:gridCol>
                <a:gridCol w="403281">
                  <a:extLst>
                    <a:ext uri="{9D8B030D-6E8A-4147-A177-3AD203B41FA5}">
                      <a16:colId xmlns:a16="http://schemas.microsoft.com/office/drawing/2014/main" val="20001"/>
                    </a:ext>
                  </a:extLst>
                </a:gridCol>
                <a:gridCol w="403281">
                  <a:extLst>
                    <a:ext uri="{9D8B030D-6E8A-4147-A177-3AD203B41FA5}">
                      <a16:colId xmlns:a16="http://schemas.microsoft.com/office/drawing/2014/main" val="20002"/>
                    </a:ext>
                  </a:extLst>
                </a:gridCol>
                <a:gridCol w="403281">
                  <a:extLst>
                    <a:ext uri="{9D8B030D-6E8A-4147-A177-3AD203B41FA5}">
                      <a16:colId xmlns:a16="http://schemas.microsoft.com/office/drawing/2014/main" val="20003"/>
                    </a:ext>
                  </a:extLst>
                </a:gridCol>
                <a:gridCol w="403281">
                  <a:extLst>
                    <a:ext uri="{9D8B030D-6E8A-4147-A177-3AD203B41FA5}">
                      <a16:colId xmlns:a16="http://schemas.microsoft.com/office/drawing/2014/main" val="20004"/>
                    </a:ext>
                  </a:extLst>
                </a:gridCol>
                <a:gridCol w="403281">
                  <a:extLst>
                    <a:ext uri="{9D8B030D-6E8A-4147-A177-3AD203B41FA5}">
                      <a16:colId xmlns:a16="http://schemas.microsoft.com/office/drawing/2014/main" val="20005"/>
                    </a:ext>
                  </a:extLst>
                </a:gridCol>
                <a:gridCol w="403281">
                  <a:extLst>
                    <a:ext uri="{9D8B030D-6E8A-4147-A177-3AD203B41FA5}">
                      <a16:colId xmlns:a16="http://schemas.microsoft.com/office/drawing/2014/main" val="20006"/>
                    </a:ext>
                  </a:extLst>
                </a:gridCol>
              </a:tblGrid>
              <a:tr h="386585">
                <a:tc>
                  <a:txBody>
                    <a:bodyPr/>
                    <a:lstStyle/>
                    <a:p>
                      <a:pPr marL="0" marR="0" algn="l">
                        <a:lnSpc>
                          <a:spcPct val="107000"/>
                        </a:lnSpc>
                        <a:spcBef>
                          <a:spcPts val="0"/>
                        </a:spcBef>
                        <a:spcAft>
                          <a:spcPts val="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6" name="Text Box 2"/>
          <p:cNvSpPr txBox="1">
            <a:spLocks noChangeArrowheads="1"/>
          </p:cNvSpPr>
          <p:nvPr/>
        </p:nvSpPr>
        <p:spPr bwMode="auto">
          <a:xfrm>
            <a:off x="4100135" y="1967330"/>
            <a:ext cx="1924318" cy="38484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r>
              <a:rPr lang="en-IN" sz="1300" kern="0" dirty="0">
                <a:solidFill>
                  <a:sysClr val="windowText" lastClr="000000"/>
                </a:solidFill>
                <a:ea typeface="Calibri" panose="020F0502020204030204" pitchFamily="34" charset="0"/>
                <a:cs typeface="Times New Roman" panose="02020603050405020304" pitchFamily="18" charset="0"/>
              </a:rPr>
              <a:t>Position down counter</a:t>
            </a:r>
            <a:endParaRPr lang="en-US" sz="1300" kern="0" dirty="0">
              <a:solidFill>
                <a:sysClr val="windowText" lastClr="000000"/>
              </a:solidFill>
              <a:ea typeface="Calibri" panose="020F0502020204030204" pitchFamily="34" charset="0"/>
              <a:cs typeface="Times New Roman" panose="02020603050405020304" pitchFamily="18" charset="0"/>
            </a:endParaRPr>
          </a:p>
        </p:txBody>
      </p:sp>
      <p:cxnSp>
        <p:nvCxnSpPr>
          <p:cNvPr id="44" name="Straight Arrow Connector 43"/>
          <p:cNvCxnSpPr>
            <a:stCxn id="20" idx="6"/>
          </p:cNvCxnSpPr>
          <p:nvPr/>
        </p:nvCxnSpPr>
        <p:spPr>
          <a:xfrm flipH="1">
            <a:off x="9460958" y="4222913"/>
            <a:ext cx="286348" cy="10372"/>
          </a:xfrm>
          <a:prstGeom prst="straightConnector1">
            <a:avLst/>
          </a:prstGeom>
          <a:noFill/>
          <a:ln w="6350" cap="flat" cmpd="sng" algn="ctr">
            <a:solidFill>
              <a:sysClr val="windowText" lastClr="000000"/>
            </a:solidFill>
            <a:prstDash val="solid"/>
            <a:miter lim="800000"/>
            <a:tailEnd type="triangle"/>
          </a:ln>
          <a:effectLst/>
        </p:spPr>
      </p:cxnSp>
      <p:cxnSp>
        <p:nvCxnSpPr>
          <p:cNvPr id="47" name="Straight Connector 46"/>
          <p:cNvCxnSpPr/>
          <p:nvPr/>
        </p:nvCxnSpPr>
        <p:spPr>
          <a:xfrm>
            <a:off x="4814893" y="3921885"/>
            <a:ext cx="2405503" cy="5913"/>
          </a:xfrm>
          <a:prstGeom prst="line">
            <a:avLst/>
          </a:prstGeom>
          <a:noFill/>
          <a:ln w="6350" cap="flat" cmpd="sng" algn="ctr">
            <a:solidFill>
              <a:sysClr val="windowText" lastClr="000000"/>
            </a:solidFill>
            <a:prstDash val="solid"/>
            <a:miter lim="800000"/>
            <a:headEnd type="stealth"/>
            <a:tailEnd type="none"/>
          </a:ln>
          <a:effectLst/>
        </p:spPr>
      </p:cxnSp>
      <p:cxnSp>
        <p:nvCxnSpPr>
          <p:cNvPr id="48" name="Straight Connector 47"/>
          <p:cNvCxnSpPr/>
          <p:nvPr/>
        </p:nvCxnSpPr>
        <p:spPr>
          <a:xfrm flipV="1">
            <a:off x="7220395" y="3694301"/>
            <a:ext cx="0" cy="233496"/>
          </a:xfrm>
          <a:prstGeom prst="line">
            <a:avLst/>
          </a:prstGeom>
          <a:noFill/>
          <a:ln w="6350" cap="flat" cmpd="sng" algn="ctr">
            <a:solidFill>
              <a:sysClr val="windowText" lastClr="000000"/>
            </a:solidFill>
            <a:prstDash val="solid"/>
            <a:miter lim="800000"/>
          </a:ln>
          <a:effectLst/>
        </p:spPr>
      </p:cxnSp>
      <p:grpSp>
        <p:nvGrpSpPr>
          <p:cNvPr id="49" name="Group 48"/>
          <p:cNvGrpSpPr/>
          <p:nvPr/>
        </p:nvGrpSpPr>
        <p:grpSpPr>
          <a:xfrm>
            <a:off x="5839134" y="1467567"/>
            <a:ext cx="2845158" cy="2240321"/>
            <a:chOff x="0" y="0"/>
            <a:chExt cx="2295525" cy="1724025"/>
          </a:xfrm>
        </p:grpSpPr>
        <p:grpSp>
          <p:nvGrpSpPr>
            <p:cNvPr id="63" name="Group 62"/>
            <p:cNvGrpSpPr/>
            <p:nvPr/>
          </p:nvGrpSpPr>
          <p:grpSpPr>
            <a:xfrm rot="5400000">
              <a:off x="285750" y="-285750"/>
              <a:ext cx="1724025" cy="2295525"/>
              <a:chOff x="0" y="0"/>
              <a:chExt cx="1724025" cy="971550"/>
            </a:xfrm>
          </p:grpSpPr>
          <p:sp>
            <p:nvSpPr>
              <p:cNvPr id="71" name="Arc 70"/>
              <p:cNvSpPr/>
              <p:nvPr/>
            </p:nvSpPr>
            <p:spPr>
              <a:xfrm>
                <a:off x="0" y="0"/>
                <a:ext cx="1724025" cy="971550"/>
              </a:xfrm>
              <a:prstGeom prst="arc">
                <a:avLst>
                  <a:gd name="adj1" fmla="val 16200000"/>
                  <a:gd name="adj2" fmla="val 5548452"/>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sz="1300" kern="0">
                  <a:solidFill>
                    <a:sysClr val="windowText" lastClr="000000"/>
                  </a:solidFill>
                </a:endParaRPr>
              </a:p>
            </p:txBody>
          </p:sp>
          <p:sp>
            <p:nvSpPr>
              <p:cNvPr id="72" name="Arc 71"/>
              <p:cNvSpPr/>
              <p:nvPr/>
            </p:nvSpPr>
            <p:spPr>
              <a:xfrm>
                <a:off x="553820" y="0"/>
                <a:ext cx="695325" cy="971550"/>
              </a:xfrm>
              <a:prstGeom prst="arc">
                <a:avLst>
                  <a:gd name="adj1" fmla="val 16200000"/>
                  <a:gd name="adj2" fmla="val 5548452"/>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sz="1300" kern="0">
                  <a:solidFill>
                    <a:sysClr val="windowText" lastClr="000000"/>
                  </a:solidFill>
                </a:endParaRPr>
              </a:p>
            </p:txBody>
          </p:sp>
        </p:grpSp>
        <p:cxnSp>
          <p:nvCxnSpPr>
            <p:cNvPr id="64" name="Straight Arrow Connector 63"/>
            <p:cNvCxnSpPr/>
            <p:nvPr/>
          </p:nvCxnSpPr>
          <p:spPr>
            <a:xfrm>
              <a:off x="828675" y="657225"/>
              <a:ext cx="19050" cy="571500"/>
            </a:xfrm>
            <a:prstGeom prst="straightConnector1">
              <a:avLst/>
            </a:prstGeom>
            <a:noFill/>
            <a:ln w="6350" cap="flat" cmpd="sng" algn="ctr">
              <a:solidFill>
                <a:sysClr val="windowText" lastClr="000000"/>
              </a:solidFill>
              <a:prstDash val="solid"/>
              <a:miter lim="800000"/>
              <a:tailEnd type="triangle"/>
            </a:ln>
            <a:effectLst/>
          </p:spPr>
        </p:cxnSp>
        <p:cxnSp>
          <p:nvCxnSpPr>
            <p:cNvPr id="65" name="Straight Arrow Connector 64"/>
            <p:cNvCxnSpPr/>
            <p:nvPr/>
          </p:nvCxnSpPr>
          <p:spPr>
            <a:xfrm>
              <a:off x="2171700" y="657225"/>
              <a:ext cx="19050" cy="381000"/>
            </a:xfrm>
            <a:prstGeom prst="straightConnector1">
              <a:avLst/>
            </a:prstGeom>
            <a:noFill/>
            <a:ln w="6350" cap="flat" cmpd="sng" algn="ctr">
              <a:solidFill>
                <a:sysClr val="windowText" lastClr="000000"/>
              </a:solidFill>
              <a:prstDash val="solid"/>
              <a:miter lim="800000"/>
              <a:tailEnd type="triangle"/>
            </a:ln>
            <a:effectLst/>
          </p:spPr>
        </p:cxnSp>
        <p:cxnSp>
          <p:nvCxnSpPr>
            <p:cNvPr id="66" name="Straight Arrow Connector 65"/>
            <p:cNvCxnSpPr/>
            <p:nvPr/>
          </p:nvCxnSpPr>
          <p:spPr>
            <a:xfrm>
              <a:off x="171450" y="657225"/>
              <a:ext cx="19050" cy="438150"/>
            </a:xfrm>
            <a:prstGeom prst="straightConnector1">
              <a:avLst/>
            </a:prstGeom>
            <a:noFill/>
            <a:ln w="6350" cap="flat" cmpd="sng" algn="ctr">
              <a:solidFill>
                <a:sysClr val="windowText" lastClr="000000"/>
              </a:solidFill>
              <a:prstDash val="solid"/>
              <a:miter lim="800000"/>
              <a:tailEnd type="triangle"/>
            </a:ln>
            <a:effectLst/>
          </p:spPr>
        </p:cxnSp>
        <p:cxnSp>
          <p:nvCxnSpPr>
            <p:cNvPr id="67" name="Straight Arrow Connector 66"/>
            <p:cNvCxnSpPr/>
            <p:nvPr/>
          </p:nvCxnSpPr>
          <p:spPr>
            <a:xfrm>
              <a:off x="1181100" y="657225"/>
              <a:ext cx="19050" cy="571500"/>
            </a:xfrm>
            <a:prstGeom prst="straightConnector1">
              <a:avLst/>
            </a:prstGeom>
            <a:noFill/>
            <a:ln w="6350" cap="flat" cmpd="sng" algn="ctr">
              <a:solidFill>
                <a:sysClr val="windowText" lastClr="000000"/>
              </a:solidFill>
              <a:prstDash val="solid"/>
              <a:miter lim="800000"/>
              <a:tailEnd type="triangle"/>
            </a:ln>
            <a:effectLst/>
          </p:spPr>
        </p:cxnSp>
        <p:cxnSp>
          <p:nvCxnSpPr>
            <p:cNvPr id="68" name="Straight Arrow Connector 67"/>
            <p:cNvCxnSpPr/>
            <p:nvPr/>
          </p:nvCxnSpPr>
          <p:spPr>
            <a:xfrm>
              <a:off x="1847850" y="657225"/>
              <a:ext cx="0" cy="514350"/>
            </a:xfrm>
            <a:prstGeom prst="straightConnector1">
              <a:avLst/>
            </a:prstGeom>
            <a:noFill/>
            <a:ln w="6350" cap="flat" cmpd="sng" algn="ctr">
              <a:solidFill>
                <a:sysClr val="windowText" lastClr="000000"/>
              </a:solidFill>
              <a:prstDash val="solid"/>
              <a:miter lim="800000"/>
              <a:tailEnd type="triangle"/>
            </a:ln>
            <a:effectLst/>
          </p:spPr>
        </p:cxnSp>
        <p:cxnSp>
          <p:nvCxnSpPr>
            <p:cNvPr id="69" name="Straight Arrow Connector 68"/>
            <p:cNvCxnSpPr/>
            <p:nvPr/>
          </p:nvCxnSpPr>
          <p:spPr>
            <a:xfrm>
              <a:off x="523875" y="657225"/>
              <a:ext cx="0" cy="523875"/>
            </a:xfrm>
            <a:prstGeom prst="straightConnector1">
              <a:avLst/>
            </a:prstGeom>
            <a:noFill/>
            <a:ln w="6350" cap="flat" cmpd="sng" algn="ctr">
              <a:solidFill>
                <a:sysClr val="windowText" lastClr="000000"/>
              </a:solidFill>
              <a:prstDash val="solid"/>
              <a:miter lim="800000"/>
              <a:tailEnd type="triangle"/>
            </a:ln>
            <a:effectLst/>
          </p:spPr>
        </p:cxnSp>
        <p:cxnSp>
          <p:nvCxnSpPr>
            <p:cNvPr id="70" name="Straight Arrow Connector 69"/>
            <p:cNvCxnSpPr/>
            <p:nvPr/>
          </p:nvCxnSpPr>
          <p:spPr>
            <a:xfrm>
              <a:off x="1514475" y="657225"/>
              <a:ext cx="9525" cy="571500"/>
            </a:xfrm>
            <a:prstGeom prst="straightConnector1">
              <a:avLst/>
            </a:prstGeom>
            <a:noFill/>
            <a:ln w="6350" cap="flat" cmpd="sng" algn="ctr">
              <a:solidFill>
                <a:sysClr val="windowText" lastClr="000000"/>
              </a:solidFill>
              <a:prstDash val="solid"/>
              <a:miter lim="800000"/>
              <a:tailEnd type="triangle"/>
            </a:ln>
            <a:effectLst/>
          </p:spPr>
        </p:cxnSp>
      </p:grpSp>
      <p:grpSp>
        <p:nvGrpSpPr>
          <p:cNvPr id="56" name="Group 55"/>
          <p:cNvGrpSpPr/>
          <p:nvPr/>
        </p:nvGrpSpPr>
        <p:grpSpPr>
          <a:xfrm rot="5400000">
            <a:off x="9530247" y="2599522"/>
            <a:ext cx="805920" cy="250385"/>
            <a:chOff x="0" y="0"/>
            <a:chExt cx="647700" cy="142875"/>
          </a:xfrm>
        </p:grpSpPr>
        <p:grpSp>
          <p:nvGrpSpPr>
            <p:cNvPr id="57" name="Group 56"/>
            <p:cNvGrpSpPr/>
            <p:nvPr/>
          </p:nvGrpSpPr>
          <p:grpSpPr>
            <a:xfrm>
              <a:off x="0" y="0"/>
              <a:ext cx="361950" cy="142875"/>
              <a:chOff x="0" y="0"/>
              <a:chExt cx="361950" cy="142875"/>
            </a:xfrm>
          </p:grpSpPr>
          <p:cxnSp>
            <p:nvCxnSpPr>
              <p:cNvPr id="61" name="Elbow Connector 60"/>
              <p:cNvCxnSpPr/>
              <p:nvPr/>
            </p:nvCxnSpPr>
            <p:spPr>
              <a:xfrm>
                <a:off x="142875" y="0"/>
                <a:ext cx="219075" cy="142875"/>
              </a:xfrm>
              <a:prstGeom prst="bentConnector3">
                <a:avLst/>
              </a:prstGeom>
              <a:noFill/>
              <a:ln w="6350" cap="flat" cmpd="sng" algn="ctr">
                <a:solidFill>
                  <a:sysClr val="windowText" lastClr="000000"/>
                </a:solidFill>
                <a:prstDash val="solid"/>
                <a:miter lim="800000"/>
              </a:ln>
              <a:effectLst/>
            </p:spPr>
          </p:cxnSp>
          <p:cxnSp>
            <p:nvCxnSpPr>
              <p:cNvPr id="62" name="Elbow Connector 61"/>
              <p:cNvCxnSpPr/>
              <p:nvPr/>
            </p:nvCxnSpPr>
            <p:spPr>
              <a:xfrm flipH="1">
                <a:off x="0" y="0"/>
                <a:ext cx="219075" cy="142875"/>
              </a:xfrm>
              <a:prstGeom prst="bentConnector3">
                <a:avLst/>
              </a:prstGeom>
              <a:noFill/>
              <a:ln w="6350" cap="flat" cmpd="sng" algn="ctr">
                <a:solidFill>
                  <a:sysClr val="windowText" lastClr="000000"/>
                </a:solidFill>
                <a:prstDash val="solid"/>
                <a:miter lim="800000"/>
              </a:ln>
              <a:effectLst/>
            </p:spPr>
          </p:cxnSp>
        </p:grpSp>
        <p:grpSp>
          <p:nvGrpSpPr>
            <p:cNvPr id="58" name="Group 57"/>
            <p:cNvGrpSpPr/>
            <p:nvPr/>
          </p:nvGrpSpPr>
          <p:grpSpPr>
            <a:xfrm>
              <a:off x="285750" y="0"/>
              <a:ext cx="361950" cy="142875"/>
              <a:chOff x="0" y="0"/>
              <a:chExt cx="361950" cy="142875"/>
            </a:xfrm>
          </p:grpSpPr>
          <p:cxnSp>
            <p:nvCxnSpPr>
              <p:cNvPr id="59" name="Elbow Connector 58"/>
              <p:cNvCxnSpPr/>
              <p:nvPr/>
            </p:nvCxnSpPr>
            <p:spPr>
              <a:xfrm>
                <a:off x="142875" y="0"/>
                <a:ext cx="219075" cy="142875"/>
              </a:xfrm>
              <a:prstGeom prst="bentConnector3">
                <a:avLst/>
              </a:prstGeom>
              <a:noFill/>
              <a:ln w="6350" cap="flat" cmpd="sng" algn="ctr">
                <a:solidFill>
                  <a:sysClr val="windowText" lastClr="000000"/>
                </a:solidFill>
                <a:prstDash val="solid"/>
                <a:miter lim="800000"/>
              </a:ln>
              <a:effectLst/>
            </p:spPr>
          </p:cxnSp>
          <p:cxnSp>
            <p:nvCxnSpPr>
              <p:cNvPr id="60" name="Elbow Connector 59"/>
              <p:cNvCxnSpPr/>
              <p:nvPr/>
            </p:nvCxnSpPr>
            <p:spPr>
              <a:xfrm flipH="1">
                <a:off x="0" y="0"/>
                <a:ext cx="219075" cy="142875"/>
              </a:xfrm>
              <a:prstGeom prst="bentConnector3">
                <a:avLst>
                  <a:gd name="adj1" fmla="val 49999"/>
                </a:avLst>
              </a:prstGeom>
              <a:noFill/>
              <a:ln w="6350" cap="flat" cmpd="sng" algn="ctr">
                <a:solidFill>
                  <a:sysClr val="windowText" lastClr="000000"/>
                </a:solidFill>
                <a:prstDash val="solid"/>
                <a:miter lim="800000"/>
              </a:ln>
              <a:effectLst/>
            </p:spPr>
          </p:cxnSp>
        </p:grpSp>
      </p:grpSp>
      <p:sp>
        <p:nvSpPr>
          <p:cNvPr id="38" name="Text Box 2"/>
          <p:cNvSpPr txBox="1">
            <a:spLocks noChangeArrowheads="1"/>
          </p:cNvSpPr>
          <p:nvPr/>
        </p:nvSpPr>
        <p:spPr bwMode="auto">
          <a:xfrm>
            <a:off x="4832931" y="3532959"/>
            <a:ext cx="1576919" cy="36764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r>
              <a:rPr lang="en-IN" sz="1600" kern="0" dirty="0">
                <a:solidFill>
                  <a:sysClr val="windowText" lastClr="000000"/>
                </a:solidFill>
                <a:ea typeface="Calibri" panose="020F0502020204030204" pitchFamily="34" charset="0"/>
                <a:cs typeface="Times New Roman" panose="02020603050405020304" pitchFamily="18" charset="0"/>
              </a:rPr>
              <a:t>End of count </a:t>
            </a:r>
            <a:endParaRPr lang="en-US" sz="1600" kern="0" dirty="0">
              <a:solidFill>
                <a:sysClr val="windowText" lastClr="000000"/>
              </a:solidFill>
              <a:ea typeface="Calibri" panose="020F0502020204030204" pitchFamily="34" charset="0"/>
              <a:cs typeface="Times New Roman" panose="02020603050405020304" pitchFamily="18" charset="0"/>
            </a:endParaRPr>
          </a:p>
        </p:txBody>
      </p:sp>
      <p:sp>
        <p:nvSpPr>
          <p:cNvPr id="39" name="Text Box 2"/>
          <p:cNvSpPr txBox="1">
            <a:spLocks noChangeArrowheads="1"/>
          </p:cNvSpPr>
          <p:nvPr/>
        </p:nvSpPr>
        <p:spPr bwMode="auto">
          <a:xfrm>
            <a:off x="6706848" y="3135663"/>
            <a:ext cx="1215980" cy="371096"/>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r>
              <a:rPr lang="en-IN" sz="1600" kern="0" dirty="0">
                <a:solidFill>
                  <a:sysClr val="windowText" lastClr="000000"/>
                </a:solidFill>
                <a:ea typeface="Calibri" panose="020F0502020204030204" pitchFamily="34" charset="0"/>
                <a:cs typeface="Times New Roman" panose="02020603050405020304" pitchFamily="18" charset="0"/>
              </a:rPr>
              <a:t>OR Gate </a:t>
            </a:r>
            <a:endParaRPr lang="en-US" sz="1600" kern="0" dirty="0">
              <a:solidFill>
                <a:sysClr val="windowText" lastClr="000000"/>
              </a:solidFill>
              <a:ea typeface="Calibri" panose="020F0502020204030204" pitchFamily="34" charset="0"/>
              <a:cs typeface="Times New Roman" panose="02020603050405020304" pitchFamily="18" charset="0"/>
            </a:endParaRPr>
          </a:p>
        </p:txBody>
      </p:sp>
      <p:cxnSp>
        <p:nvCxnSpPr>
          <p:cNvPr id="88" name="Straight Arrow Connector 87"/>
          <p:cNvCxnSpPr/>
          <p:nvPr/>
        </p:nvCxnSpPr>
        <p:spPr>
          <a:xfrm flipH="1" flipV="1">
            <a:off x="9690497" y="2152616"/>
            <a:ext cx="16278" cy="1507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8645161" y="2182158"/>
            <a:ext cx="1045337" cy="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flipV="1">
            <a:off x="9863467" y="4231771"/>
            <a:ext cx="119374" cy="3028"/>
          </a:xfrm>
          <a:prstGeom prst="straightConnector1">
            <a:avLst/>
          </a:prstGeom>
          <a:noFill/>
          <a:ln w="6350" cap="flat" cmpd="sng" algn="ctr">
            <a:solidFill>
              <a:sysClr val="windowText" lastClr="000000"/>
            </a:solidFill>
            <a:prstDash val="solid"/>
            <a:miter lim="800000"/>
            <a:tailEnd type="none"/>
          </a:ln>
          <a:effectLst/>
        </p:spPr>
      </p:cxnSp>
      <p:sp>
        <p:nvSpPr>
          <p:cNvPr id="108" name="Rectangle 107"/>
          <p:cNvSpPr/>
          <p:nvPr/>
        </p:nvSpPr>
        <p:spPr>
          <a:xfrm>
            <a:off x="3665650" y="2339346"/>
            <a:ext cx="1149243" cy="20229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Analog voltage source</a:t>
            </a:r>
          </a:p>
        </p:txBody>
      </p:sp>
      <p:cxnSp>
        <p:nvCxnSpPr>
          <p:cNvPr id="129" name="Straight Arrow Connector 128"/>
          <p:cNvCxnSpPr/>
          <p:nvPr/>
        </p:nvCxnSpPr>
        <p:spPr>
          <a:xfrm flipV="1">
            <a:off x="6047995" y="1420275"/>
            <a:ext cx="7281" cy="49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V="1">
            <a:off x="6484804" y="1419421"/>
            <a:ext cx="7281" cy="49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V="1">
            <a:off x="6866225" y="1434637"/>
            <a:ext cx="7281" cy="49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V="1">
            <a:off x="7286806" y="1420275"/>
            <a:ext cx="7281" cy="49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flipV="1">
            <a:off x="7684455" y="1420275"/>
            <a:ext cx="7281" cy="49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V="1">
            <a:off x="8121044" y="1434637"/>
            <a:ext cx="7281" cy="49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8472984" y="1434637"/>
            <a:ext cx="7281" cy="49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839134" y="884455"/>
            <a:ext cx="2806026" cy="5501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prstClr val="black"/>
                </a:solidFill>
              </a:rPr>
              <a:t>Decoders</a:t>
            </a:r>
            <a:r>
              <a:rPr lang="en-US" dirty="0" err="1">
                <a:solidFill>
                  <a:prstClr val="white"/>
                </a:solidFill>
              </a:rPr>
              <a:t>r</a:t>
            </a:r>
            <a:endParaRPr lang="en-US" dirty="0">
              <a:solidFill>
                <a:prstClr val="white"/>
              </a:solidFill>
            </a:endParaRPr>
          </a:p>
        </p:txBody>
      </p:sp>
      <p:cxnSp>
        <p:nvCxnSpPr>
          <p:cNvPr id="139" name="Straight Connector 138"/>
          <p:cNvCxnSpPr/>
          <p:nvPr/>
        </p:nvCxnSpPr>
        <p:spPr>
          <a:xfrm>
            <a:off x="2577254" y="1143000"/>
            <a:ext cx="3261881" cy="0"/>
          </a:xfrm>
          <a:prstGeom prst="line">
            <a:avLst/>
          </a:prstGeom>
          <a:noFill/>
          <a:ln w="6350" cap="flat" cmpd="sng" algn="ctr">
            <a:solidFill>
              <a:sysClr val="windowText" lastClr="000000"/>
            </a:solidFill>
            <a:prstDash val="solid"/>
            <a:miter lim="800000"/>
            <a:headEnd type="stealth"/>
            <a:tailEnd type="none"/>
          </a:ln>
          <a:effectLst/>
        </p:spPr>
      </p:cxnSp>
      <p:sp>
        <p:nvSpPr>
          <p:cNvPr id="156" name="Left Arrow 155"/>
          <p:cNvSpPr/>
          <p:nvPr/>
        </p:nvSpPr>
        <p:spPr>
          <a:xfrm>
            <a:off x="3020805" y="3783266"/>
            <a:ext cx="644844" cy="32435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7" name="Rectangle 156"/>
          <p:cNvSpPr/>
          <p:nvPr/>
        </p:nvSpPr>
        <p:spPr>
          <a:xfrm>
            <a:off x="2201753" y="3532957"/>
            <a:ext cx="819053" cy="13518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solidFill>
                  <a:prstClr val="black"/>
                </a:solidFill>
              </a:rPr>
              <a:t>Decelerator</a:t>
            </a:r>
          </a:p>
        </p:txBody>
      </p:sp>
      <p:cxnSp>
        <p:nvCxnSpPr>
          <p:cNvPr id="163" name="Straight Arrow Connector 162"/>
          <p:cNvCxnSpPr/>
          <p:nvPr/>
        </p:nvCxnSpPr>
        <p:spPr>
          <a:xfrm>
            <a:off x="2577253" y="1143001"/>
            <a:ext cx="0" cy="2363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2577253" y="4884770"/>
            <a:ext cx="0" cy="418827"/>
          </a:xfrm>
          <a:prstGeom prst="straightConnector1">
            <a:avLst/>
          </a:prstGeom>
          <a:noFill/>
          <a:ln w="6350" cap="flat" cmpd="sng" algn="ctr">
            <a:solidFill>
              <a:sysClr val="windowText" lastClr="000000"/>
            </a:solidFill>
            <a:prstDash val="solid"/>
            <a:miter lim="800000"/>
            <a:tailEnd type="triangle"/>
          </a:ln>
          <a:effectLst/>
        </p:spPr>
      </p:cxnSp>
      <p:cxnSp>
        <p:nvCxnSpPr>
          <p:cNvPr id="171" name="Straight Arrow Connector 170"/>
          <p:cNvCxnSpPr/>
          <p:nvPr/>
        </p:nvCxnSpPr>
        <p:spPr>
          <a:xfrm>
            <a:off x="2577254" y="5303596"/>
            <a:ext cx="1404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447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to previous problem</a:t>
            </a:r>
          </a:p>
        </p:txBody>
      </p:sp>
      <p:sp>
        <p:nvSpPr>
          <p:cNvPr id="4" name="TextBox 3"/>
          <p:cNvSpPr txBox="1"/>
          <p:nvPr/>
        </p:nvSpPr>
        <p:spPr>
          <a:xfrm>
            <a:off x="2152651" y="2019869"/>
            <a:ext cx="7983087" cy="1477328"/>
          </a:xfrm>
          <a:prstGeom prst="rect">
            <a:avLst/>
          </a:prstGeom>
          <a:noFill/>
        </p:spPr>
        <p:txBody>
          <a:bodyPr wrap="square" rtlCol="0">
            <a:spAutoFit/>
          </a:bodyPr>
          <a:lstStyle/>
          <a:p>
            <a:r>
              <a:rPr lang="en-US" dirty="0"/>
              <a:t>BLU = 4 mm/200 = 0.02 mm = 20 microns</a:t>
            </a:r>
          </a:p>
          <a:p>
            <a:endParaRPr lang="en-US" dirty="0"/>
          </a:p>
          <a:p>
            <a:r>
              <a:rPr lang="en-US" dirty="0"/>
              <a:t>Velocity =  100 rpm X ¼ X 4 = 100 mm/minute</a:t>
            </a:r>
          </a:p>
          <a:p>
            <a:endParaRPr lang="en-US" dirty="0"/>
          </a:p>
          <a:p>
            <a:r>
              <a:rPr lang="en-US" dirty="0"/>
              <a:t>Number  in binary to be put inside the PDC = 5 mm/BLU = 5 / 0.02 = 250</a:t>
            </a:r>
          </a:p>
        </p:txBody>
      </p:sp>
    </p:spTree>
    <p:extLst>
      <p:ext uri="{BB962C8B-B14F-4D97-AF65-F5344CB8AC3E}">
        <p14:creationId xmlns:p14="http://schemas.microsoft.com/office/powerpoint/2010/main" val="2535264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 of 2 bytes</a:t>
            </a:r>
          </a:p>
        </p:txBody>
      </p:sp>
      <p:sp>
        <p:nvSpPr>
          <p:cNvPr id="3" name="Content Placeholder 2"/>
          <p:cNvSpPr>
            <a:spLocks noGrp="1"/>
          </p:cNvSpPr>
          <p:nvPr>
            <p:ph idx="1"/>
          </p:nvPr>
        </p:nvSpPr>
        <p:spPr/>
        <p:txBody>
          <a:bodyPr/>
          <a:lstStyle/>
          <a:p>
            <a:pPr marL="0" indent="0" algn="just">
              <a:spcBef>
                <a:spcPts val="0"/>
              </a:spcBef>
              <a:buNone/>
            </a:pPr>
            <a:r>
              <a:rPr lang="en-US" sz="3200" dirty="0">
                <a:latin typeface="Times New Roman" panose="02020603050405020304" pitchFamily="18" charset="0"/>
                <a:ea typeface="Times New Roman" panose="02020603050405020304" pitchFamily="18" charset="0"/>
              </a:rPr>
              <a:t>                          </a:t>
            </a:r>
          </a:p>
          <a:p>
            <a:pPr marL="0" indent="0" algn="just">
              <a:spcBef>
                <a:spcPts val="0"/>
              </a:spcBef>
              <a:buNone/>
            </a:pPr>
            <a:endParaRPr lang="en-US" sz="3200" dirty="0">
              <a:latin typeface="Times New Roman" panose="02020603050405020304" pitchFamily="18" charset="0"/>
              <a:ea typeface="Times New Roman" panose="02020603050405020304" pitchFamily="18" charset="0"/>
            </a:endParaRPr>
          </a:p>
          <a:p>
            <a:pPr marL="0" indent="0" algn="just">
              <a:spcBef>
                <a:spcPts val="0"/>
              </a:spcBef>
              <a:buNone/>
            </a:pPr>
            <a:r>
              <a:rPr lang="en-US" sz="3200" dirty="0">
                <a:latin typeface="Times New Roman" panose="02020603050405020304" pitchFamily="18" charset="0"/>
                <a:ea typeface="Times New Roman" panose="02020603050405020304" pitchFamily="18" charset="0"/>
              </a:rPr>
              <a:t>                       Carry       101111</a:t>
            </a:r>
            <a:r>
              <a:rPr lang="en-US" sz="3200" dirty="0">
                <a:solidFill>
                  <a:srgbClr val="0070C0"/>
                </a:solidFill>
                <a:latin typeface="Times New Roman" panose="02020603050405020304" pitchFamily="18" charset="0"/>
                <a:ea typeface="Times New Roman" panose="02020603050405020304" pitchFamily="18" charset="0"/>
              </a:rPr>
              <a:t>1</a:t>
            </a:r>
            <a:r>
              <a:rPr lang="en-US" sz="3200" dirty="0">
                <a:latin typeface="Times New Roman" panose="02020603050405020304" pitchFamily="18" charset="0"/>
                <a:ea typeface="Times New Roman" panose="02020603050405020304" pitchFamily="18" charset="0"/>
              </a:rPr>
              <a:t>                           </a:t>
            </a:r>
          </a:p>
          <a:p>
            <a:pPr marL="0" indent="0" algn="just">
              <a:spcBef>
                <a:spcPts val="0"/>
              </a:spcBef>
              <a:buNone/>
            </a:pPr>
            <a:r>
              <a:rPr lang="en-US" sz="3200" dirty="0">
                <a:latin typeface="Times New Roman" panose="02020603050405020304" pitchFamily="18" charset="0"/>
                <a:ea typeface="Times New Roman" panose="02020603050405020304" pitchFamily="18" charset="0"/>
              </a:rPr>
              <a:t>                                       110110</a:t>
            </a:r>
            <a:r>
              <a:rPr lang="en-US" sz="3200" dirty="0">
                <a:solidFill>
                  <a:srgbClr val="0070C0"/>
                </a:solidFill>
                <a:latin typeface="Times New Roman" panose="02020603050405020304" pitchFamily="18" charset="0"/>
                <a:ea typeface="Times New Roman" panose="02020603050405020304" pitchFamily="18" charset="0"/>
              </a:rPr>
              <a:t>1</a:t>
            </a:r>
            <a:r>
              <a:rPr lang="en-US" sz="3200" dirty="0">
                <a:latin typeface="Times New Roman" panose="02020603050405020304" pitchFamily="18" charset="0"/>
                <a:ea typeface="Times New Roman" panose="02020603050405020304" pitchFamily="18" charset="0"/>
              </a:rPr>
              <a:t>1</a:t>
            </a:r>
          </a:p>
          <a:p>
            <a:pPr marL="0" indent="0" algn="just">
              <a:spcBef>
                <a:spcPts val="0"/>
              </a:spcBef>
              <a:buNone/>
            </a:pPr>
            <a:r>
              <a:rPr lang="en-US" sz="3200" dirty="0">
                <a:latin typeface="Times New Roman" panose="02020603050405020304" pitchFamily="18" charset="0"/>
                <a:ea typeface="Times New Roman" panose="02020603050405020304" pitchFamily="18" charset="0"/>
              </a:rPr>
              <a:t>                                    + </a:t>
            </a:r>
            <a:r>
              <a:rPr lang="en-US" sz="3200" u="sng" dirty="0">
                <a:latin typeface="Times New Roman" panose="02020603050405020304" pitchFamily="18" charset="0"/>
                <a:ea typeface="Times New Roman" panose="02020603050405020304" pitchFamily="18" charset="0"/>
              </a:rPr>
              <a:t>110011</a:t>
            </a:r>
            <a:r>
              <a:rPr lang="en-US" sz="3200" u="sng" dirty="0">
                <a:solidFill>
                  <a:srgbClr val="0070C0"/>
                </a:solidFill>
                <a:latin typeface="Times New Roman" panose="02020603050405020304" pitchFamily="18" charset="0"/>
                <a:ea typeface="Times New Roman" panose="02020603050405020304" pitchFamily="18" charset="0"/>
              </a:rPr>
              <a:t>1</a:t>
            </a:r>
            <a:r>
              <a:rPr lang="en-US" sz="3200" u="sng" dirty="0">
                <a:latin typeface="Times New Roman" panose="02020603050405020304" pitchFamily="18" charset="0"/>
                <a:ea typeface="Times New Roman" panose="02020603050405020304" pitchFamily="18" charset="0"/>
              </a:rPr>
              <a:t>1</a:t>
            </a:r>
            <a:r>
              <a:rPr lang="en-US" sz="3200" dirty="0">
                <a:latin typeface="Times New Roman" panose="02020603050405020304" pitchFamily="18" charset="0"/>
                <a:ea typeface="Times New Roman" panose="02020603050405020304" pitchFamily="18" charset="0"/>
              </a:rPr>
              <a:t>   </a:t>
            </a:r>
          </a:p>
          <a:p>
            <a:pPr marL="0" indent="0" algn="just">
              <a:spcBef>
                <a:spcPts val="0"/>
              </a:spcBef>
              <a:buNone/>
            </a:pPr>
            <a:r>
              <a:rPr lang="en-US" sz="3200" dirty="0">
                <a:latin typeface="Times New Roman" panose="02020603050405020304" pitchFamily="18" charset="0"/>
                <a:ea typeface="Times New Roman" panose="02020603050405020304" pitchFamily="18" charset="0"/>
              </a:rPr>
              <a:t>                                     110101010</a:t>
            </a:r>
          </a:p>
          <a:p>
            <a:endParaRPr lang="en-US" dirty="0"/>
          </a:p>
          <a:p>
            <a:r>
              <a:rPr lang="en-US" sz="3200" dirty="0"/>
              <a:t>You might well have to add 3 bits together</a:t>
            </a:r>
          </a:p>
        </p:txBody>
      </p:sp>
    </p:spTree>
    <p:extLst>
      <p:ext uri="{BB962C8B-B14F-4D97-AF65-F5344CB8AC3E}">
        <p14:creationId xmlns:p14="http://schemas.microsoft.com/office/powerpoint/2010/main" val="185340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6"/>
            <a:ext cx="7886700" cy="453740"/>
          </a:xfrm>
        </p:spPr>
        <p:txBody>
          <a:bodyPr>
            <a:normAutofit fontScale="90000"/>
          </a:bodyPr>
          <a:lstStyle/>
          <a:p>
            <a:endParaRPr lang="en-US" dirty="0"/>
          </a:p>
        </p:txBody>
      </p:sp>
      <p:sp>
        <p:nvSpPr>
          <p:cNvPr id="3" name="Content Placeholder 2"/>
          <p:cNvSpPr>
            <a:spLocks noGrp="1"/>
          </p:cNvSpPr>
          <p:nvPr>
            <p:ph idx="1"/>
          </p:nvPr>
        </p:nvSpPr>
        <p:spPr>
          <a:xfrm>
            <a:off x="2152650" y="1009935"/>
            <a:ext cx="7886700" cy="2442950"/>
          </a:xfrm>
        </p:spPr>
        <p:txBody>
          <a:bodyPr>
            <a:normAutofit/>
          </a:bodyPr>
          <a:lstStyle/>
          <a:p>
            <a:pPr marL="341313" indent="-341313">
              <a:buNone/>
            </a:pPr>
            <a:r>
              <a:rPr lang="en-US" sz="1700" dirty="0"/>
              <a:t>1.	In a techno-fest for innovative designs – a student demonstrates a surface roughness tester he has developed. The stylus is moved with velocity V by a distance of 4 mm and it collects n number of profile data, one profile data for each step of the stepper motor.  Stepper motor moves one step for each pulse and covers one rotation in 200 steps. The frequency of the pulses = f = 20 Hz. Pitch of lead screw = 1 mm. </a:t>
            </a:r>
          </a:p>
          <a:p>
            <a:pPr marL="0" indent="0">
              <a:buNone/>
            </a:pPr>
            <a:r>
              <a:rPr lang="en-US" sz="1700" dirty="0"/>
              <a:t>(a)	Find the value of n and V				</a:t>
            </a:r>
          </a:p>
          <a:p>
            <a:pPr marL="0" indent="0">
              <a:buNone/>
            </a:pPr>
            <a:r>
              <a:rPr lang="en-US" sz="1700" dirty="0"/>
              <a:t>(b)	What is the distance covered by the stylus between two readings ?</a:t>
            </a:r>
          </a:p>
          <a:p>
            <a:pPr marL="0" indent="0">
              <a:buNone/>
            </a:pPr>
            <a:endParaRPr lang="en-US" dirty="0"/>
          </a:p>
          <a:p>
            <a:pPr marL="0" indent="0">
              <a:buNone/>
            </a:pPr>
            <a:endParaRPr lang="en-US" dirty="0"/>
          </a:p>
          <a:p>
            <a:endParaRPr lang="en-US" dirty="0"/>
          </a:p>
          <a:p>
            <a:endParaRPr lang="en-US" dirty="0"/>
          </a:p>
        </p:txBody>
      </p:sp>
      <p:grpSp>
        <p:nvGrpSpPr>
          <p:cNvPr id="7" name="Group 6"/>
          <p:cNvGrpSpPr/>
          <p:nvPr/>
        </p:nvGrpSpPr>
        <p:grpSpPr>
          <a:xfrm>
            <a:off x="2536067" y="3643954"/>
            <a:ext cx="6999169" cy="1378423"/>
            <a:chOff x="0" y="0"/>
            <a:chExt cx="4686300" cy="752475"/>
          </a:xfrm>
        </p:grpSpPr>
        <p:sp>
          <p:nvSpPr>
            <p:cNvPr id="8" name="Text Box 38"/>
            <p:cNvSpPr txBox="1">
              <a:spLocks noChangeArrowheads="1"/>
            </p:cNvSpPr>
            <p:nvPr/>
          </p:nvSpPr>
          <p:spPr bwMode="auto">
            <a:xfrm>
              <a:off x="190500" y="0"/>
              <a:ext cx="199390" cy="2044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15000"/>
                </a:lnSpc>
                <a:spcAft>
                  <a:spcPts val="1000"/>
                </a:spcAft>
              </a:pPr>
              <a:r>
                <a:rPr lang="en-IN" sz="1600" i="1">
                  <a:latin typeface="Calibri" panose="020F0502020204030204" pitchFamily="34" charset="0"/>
                  <a:ea typeface="Calibri" panose="020F0502020204030204" pitchFamily="34" charset="0"/>
                  <a:cs typeface="Times New Roman" panose="02020603050405020304" pitchFamily="18" charset="0"/>
                </a:rPr>
                <a:t>V</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descr="Wide downward diagonal"/>
            <p:cNvSpPr>
              <a:spLocks noChangeArrowheads="1"/>
            </p:cNvSpPr>
            <p:nvPr/>
          </p:nvSpPr>
          <p:spPr bwMode="auto">
            <a:xfrm>
              <a:off x="1066800" y="419100"/>
              <a:ext cx="2047875" cy="90805"/>
            </a:xfrm>
            <a:prstGeom prst="rect">
              <a:avLst/>
            </a:prstGeom>
            <a:pattFill prst="wdDn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endParaRPr lang="en-US" sz="1600"/>
            </a:p>
          </p:txBody>
        </p:sp>
        <p:sp>
          <p:nvSpPr>
            <p:cNvPr id="10" name="Rectangle 9"/>
            <p:cNvSpPr>
              <a:spLocks noChangeArrowheads="1"/>
            </p:cNvSpPr>
            <p:nvPr/>
          </p:nvSpPr>
          <p:spPr bwMode="auto">
            <a:xfrm>
              <a:off x="2476500" y="419100"/>
              <a:ext cx="695325" cy="9080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sz="1600"/>
            </a:p>
          </p:txBody>
        </p:sp>
        <p:sp>
          <p:nvSpPr>
            <p:cNvPr id="11" name="Rectangle 10"/>
            <p:cNvSpPr>
              <a:spLocks noChangeArrowheads="1"/>
            </p:cNvSpPr>
            <p:nvPr/>
          </p:nvSpPr>
          <p:spPr bwMode="auto">
            <a:xfrm>
              <a:off x="2352675" y="276225"/>
              <a:ext cx="561975" cy="4572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IN" sz="1600">
                  <a:latin typeface="Calibri" panose="020F0502020204030204" pitchFamily="34" charset="0"/>
                  <a:ea typeface="Calibri" panose="020F0502020204030204" pitchFamily="34" charset="0"/>
                  <a:cs typeface="Times New Roman" panose="02020603050405020304" pitchFamily="18" charset="0"/>
                </a:rPr>
                <a:t>Gear box ½ </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2" name="Freeform 11"/>
            <p:cNvSpPr>
              <a:spLocks noChangeArrowheads="1"/>
            </p:cNvSpPr>
            <p:nvPr/>
          </p:nvSpPr>
          <p:spPr bwMode="auto">
            <a:xfrm flipV="1">
              <a:off x="3124200" y="619125"/>
              <a:ext cx="647700" cy="133350"/>
            </a:xfrm>
            <a:custGeom>
              <a:avLst/>
              <a:gdLst>
                <a:gd name="G0" fmla="+- 3176 0 0"/>
                <a:gd name="G1" fmla="+- 21600 0 3176"/>
                <a:gd name="G2" fmla="*/ 3176 1 2"/>
                <a:gd name="G3" fmla="+- 21600 0 G2"/>
                <a:gd name="G4" fmla="+/ 3176 21600 2"/>
                <a:gd name="G5" fmla="+/ G1 0 2"/>
                <a:gd name="G6" fmla="*/ 21600 21600 3176"/>
                <a:gd name="G7" fmla="*/ G6 1 2"/>
                <a:gd name="G8" fmla="+- 21600 0 G7"/>
                <a:gd name="G9" fmla="*/ 21600 1 2"/>
                <a:gd name="G10" fmla="+- 3176 0 G9"/>
                <a:gd name="G11" fmla="?: G10 G8 0"/>
                <a:gd name="G12" fmla="?: G10 G7 21600"/>
                <a:gd name="T0" fmla="*/ 20012 w 21600"/>
                <a:gd name="T1" fmla="*/ 10800 h 21600"/>
                <a:gd name="T2" fmla="*/ 10800 w 21600"/>
                <a:gd name="T3" fmla="*/ 21600 h 21600"/>
                <a:gd name="T4" fmla="*/ 1588 w 21600"/>
                <a:gd name="T5" fmla="*/ 10800 h 21600"/>
                <a:gd name="T6" fmla="*/ 10800 w 21600"/>
                <a:gd name="T7" fmla="*/ 0 h 21600"/>
                <a:gd name="T8" fmla="*/ 3388 w 21600"/>
                <a:gd name="T9" fmla="*/ 3388 h 21600"/>
                <a:gd name="T10" fmla="*/ 18212 w 21600"/>
                <a:gd name="T11" fmla="*/ 18212 h 21600"/>
              </a:gdLst>
              <a:ahLst/>
              <a:cxnLst>
                <a:cxn ang="0">
                  <a:pos x="T0" y="T1"/>
                </a:cxn>
                <a:cxn ang="0">
                  <a:pos x="T2" y="T3"/>
                </a:cxn>
                <a:cxn ang="0">
                  <a:pos x="T4" y="T5"/>
                </a:cxn>
                <a:cxn ang="0">
                  <a:pos x="T6" y="T7"/>
                </a:cxn>
              </a:cxnLst>
              <a:rect l="T8" t="T9" r="T10" b="T11"/>
              <a:pathLst>
                <a:path w="21600" h="21600">
                  <a:moveTo>
                    <a:pt x="0" y="0"/>
                  </a:moveTo>
                  <a:lnTo>
                    <a:pt x="3176" y="21600"/>
                  </a:lnTo>
                  <a:lnTo>
                    <a:pt x="18424" y="21600"/>
                  </a:lnTo>
                  <a:lnTo>
                    <a:pt x="21600" y="0"/>
                  </a:lnTo>
                  <a:close/>
                </a:path>
              </a:pathLst>
            </a:cu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sz="1600"/>
            </a:p>
          </p:txBody>
        </p:sp>
        <p:sp>
          <p:nvSpPr>
            <p:cNvPr id="13" name="Rounded Rectangle 12"/>
            <p:cNvSpPr>
              <a:spLocks noChangeArrowheads="1"/>
            </p:cNvSpPr>
            <p:nvPr/>
          </p:nvSpPr>
          <p:spPr bwMode="auto">
            <a:xfrm>
              <a:off x="3105150" y="228600"/>
              <a:ext cx="685800" cy="428625"/>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IN" sz="1600">
                  <a:latin typeface="Calibri" panose="020F0502020204030204" pitchFamily="34" charset="0"/>
                  <a:ea typeface="Calibri" panose="020F0502020204030204" pitchFamily="34" charset="0"/>
                  <a:cs typeface="Times New Roman" panose="02020603050405020304" pitchFamily="18" charset="0"/>
                </a:rPr>
                <a:t>Stepper motor</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grpSp>
          <p:nvGrpSpPr>
            <p:cNvPr id="14" name="Group 13"/>
            <p:cNvGrpSpPr>
              <a:grpSpLocks/>
            </p:cNvGrpSpPr>
            <p:nvPr/>
          </p:nvGrpSpPr>
          <p:grpSpPr bwMode="auto">
            <a:xfrm>
              <a:off x="3819525" y="333375"/>
              <a:ext cx="866775" cy="95250"/>
              <a:chOff x="7950" y="2520"/>
              <a:chExt cx="2025" cy="315"/>
            </a:xfrm>
          </p:grpSpPr>
          <p:grpSp>
            <p:nvGrpSpPr>
              <p:cNvPr id="22" name="Group 21"/>
              <p:cNvGrpSpPr>
                <a:grpSpLocks/>
              </p:cNvGrpSpPr>
              <p:nvPr/>
            </p:nvGrpSpPr>
            <p:grpSpPr bwMode="auto">
              <a:xfrm>
                <a:off x="8895" y="2520"/>
                <a:ext cx="1080" cy="315"/>
                <a:chOff x="8895" y="2520"/>
                <a:chExt cx="1080" cy="315"/>
              </a:xfrm>
            </p:grpSpPr>
            <p:grpSp>
              <p:nvGrpSpPr>
                <p:cNvPr id="30" name="Group 29"/>
                <p:cNvGrpSpPr>
                  <a:grpSpLocks/>
                </p:cNvGrpSpPr>
                <p:nvPr/>
              </p:nvGrpSpPr>
              <p:grpSpPr bwMode="auto">
                <a:xfrm>
                  <a:off x="8895" y="2520"/>
                  <a:ext cx="585" cy="315"/>
                  <a:chOff x="8895" y="2520"/>
                  <a:chExt cx="585" cy="315"/>
                </a:xfrm>
              </p:grpSpPr>
              <p:cxnSp>
                <p:nvCxnSpPr>
                  <p:cNvPr id="34" name="AutoShape 11"/>
                  <p:cNvCxnSpPr>
                    <a:cxnSpLocks noChangeShapeType="1"/>
                  </p:cNvCxnSpPr>
                  <p:nvPr/>
                </p:nvCxnSpPr>
                <p:spPr bwMode="auto">
                  <a:xfrm flipV="1">
                    <a:off x="8895" y="2520"/>
                    <a:ext cx="360" cy="31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35" name="AutoShape 12"/>
                  <p:cNvCxnSpPr>
                    <a:cxnSpLocks noChangeShapeType="1"/>
                  </p:cNvCxnSpPr>
                  <p:nvPr/>
                </p:nvCxnSpPr>
                <p:spPr bwMode="auto">
                  <a:xfrm>
                    <a:off x="9120" y="2520"/>
                    <a:ext cx="360" cy="31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grpSp>
            <p:grpSp>
              <p:nvGrpSpPr>
                <p:cNvPr id="31" name="Group 30"/>
                <p:cNvGrpSpPr>
                  <a:grpSpLocks/>
                </p:cNvGrpSpPr>
                <p:nvPr/>
              </p:nvGrpSpPr>
              <p:grpSpPr bwMode="auto">
                <a:xfrm>
                  <a:off x="9390" y="2520"/>
                  <a:ext cx="585" cy="315"/>
                  <a:chOff x="8895" y="2520"/>
                  <a:chExt cx="585" cy="315"/>
                </a:xfrm>
              </p:grpSpPr>
              <p:cxnSp>
                <p:nvCxnSpPr>
                  <p:cNvPr id="32" name="AutoShape 14"/>
                  <p:cNvCxnSpPr>
                    <a:cxnSpLocks noChangeShapeType="1"/>
                  </p:cNvCxnSpPr>
                  <p:nvPr/>
                </p:nvCxnSpPr>
                <p:spPr bwMode="auto">
                  <a:xfrm flipV="1">
                    <a:off x="8895" y="2520"/>
                    <a:ext cx="360" cy="31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33" name="AutoShape 15"/>
                  <p:cNvCxnSpPr>
                    <a:cxnSpLocks noChangeShapeType="1"/>
                  </p:cNvCxnSpPr>
                  <p:nvPr/>
                </p:nvCxnSpPr>
                <p:spPr bwMode="auto">
                  <a:xfrm>
                    <a:off x="9120" y="2520"/>
                    <a:ext cx="360" cy="31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grpSp>
          </p:grpSp>
          <p:grpSp>
            <p:nvGrpSpPr>
              <p:cNvPr id="23" name="Group 22"/>
              <p:cNvGrpSpPr>
                <a:grpSpLocks/>
              </p:cNvGrpSpPr>
              <p:nvPr/>
            </p:nvGrpSpPr>
            <p:grpSpPr bwMode="auto">
              <a:xfrm>
                <a:off x="7950" y="2520"/>
                <a:ext cx="1080" cy="315"/>
                <a:chOff x="8895" y="2520"/>
                <a:chExt cx="1080" cy="315"/>
              </a:xfrm>
            </p:grpSpPr>
            <p:grpSp>
              <p:nvGrpSpPr>
                <p:cNvPr id="24" name="Group 23"/>
                <p:cNvGrpSpPr>
                  <a:grpSpLocks/>
                </p:cNvGrpSpPr>
                <p:nvPr/>
              </p:nvGrpSpPr>
              <p:grpSpPr bwMode="auto">
                <a:xfrm>
                  <a:off x="8895" y="2520"/>
                  <a:ext cx="585" cy="315"/>
                  <a:chOff x="8895" y="2520"/>
                  <a:chExt cx="585" cy="315"/>
                </a:xfrm>
              </p:grpSpPr>
              <p:cxnSp>
                <p:nvCxnSpPr>
                  <p:cNvPr id="28" name="AutoShape 18"/>
                  <p:cNvCxnSpPr>
                    <a:cxnSpLocks noChangeShapeType="1"/>
                  </p:cNvCxnSpPr>
                  <p:nvPr/>
                </p:nvCxnSpPr>
                <p:spPr bwMode="auto">
                  <a:xfrm flipV="1">
                    <a:off x="8895" y="2520"/>
                    <a:ext cx="360" cy="31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29" name="AutoShape 19"/>
                  <p:cNvCxnSpPr>
                    <a:cxnSpLocks noChangeShapeType="1"/>
                  </p:cNvCxnSpPr>
                  <p:nvPr/>
                </p:nvCxnSpPr>
                <p:spPr bwMode="auto">
                  <a:xfrm>
                    <a:off x="9120" y="2520"/>
                    <a:ext cx="360" cy="31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grpSp>
            <p:grpSp>
              <p:nvGrpSpPr>
                <p:cNvPr id="25" name="Group 24"/>
                <p:cNvGrpSpPr>
                  <a:grpSpLocks/>
                </p:cNvGrpSpPr>
                <p:nvPr/>
              </p:nvGrpSpPr>
              <p:grpSpPr bwMode="auto">
                <a:xfrm>
                  <a:off x="9390" y="2520"/>
                  <a:ext cx="585" cy="315"/>
                  <a:chOff x="8895" y="2520"/>
                  <a:chExt cx="585" cy="315"/>
                </a:xfrm>
              </p:grpSpPr>
              <p:cxnSp>
                <p:nvCxnSpPr>
                  <p:cNvPr id="26" name="AutoShape 21"/>
                  <p:cNvCxnSpPr>
                    <a:cxnSpLocks noChangeShapeType="1"/>
                  </p:cNvCxnSpPr>
                  <p:nvPr/>
                </p:nvCxnSpPr>
                <p:spPr bwMode="auto">
                  <a:xfrm flipV="1">
                    <a:off x="8895" y="2520"/>
                    <a:ext cx="360" cy="31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27" name="AutoShape 22"/>
                  <p:cNvCxnSpPr>
                    <a:cxnSpLocks noChangeShapeType="1"/>
                  </p:cNvCxnSpPr>
                  <p:nvPr/>
                </p:nvCxnSpPr>
                <p:spPr bwMode="auto">
                  <a:xfrm>
                    <a:off x="9120" y="2520"/>
                    <a:ext cx="360" cy="31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grpSp>
          </p:grpSp>
        </p:grpSp>
        <p:sp>
          <p:nvSpPr>
            <p:cNvPr id="15" name="Left Arrow 14"/>
            <p:cNvSpPr>
              <a:spLocks noChangeArrowheads="1"/>
            </p:cNvSpPr>
            <p:nvPr/>
          </p:nvSpPr>
          <p:spPr bwMode="auto">
            <a:xfrm>
              <a:off x="4124325" y="523875"/>
              <a:ext cx="333375" cy="90805"/>
            </a:xfrm>
            <a:prstGeom prst="leftArrow">
              <a:avLst>
                <a:gd name="adj1" fmla="val 50000"/>
                <a:gd name="adj2" fmla="val 91783"/>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sz="1600"/>
            </a:p>
          </p:txBody>
        </p:sp>
        <p:sp>
          <p:nvSpPr>
            <p:cNvPr id="16" name="Text Box 39"/>
            <p:cNvSpPr txBox="1">
              <a:spLocks noChangeArrowheads="1"/>
            </p:cNvSpPr>
            <p:nvPr/>
          </p:nvSpPr>
          <p:spPr bwMode="auto">
            <a:xfrm>
              <a:off x="4029075" y="38100"/>
              <a:ext cx="657225"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just">
                <a:lnSpc>
                  <a:spcPct val="115000"/>
                </a:lnSpc>
                <a:spcAft>
                  <a:spcPts val="1000"/>
                </a:spcAft>
              </a:pPr>
              <a:r>
                <a:rPr lang="en-IN" sz="1600">
                  <a:latin typeface="Times New Roman" panose="02020603050405020304" pitchFamily="18" charset="0"/>
                  <a:ea typeface="Calibri" panose="020F0502020204030204" pitchFamily="34" charset="0"/>
                  <a:cs typeface="Times New Roman" panose="02020603050405020304" pitchFamily="18" charset="0"/>
                </a:rPr>
                <a:t>Pulse freq, </a:t>
              </a:r>
              <a:r>
                <a:rPr lang="en-IN" sz="1600" i="1">
                  <a:latin typeface="Calibri" panose="020F0502020204030204" pitchFamily="34" charset="0"/>
                  <a:ea typeface="Calibri" panose="020F0502020204030204" pitchFamily="34" charset="0"/>
                  <a:cs typeface="Times New Roman" panose="02020603050405020304" pitchFamily="18" charset="0"/>
                </a:rPr>
                <a:t>f</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Straight Arrow Connector 16"/>
            <p:cNvCxnSpPr>
              <a:cxnSpLocks noChangeShapeType="1"/>
            </p:cNvCxnSpPr>
            <p:nvPr/>
          </p:nvCxnSpPr>
          <p:spPr bwMode="auto">
            <a:xfrm flipH="1">
              <a:off x="314325" y="95250"/>
              <a:ext cx="54292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 name="Isosceles Triangle 17"/>
            <p:cNvSpPr>
              <a:spLocks noChangeArrowheads="1"/>
            </p:cNvSpPr>
            <p:nvPr/>
          </p:nvSpPr>
          <p:spPr bwMode="auto">
            <a:xfrm flipV="1">
              <a:off x="371475" y="219075"/>
              <a:ext cx="133350" cy="314325"/>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sz="1600"/>
            </a:p>
          </p:txBody>
        </p:sp>
        <p:sp>
          <p:nvSpPr>
            <p:cNvPr id="19" name="Rectangle 18"/>
            <p:cNvSpPr>
              <a:spLocks noChangeArrowheads="1"/>
            </p:cNvSpPr>
            <p:nvPr/>
          </p:nvSpPr>
          <p:spPr bwMode="auto">
            <a:xfrm>
              <a:off x="304800" y="152400"/>
              <a:ext cx="2247900" cy="812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sz="1600"/>
            </a:p>
          </p:txBody>
        </p:sp>
        <p:sp>
          <p:nvSpPr>
            <p:cNvPr id="20" name="Rectangle 19"/>
            <p:cNvSpPr>
              <a:spLocks noChangeArrowheads="1"/>
            </p:cNvSpPr>
            <p:nvPr/>
          </p:nvSpPr>
          <p:spPr bwMode="auto">
            <a:xfrm>
              <a:off x="1304925" y="238125"/>
              <a:ext cx="807297" cy="3810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Nut, </a:t>
              </a:r>
            </a:p>
            <a:p>
              <a:pPr>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p = 1 mm</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Freeform 20"/>
            <p:cNvSpPr>
              <a:spLocks/>
            </p:cNvSpPr>
            <p:nvPr/>
          </p:nvSpPr>
          <p:spPr bwMode="auto">
            <a:xfrm>
              <a:off x="0" y="428625"/>
              <a:ext cx="933450" cy="219075"/>
            </a:xfrm>
            <a:custGeom>
              <a:avLst/>
              <a:gdLst>
                <a:gd name="T0" fmla="*/ 0 w 2115"/>
                <a:gd name="T1" fmla="*/ 338 h 675"/>
                <a:gd name="T2" fmla="*/ 75 w 2115"/>
                <a:gd name="T3" fmla="*/ 83 h 675"/>
                <a:gd name="T4" fmla="*/ 195 w 2115"/>
                <a:gd name="T5" fmla="*/ 473 h 675"/>
                <a:gd name="T6" fmla="*/ 300 w 2115"/>
                <a:gd name="T7" fmla="*/ 233 h 675"/>
                <a:gd name="T8" fmla="*/ 405 w 2115"/>
                <a:gd name="T9" fmla="*/ 458 h 675"/>
                <a:gd name="T10" fmla="*/ 465 w 2115"/>
                <a:gd name="T11" fmla="*/ 8 h 675"/>
                <a:gd name="T12" fmla="*/ 645 w 2115"/>
                <a:gd name="T13" fmla="*/ 413 h 675"/>
                <a:gd name="T14" fmla="*/ 735 w 2115"/>
                <a:gd name="T15" fmla="*/ 158 h 675"/>
                <a:gd name="T16" fmla="*/ 870 w 2115"/>
                <a:gd name="T17" fmla="*/ 518 h 675"/>
                <a:gd name="T18" fmla="*/ 960 w 2115"/>
                <a:gd name="T19" fmla="*/ 278 h 675"/>
                <a:gd name="T20" fmla="*/ 1080 w 2115"/>
                <a:gd name="T21" fmla="*/ 428 h 675"/>
                <a:gd name="T22" fmla="*/ 1185 w 2115"/>
                <a:gd name="T23" fmla="*/ 53 h 675"/>
                <a:gd name="T24" fmla="*/ 1350 w 2115"/>
                <a:gd name="T25" fmla="*/ 668 h 675"/>
                <a:gd name="T26" fmla="*/ 1470 w 2115"/>
                <a:gd name="T27" fmla="*/ 98 h 675"/>
                <a:gd name="T28" fmla="*/ 1560 w 2115"/>
                <a:gd name="T29" fmla="*/ 368 h 675"/>
                <a:gd name="T30" fmla="*/ 1665 w 2115"/>
                <a:gd name="T31" fmla="*/ 218 h 675"/>
                <a:gd name="T32" fmla="*/ 1815 w 2115"/>
                <a:gd name="T33" fmla="*/ 428 h 675"/>
                <a:gd name="T34" fmla="*/ 1875 w 2115"/>
                <a:gd name="T35" fmla="*/ 233 h 675"/>
                <a:gd name="T36" fmla="*/ 1980 w 2115"/>
                <a:gd name="T37" fmla="*/ 338 h 675"/>
                <a:gd name="T38" fmla="*/ 2070 w 2115"/>
                <a:gd name="T39" fmla="*/ 203 h 675"/>
                <a:gd name="T40" fmla="*/ 2115 w 2115"/>
                <a:gd name="T41" fmla="*/ 533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5" h="675">
                  <a:moveTo>
                    <a:pt x="0" y="338"/>
                  </a:moveTo>
                  <a:cubicBezTo>
                    <a:pt x="21" y="199"/>
                    <a:pt x="42" y="60"/>
                    <a:pt x="75" y="83"/>
                  </a:cubicBezTo>
                  <a:cubicBezTo>
                    <a:pt x="108" y="106"/>
                    <a:pt x="158" y="448"/>
                    <a:pt x="195" y="473"/>
                  </a:cubicBezTo>
                  <a:cubicBezTo>
                    <a:pt x="232" y="498"/>
                    <a:pt x="265" y="236"/>
                    <a:pt x="300" y="233"/>
                  </a:cubicBezTo>
                  <a:cubicBezTo>
                    <a:pt x="335" y="230"/>
                    <a:pt x="377" y="496"/>
                    <a:pt x="405" y="458"/>
                  </a:cubicBezTo>
                  <a:cubicBezTo>
                    <a:pt x="433" y="420"/>
                    <a:pt x="425" y="16"/>
                    <a:pt x="465" y="8"/>
                  </a:cubicBezTo>
                  <a:cubicBezTo>
                    <a:pt x="505" y="0"/>
                    <a:pt x="600" y="388"/>
                    <a:pt x="645" y="413"/>
                  </a:cubicBezTo>
                  <a:cubicBezTo>
                    <a:pt x="690" y="438"/>
                    <a:pt x="697" y="140"/>
                    <a:pt x="735" y="158"/>
                  </a:cubicBezTo>
                  <a:cubicBezTo>
                    <a:pt x="773" y="176"/>
                    <a:pt x="833" y="498"/>
                    <a:pt x="870" y="518"/>
                  </a:cubicBezTo>
                  <a:cubicBezTo>
                    <a:pt x="907" y="538"/>
                    <a:pt x="925" y="293"/>
                    <a:pt x="960" y="278"/>
                  </a:cubicBezTo>
                  <a:cubicBezTo>
                    <a:pt x="995" y="263"/>
                    <a:pt x="1043" y="465"/>
                    <a:pt x="1080" y="428"/>
                  </a:cubicBezTo>
                  <a:cubicBezTo>
                    <a:pt x="1117" y="391"/>
                    <a:pt x="1140" y="13"/>
                    <a:pt x="1185" y="53"/>
                  </a:cubicBezTo>
                  <a:cubicBezTo>
                    <a:pt x="1230" y="93"/>
                    <a:pt x="1303" y="661"/>
                    <a:pt x="1350" y="668"/>
                  </a:cubicBezTo>
                  <a:cubicBezTo>
                    <a:pt x="1397" y="675"/>
                    <a:pt x="1435" y="148"/>
                    <a:pt x="1470" y="98"/>
                  </a:cubicBezTo>
                  <a:cubicBezTo>
                    <a:pt x="1505" y="48"/>
                    <a:pt x="1528" y="348"/>
                    <a:pt x="1560" y="368"/>
                  </a:cubicBezTo>
                  <a:cubicBezTo>
                    <a:pt x="1592" y="388"/>
                    <a:pt x="1623" y="208"/>
                    <a:pt x="1665" y="218"/>
                  </a:cubicBezTo>
                  <a:cubicBezTo>
                    <a:pt x="1707" y="228"/>
                    <a:pt x="1780" y="426"/>
                    <a:pt x="1815" y="428"/>
                  </a:cubicBezTo>
                  <a:cubicBezTo>
                    <a:pt x="1850" y="430"/>
                    <a:pt x="1847" y="248"/>
                    <a:pt x="1875" y="233"/>
                  </a:cubicBezTo>
                  <a:cubicBezTo>
                    <a:pt x="1903" y="218"/>
                    <a:pt x="1948" y="343"/>
                    <a:pt x="1980" y="338"/>
                  </a:cubicBezTo>
                  <a:cubicBezTo>
                    <a:pt x="2012" y="333"/>
                    <a:pt x="2047" y="170"/>
                    <a:pt x="2070" y="203"/>
                  </a:cubicBezTo>
                  <a:cubicBezTo>
                    <a:pt x="2093" y="236"/>
                    <a:pt x="2104" y="384"/>
                    <a:pt x="2115" y="533"/>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sz="1600"/>
            </a:p>
          </p:txBody>
        </p:sp>
      </p:grpSp>
      <p:sp>
        <p:nvSpPr>
          <p:cNvPr id="36" name="Rectangle 36"/>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54225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distance between successive readings = BLU = 1 mm/400 =0.0025 mm = 2.5 microns</a:t>
            </a:r>
          </a:p>
          <a:p>
            <a:r>
              <a:rPr lang="en-US" dirty="0"/>
              <a:t>Number of readings in 4 mm sampling length = 4 mm/0.0025 = 1600</a:t>
            </a:r>
          </a:p>
          <a:p>
            <a:r>
              <a:rPr lang="en-US" dirty="0"/>
              <a:t>Velocity = BLU X PPS = 0.0025 X 20 = 0.05 mm/s = 3 mm/min</a:t>
            </a:r>
          </a:p>
          <a:p>
            <a:endParaRPr lang="en-US" dirty="0"/>
          </a:p>
          <a:p>
            <a:endParaRPr lang="en-US" dirty="0"/>
          </a:p>
        </p:txBody>
      </p:sp>
    </p:spTree>
    <p:extLst>
      <p:ext uri="{BB962C8B-B14F-4D97-AF65-F5344CB8AC3E}">
        <p14:creationId xmlns:p14="http://schemas.microsoft.com/office/powerpoint/2010/main" val="3696780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3352800" cy="944562"/>
          </a:xfrm>
        </p:spPr>
        <p:txBody>
          <a:bodyPr>
            <a:normAutofit/>
          </a:bodyPr>
          <a:lstStyle/>
          <a:p>
            <a:r>
              <a:rPr lang="en-US" sz="2400" dirty="0"/>
              <a:t>Numerical Problem 3.1 </a:t>
            </a:r>
          </a:p>
        </p:txBody>
      </p:sp>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nvGraphicFramePr>
            <p:xfrm>
              <a:off x="5867401" y="274638"/>
              <a:ext cx="4800599" cy="4646326"/>
            </p:xfrm>
            <a:graphic>
              <a:graphicData uri="http://schemas.openxmlformats.org/drawingml/2006/table">
                <a:tbl>
                  <a:tblPr firstRow="1" firstCol="1" bandRow="1"/>
                  <a:tblGrid>
                    <a:gridCol w="487507">
                      <a:extLst>
                        <a:ext uri="{9D8B030D-6E8A-4147-A177-3AD203B41FA5}">
                          <a16:colId xmlns:a16="http://schemas.microsoft.com/office/drawing/2014/main" val="20000"/>
                        </a:ext>
                      </a:extLst>
                    </a:gridCol>
                    <a:gridCol w="1625026">
                      <a:extLst>
                        <a:ext uri="{9D8B030D-6E8A-4147-A177-3AD203B41FA5}">
                          <a16:colId xmlns:a16="http://schemas.microsoft.com/office/drawing/2014/main" val="20001"/>
                        </a:ext>
                      </a:extLst>
                    </a:gridCol>
                    <a:gridCol w="1487517">
                      <a:extLst>
                        <a:ext uri="{9D8B030D-6E8A-4147-A177-3AD203B41FA5}">
                          <a16:colId xmlns:a16="http://schemas.microsoft.com/office/drawing/2014/main" val="20002"/>
                        </a:ext>
                      </a:extLst>
                    </a:gridCol>
                    <a:gridCol w="1200549">
                      <a:extLst>
                        <a:ext uri="{9D8B030D-6E8A-4147-A177-3AD203B41FA5}">
                          <a16:colId xmlns:a16="http://schemas.microsoft.com/office/drawing/2014/main" val="20003"/>
                        </a:ext>
                      </a:extLst>
                    </a:gridCol>
                  </a:tblGrid>
                  <a:tr h="280364">
                    <a:tc gridSpan="4">
                      <a:txBody>
                        <a:bodyPr/>
                        <a:lstStyle/>
                        <a:p>
                          <a:pPr marL="0" marR="0" algn="ctr">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Table 1. Your store has these pieces of equipment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9346">
                    <a:tc>
                      <a:txBody>
                        <a:bodyPr/>
                        <a:lstStyle/>
                        <a:p>
                          <a:pPr marL="0" marR="0">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Sl.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Equipment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Specification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Cost price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7903">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Pulse generator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22000 ppm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Rs 11,000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7903">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Pulse generator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20000 ppm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Rs 10,000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99594">
                    <a:tc>
                      <a:txBody>
                        <a:bodyPr/>
                        <a:lstStyle/>
                        <a:p>
                          <a:pPr marL="0" marR="0">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Stepper motor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1.8</a:t>
                          </a:r>
                          <a:r>
                            <a:rPr lang="en-IN" sz="1600" baseline="30000" dirty="0">
                              <a:effectLst/>
                              <a:latin typeface="Calibri" panose="020F0502020204030204" pitchFamily="34" charset="0"/>
                              <a:ea typeface="Calibri" panose="020F0502020204030204" pitchFamily="34" charset="0"/>
                              <a:cs typeface="Times New Roman" panose="02020603050405020304" pitchFamily="18" charset="0"/>
                            </a:rPr>
                            <a:t>0</a:t>
                          </a:r>
                          <a:r>
                            <a:rPr lang="en-IN" sz="1600" dirty="0">
                              <a:effectLst/>
                              <a:latin typeface="Calibri" panose="020F0502020204030204" pitchFamily="34" charset="0"/>
                              <a:ea typeface="Calibri" panose="020F0502020204030204" pitchFamily="34" charset="0"/>
                              <a:cs typeface="Times New Roman" panose="02020603050405020304" pitchFamily="18" charset="0"/>
                            </a:rPr>
                            <a:t> steps, 1 step per pulse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23900" algn="l"/>
                            </a:tabLst>
                          </a:pPr>
                          <a:r>
                            <a:rPr lang="en-IN" sz="1600" dirty="0" err="1">
                              <a:effectLst/>
                              <a:latin typeface="Calibri" panose="020F0502020204030204" pitchFamily="34" charset="0"/>
                              <a:ea typeface="Calibri" panose="020F0502020204030204" pitchFamily="34" charset="0"/>
                              <a:cs typeface="Times New Roman" panose="02020603050405020304" pitchFamily="18" charset="0"/>
                            </a:rPr>
                            <a:t>Rs</a:t>
                          </a:r>
                          <a:r>
                            <a:rPr lang="en-IN" sz="1600" dirty="0">
                              <a:effectLst/>
                              <a:latin typeface="Calibri" panose="020F0502020204030204" pitchFamily="34" charset="0"/>
                              <a:ea typeface="Calibri" panose="020F0502020204030204" pitchFamily="34" charset="0"/>
                              <a:cs typeface="Times New Roman" panose="02020603050405020304" pitchFamily="18" charset="0"/>
                            </a:rPr>
                            <a:t> 7000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59802">
                    <a:tc>
                      <a:txBody>
                        <a:bodyPr/>
                        <a:lstStyle/>
                        <a:p>
                          <a:pPr marL="0" marR="0">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Gear Box</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Gear ratio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f>
                                <m:fPr>
                                  <m:ctrlPr>
                                    <a:rPr lang="en-US" sz="16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𝑜𝑢𝑡</m:t>
                                      </m:r>
                                    </m:sub>
                                  </m:sSub>
                                </m:num>
                                <m:den>
                                  <m:sSub>
                                    <m:sSubPr>
                                      <m:ctrlPr>
                                        <a:rPr lang="en-U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𝑖𝑛</m:t>
                                      </m:r>
                                    </m:sub>
                                  </m:sSub>
                                </m:den>
                              </m:f>
                              <m:r>
                                <a:rPr lang="en-IN" sz="16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600">
                              <a:effectLst/>
                              <a:latin typeface="Calibri" panose="020F0502020204030204" pitchFamily="34" charset="0"/>
                              <a:ea typeface="Calibri" panose="020F0502020204030204" pitchFamily="34" charset="0"/>
                              <a:cs typeface="Times New Roman" panose="02020603050405020304" pitchFamily="18" charset="0"/>
                            </a:rPr>
                            <a:t>1/4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Rs 4000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59802">
                    <a:tc>
                      <a:txBody>
                        <a:bodyPr/>
                        <a:lstStyle/>
                        <a:p>
                          <a:pPr marL="0" marR="0">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Gear Box</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Gear ratio =</a:t>
                          </a:r>
                          <a14:m>
                            <m:oMath xmlns:m="http://schemas.openxmlformats.org/officeDocument/2006/math">
                              <m:f>
                                <m:fPr>
                                  <m:ctrlPr>
                                    <a:rPr lang="en-US" sz="16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𝑜𝑢𝑡</m:t>
                                      </m:r>
                                    </m:sub>
                                  </m:sSub>
                                </m:num>
                                <m:den>
                                  <m:sSub>
                                    <m:sSubPr>
                                      <m:ctrlPr>
                                        <a:rPr lang="en-U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𝑖𝑛</m:t>
                                      </m:r>
                                    </m:sub>
                                  </m:sSub>
                                </m:den>
                              </m:f>
                              <m:r>
                                <a:rPr lang="en-IN" sz="16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600">
                              <a:effectLst/>
                              <a:latin typeface="Calibri" panose="020F0502020204030204" pitchFamily="34" charset="0"/>
                              <a:ea typeface="Calibri" panose="020F0502020204030204" pitchFamily="34" charset="0"/>
                              <a:cs typeface="Times New Roman" panose="02020603050405020304" pitchFamily="18" charset="0"/>
                            </a:rPr>
                            <a:t>1/3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Rs 3000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95806">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Table with Lead screw - nut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Pitch 4 mm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Rs 4000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95806">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Table with Lead screw-nut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Pitch 3 mm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dirty="0" err="1">
                              <a:effectLst/>
                              <a:latin typeface="Calibri" panose="020F0502020204030204" pitchFamily="34" charset="0"/>
                              <a:ea typeface="Calibri" panose="020F0502020204030204" pitchFamily="34" charset="0"/>
                              <a:cs typeface="Times New Roman" panose="02020603050405020304" pitchFamily="18" charset="0"/>
                            </a:rPr>
                            <a:t>Rs</a:t>
                          </a:r>
                          <a:r>
                            <a:rPr lang="en-IN" sz="1600" dirty="0">
                              <a:effectLst/>
                              <a:latin typeface="Calibri" panose="020F0502020204030204" pitchFamily="34" charset="0"/>
                              <a:ea typeface="Calibri" panose="020F0502020204030204" pitchFamily="34" charset="0"/>
                              <a:cs typeface="Times New Roman" panose="02020603050405020304" pitchFamily="18" charset="0"/>
                            </a:rPr>
                            <a:t> 3000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mc:Choice>
        <mc:Fallback xmlns="">
          <p:graphicFrame>
            <p:nvGraphicFramePr>
              <p:cNvPr id="10" name="Table 9"/>
              <p:cNvGraphicFramePr>
                <a:graphicFrameLocks noGrp="1"/>
              </p:cNvGraphicFramePr>
              <p:nvPr/>
            </p:nvGraphicFramePr>
            <p:xfrm>
              <a:off x="5867401" y="274638"/>
              <a:ext cx="4800599" cy="4646326"/>
            </p:xfrm>
            <a:graphic>
              <a:graphicData uri="http://schemas.openxmlformats.org/drawingml/2006/table">
                <a:tbl>
                  <a:tblPr firstRow="1" firstCol="1" bandRow="1"/>
                  <a:tblGrid>
                    <a:gridCol w="487507">
                      <a:extLst>
                        <a:ext uri="{9D8B030D-6E8A-4147-A177-3AD203B41FA5}">
                          <a16:colId xmlns:a16="http://schemas.microsoft.com/office/drawing/2014/main" val="20000"/>
                        </a:ext>
                      </a:extLst>
                    </a:gridCol>
                    <a:gridCol w="1625026">
                      <a:extLst>
                        <a:ext uri="{9D8B030D-6E8A-4147-A177-3AD203B41FA5}">
                          <a16:colId xmlns:a16="http://schemas.microsoft.com/office/drawing/2014/main" val="20001"/>
                        </a:ext>
                      </a:extLst>
                    </a:gridCol>
                    <a:gridCol w="1487517">
                      <a:extLst>
                        <a:ext uri="{9D8B030D-6E8A-4147-A177-3AD203B41FA5}">
                          <a16:colId xmlns:a16="http://schemas.microsoft.com/office/drawing/2014/main" val="20002"/>
                        </a:ext>
                      </a:extLst>
                    </a:gridCol>
                    <a:gridCol w="1200549">
                      <a:extLst>
                        <a:ext uri="{9D8B030D-6E8A-4147-A177-3AD203B41FA5}">
                          <a16:colId xmlns:a16="http://schemas.microsoft.com/office/drawing/2014/main" val="20003"/>
                        </a:ext>
                      </a:extLst>
                    </a:gridCol>
                  </a:tblGrid>
                  <a:tr h="280364">
                    <a:tc gridSpan="4">
                      <a:txBody>
                        <a:bodyPr/>
                        <a:lstStyle/>
                        <a:p>
                          <a:pPr marL="0" marR="0" algn="ctr">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Table 1. Your store has these pieces of equipment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9346">
                    <a:tc>
                      <a:txBody>
                        <a:bodyPr/>
                        <a:lstStyle/>
                        <a:p>
                          <a:pPr marL="0" marR="0">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Sl.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Equipment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Specification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Cost price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7903">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Pulse generator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22000 ppm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Rs 11,000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7903">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Pulse generator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20000 ppm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Rs 10,000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99594">
                    <a:tc>
                      <a:txBody>
                        <a:bodyPr/>
                        <a:lstStyle/>
                        <a:p>
                          <a:pPr marL="0" marR="0">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Stepper motor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1.8</a:t>
                          </a:r>
                          <a:r>
                            <a:rPr lang="en-IN" sz="1600" baseline="30000" dirty="0">
                              <a:effectLst/>
                              <a:latin typeface="Calibri" panose="020F0502020204030204" pitchFamily="34" charset="0"/>
                              <a:ea typeface="Calibri" panose="020F0502020204030204" pitchFamily="34" charset="0"/>
                              <a:cs typeface="Times New Roman" panose="02020603050405020304" pitchFamily="18" charset="0"/>
                            </a:rPr>
                            <a:t>0</a:t>
                          </a:r>
                          <a:r>
                            <a:rPr lang="en-IN" sz="1600" dirty="0">
                              <a:effectLst/>
                              <a:latin typeface="Calibri" panose="020F0502020204030204" pitchFamily="34" charset="0"/>
                              <a:ea typeface="Calibri" panose="020F0502020204030204" pitchFamily="34" charset="0"/>
                              <a:cs typeface="Times New Roman" panose="02020603050405020304" pitchFamily="18" charset="0"/>
                            </a:rPr>
                            <a:t> steps, 1 step per pulse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23900" algn="l"/>
                            </a:tabLst>
                          </a:pPr>
                          <a:r>
                            <a:rPr lang="en-IN" sz="1600" dirty="0" err="1">
                              <a:effectLst/>
                              <a:latin typeface="Calibri" panose="020F0502020204030204" pitchFamily="34" charset="0"/>
                              <a:ea typeface="Calibri" panose="020F0502020204030204" pitchFamily="34" charset="0"/>
                              <a:cs typeface="Times New Roman" panose="02020603050405020304" pitchFamily="18" charset="0"/>
                            </a:rPr>
                            <a:t>Rs</a:t>
                          </a:r>
                          <a:r>
                            <a:rPr lang="en-IN" sz="1600" dirty="0">
                              <a:effectLst/>
                              <a:latin typeface="Calibri" panose="020F0502020204030204" pitchFamily="34" charset="0"/>
                              <a:ea typeface="Calibri" panose="020F0502020204030204" pitchFamily="34" charset="0"/>
                              <a:cs typeface="Times New Roman" panose="02020603050405020304" pitchFamily="18" charset="0"/>
                            </a:rPr>
                            <a:t> 7000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59802">
                    <a:tc>
                      <a:txBody>
                        <a:bodyPr/>
                        <a:lstStyle/>
                        <a:p>
                          <a:pPr marL="0" marR="0">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Gear Box</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42623" t="-259200" r="-81967" b="-265600"/>
                          </a:stretch>
                        </a:blipFill>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Rs 4000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59802">
                    <a:tc>
                      <a:txBody>
                        <a:bodyPr/>
                        <a:lstStyle/>
                        <a:p>
                          <a:pPr marL="0" marR="0">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Gear Box</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42623" t="-362097" r="-81967" b="-167742"/>
                          </a:stretch>
                        </a:blipFill>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Rs 3000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95806">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Table with Lead screw - nut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Pitch 4 mm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Rs 4000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95806">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Table with Lead screw-nut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Pitch 3 mm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dirty="0" err="1">
                              <a:effectLst/>
                              <a:latin typeface="Calibri" panose="020F0502020204030204" pitchFamily="34" charset="0"/>
                              <a:ea typeface="Calibri" panose="020F0502020204030204" pitchFamily="34" charset="0"/>
                              <a:cs typeface="Times New Roman" panose="02020603050405020304" pitchFamily="18" charset="0"/>
                            </a:rPr>
                            <a:t>Rs</a:t>
                          </a:r>
                          <a:r>
                            <a:rPr lang="en-IN" sz="1600" dirty="0">
                              <a:effectLst/>
                              <a:latin typeface="Calibri" panose="020F0502020204030204" pitchFamily="34" charset="0"/>
                              <a:ea typeface="Calibri" panose="020F0502020204030204" pitchFamily="34" charset="0"/>
                              <a:cs typeface="Times New Roman" panose="02020603050405020304" pitchFamily="18" charset="0"/>
                            </a:rPr>
                            <a:t> 3000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mc:Fallback>
      </mc:AlternateContent>
      <p:graphicFrame>
        <p:nvGraphicFramePr>
          <p:cNvPr id="11" name="Table 10"/>
          <p:cNvGraphicFramePr>
            <a:graphicFrameLocks noGrp="1"/>
          </p:cNvGraphicFramePr>
          <p:nvPr/>
        </p:nvGraphicFramePr>
        <p:xfrm>
          <a:off x="6172200" y="4953001"/>
          <a:ext cx="3962400" cy="1752601"/>
        </p:xfrm>
        <a:graphic>
          <a:graphicData uri="http://schemas.openxmlformats.org/drawingml/2006/table">
            <a:tbl>
              <a:tblPr firstRow="1" firstCol="1" bandRow="1"/>
              <a:tblGrid>
                <a:gridCol w="294042">
                  <a:extLst>
                    <a:ext uri="{9D8B030D-6E8A-4147-A177-3AD203B41FA5}">
                      <a16:colId xmlns:a16="http://schemas.microsoft.com/office/drawing/2014/main" val="20000"/>
                    </a:ext>
                  </a:extLst>
                </a:gridCol>
                <a:gridCol w="1626246">
                  <a:extLst>
                    <a:ext uri="{9D8B030D-6E8A-4147-A177-3AD203B41FA5}">
                      <a16:colId xmlns:a16="http://schemas.microsoft.com/office/drawing/2014/main" val="20001"/>
                    </a:ext>
                  </a:extLst>
                </a:gridCol>
                <a:gridCol w="2042112">
                  <a:extLst>
                    <a:ext uri="{9D8B030D-6E8A-4147-A177-3AD203B41FA5}">
                      <a16:colId xmlns:a16="http://schemas.microsoft.com/office/drawing/2014/main" val="20002"/>
                    </a:ext>
                  </a:extLst>
                </a:gridCol>
              </a:tblGrid>
              <a:tr h="443938">
                <a:tc>
                  <a:txBody>
                    <a:bodyPr/>
                    <a:lstStyle/>
                    <a:p>
                      <a:pPr marL="0" marR="0">
                        <a:lnSpc>
                          <a:spcPct val="115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Quoting company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Quoted price for CNC PTP control table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8177">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Lakshmi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Brs</a:t>
                      </a: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pvt</a:t>
                      </a:r>
                      <a:r>
                        <a:rPr lang="en-IN" sz="1400" dirty="0">
                          <a:effectLst/>
                          <a:latin typeface="Calibri" panose="020F0502020204030204" pitchFamily="34" charset="0"/>
                          <a:ea typeface="Calibri" panose="020F0502020204030204" pitchFamily="34" charset="0"/>
                          <a:cs typeface="Times New Roman" panose="02020603050405020304" pitchFamily="18" charset="0"/>
                        </a:rPr>
                        <a:t> ltd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Rs 26,500/-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8177">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M/c builders Ltd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Rs 25,400/-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8177">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CNC &amp; Co.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Rs 24,300/-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8177">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4.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Nuts, Bolts &amp; Comps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Rs 32,100/-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3579">
                <a:tc>
                  <a:txBody>
                    <a:bodyPr/>
                    <a:lstStyle/>
                    <a:p>
                      <a:pPr marL="0" marR="0">
                        <a:lnSpc>
                          <a:spcPct val="115000"/>
                        </a:lnSpc>
                        <a:spcBef>
                          <a:spcPts val="0"/>
                        </a:spcBef>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5.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Your company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3" name="TextBox 12"/>
          <p:cNvSpPr txBox="1"/>
          <p:nvPr/>
        </p:nvSpPr>
        <p:spPr>
          <a:xfrm>
            <a:off x="1981200" y="1066800"/>
            <a:ext cx="3733800" cy="5355312"/>
          </a:xfrm>
          <a:prstGeom prst="rect">
            <a:avLst/>
          </a:prstGeom>
          <a:noFill/>
        </p:spPr>
        <p:txBody>
          <a:bodyPr wrap="square" rtlCol="0">
            <a:spAutoFit/>
          </a:bodyPr>
          <a:lstStyle/>
          <a:p>
            <a:r>
              <a:rPr lang="en-IN" dirty="0">
                <a:solidFill>
                  <a:prstClr val="black"/>
                </a:solidFill>
              </a:rPr>
              <a:t>A company publishes a tender inviting quotations for a CNC PTP control table which moves only in one axis. The Basic length unit (BLU) is to be 5 microns and the axis velocity is to be 100 mm/min.</a:t>
            </a:r>
            <a:endParaRPr lang="en-US" dirty="0">
              <a:solidFill>
                <a:prstClr val="black"/>
              </a:solidFill>
            </a:endParaRPr>
          </a:p>
          <a:p>
            <a:r>
              <a:rPr lang="en-IN" dirty="0">
                <a:solidFill>
                  <a:prstClr val="black"/>
                </a:solidFill>
              </a:rPr>
              <a:t>You represent another company which builds and sells machines by assembling different pieces of equipment (refer table 1). </a:t>
            </a:r>
            <a:endParaRPr lang="en-US" dirty="0">
              <a:solidFill>
                <a:prstClr val="black"/>
              </a:solidFill>
            </a:endParaRPr>
          </a:p>
          <a:p>
            <a:r>
              <a:rPr lang="en-IN" dirty="0">
                <a:solidFill>
                  <a:prstClr val="black"/>
                </a:solidFill>
              </a:rPr>
              <a:t>Check whether you can build a machine to satisfy the above requirements [4] using 1 PG, stepper motor, 1 GB and 1 table.</a:t>
            </a:r>
            <a:endParaRPr lang="en-US" dirty="0">
              <a:solidFill>
                <a:prstClr val="black"/>
              </a:solidFill>
            </a:endParaRPr>
          </a:p>
          <a:p>
            <a:r>
              <a:rPr lang="en-IN" dirty="0">
                <a:solidFill>
                  <a:prstClr val="black"/>
                </a:solidFill>
              </a:rPr>
              <a:t>Verify whether there is any chance that your quoted price (</a:t>
            </a:r>
            <a:r>
              <a:rPr lang="en-IN" b="1" dirty="0">
                <a:solidFill>
                  <a:prstClr val="black"/>
                </a:solidFill>
              </a:rPr>
              <a:t>assuming you want to make a profit of only </a:t>
            </a:r>
            <a:r>
              <a:rPr lang="en-IN" b="1" dirty="0" err="1">
                <a:solidFill>
                  <a:prstClr val="black"/>
                </a:solidFill>
              </a:rPr>
              <a:t>Rs</a:t>
            </a:r>
            <a:r>
              <a:rPr lang="en-IN" b="1" dirty="0">
                <a:solidFill>
                  <a:prstClr val="black"/>
                </a:solidFill>
              </a:rPr>
              <a:t> 1000 for the CNC PTP control table</a:t>
            </a:r>
            <a:r>
              <a:rPr lang="en-IN" dirty="0">
                <a:solidFill>
                  <a:prstClr val="black"/>
                </a:solidFill>
              </a:rPr>
              <a:t>) would be lowest, (refer table 2). [4]</a:t>
            </a:r>
            <a:endParaRPr lang="en-US" dirty="0">
              <a:solidFill>
                <a:prstClr val="black"/>
              </a:solidFill>
            </a:endParaRPr>
          </a:p>
        </p:txBody>
      </p:sp>
    </p:spTree>
    <p:extLst>
      <p:ext uri="{BB962C8B-B14F-4D97-AF65-F5344CB8AC3E}">
        <p14:creationId xmlns:p14="http://schemas.microsoft.com/office/powerpoint/2010/main" val="1265348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IN" dirty="0"/>
              <a:t>In a CNC machine with continuous control (the one where path velocity is also controlled), the following commands are executed :</a:t>
            </a:r>
            <a:endParaRPr lang="en-US" dirty="0"/>
          </a:p>
          <a:p>
            <a:pPr lvl="0"/>
            <a:endParaRPr lang="en-US" dirty="0"/>
          </a:p>
          <a:p>
            <a:pPr marL="0" indent="0">
              <a:buNone/>
            </a:pPr>
            <a:r>
              <a:rPr lang="en-IN" dirty="0"/>
              <a:t> N01 G90 G00 X100 Y200 Z 20</a:t>
            </a:r>
            <a:endParaRPr lang="en-US" dirty="0"/>
          </a:p>
          <a:p>
            <a:r>
              <a:rPr lang="en-IN" dirty="0"/>
              <a:t>N02 G01 X130 Y240 F50</a:t>
            </a:r>
            <a:endParaRPr lang="en-US" dirty="0"/>
          </a:p>
          <a:p>
            <a:r>
              <a:rPr lang="en-IN" dirty="0"/>
              <a:t>           What is the feed velocity of the cutter in the X direction in line N02 ? </a:t>
            </a:r>
            <a:endParaRPr lang="en-US" dirty="0"/>
          </a:p>
        </p:txBody>
      </p:sp>
    </p:spTree>
    <p:extLst>
      <p:ext uri="{BB962C8B-B14F-4D97-AF65-F5344CB8AC3E}">
        <p14:creationId xmlns:p14="http://schemas.microsoft.com/office/powerpoint/2010/main" val="3526177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format, Feed Calculation</a:t>
            </a:r>
          </a:p>
        </p:txBody>
      </p:sp>
      <p:sp>
        <p:nvSpPr>
          <p:cNvPr id="3" name="Content Placeholder 2"/>
          <p:cNvSpPr>
            <a:spLocks noGrp="1"/>
          </p:cNvSpPr>
          <p:nvPr>
            <p:ph idx="1"/>
          </p:nvPr>
        </p:nvSpPr>
        <p:spPr/>
        <p:txBody>
          <a:bodyPr>
            <a:normAutofit lnSpcReduction="10000"/>
          </a:bodyPr>
          <a:lstStyle/>
          <a:p>
            <a:pPr marL="342900" indent="-342900">
              <a:lnSpc>
                <a:spcPct val="115000"/>
              </a:lnSpc>
              <a:spcBef>
                <a:spcPts val="0"/>
              </a:spcBef>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The feed (mm/min) along X axis corresponding to the program line G91G01X40Y30F100 is</a:t>
            </a:r>
          </a:p>
          <a:p>
            <a:pPr marL="0" indent="0">
              <a:lnSpc>
                <a:spcPct val="115000"/>
              </a:lnSpc>
              <a:spcBef>
                <a:spcPts val="0"/>
              </a:spcBef>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Bef>
                <a:spcPts val="0"/>
              </a:spcBef>
              <a:buFont typeface="+mj-lt"/>
              <a:buAutoNum type="alphaLcPeriod"/>
            </a:pPr>
            <a:r>
              <a:rPr lang="en-US" dirty="0">
                <a:latin typeface="Times New Roman" panose="02020603050405020304" pitchFamily="18" charset="0"/>
                <a:ea typeface="Calibri" panose="020F0502020204030204" pitchFamily="34" charset="0"/>
                <a:cs typeface="Times New Roman" panose="02020603050405020304" pitchFamily="18" charset="0"/>
              </a:rPr>
              <a:t>80                </a:t>
            </a:r>
          </a:p>
          <a:p>
            <a:pPr marL="0" indent="0">
              <a:lnSpc>
                <a:spcPct val="115000"/>
              </a:lnSpc>
              <a:spcBef>
                <a:spcPts val="0"/>
              </a:spcBef>
              <a:buNone/>
            </a:pPr>
            <a:r>
              <a:rPr lang="en-US" dirty="0">
                <a:latin typeface="Times New Roman" panose="02020603050405020304" pitchFamily="18" charset="0"/>
                <a:ea typeface="Calibri" panose="020F0502020204030204" pitchFamily="34" charset="0"/>
                <a:cs typeface="Times New Roman" panose="02020603050405020304" pitchFamily="18" charset="0"/>
              </a:rPr>
              <a:t>			b. 100             </a:t>
            </a:r>
          </a:p>
          <a:p>
            <a:pPr marL="0" indent="0">
              <a:lnSpc>
                <a:spcPct val="115000"/>
              </a:lnSpc>
              <a:spcBef>
                <a:spcPts val="0"/>
              </a:spcBef>
              <a:buNone/>
            </a:pPr>
            <a:r>
              <a:rPr lang="en-US" dirty="0">
                <a:latin typeface="Times New Roman" panose="02020603050405020304" pitchFamily="18" charset="0"/>
                <a:ea typeface="Calibri" panose="020F0502020204030204" pitchFamily="34" charset="0"/>
                <a:cs typeface="Times New Roman" panose="02020603050405020304" pitchFamily="18" charset="0"/>
              </a:rPr>
              <a:t>c. 60</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en-US" dirty="0">
                <a:latin typeface="Times New Roman" panose="02020603050405020304" pitchFamily="18" charset="0"/>
                <a:ea typeface="Calibri" panose="020F0502020204030204" pitchFamily="34" charset="0"/>
                <a:cs typeface="Times New Roman" panose="02020603050405020304" pitchFamily="18" charset="0"/>
              </a:rPr>
              <a:t>			d. None of the others</a:t>
            </a:r>
          </a:p>
          <a:p>
            <a:pPr marL="0" indent="0">
              <a:lnSpc>
                <a:spcPct val="115000"/>
              </a:lnSpc>
              <a:spcBef>
                <a:spcPts val="0"/>
              </a:spcBef>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en-US" dirty="0">
                <a:latin typeface="Times New Roman" panose="02020603050405020304" pitchFamily="18" charset="0"/>
                <a:ea typeface="Calibri" panose="020F0502020204030204" pitchFamily="34" charset="0"/>
                <a:cs typeface="Times New Roman" panose="02020603050405020304" pitchFamily="18" charset="0"/>
              </a:rPr>
              <a:t> (G91 – incremental)</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03115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6"/>
            <a:ext cx="7886700" cy="2378074"/>
          </a:xfrm>
        </p:spPr>
        <p:txBody>
          <a:bodyPr>
            <a:noAutofit/>
          </a:bodyPr>
          <a:lstStyle/>
          <a:p>
            <a:pPr marL="342900" indent="-55563">
              <a:lnSpc>
                <a:spcPct val="115000"/>
              </a:lnSpc>
              <a:spcBef>
                <a:spcPts val="0"/>
              </a:spcBef>
              <a:tabLst>
                <a:tab pos="45720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A CNC user wants to remove a stepper motor from one axis of his CNC drilling machine table and replace it with a PMDC (Permanent magnet direct current) motor.  The Stepper motor (1 rotation in 200 steps, 1 step for 1 pulse) received pulses from a pulse generator @ 5000 ppm and was driving a lead screw-nut pair (lead = 4 mm) directly. The PMDC motor rotates at a constant speed of 100 rpm and after fitting, </a:t>
            </a:r>
            <a:r>
              <a:rPr lang="en-US" sz="1600" b="1" i="1" dirty="0">
                <a:latin typeface="Times New Roman" panose="02020603050405020304" pitchFamily="18" charset="0"/>
                <a:ea typeface="Times New Roman" panose="02020603050405020304" pitchFamily="18" charset="0"/>
                <a:cs typeface="Times New Roman" panose="02020603050405020304" pitchFamily="18" charset="0"/>
              </a:rPr>
              <a:t>should produce same BLU and axis speed as before</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The user may employ </a:t>
            </a:r>
            <a:r>
              <a:rPr lang="en-US" sz="1600" i="1" dirty="0">
                <a:latin typeface="Times New Roman" panose="02020603050405020304" pitchFamily="18" charset="0"/>
                <a:ea typeface="Times New Roman" panose="02020603050405020304" pitchFamily="18" charset="0"/>
                <a:cs typeface="Times New Roman" panose="02020603050405020304" pitchFamily="18" charset="0"/>
              </a:rPr>
              <a:t>any 1 lead screw-nut pair &amp; 1 gear box &amp; 1 encoder combination from inventory listed below</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No equipment other than these is permitted. Encoder, if used, should be mounted on lead screw. </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US" sz="1600" dirty="0"/>
          </a:p>
        </p:txBody>
      </p:sp>
      <p:graphicFrame>
        <p:nvGraphicFramePr>
          <p:cNvPr id="12" name="Content Placeholder 11"/>
          <p:cNvGraphicFramePr>
            <a:graphicFrameLocks noGrp="1"/>
          </p:cNvGraphicFramePr>
          <p:nvPr>
            <p:ph idx="1"/>
          </p:nvPr>
        </p:nvGraphicFramePr>
        <p:xfrm>
          <a:off x="2643117" y="2743200"/>
          <a:ext cx="1091821" cy="1324708"/>
        </p:xfrm>
        <a:graphic>
          <a:graphicData uri="http://schemas.openxmlformats.org/drawingml/2006/table">
            <a:tbl>
              <a:tblPr firstRow="1" firstCol="1" lastRow="1" lastCol="1" bandRow="1" bandCol="1"/>
              <a:tblGrid>
                <a:gridCol w="1091821">
                  <a:extLst>
                    <a:ext uri="{9D8B030D-6E8A-4147-A177-3AD203B41FA5}">
                      <a16:colId xmlns:a16="http://schemas.microsoft.com/office/drawing/2014/main" val="20000"/>
                    </a:ext>
                  </a:extLst>
                </a:gridCol>
              </a:tblGrid>
              <a:tr h="331177">
                <a:tc>
                  <a:txBody>
                    <a:bodyPr/>
                    <a:lstStyle/>
                    <a:p>
                      <a:pPr marL="0" marR="0">
                        <a:lnSpc>
                          <a:spcPct val="115000"/>
                        </a:lnSpc>
                        <a:spcBef>
                          <a:spcPts val="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encoders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1177">
                <a:tc>
                  <a:txBody>
                    <a:bodyPr/>
                    <a:lstStyle/>
                    <a:p>
                      <a:pPr marL="0" marR="0">
                        <a:lnSpc>
                          <a:spcPct val="115000"/>
                        </a:lnSpc>
                        <a:spcBef>
                          <a:spcPts val="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400 holes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1177">
                <a:tc>
                  <a:txBody>
                    <a:bodyPr/>
                    <a:lstStyle/>
                    <a:p>
                      <a:pPr marL="0" marR="0">
                        <a:lnSpc>
                          <a:spcPct val="115000"/>
                        </a:lnSpc>
                        <a:spcBef>
                          <a:spcPts val="0"/>
                        </a:spcBef>
                        <a:spcAft>
                          <a:spcPts val="1000"/>
                        </a:spcAft>
                      </a:pPr>
                      <a:r>
                        <a:rPr lang="en-IN" sz="1600">
                          <a:effectLst/>
                          <a:latin typeface="Calibri" panose="020F0502020204030204" pitchFamily="34" charset="0"/>
                          <a:ea typeface="Calibri" panose="020F0502020204030204" pitchFamily="34" charset="0"/>
                          <a:cs typeface="Times New Roman" panose="02020603050405020304" pitchFamily="18" charset="0"/>
                        </a:rPr>
                        <a:t>300 holes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1177">
                <a:tc>
                  <a:txBody>
                    <a:bodyPr/>
                    <a:lstStyle/>
                    <a:p>
                      <a:pPr marL="0" marR="0">
                        <a:lnSpc>
                          <a:spcPct val="115000"/>
                        </a:lnSpc>
                        <a:spcBef>
                          <a:spcPts val="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200 holes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3" name="Table 12"/>
          <p:cNvGraphicFramePr>
            <a:graphicFrameLocks noGrp="1"/>
          </p:cNvGraphicFramePr>
          <p:nvPr/>
        </p:nvGraphicFramePr>
        <p:xfrm>
          <a:off x="3955671" y="2743201"/>
          <a:ext cx="1785487" cy="1733907"/>
        </p:xfrm>
        <a:graphic>
          <a:graphicData uri="http://schemas.openxmlformats.org/drawingml/2006/table">
            <a:tbl>
              <a:tblPr firstRow="1" firstCol="1" lastRow="1" lastCol="1" bandRow="1" bandCol="1"/>
              <a:tblGrid>
                <a:gridCol w="1785487">
                  <a:extLst>
                    <a:ext uri="{9D8B030D-6E8A-4147-A177-3AD203B41FA5}">
                      <a16:colId xmlns:a16="http://schemas.microsoft.com/office/drawing/2014/main" val="20000"/>
                    </a:ext>
                  </a:extLst>
                </a:gridCol>
              </a:tblGrid>
              <a:tr h="718278">
                <a:tc>
                  <a:txBody>
                    <a:bodyPr/>
                    <a:lstStyle/>
                    <a:p>
                      <a:pPr marL="0" marR="0" algn="l">
                        <a:lnSpc>
                          <a:spcPct val="115000"/>
                        </a:lnSpc>
                        <a:spcBef>
                          <a:spcPts val="0"/>
                        </a:spcBef>
                        <a:spcAft>
                          <a:spcPts val="1000"/>
                        </a:spcAft>
                      </a:pPr>
                      <a:r>
                        <a:rPr lang="en-US" sz="1600" dirty="0">
                          <a:effectLst/>
                          <a:latin typeface="+mn-lt"/>
                          <a:ea typeface="Times New Roman" panose="02020603050405020304" pitchFamily="18" charset="0"/>
                          <a:cs typeface="Times New Roman" panose="02020603050405020304" pitchFamily="18" charset="0"/>
                        </a:rPr>
                        <a:t>Lead of Lead screw-nut pairs </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8543">
                <a:tc>
                  <a:txBody>
                    <a:bodyPr/>
                    <a:lstStyle/>
                    <a:p>
                      <a:pPr marL="0" marR="0" algn="l">
                        <a:lnSpc>
                          <a:spcPct val="115000"/>
                        </a:lnSpc>
                        <a:spcBef>
                          <a:spcPts val="0"/>
                        </a:spcBef>
                        <a:spcAft>
                          <a:spcPts val="1000"/>
                        </a:spcAft>
                      </a:pPr>
                      <a:r>
                        <a:rPr lang="en-US" sz="1600">
                          <a:effectLst/>
                          <a:latin typeface="+mn-lt"/>
                          <a:ea typeface="Times New Roman" panose="02020603050405020304" pitchFamily="18" charset="0"/>
                          <a:cs typeface="Times New Roman" panose="02020603050405020304" pitchFamily="18" charset="0"/>
                        </a:rPr>
                        <a:t>4 mm</a:t>
                      </a:r>
                      <a:endParaRPr lang="en-US" sz="16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8543">
                <a:tc>
                  <a:txBody>
                    <a:bodyPr/>
                    <a:lstStyle/>
                    <a:p>
                      <a:pPr marL="0" marR="0" algn="l">
                        <a:lnSpc>
                          <a:spcPct val="115000"/>
                        </a:lnSpc>
                        <a:spcBef>
                          <a:spcPts val="0"/>
                        </a:spcBef>
                        <a:spcAft>
                          <a:spcPts val="1000"/>
                        </a:spcAft>
                      </a:pPr>
                      <a:r>
                        <a:rPr lang="en-US" sz="1600">
                          <a:effectLst/>
                          <a:latin typeface="+mn-lt"/>
                          <a:ea typeface="Times New Roman" panose="02020603050405020304" pitchFamily="18" charset="0"/>
                          <a:cs typeface="Times New Roman" panose="02020603050405020304" pitchFamily="18" charset="0"/>
                        </a:rPr>
                        <a:t>6 mm</a:t>
                      </a:r>
                      <a:endParaRPr lang="en-US" sz="16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8543">
                <a:tc>
                  <a:txBody>
                    <a:bodyPr/>
                    <a:lstStyle/>
                    <a:p>
                      <a:pPr marL="0" marR="0" algn="l">
                        <a:lnSpc>
                          <a:spcPct val="115000"/>
                        </a:lnSpc>
                        <a:spcBef>
                          <a:spcPts val="0"/>
                        </a:spcBef>
                        <a:spcAft>
                          <a:spcPts val="1000"/>
                        </a:spcAft>
                      </a:pPr>
                      <a:r>
                        <a:rPr lang="en-US" sz="1600" dirty="0">
                          <a:effectLst/>
                          <a:latin typeface="+mn-lt"/>
                          <a:ea typeface="Times New Roman" panose="02020603050405020304" pitchFamily="18" charset="0"/>
                          <a:cs typeface="Times New Roman" panose="02020603050405020304" pitchFamily="18" charset="0"/>
                        </a:rPr>
                        <a:t>8 mm </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4" name="Table 13"/>
          <p:cNvGraphicFramePr>
            <a:graphicFrameLocks noGrp="1"/>
          </p:cNvGraphicFramePr>
          <p:nvPr/>
        </p:nvGraphicFramePr>
        <p:xfrm>
          <a:off x="6112017" y="2743200"/>
          <a:ext cx="1553476" cy="1705970"/>
        </p:xfrm>
        <a:graphic>
          <a:graphicData uri="http://schemas.openxmlformats.org/drawingml/2006/table">
            <a:tbl>
              <a:tblPr firstRow="1" firstCol="1" lastRow="1" lastCol="1" bandRow="1" bandCol="1"/>
              <a:tblGrid>
                <a:gridCol w="1553476">
                  <a:extLst>
                    <a:ext uri="{9D8B030D-6E8A-4147-A177-3AD203B41FA5}">
                      <a16:colId xmlns:a16="http://schemas.microsoft.com/office/drawing/2014/main" val="20000"/>
                    </a:ext>
                  </a:extLst>
                </a:gridCol>
              </a:tblGrid>
              <a:tr h="682388">
                <a:tc>
                  <a:txBody>
                    <a:bodyPr/>
                    <a:lstStyle/>
                    <a:p>
                      <a:pPr marL="0" marR="0">
                        <a:lnSpc>
                          <a:spcPct val="115000"/>
                        </a:lnSpc>
                        <a:spcBef>
                          <a:spcPts val="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Gear boxes with ratio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1194">
                <a:tc>
                  <a:txBody>
                    <a:bodyPr/>
                    <a:lstStyle/>
                    <a:p>
                      <a:pPr marL="0" marR="0">
                        <a:lnSpc>
                          <a:spcPct val="115000"/>
                        </a:lnSpc>
                        <a:spcBef>
                          <a:spcPts val="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½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1194">
                <a:tc>
                  <a:txBody>
                    <a:bodyPr/>
                    <a:lstStyle/>
                    <a:p>
                      <a:pPr marL="0" marR="0">
                        <a:lnSpc>
                          <a:spcPct val="115000"/>
                        </a:lnSpc>
                        <a:spcBef>
                          <a:spcPts val="0"/>
                        </a:spcBef>
                        <a:spcAft>
                          <a:spcPts val="1000"/>
                        </a:spcAft>
                      </a:pPr>
                      <a:r>
                        <a:rPr lang="en-IN" sz="1600">
                          <a:effectLst/>
                          <a:latin typeface="Calibri" panose="020F0502020204030204" pitchFamily="34" charset="0"/>
                          <a:ea typeface="Calibri" panose="020F0502020204030204" pitchFamily="34" charset="0"/>
                          <a:cs typeface="Times New Roman" panose="02020603050405020304" pitchFamily="18" charset="0"/>
                        </a:rPr>
                        <a:t>¼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41194">
                <a:tc>
                  <a:txBody>
                    <a:bodyPr/>
                    <a:lstStyle/>
                    <a:p>
                      <a:pPr marL="0" marR="0">
                        <a:lnSpc>
                          <a:spcPct val="115000"/>
                        </a:lnSpc>
                        <a:spcBef>
                          <a:spcPts val="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⅓</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7729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MCQ 5</a:t>
            </a:r>
          </a:p>
        </p:txBody>
      </p:sp>
      <p:sp>
        <p:nvSpPr>
          <p:cNvPr id="3" name="Content Placeholder 2"/>
          <p:cNvSpPr>
            <a:spLocks noGrp="1"/>
          </p:cNvSpPr>
          <p:nvPr>
            <p:ph idx="1"/>
          </p:nvPr>
        </p:nvSpPr>
        <p:spPr/>
        <p:txBody>
          <a:bodyPr/>
          <a:lstStyle/>
          <a:p>
            <a:pPr marL="257175" indent="-257175">
              <a:spcBef>
                <a:spcPts val="0"/>
              </a:spcBef>
              <a:buFont typeface="+mj-lt"/>
              <a:buAutoNum type="arabicPeriod"/>
              <a:tabLst>
                <a:tab pos="342900" algn="l"/>
              </a:tabLst>
            </a:pPr>
            <a:r>
              <a:rPr lang="en-US" dirty="0">
                <a:effectLst/>
                <a:latin typeface="Times New Roman" panose="02020603050405020304" pitchFamily="18" charset="0"/>
                <a:ea typeface="Times New Roman" panose="02020603050405020304" pitchFamily="18" charset="0"/>
              </a:rPr>
              <a:t>A machine will be said to have CNC control if </a:t>
            </a:r>
          </a:p>
          <a:p>
            <a:pPr marL="0" indent="0">
              <a:spcBef>
                <a:spcPts val="0"/>
              </a:spcBef>
              <a:buNone/>
            </a:pPr>
            <a:r>
              <a:rPr lang="en-US" dirty="0">
                <a:effectLst/>
                <a:latin typeface="Times New Roman" panose="02020603050405020304" pitchFamily="18" charset="0"/>
                <a:ea typeface="Times New Roman" panose="02020603050405020304" pitchFamily="18" charset="0"/>
              </a:rPr>
              <a:t> </a:t>
            </a:r>
          </a:p>
          <a:p>
            <a:pPr marL="257175" indent="-257175">
              <a:spcBef>
                <a:spcPts val="0"/>
              </a:spcBef>
              <a:buFont typeface="+mj-lt"/>
              <a:buAutoNum type="alphaLcParenBoth"/>
              <a:tabLst>
                <a:tab pos="342900" algn="l"/>
              </a:tabLst>
            </a:pPr>
            <a:r>
              <a:rPr lang="en-US" dirty="0">
                <a:effectLst/>
                <a:latin typeface="Times New Roman" panose="02020603050405020304" pitchFamily="18" charset="0"/>
                <a:ea typeface="Times New Roman" panose="02020603050405020304" pitchFamily="18" charset="0"/>
              </a:rPr>
              <a:t>The dimensions of the work piece are measured by sensors while cutting goes on</a:t>
            </a:r>
          </a:p>
          <a:p>
            <a:pPr marL="257175" indent="-257175">
              <a:spcBef>
                <a:spcPts val="0"/>
              </a:spcBef>
              <a:buFont typeface="+mj-lt"/>
              <a:buAutoNum type="alphaLcParenBoth"/>
              <a:tabLst>
                <a:tab pos="342900" algn="l"/>
              </a:tabLst>
            </a:pPr>
            <a:r>
              <a:rPr lang="en-US" dirty="0">
                <a:effectLst/>
                <a:latin typeface="Times New Roman" panose="02020603050405020304" pitchFamily="18" charset="0"/>
                <a:ea typeface="Times New Roman" panose="02020603050405020304" pitchFamily="18" charset="0"/>
              </a:rPr>
              <a:t>The tool motion is guided by drum cams and disc cams</a:t>
            </a:r>
          </a:p>
          <a:p>
            <a:pPr marL="257175" indent="-257175">
              <a:spcBef>
                <a:spcPts val="0"/>
              </a:spcBef>
              <a:buFont typeface="+mj-lt"/>
              <a:buAutoNum type="alphaLcParenBoth"/>
              <a:tabLst>
                <a:tab pos="342900" algn="l"/>
              </a:tabLst>
            </a:pPr>
            <a:r>
              <a:rPr lang="en-US" dirty="0">
                <a:effectLst/>
                <a:latin typeface="Times New Roman" panose="02020603050405020304" pitchFamily="18" charset="0"/>
                <a:ea typeface="Times New Roman" panose="02020603050405020304" pitchFamily="18" charset="0"/>
              </a:rPr>
              <a:t>The loading and unloading of the work piece on and off the machine respectively, is made automatic </a:t>
            </a:r>
          </a:p>
          <a:p>
            <a:pPr marL="257175" indent="-257175">
              <a:spcBef>
                <a:spcPts val="0"/>
              </a:spcBef>
              <a:buFont typeface="+mj-lt"/>
              <a:buAutoNum type="alphaLcParenBoth"/>
              <a:tabLst>
                <a:tab pos="342900" algn="l"/>
              </a:tabLst>
            </a:pPr>
            <a:r>
              <a:rPr lang="en-US" dirty="0">
                <a:effectLst/>
                <a:highlight>
                  <a:srgbClr val="FFFF00"/>
                </a:highlight>
                <a:latin typeface="Times New Roman" panose="02020603050405020304" pitchFamily="18" charset="0"/>
                <a:ea typeface="Times New Roman" panose="02020603050405020304" pitchFamily="18" charset="0"/>
              </a:rPr>
              <a:t>Control is achieved by employment of alphanumeric data </a:t>
            </a:r>
          </a:p>
          <a:p>
            <a:endParaRPr lang="en-US" dirty="0"/>
          </a:p>
        </p:txBody>
      </p:sp>
    </p:spTree>
    <p:extLst>
      <p:ext uri="{BB962C8B-B14F-4D97-AF65-F5344CB8AC3E}">
        <p14:creationId xmlns:p14="http://schemas.microsoft.com/office/powerpoint/2010/main" val="985362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buNone/>
            </a:pPr>
            <a:r>
              <a:rPr lang="en-US" b="0" i="0" dirty="0">
                <a:solidFill>
                  <a:srgbClr val="222222"/>
                </a:solidFill>
                <a:effectLst/>
                <a:latin typeface="arial" panose="020B0604020202020204" pitchFamily="34" charset="0"/>
              </a:rPr>
              <a:t>(c) In Computer controlled machine tools terminology, a machining center is</a:t>
            </a:r>
          </a:p>
          <a:p>
            <a:pPr marL="0" indent="0">
              <a:buNone/>
            </a:pPr>
            <a:r>
              <a:rPr lang="en-US" b="0" i="0" dirty="0">
                <a:solidFill>
                  <a:srgbClr val="222222"/>
                </a:solidFill>
                <a:effectLst/>
                <a:latin typeface="arial" panose="020B0604020202020204" pitchFamily="34" charset="0"/>
              </a:rPr>
              <a:t> </a:t>
            </a:r>
          </a:p>
          <a:p>
            <a:pPr marL="0" indent="0">
              <a:buNone/>
            </a:pPr>
            <a:r>
              <a:rPr lang="en-US" b="0" i="0" dirty="0">
                <a:solidFill>
                  <a:srgbClr val="222222"/>
                </a:solidFill>
                <a:effectLst/>
                <a:latin typeface="arial" panose="020B0604020202020204" pitchFamily="34" charset="0"/>
              </a:rPr>
              <a:t>(</a:t>
            </a:r>
            <a:r>
              <a:rPr lang="en-US" b="0" i="0" dirty="0" err="1">
                <a:solidFill>
                  <a:srgbClr val="222222"/>
                </a:solidFill>
                <a:effectLst/>
                <a:latin typeface="arial" panose="020B0604020202020204" pitchFamily="34" charset="0"/>
              </a:rPr>
              <a:t>i</a:t>
            </a:r>
            <a:r>
              <a:rPr lang="en-US" b="0" i="0" dirty="0">
                <a:solidFill>
                  <a:srgbClr val="222222"/>
                </a:solidFill>
                <a:effectLst/>
                <a:latin typeface="arial" panose="020B0604020202020204" pitchFamily="34" charset="0"/>
              </a:rPr>
              <a:t>) The origin of the machine coordinate system with respect to which the operator has to make his program</a:t>
            </a:r>
          </a:p>
          <a:p>
            <a:pPr marL="0" indent="0">
              <a:buNone/>
            </a:pPr>
            <a:r>
              <a:rPr lang="en-US" b="0" i="0" dirty="0">
                <a:solidFill>
                  <a:srgbClr val="222222"/>
                </a:solidFill>
                <a:effectLst/>
                <a:latin typeface="arial" panose="020B0604020202020204" pitchFamily="34" charset="0"/>
              </a:rPr>
              <a:t>(ii) The center of the cutter which actually goes to the programmed point (when used without radius compensation)</a:t>
            </a:r>
          </a:p>
          <a:p>
            <a:pPr marL="0" indent="0">
              <a:buNone/>
            </a:pPr>
            <a:r>
              <a:rPr lang="en-US" b="0" i="0" dirty="0">
                <a:solidFill>
                  <a:srgbClr val="222222"/>
                </a:solidFill>
                <a:effectLst/>
                <a:latin typeface="arial" panose="020B0604020202020204" pitchFamily="34" charset="0"/>
              </a:rPr>
              <a:t>(</a:t>
            </a:r>
            <a:r>
              <a:rPr lang="en-US" b="0" i="0" dirty="0">
                <a:solidFill>
                  <a:srgbClr val="222222"/>
                </a:solidFill>
                <a:effectLst/>
                <a:highlight>
                  <a:srgbClr val="FFFF00"/>
                </a:highlight>
                <a:latin typeface="arial" panose="020B0604020202020204" pitchFamily="34" charset="0"/>
              </a:rPr>
              <a:t>iii</a:t>
            </a:r>
            <a:r>
              <a:rPr lang="en-US" b="0" i="0" dirty="0">
                <a:solidFill>
                  <a:srgbClr val="222222"/>
                </a:solidFill>
                <a:effectLst/>
                <a:latin typeface="arial" panose="020B0604020202020204" pitchFamily="34" charset="0"/>
              </a:rPr>
              <a:t>) A computer control machine tool capable of a variety of operations involving rotating cutters</a:t>
            </a:r>
          </a:p>
          <a:p>
            <a:pPr marL="0" indent="0">
              <a:buNone/>
            </a:pPr>
            <a:r>
              <a:rPr lang="en-US" b="0" i="0" dirty="0">
                <a:solidFill>
                  <a:srgbClr val="222222"/>
                </a:solidFill>
                <a:effectLst/>
                <a:latin typeface="arial" panose="020B0604020202020204" pitchFamily="34" charset="0"/>
              </a:rPr>
              <a:t>(iv) None of the others</a:t>
            </a:r>
          </a:p>
          <a:p>
            <a:endParaRPr lang="en-US" dirty="0"/>
          </a:p>
        </p:txBody>
      </p:sp>
    </p:spTree>
    <p:extLst>
      <p:ext uri="{BB962C8B-B14F-4D97-AF65-F5344CB8AC3E}">
        <p14:creationId xmlns:p14="http://schemas.microsoft.com/office/powerpoint/2010/main" val="3726091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0" i="0" dirty="0">
                <a:solidFill>
                  <a:srgbClr val="222222"/>
                </a:solidFill>
                <a:effectLst/>
                <a:latin typeface="arial" panose="020B0604020202020204" pitchFamily="34" charset="0"/>
              </a:rPr>
              <a:t>a) In Computer controlled machine tools, tool movements are controlled by :  </a:t>
            </a:r>
          </a:p>
          <a:p>
            <a:pPr marL="0" indent="0">
              <a:buNone/>
            </a:pPr>
            <a:r>
              <a:rPr lang="en-US" b="0" i="0" dirty="0">
                <a:solidFill>
                  <a:srgbClr val="222222"/>
                </a:solidFill>
                <a:effectLst/>
                <a:latin typeface="arial" panose="020B0604020202020204" pitchFamily="34" charset="0"/>
              </a:rPr>
              <a:t> </a:t>
            </a:r>
          </a:p>
          <a:p>
            <a:pPr marL="428625" indent="-428625">
              <a:buAutoNum type="romanLcParenBoth"/>
            </a:pPr>
            <a:r>
              <a:rPr lang="en-US" b="0" i="0" dirty="0">
                <a:solidFill>
                  <a:srgbClr val="222222"/>
                </a:solidFill>
                <a:effectLst/>
                <a:latin typeface="arial" panose="020B0604020202020204" pitchFamily="34" charset="0"/>
              </a:rPr>
              <a:t>Cam       (ii) Machine Operator    </a:t>
            </a:r>
          </a:p>
          <a:p>
            <a:pPr marL="0" indent="0">
              <a:buNone/>
            </a:pPr>
            <a:endParaRPr lang="en-US" b="0" i="0" dirty="0">
              <a:solidFill>
                <a:srgbClr val="222222"/>
              </a:solidFill>
              <a:effectLst/>
              <a:latin typeface="arial" panose="020B0604020202020204" pitchFamily="34" charset="0"/>
            </a:endParaRPr>
          </a:p>
          <a:p>
            <a:pPr marL="0" indent="0">
              <a:buNone/>
            </a:pPr>
            <a:r>
              <a:rPr lang="en-US" b="0" i="0" dirty="0">
                <a:solidFill>
                  <a:srgbClr val="222222"/>
                </a:solidFill>
                <a:effectLst/>
                <a:latin typeface="arial" panose="020B0604020202020204" pitchFamily="34" charset="0"/>
              </a:rPr>
              <a:t>(iii) Fool proof mechanism  (</a:t>
            </a:r>
            <a:r>
              <a:rPr lang="en-US" b="0" i="0" dirty="0">
                <a:solidFill>
                  <a:srgbClr val="222222"/>
                </a:solidFill>
                <a:effectLst/>
                <a:highlight>
                  <a:srgbClr val="FFFF00"/>
                </a:highlight>
                <a:latin typeface="arial" panose="020B0604020202020204" pitchFamily="34" charset="0"/>
              </a:rPr>
              <a:t>iv</a:t>
            </a:r>
            <a:r>
              <a:rPr lang="en-US" b="0" i="0" dirty="0">
                <a:solidFill>
                  <a:srgbClr val="222222"/>
                </a:solidFill>
                <a:effectLst/>
                <a:latin typeface="arial" panose="020B0604020202020204" pitchFamily="34" charset="0"/>
              </a:rPr>
              <a:t>) None of the others</a:t>
            </a:r>
          </a:p>
          <a:p>
            <a:endParaRPr lang="en-US" dirty="0"/>
          </a:p>
        </p:txBody>
      </p:sp>
    </p:spTree>
    <p:extLst>
      <p:ext uri="{BB962C8B-B14F-4D97-AF65-F5344CB8AC3E}">
        <p14:creationId xmlns:p14="http://schemas.microsoft.com/office/powerpoint/2010/main" val="1679667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MCQ 8</a:t>
            </a:r>
          </a:p>
        </p:txBody>
      </p:sp>
      <p:sp>
        <p:nvSpPr>
          <p:cNvPr id="3" name="Content Placeholder 2"/>
          <p:cNvSpPr>
            <a:spLocks noGrp="1"/>
          </p:cNvSpPr>
          <p:nvPr>
            <p:ph idx="1"/>
          </p:nvPr>
        </p:nvSpPr>
        <p:spPr/>
        <p:txBody>
          <a:bodyPr/>
          <a:lstStyle/>
          <a:p>
            <a:pPr marL="257175" indent="-257175">
              <a:spcBef>
                <a:spcPts val="0"/>
              </a:spcBef>
              <a:buFont typeface="+mj-lt"/>
              <a:buAutoNum type="arabicPeriod"/>
              <a:tabLst>
                <a:tab pos="342900" algn="l"/>
              </a:tabLst>
            </a:pPr>
            <a:r>
              <a:rPr lang="en-US" dirty="0">
                <a:effectLst/>
                <a:latin typeface="Times New Roman" panose="02020603050405020304" pitchFamily="18" charset="0"/>
                <a:ea typeface="Times New Roman" panose="02020603050405020304" pitchFamily="18" charset="0"/>
              </a:rPr>
              <a:t>Holes are to be drilled on the circumference of a circle with regular angular spacing. If a CNC machine is used, it should essentially </a:t>
            </a:r>
          </a:p>
          <a:p>
            <a:pPr marL="0">
              <a:spcBef>
                <a:spcPts val="0"/>
              </a:spcBef>
            </a:pPr>
            <a:endParaRPr lang="en-US" dirty="0">
              <a:effectLst/>
              <a:latin typeface="Times New Roman" panose="02020603050405020304" pitchFamily="18" charset="0"/>
              <a:ea typeface="Times New Roman" panose="02020603050405020304" pitchFamily="18" charset="0"/>
            </a:endParaRPr>
          </a:p>
          <a:p>
            <a:pPr marL="557213" lvl="1" indent="-214313">
              <a:spcBef>
                <a:spcPts val="0"/>
              </a:spcBef>
              <a:buFont typeface="+mj-lt"/>
              <a:buAutoNum type="alphaLcParenBoth"/>
              <a:tabLst>
                <a:tab pos="685800" algn="l"/>
              </a:tabLst>
            </a:pPr>
            <a:r>
              <a:rPr lang="en-US" dirty="0">
                <a:effectLst/>
                <a:latin typeface="Times New Roman" panose="02020603050405020304" pitchFamily="18" charset="0"/>
                <a:ea typeface="Times New Roman" panose="02020603050405020304" pitchFamily="18" charset="0"/>
              </a:rPr>
              <a:t>Have one indexing head mounted on the machine table</a:t>
            </a:r>
          </a:p>
          <a:p>
            <a:pPr marL="557213" lvl="1" indent="-214313">
              <a:spcBef>
                <a:spcPts val="0"/>
              </a:spcBef>
              <a:buFont typeface="+mj-lt"/>
              <a:buAutoNum type="alphaLcParenBoth"/>
              <a:tabLst>
                <a:tab pos="685800" algn="l"/>
              </a:tabLst>
            </a:pPr>
            <a:endParaRPr lang="en-US" dirty="0">
              <a:effectLst/>
              <a:latin typeface="Times New Roman" panose="02020603050405020304" pitchFamily="18" charset="0"/>
              <a:ea typeface="Times New Roman" panose="02020603050405020304" pitchFamily="18" charset="0"/>
            </a:endParaRPr>
          </a:p>
          <a:p>
            <a:pPr marL="557213" lvl="1" indent="-214313">
              <a:spcBef>
                <a:spcPts val="0"/>
              </a:spcBef>
              <a:buFont typeface="+mj-lt"/>
              <a:buAutoNum type="alphaLcParenBoth"/>
              <a:tabLst>
                <a:tab pos="685800" algn="l"/>
              </a:tabLst>
            </a:pPr>
            <a:r>
              <a:rPr lang="en-US" dirty="0">
                <a:effectLst/>
                <a:latin typeface="Times New Roman" panose="02020603050405020304" pitchFamily="18" charset="0"/>
                <a:ea typeface="Times New Roman" panose="02020603050405020304" pitchFamily="18" charset="0"/>
              </a:rPr>
              <a:t>Have a CNC rotary axis of motion to rotate the table about Z axis (in addition to X, Y and Z axes of motion)  </a:t>
            </a:r>
          </a:p>
          <a:p>
            <a:pPr marL="557213" lvl="1" indent="-214313">
              <a:spcBef>
                <a:spcPts val="0"/>
              </a:spcBef>
              <a:buFont typeface="+mj-lt"/>
              <a:buAutoNum type="alphaLcParenBoth"/>
              <a:tabLst>
                <a:tab pos="685800" algn="l"/>
              </a:tabLst>
            </a:pPr>
            <a:endParaRPr lang="en-US" dirty="0">
              <a:effectLst/>
              <a:latin typeface="Times New Roman" panose="02020603050405020304" pitchFamily="18" charset="0"/>
              <a:ea typeface="Times New Roman" panose="02020603050405020304" pitchFamily="18" charset="0"/>
            </a:endParaRPr>
          </a:p>
          <a:p>
            <a:pPr marL="557213" lvl="1" indent="-214313">
              <a:spcBef>
                <a:spcPts val="0"/>
              </a:spcBef>
              <a:buFont typeface="+mj-lt"/>
              <a:buAutoNum type="alphaLcParenBoth"/>
              <a:tabLst>
                <a:tab pos="685800" algn="l"/>
              </a:tabLst>
            </a:pPr>
            <a:r>
              <a:rPr lang="en-US" dirty="0">
                <a:effectLst/>
                <a:latin typeface="Times New Roman" panose="02020603050405020304" pitchFamily="18" charset="0"/>
                <a:ea typeface="Times New Roman" panose="02020603050405020304" pitchFamily="18" charset="0"/>
              </a:rPr>
              <a:t> Be a CNC milling machine with contouring control</a:t>
            </a:r>
          </a:p>
          <a:p>
            <a:pPr marL="557213" lvl="1" indent="-214313">
              <a:spcBef>
                <a:spcPts val="0"/>
              </a:spcBef>
              <a:buFont typeface="+mj-lt"/>
              <a:buAutoNum type="alphaLcParenBoth"/>
              <a:tabLst>
                <a:tab pos="685800" algn="l"/>
              </a:tabLst>
            </a:pPr>
            <a:endParaRPr lang="en-US" dirty="0">
              <a:effectLst/>
              <a:latin typeface="Times New Roman" panose="02020603050405020304" pitchFamily="18" charset="0"/>
              <a:ea typeface="Times New Roman" panose="02020603050405020304" pitchFamily="18" charset="0"/>
            </a:endParaRPr>
          </a:p>
          <a:p>
            <a:pPr marL="557213" lvl="1" indent="-214313">
              <a:spcBef>
                <a:spcPts val="0"/>
              </a:spcBef>
              <a:buFont typeface="+mj-lt"/>
              <a:buAutoNum type="alphaLcParenBoth"/>
              <a:tabLst>
                <a:tab pos="685800" algn="l"/>
              </a:tabLst>
            </a:pPr>
            <a:r>
              <a:rPr lang="en-US" dirty="0">
                <a:effectLst/>
                <a:highlight>
                  <a:srgbClr val="FFFF00"/>
                </a:highlight>
                <a:latin typeface="Times New Roman" panose="02020603050405020304" pitchFamily="18" charset="0"/>
                <a:ea typeface="Times New Roman" panose="02020603050405020304" pitchFamily="18" charset="0"/>
              </a:rPr>
              <a:t>None of the others</a:t>
            </a:r>
          </a:p>
          <a:p>
            <a:pPr marL="0">
              <a:spcBef>
                <a:spcPts val="0"/>
              </a:spcBef>
            </a:pPr>
            <a:endParaRPr lang="en-US"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5539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702" y="247561"/>
            <a:ext cx="3068139" cy="575400"/>
          </a:xfrm>
        </p:spPr>
        <p:txBody>
          <a:bodyPr>
            <a:normAutofit/>
          </a:bodyPr>
          <a:lstStyle/>
          <a:p>
            <a:r>
              <a:rPr lang="en-US" sz="2400" dirty="0"/>
              <a:t>Addition of 3 bits </a:t>
            </a:r>
          </a:p>
        </p:txBody>
      </p:sp>
      <p:graphicFrame>
        <p:nvGraphicFramePr>
          <p:cNvPr id="4" name="Content Placeholder 3"/>
          <p:cNvGraphicFramePr>
            <a:graphicFrameLocks noGrp="1"/>
          </p:cNvGraphicFramePr>
          <p:nvPr>
            <p:ph idx="1"/>
          </p:nvPr>
        </p:nvGraphicFramePr>
        <p:xfrm>
          <a:off x="6318068" y="247561"/>
          <a:ext cx="3513908" cy="3133566"/>
        </p:xfrm>
        <a:graphic>
          <a:graphicData uri="http://schemas.openxmlformats.org/drawingml/2006/table">
            <a:tbl>
              <a:tblPr/>
              <a:tblGrid>
                <a:gridCol w="809898">
                  <a:extLst>
                    <a:ext uri="{9D8B030D-6E8A-4147-A177-3AD203B41FA5}">
                      <a16:colId xmlns:a16="http://schemas.microsoft.com/office/drawing/2014/main" val="20000"/>
                    </a:ext>
                  </a:extLst>
                </a:gridCol>
                <a:gridCol w="679268">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825379">
                  <a:extLst>
                    <a:ext uri="{9D8B030D-6E8A-4147-A177-3AD203B41FA5}">
                      <a16:colId xmlns:a16="http://schemas.microsoft.com/office/drawing/2014/main" val="20003"/>
                    </a:ext>
                  </a:extLst>
                </a:gridCol>
                <a:gridCol w="650723">
                  <a:extLst>
                    <a:ext uri="{9D8B030D-6E8A-4147-A177-3AD203B41FA5}">
                      <a16:colId xmlns:a16="http://schemas.microsoft.com/office/drawing/2014/main" val="20004"/>
                    </a:ext>
                  </a:extLst>
                </a:gridCol>
              </a:tblGrid>
              <a:tr h="348174">
                <a:tc>
                  <a:txBody>
                    <a:bodyPr/>
                    <a:lstStyle/>
                    <a:p>
                      <a:pPr marL="0" marR="0" algn="ctr">
                        <a:spcBef>
                          <a:spcPts val="0"/>
                        </a:spcBef>
                        <a:spcAft>
                          <a:spcPts val="0"/>
                        </a:spcAft>
                      </a:pPr>
                      <a:r>
                        <a:rPr lang="en-US" sz="2000" i="1" dirty="0">
                          <a:effectLst/>
                          <a:latin typeface="Times New Roman" panose="02020603050405020304" pitchFamily="18" charset="0"/>
                          <a:ea typeface="Times New Roman" panose="02020603050405020304" pitchFamily="18" charset="0"/>
                        </a:rPr>
                        <a:t>a</a:t>
                      </a:r>
                      <a:endParaRPr lang="en-US"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a:effectLst/>
                          <a:latin typeface="Times New Roman" panose="02020603050405020304" pitchFamily="18" charset="0"/>
                          <a:ea typeface="Times New Roman" panose="02020603050405020304" pitchFamily="18" charset="0"/>
                        </a:rPr>
                        <a:t>b</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a:effectLst/>
                          <a:latin typeface="Times New Roman" panose="02020603050405020304" pitchFamily="18" charset="0"/>
                          <a:ea typeface="Times New Roman" panose="02020603050405020304" pitchFamily="18" charset="0"/>
                        </a:rPr>
                        <a:t>c</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a:effectLst/>
                          <a:latin typeface="Times New Roman" panose="02020603050405020304" pitchFamily="18" charset="0"/>
                          <a:ea typeface="Times New Roman" panose="02020603050405020304" pitchFamily="18" charset="0"/>
                        </a:rPr>
                        <a:t>carry</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dirty="0">
                          <a:effectLst/>
                          <a:latin typeface="Times New Roman" panose="02020603050405020304" pitchFamily="18" charset="0"/>
                          <a:ea typeface="Times New Roman" panose="02020603050405020304" pitchFamily="18" charset="0"/>
                        </a:rPr>
                        <a:t>sum</a:t>
                      </a:r>
                      <a:endParaRPr lang="en-US"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8174">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348174">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348174">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348174">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48174">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r h="348174">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r h="348174">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348174">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5" name="Rectangle 4"/>
          <p:cNvSpPr/>
          <p:nvPr/>
        </p:nvSpPr>
        <p:spPr>
          <a:xfrm>
            <a:off x="1765664" y="1180237"/>
            <a:ext cx="4193177" cy="1754326"/>
          </a:xfrm>
          <a:prstGeom prst="rect">
            <a:avLst/>
          </a:prstGeom>
        </p:spPr>
        <p:txBody>
          <a:bodyPr wrap="square">
            <a:spAutoFit/>
          </a:bodyPr>
          <a:lstStyle/>
          <a:p>
            <a:pPr algn="just"/>
            <a:r>
              <a:rPr lang="en-US" dirty="0">
                <a:latin typeface="Times New Roman" panose="02020603050405020304" pitchFamily="18" charset="0"/>
                <a:ea typeface="Times New Roman" panose="02020603050405020304" pitchFamily="18" charset="0"/>
              </a:rPr>
              <a:t>The sum takes up a value of 1 if </a:t>
            </a:r>
          </a:p>
          <a:p>
            <a:pPr algn="just"/>
            <a:r>
              <a:rPr lang="en-US" dirty="0">
                <a:latin typeface="Times New Roman" panose="02020603050405020304" pitchFamily="18" charset="0"/>
                <a:ea typeface="Times New Roman" panose="02020603050405020304" pitchFamily="18" charset="0"/>
              </a:rPr>
              <a:t> </a:t>
            </a:r>
          </a:p>
          <a:p>
            <a:pPr algn="ctr"/>
            <a:r>
              <a:rPr lang="en-US" dirty="0">
                <a:latin typeface="Times New Roman" panose="02020603050405020304" pitchFamily="18" charset="0"/>
                <a:ea typeface="Times New Roman" panose="02020603050405020304" pitchFamily="18" charset="0"/>
              </a:rPr>
              <a:t>             A and B and C are all 1</a:t>
            </a:r>
          </a:p>
          <a:p>
            <a:pPr algn="ctr"/>
            <a:r>
              <a:rPr lang="en-US" dirty="0">
                <a:latin typeface="Times New Roman" panose="02020603050405020304" pitchFamily="18" charset="0"/>
                <a:ea typeface="Times New Roman" panose="02020603050405020304" pitchFamily="18" charset="0"/>
              </a:rPr>
              <a:t>Or               A is 1 and B is 0 and C is 0</a:t>
            </a:r>
          </a:p>
          <a:p>
            <a:pPr algn="ctr"/>
            <a:r>
              <a:rPr lang="en-US" dirty="0">
                <a:latin typeface="Times New Roman" panose="02020603050405020304" pitchFamily="18" charset="0"/>
                <a:ea typeface="Times New Roman" panose="02020603050405020304" pitchFamily="18" charset="0"/>
              </a:rPr>
              <a:t>Or               A is 0 and B is 1 and C is 0</a:t>
            </a:r>
          </a:p>
          <a:p>
            <a:pPr algn="ctr"/>
            <a:r>
              <a:rPr lang="en-US" dirty="0">
                <a:latin typeface="Times New Roman" panose="02020603050405020304" pitchFamily="18" charset="0"/>
                <a:ea typeface="Times New Roman" panose="02020603050405020304" pitchFamily="18" charset="0"/>
              </a:rPr>
              <a:t>Or               A is 0 and B is 0 and C is 1</a:t>
            </a:r>
          </a:p>
        </p:txBody>
      </p:sp>
      <mc:AlternateContent xmlns:mc="http://schemas.openxmlformats.org/markup-compatibility/2006" xmlns:a14="http://schemas.microsoft.com/office/drawing/2010/main">
        <mc:Choice Requires="a14">
          <p:sp>
            <p:nvSpPr>
              <p:cNvPr id="6" name="TextBox 5"/>
              <p:cNvSpPr txBox="1"/>
              <p:nvPr/>
            </p:nvSpPr>
            <p:spPr>
              <a:xfrm>
                <a:off x="2059577" y="3997234"/>
                <a:ext cx="8112034" cy="2282548"/>
              </a:xfrm>
              <a:prstGeom prst="rect">
                <a:avLst/>
              </a:prstGeom>
              <a:noFill/>
            </p:spPr>
            <p:txBody>
              <a:bodyPr wrap="square" rtlCol="0">
                <a:spAutoFit/>
              </a:bodyPr>
              <a:lstStyle/>
              <a:p>
                <a14:m>
                  <m:oMath xmlns:m="http://schemas.openxmlformats.org/officeDocument/2006/math">
                    <m:r>
                      <m:rPr>
                        <m:sty m:val="p"/>
                      </m:rPr>
                      <a:rPr lang="en-US" sz="2800">
                        <a:latin typeface="Cambria Math" panose="02040503050406030204" pitchFamily="18" charset="0"/>
                      </a:rPr>
                      <m:t>Hence</m:t>
                    </m:r>
                    <m:r>
                      <a:rPr lang="en-US" sz="2800">
                        <a:latin typeface="Cambria Math" panose="02040503050406030204" pitchFamily="18" charset="0"/>
                      </a:rPr>
                      <m:t>,  </m:t>
                    </m:r>
                    <m:r>
                      <a:rPr lang="en-US" sz="2800" b="1">
                        <a:latin typeface="Cambria Math" panose="02040503050406030204" pitchFamily="18" charset="0"/>
                      </a:rPr>
                      <m:t>𝐬𝐮𝐦</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𝐵</m:t>
                    </m:r>
                    <m:r>
                      <a:rPr lang="en-US" sz="2800" i="1">
                        <a:latin typeface="Cambria Math" panose="02040503050406030204" pitchFamily="18" charset="0"/>
                      </a:rPr>
                      <m:t>.</m:t>
                    </m:r>
                    <m:r>
                      <a:rPr lang="en-US" sz="2800" i="1">
                        <a:latin typeface="Cambria Math" panose="02040503050406030204" pitchFamily="18" charset="0"/>
                      </a:rPr>
                      <m:t>𝐶</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𝐵</m:t>
                        </m:r>
                      </m:e>
                      <m:sup>
                        <m:r>
                          <a:rPr lang="en-US" sz="2800" i="1">
                            <a:latin typeface="Cambria Math" panose="02040503050406030204" pitchFamily="18" charset="0"/>
                          </a:rPr>
                          <m:t>′</m:t>
                        </m:r>
                      </m:sup>
                    </m:sSup>
                    <m:r>
                      <a:rPr lang="en-US" sz="280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𝐶</m:t>
                        </m:r>
                      </m:e>
                      <m:sup>
                        <m:r>
                          <a:rPr lang="en-US" sz="2800" i="1">
                            <a:latin typeface="Cambria Math" panose="02040503050406030204" pitchFamily="18" charset="0"/>
                          </a:rPr>
                          <m:t>′</m:t>
                        </m:r>
                      </m:sup>
                    </m:sSup>
                  </m:oMath>
                </a14:m>
                <a:r>
                  <a:rPr lang="en-US" sz="2800" dirty="0"/>
                  <a:t>+</a:t>
                </a:r>
                <a14:m>
                  <m:oMath xmlns:m="http://schemas.openxmlformats.org/officeDocument/2006/math">
                    <m:sSup>
                      <m:sSupPr>
                        <m:ctrlPr>
                          <a:rPr lang="en-US" sz="2800" i="1" dirty="0">
                            <a:latin typeface="Cambria Math" panose="02040503050406030204" pitchFamily="18" charset="0"/>
                          </a:rPr>
                        </m:ctrlPr>
                      </m:sSupPr>
                      <m:e>
                        <m:r>
                          <a:rPr lang="en-US" sz="2800" i="1" dirty="0">
                            <a:latin typeface="Cambria Math" panose="02040503050406030204" pitchFamily="18" charset="0"/>
                          </a:rPr>
                          <m:t>𝐴</m:t>
                        </m:r>
                      </m:e>
                      <m:sup>
                        <m:r>
                          <a:rPr lang="en-US" sz="2800" i="1" dirty="0">
                            <a:latin typeface="Cambria Math" panose="02040503050406030204" pitchFamily="18" charset="0"/>
                          </a:rPr>
                          <m:t>′</m:t>
                        </m:r>
                      </m:sup>
                    </m:sSup>
                    <m:r>
                      <a:rPr lang="en-US" sz="2800" dirty="0">
                        <a:latin typeface="Cambria Math" panose="02040503050406030204" pitchFamily="18" charset="0"/>
                      </a:rPr>
                      <m:t>.</m:t>
                    </m:r>
                  </m:oMath>
                </a14:m>
                <a:r>
                  <a:rPr lang="en-US" sz="2800" i="1" dirty="0"/>
                  <a:t>B.</a:t>
                </a:r>
                <a14:m>
                  <m:oMath xmlns:m="http://schemas.openxmlformats.org/officeDocument/2006/math">
                    <m:sSup>
                      <m:sSupPr>
                        <m:ctrlPr>
                          <a:rPr lang="en-US" sz="2800" i="1" dirty="0">
                            <a:latin typeface="Cambria Math" panose="02040503050406030204" pitchFamily="18" charset="0"/>
                          </a:rPr>
                        </m:ctrlPr>
                      </m:sSupPr>
                      <m:e>
                        <m:r>
                          <a:rPr lang="en-US" sz="2800" i="1" dirty="0">
                            <a:latin typeface="Cambria Math" panose="02040503050406030204" pitchFamily="18" charset="0"/>
                          </a:rPr>
                          <m:t>𝐶</m:t>
                        </m:r>
                      </m:e>
                      <m:sup>
                        <m:r>
                          <a:rPr lang="en-US" sz="2800" i="1" dirty="0">
                            <a:latin typeface="Cambria Math" panose="02040503050406030204" pitchFamily="18" charset="0"/>
                          </a:rPr>
                          <m:t>′</m:t>
                        </m:r>
                      </m:sup>
                    </m:sSup>
                    <m:r>
                      <a:rPr lang="en-US" sz="2800"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𝐴</m:t>
                        </m:r>
                      </m:e>
                      <m:sup>
                        <m:r>
                          <a:rPr lang="en-US" sz="2800" i="1" dirty="0">
                            <a:latin typeface="Cambria Math" panose="02040503050406030204" pitchFamily="18" charset="0"/>
                          </a:rPr>
                          <m:t>′</m:t>
                        </m:r>
                      </m:sup>
                    </m:sSup>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𝐵</m:t>
                        </m:r>
                      </m:e>
                      <m:sup>
                        <m:r>
                          <a:rPr lang="en-US" sz="2800" i="1" dirty="0">
                            <a:latin typeface="Cambria Math" panose="02040503050406030204" pitchFamily="18" charset="0"/>
                          </a:rPr>
                          <m:t>′</m:t>
                        </m:r>
                      </m:sup>
                    </m:sSup>
                  </m:oMath>
                </a14:m>
                <a:r>
                  <a:rPr lang="en-US" sz="2800" dirty="0"/>
                  <a:t>.</a:t>
                </a:r>
                <a:r>
                  <a:rPr lang="en-US" sz="2800" i="1" dirty="0"/>
                  <a:t>C</a:t>
                </a:r>
              </a:p>
              <a:p>
                <a:endParaRPr lang="en-US" sz="2800" dirty="0"/>
              </a:p>
              <a:p>
                <a:r>
                  <a:rPr lang="en-US" sz="2800" dirty="0"/>
                  <a:t>And</a:t>
                </a:r>
                <a14:m>
                  <m:oMath xmlns:m="http://schemas.openxmlformats.org/officeDocument/2006/math">
                    <m:r>
                      <a:rPr lang="en-US" sz="2800" b="1">
                        <a:latin typeface="Cambria Math" panose="02040503050406030204" pitchFamily="18" charset="0"/>
                      </a:rPr>
                      <m:t>𝐜𝐚𝐫𝐫𝐲</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𝐵</m:t>
                    </m:r>
                    <m:r>
                      <a:rPr lang="en-US" sz="2800" i="1">
                        <a:latin typeface="Cambria Math" panose="02040503050406030204" pitchFamily="18" charset="0"/>
                      </a:rPr>
                      <m:t>.</m:t>
                    </m:r>
                    <m:r>
                      <a:rPr lang="en-US" sz="2800" i="1">
                        <a:latin typeface="Cambria Math" panose="02040503050406030204" pitchFamily="18" charset="0"/>
                      </a:rPr>
                      <m:t>𝐶</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𝐵</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𝐶</m:t>
                        </m:r>
                      </m:e>
                      <m:sup>
                        <m:r>
                          <a:rPr lang="en-US" sz="2800" i="1">
                            <a:latin typeface="Cambria Math" panose="02040503050406030204" pitchFamily="18" charset="0"/>
                          </a:rPr>
                          <m:t>′</m:t>
                        </m:r>
                      </m:sup>
                    </m:sSup>
                  </m:oMath>
                </a14:m>
                <a:r>
                  <a:rPr lang="en-US" sz="2800" dirty="0"/>
                  <a:t>+A</a:t>
                </a:r>
                <a14:m>
                  <m:oMath xmlns:m="http://schemas.openxmlformats.org/officeDocument/2006/math">
                    <m:r>
                      <a:rPr lang="en-US" sz="2800"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𝐵</m:t>
                        </m:r>
                      </m:e>
                      <m:sup>
                        <m:r>
                          <a:rPr lang="en-US" sz="2800" i="1" dirty="0">
                            <a:latin typeface="Cambria Math" panose="02040503050406030204" pitchFamily="18" charset="0"/>
                          </a:rPr>
                          <m:t>′</m:t>
                        </m:r>
                      </m:sup>
                    </m:sSup>
                  </m:oMath>
                </a14:m>
                <a:r>
                  <a:rPr lang="en-US" sz="2800" i="1" dirty="0"/>
                  <a:t>.C</a:t>
                </a:r>
                <a14:m>
                  <m:oMath xmlns:m="http://schemas.openxmlformats.org/officeDocument/2006/math">
                    <m:r>
                      <a:rPr lang="en-US" sz="2800"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𝐴</m:t>
                        </m:r>
                      </m:e>
                      <m:sup>
                        <m:r>
                          <a:rPr lang="en-US" sz="2800" i="1" dirty="0">
                            <a:latin typeface="Cambria Math" panose="02040503050406030204" pitchFamily="18" charset="0"/>
                          </a:rPr>
                          <m:t>′</m:t>
                        </m:r>
                      </m:sup>
                    </m:sSup>
                    <m:r>
                      <a:rPr lang="en-US" sz="2800" i="1" dirty="0">
                        <a:latin typeface="Cambria Math" panose="02040503050406030204" pitchFamily="18" charset="0"/>
                      </a:rPr>
                      <m:t>.</m:t>
                    </m:r>
                    <m:r>
                      <a:rPr lang="en-US" sz="2800" i="1" dirty="0">
                        <a:latin typeface="Cambria Math" panose="02040503050406030204" pitchFamily="18" charset="0"/>
                      </a:rPr>
                      <m:t>𝐵</m:t>
                    </m:r>
                  </m:oMath>
                </a14:m>
                <a:r>
                  <a:rPr lang="en-US" sz="2800" dirty="0"/>
                  <a:t>.</a:t>
                </a:r>
                <a:r>
                  <a:rPr lang="en-US" sz="2800" i="1" dirty="0"/>
                  <a:t>C</a:t>
                </a:r>
              </a:p>
              <a:p>
                <a:endParaRPr lang="en-US" sz="2800" dirty="0"/>
              </a:p>
              <a:p>
                <a:r>
                  <a:rPr lang="en-US" sz="2800" i="1" dirty="0">
                    <a:solidFill>
                      <a:srgbClr val="00B0F0"/>
                    </a:solidFill>
                  </a:rPr>
                  <a:t>Sum of the product terms</a:t>
                </a:r>
              </a:p>
            </p:txBody>
          </p:sp>
        </mc:Choice>
        <mc:Fallback xmlns="">
          <p:sp>
            <p:nvSpPr>
              <p:cNvPr id="6" name="TextBox 5"/>
              <p:cNvSpPr txBox="1">
                <a:spLocks noRot="1" noChangeAspect="1" noMove="1" noResize="1" noEditPoints="1" noAdjustHandles="1" noChangeArrowheads="1" noChangeShapeType="1" noTextEdit="1"/>
              </p:cNvSpPr>
              <p:nvPr/>
            </p:nvSpPr>
            <p:spPr>
              <a:xfrm>
                <a:off x="2059577" y="3997234"/>
                <a:ext cx="8112034" cy="2282548"/>
              </a:xfrm>
              <a:prstGeom prst="rect">
                <a:avLst/>
              </a:prstGeom>
              <a:blipFill>
                <a:blip r:embed="rId2"/>
                <a:stretch>
                  <a:fillRect l="-1578" t="-2674" b="-5348"/>
                </a:stretch>
              </a:blipFill>
            </p:spPr>
            <p:txBody>
              <a:bodyPr/>
              <a:lstStyle/>
              <a:p>
                <a:r>
                  <a:rPr lang="en-IN">
                    <a:noFill/>
                  </a:rPr>
                  <a:t> </a:t>
                </a:r>
              </a:p>
            </p:txBody>
          </p:sp>
        </mc:Fallback>
      </mc:AlternateContent>
    </p:spTree>
    <p:extLst>
      <p:ext uri="{BB962C8B-B14F-4D97-AF65-F5344CB8AC3E}">
        <p14:creationId xmlns:p14="http://schemas.microsoft.com/office/powerpoint/2010/main" val="3720599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MCQ - 9</a:t>
            </a:r>
          </a:p>
        </p:txBody>
      </p:sp>
      <p:grpSp>
        <p:nvGrpSpPr>
          <p:cNvPr id="3" name="Group 4">
            <a:extLst>
              <a:ext uri="{FF2B5EF4-FFF2-40B4-BE49-F238E27FC236}">
                <a16:creationId xmlns:a16="http://schemas.microsoft.com/office/drawing/2014/main" id="{6E64F99E-57FB-4878-97E0-31C73EDFBF49}"/>
              </a:ext>
            </a:extLst>
          </p:cNvPr>
          <p:cNvGrpSpPr>
            <a:grpSpLocks noChangeAspect="1"/>
          </p:cNvGrpSpPr>
          <p:nvPr/>
        </p:nvGrpSpPr>
        <p:grpSpPr bwMode="auto">
          <a:xfrm>
            <a:off x="2797175" y="1770063"/>
            <a:ext cx="6315075" cy="3786187"/>
            <a:chOff x="1762" y="1115"/>
            <a:chExt cx="3978" cy="2385"/>
          </a:xfrm>
        </p:grpSpPr>
        <p:sp>
          <p:nvSpPr>
            <p:cNvPr id="4" name="AutoShape 3">
              <a:extLst>
                <a:ext uri="{FF2B5EF4-FFF2-40B4-BE49-F238E27FC236}">
                  <a16:creationId xmlns:a16="http://schemas.microsoft.com/office/drawing/2014/main" id="{CED9D1C1-6761-4E02-B79E-3A64143DB969}"/>
                </a:ext>
              </a:extLst>
            </p:cNvPr>
            <p:cNvSpPr>
              <a:spLocks noChangeAspect="1" noChangeArrowheads="1" noTextEdit="1"/>
            </p:cNvSpPr>
            <p:nvPr/>
          </p:nvSpPr>
          <p:spPr bwMode="auto">
            <a:xfrm>
              <a:off x="1762" y="1115"/>
              <a:ext cx="3978" cy="2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 name="Rectangle 5">
              <a:extLst>
                <a:ext uri="{FF2B5EF4-FFF2-40B4-BE49-F238E27FC236}">
                  <a16:creationId xmlns:a16="http://schemas.microsoft.com/office/drawing/2014/main" id="{7322F6BE-C27D-4C35-A269-B80DE08C5296}"/>
                </a:ext>
              </a:extLst>
            </p:cNvPr>
            <p:cNvSpPr>
              <a:spLocks noChangeArrowheads="1"/>
            </p:cNvSpPr>
            <p:nvPr/>
          </p:nvSpPr>
          <p:spPr bwMode="auto">
            <a:xfrm>
              <a:off x="1762" y="1116"/>
              <a:ext cx="142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The following shape has to be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id="{00C505F6-CB27-4720-8CA7-619461A61F0A}"/>
                </a:ext>
              </a:extLst>
            </p:cNvPr>
            <p:cNvSpPr>
              <a:spLocks noChangeArrowheads="1"/>
            </p:cNvSpPr>
            <p:nvPr/>
          </p:nvSpPr>
          <p:spPr bwMode="auto">
            <a:xfrm>
              <a:off x="3115" y="1116"/>
              <a:ext cx="21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cut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ECD51D1E-564C-4201-ABB1-94A319285779}"/>
                </a:ext>
              </a:extLst>
            </p:cNvPr>
            <p:cNvSpPr>
              <a:spLocks noChangeArrowheads="1"/>
            </p:cNvSpPr>
            <p:nvPr/>
          </p:nvSpPr>
          <p:spPr bwMode="auto">
            <a:xfrm>
              <a:off x="3277" y="1116"/>
              <a:ext cx="235"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on 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AD0C82F2-E358-43E4-BA20-29780743C640}"/>
                </a:ext>
              </a:extLst>
            </p:cNvPr>
            <p:cNvSpPr>
              <a:spLocks noChangeArrowheads="1"/>
            </p:cNvSpPr>
            <p:nvPr/>
          </p:nvSpPr>
          <p:spPr bwMode="auto">
            <a:xfrm>
              <a:off x="3464" y="1116"/>
              <a:ext cx="7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467FBFFA-5381-4876-8020-2ABE32C0442C}"/>
                </a:ext>
              </a:extLst>
            </p:cNvPr>
            <p:cNvSpPr>
              <a:spLocks noChangeArrowheads="1"/>
            </p:cNvSpPr>
            <p:nvPr/>
          </p:nvSpPr>
          <p:spPr bwMode="auto">
            <a:xfrm>
              <a:off x="3491" y="1116"/>
              <a:ext cx="30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CNC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8F8BDF46-8534-4C01-904A-8EBB62A75B0F}"/>
                </a:ext>
              </a:extLst>
            </p:cNvPr>
            <p:cNvSpPr>
              <a:spLocks noChangeArrowheads="1"/>
            </p:cNvSpPr>
            <p:nvPr/>
          </p:nvSpPr>
          <p:spPr bwMode="auto">
            <a:xfrm>
              <a:off x="3746" y="1116"/>
              <a:ext cx="39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milling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15F69636-07C7-4BDD-8AB2-16D621DDC925}"/>
                </a:ext>
              </a:extLst>
            </p:cNvPr>
            <p:cNvSpPr>
              <a:spLocks noChangeArrowheads="1"/>
            </p:cNvSpPr>
            <p:nvPr/>
          </p:nvSpPr>
          <p:spPr bwMode="auto">
            <a:xfrm>
              <a:off x="4091" y="1116"/>
              <a:ext cx="155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machine. The raw material is flat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2">
              <a:extLst>
                <a:ext uri="{FF2B5EF4-FFF2-40B4-BE49-F238E27FC236}">
                  <a16:creationId xmlns:a16="http://schemas.microsoft.com/office/drawing/2014/main" id="{C31B1A28-6FB6-43B8-BF55-ACBA2120A880}"/>
                </a:ext>
              </a:extLst>
            </p:cNvPr>
            <p:cNvSpPr>
              <a:spLocks noChangeArrowheads="1"/>
            </p:cNvSpPr>
            <p:nvPr/>
          </p:nvSpPr>
          <p:spPr bwMode="auto">
            <a:xfrm>
              <a:off x="1804" y="1243"/>
              <a:ext cx="121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metal plate, 10 mm thick.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07873435-5EFE-4C31-96C8-C5D402CF19EB}"/>
                </a:ext>
              </a:extLst>
            </p:cNvPr>
            <p:cNvSpPr>
              <a:spLocks noChangeArrowheads="1"/>
            </p:cNvSpPr>
            <p:nvPr/>
          </p:nvSpPr>
          <p:spPr bwMode="auto">
            <a:xfrm>
              <a:off x="2960" y="1243"/>
              <a:ext cx="169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In order to carry out CNC milling, 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ED2EE922-B02D-414A-9F67-0AAC335DA9A4}"/>
                </a:ext>
              </a:extLst>
            </p:cNvPr>
            <p:cNvSpPr>
              <a:spLocks noChangeArrowheads="1"/>
            </p:cNvSpPr>
            <p:nvPr/>
          </p:nvSpPr>
          <p:spPr bwMode="auto">
            <a:xfrm>
              <a:off x="4582" y="1243"/>
              <a:ext cx="12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FE50745E-0F6A-4628-ADD1-E20AF533588A}"/>
                </a:ext>
              </a:extLst>
            </p:cNvPr>
            <p:cNvSpPr>
              <a:spLocks noChangeArrowheads="1"/>
            </p:cNvSpPr>
            <p:nvPr/>
          </p:nvSpPr>
          <p:spPr bwMode="auto">
            <a:xfrm>
              <a:off x="4658" y="1243"/>
              <a:ext cx="52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essentially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930EEFD8-3305-4D54-956B-0069CE0AE9F9}"/>
                </a:ext>
              </a:extLst>
            </p:cNvPr>
            <p:cNvSpPr>
              <a:spLocks noChangeArrowheads="1"/>
            </p:cNvSpPr>
            <p:nvPr/>
          </p:nvSpPr>
          <p:spPr bwMode="auto">
            <a:xfrm>
              <a:off x="5122" y="1243"/>
              <a:ext cx="7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7">
              <a:extLst>
                <a:ext uri="{FF2B5EF4-FFF2-40B4-BE49-F238E27FC236}">
                  <a16:creationId xmlns:a16="http://schemas.microsoft.com/office/drawing/2014/main" id="{3BA20530-344D-4D10-A0A4-FCBE556D53E7}"/>
                </a:ext>
              </a:extLst>
            </p:cNvPr>
            <p:cNvSpPr>
              <a:spLocks noChangeArrowheads="1"/>
            </p:cNvSpPr>
            <p:nvPr/>
          </p:nvSpPr>
          <p:spPr bwMode="auto">
            <a:xfrm>
              <a:off x="5151" y="1243"/>
              <a:ext cx="36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require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18">
              <a:extLst>
                <a:ext uri="{FF2B5EF4-FFF2-40B4-BE49-F238E27FC236}">
                  <a16:creationId xmlns:a16="http://schemas.microsoft.com/office/drawing/2014/main" id="{C50E5BC6-FEED-4909-8E0D-3B8657434625}"/>
                </a:ext>
              </a:extLst>
            </p:cNvPr>
            <p:cNvSpPr>
              <a:spLocks noChangeArrowheads="1"/>
            </p:cNvSpPr>
            <p:nvPr/>
          </p:nvSpPr>
          <p:spPr bwMode="auto">
            <a:xfrm>
              <a:off x="5463" y="1243"/>
              <a:ext cx="7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F24B9825-E67C-4AA2-B15F-5FF07A93EFF4}"/>
                </a:ext>
              </a:extLst>
            </p:cNvPr>
            <p:cNvSpPr>
              <a:spLocks noChangeArrowheads="1"/>
            </p:cNvSpPr>
            <p:nvPr/>
          </p:nvSpPr>
          <p:spPr bwMode="auto">
            <a:xfrm>
              <a:off x="1762" y="1370"/>
              <a:ext cx="7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44" name="Picture 20">
              <a:extLst>
                <a:ext uri="{FF2B5EF4-FFF2-40B4-BE49-F238E27FC236}">
                  <a16:creationId xmlns:a16="http://schemas.microsoft.com/office/drawing/2014/main" id="{05C97AF6-E350-4A3F-90A3-D0A7CAFEE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 y="1495"/>
              <a:ext cx="2054"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1">
              <a:extLst>
                <a:ext uri="{FF2B5EF4-FFF2-40B4-BE49-F238E27FC236}">
                  <a16:creationId xmlns:a16="http://schemas.microsoft.com/office/drawing/2014/main" id="{C7CC9697-79E0-4CBE-B736-68EA25ABFBBF}"/>
                </a:ext>
              </a:extLst>
            </p:cNvPr>
            <p:cNvSpPr>
              <a:spLocks noChangeArrowheads="1"/>
            </p:cNvSpPr>
            <p:nvPr/>
          </p:nvSpPr>
          <p:spPr bwMode="auto">
            <a:xfrm>
              <a:off x="4774" y="2611"/>
              <a:ext cx="7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22">
              <a:extLst>
                <a:ext uri="{FF2B5EF4-FFF2-40B4-BE49-F238E27FC236}">
                  <a16:creationId xmlns:a16="http://schemas.microsoft.com/office/drawing/2014/main" id="{71051951-984C-4647-98BF-C95B022D91A6}"/>
                </a:ext>
              </a:extLst>
            </p:cNvPr>
            <p:cNvSpPr>
              <a:spLocks noChangeArrowheads="1"/>
            </p:cNvSpPr>
            <p:nvPr/>
          </p:nvSpPr>
          <p:spPr bwMode="auto">
            <a:xfrm>
              <a:off x="1762" y="2712"/>
              <a:ext cx="7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23">
              <a:extLst>
                <a:ext uri="{FF2B5EF4-FFF2-40B4-BE49-F238E27FC236}">
                  <a16:creationId xmlns:a16="http://schemas.microsoft.com/office/drawing/2014/main" id="{06BD0C3D-E2F9-4FE3-8DD9-41D1578F06BC}"/>
                </a:ext>
              </a:extLst>
            </p:cNvPr>
            <p:cNvSpPr>
              <a:spLocks noChangeArrowheads="1"/>
            </p:cNvSpPr>
            <p:nvPr/>
          </p:nvSpPr>
          <p:spPr bwMode="auto">
            <a:xfrm>
              <a:off x="1927" y="2839"/>
              <a:ext cx="16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4">
              <a:extLst>
                <a:ext uri="{FF2B5EF4-FFF2-40B4-BE49-F238E27FC236}">
                  <a16:creationId xmlns:a16="http://schemas.microsoft.com/office/drawing/2014/main" id="{9E91B612-4591-48B7-9470-99FE265CF14B}"/>
                </a:ext>
              </a:extLst>
            </p:cNvPr>
            <p:cNvSpPr>
              <a:spLocks noChangeArrowheads="1"/>
            </p:cNvSpPr>
            <p:nvPr/>
          </p:nvSpPr>
          <p:spPr bwMode="auto">
            <a:xfrm>
              <a:off x="2050" y="2838"/>
              <a:ext cx="81"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5">
              <a:extLst>
                <a:ext uri="{FF2B5EF4-FFF2-40B4-BE49-F238E27FC236}">
                  <a16:creationId xmlns:a16="http://schemas.microsoft.com/office/drawing/2014/main" id="{0D30386C-74B8-4CA6-BC4F-34A29B382002}"/>
                </a:ext>
              </a:extLst>
            </p:cNvPr>
            <p:cNvSpPr>
              <a:spLocks noChangeArrowheads="1"/>
            </p:cNvSpPr>
            <p:nvPr/>
          </p:nvSpPr>
          <p:spPr bwMode="auto">
            <a:xfrm>
              <a:off x="2093" y="2839"/>
              <a:ext cx="21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 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6">
              <a:extLst>
                <a:ext uri="{FF2B5EF4-FFF2-40B4-BE49-F238E27FC236}">
                  <a16:creationId xmlns:a16="http://schemas.microsoft.com/office/drawing/2014/main" id="{79350DD8-F149-4018-8F52-020C56745DBC}"/>
                </a:ext>
              </a:extLst>
            </p:cNvPr>
            <p:cNvSpPr>
              <a:spLocks noChangeArrowheads="1"/>
            </p:cNvSpPr>
            <p:nvPr/>
          </p:nvSpPr>
          <p:spPr bwMode="auto">
            <a:xfrm>
              <a:off x="2255" y="2839"/>
              <a:ext cx="8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7">
              <a:extLst>
                <a:ext uri="{FF2B5EF4-FFF2-40B4-BE49-F238E27FC236}">
                  <a16:creationId xmlns:a16="http://schemas.microsoft.com/office/drawing/2014/main" id="{E7BC87FC-6CB2-4A94-8CAF-B8A12C5FC497}"/>
                </a:ext>
              </a:extLst>
            </p:cNvPr>
            <p:cNvSpPr>
              <a:spLocks noChangeArrowheads="1"/>
            </p:cNvSpPr>
            <p:nvPr/>
          </p:nvSpPr>
          <p:spPr bwMode="auto">
            <a:xfrm>
              <a:off x="2291" y="2839"/>
              <a:ext cx="179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axis CNC milling machine with a copy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8">
              <a:extLst>
                <a:ext uri="{FF2B5EF4-FFF2-40B4-BE49-F238E27FC236}">
                  <a16:creationId xmlns:a16="http://schemas.microsoft.com/office/drawing/2014/main" id="{958FFE6C-D40B-4784-AAFF-C955444C992A}"/>
                </a:ext>
              </a:extLst>
            </p:cNvPr>
            <p:cNvSpPr>
              <a:spLocks noChangeArrowheads="1"/>
            </p:cNvSpPr>
            <p:nvPr/>
          </p:nvSpPr>
          <p:spPr bwMode="auto">
            <a:xfrm>
              <a:off x="4013" y="2839"/>
              <a:ext cx="8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9">
              <a:extLst>
                <a:ext uri="{FF2B5EF4-FFF2-40B4-BE49-F238E27FC236}">
                  <a16:creationId xmlns:a16="http://schemas.microsoft.com/office/drawing/2014/main" id="{0882D422-AEC2-49DD-8C8F-37E325CF9115}"/>
                </a:ext>
              </a:extLst>
            </p:cNvPr>
            <p:cNvSpPr>
              <a:spLocks noChangeArrowheads="1"/>
            </p:cNvSpPr>
            <p:nvPr/>
          </p:nvSpPr>
          <p:spPr bwMode="auto">
            <a:xfrm>
              <a:off x="4049" y="2839"/>
              <a:ext cx="888"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milling attachment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30">
              <a:extLst>
                <a:ext uri="{FF2B5EF4-FFF2-40B4-BE49-F238E27FC236}">
                  <a16:creationId xmlns:a16="http://schemas.microsoft.com/office/drawing/2014/main" id="{E301BE0C-E2E3-4E33-A228-69BB122AB8CC}"/>
                </a:ext>
              </a:extLst>
            </p:cNvPr>
            <p:cNvSpPr>
              <a:spLocks noChangeArrowheads="1"/>
            </p:cNvSpPr>
            <p:nvPr/>
          </p:nvSpPr>
          <p:spPr bwMode="auto">
            <a:xfrm>
              <a:off x="4881" y="2839"/>
              <a:ext cx="7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31">
              <a:extLst>
                <a:ext uri="{FF2B5EF4-FFF2-40B4-BE49-F238E27FC236}">
                  <a16:creationId xmlns:a16="http://schemas.microsoft.com/office/drawing/2014/main" id="{D7654F87-DDDF-41B0-AA61-A7A598F82D29}"/>
                </a:ext>
              </a:extLst>
            </p:cNvPr>
            <p:cNvSpPr>
              <a:spLocks noChangeArrowheads="1"/>
            </p:cNvSpPr>
            <p:nvPr/>
          </p:nvSpPr>
          <p:spPr bwMode="auto">
            <a:xfrm>
              <a:off x="1927" y="2966"/>
              <a:ext cx="175"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32">
              <a:extLst>
                <a:ext uri="{FF2B5EF4-FFF2-40B4-BE49-F238E27FC236}">
                  <a16:creationId xmlns:a16="http://schemas.microsoft.com/office/drawing/2014/main" id="{DC5A1C40-0CBD-484E-B198-04C97F22630D}"/>
                </a:ext>
              </a:extLst>
            </p:cNvPr>
            <p:cNvSpPr>
              <a:spLocks noChangeArrowheads="1"/>
            </p:cNvSpPr>
            <p:nvPr/>
          </p:nvSpPr>
          <p:spPr bwMode="auto">
            <a:xfrm>
              <a:off x="2056" y="2965"/>
              <a:ext cx="81"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33">
              <a:extLst>
                <a:ext uri="{FF2B5EF4-FFF2-40B4-BE49-F238E27FC236}">
                  <a16:creationId xmlns:a16="http://schemas.microsoft.com/office/drawing/2014/main" id="{01794411-5121-437C-81AA-B2EBBF1A7B36}"/>
                </a:ext>
              </a:extLst>
            </p:cNvPr>
            <p:cNvSpPr>
              <a:spLocks noChangeArrowheads="1"/>
            </p:cNvSpPr>
            <p:nvPr/>
          </p:nvSpPr>
          <p:spPr bwMode="auto">
            <a:xfrm>
              <a:off x="2093" y="2966"/>
              <a:ext cx="15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34">
              <a:extLst>
                <a:ext uri="{FF2B5EF4-FFF2-40B4-BE49-F238E27FC236}">
                  <a16:creationId xmlns:a16="http://schemas.microsoft.com/office/drawing/2014/main" id="{FBB7C5A0-6067-48E6-BDAE-8066B74BB758}"/>
                </a:ext>
              </a:extLst>
            </p:cNvPr>
            <p:cNvSpPr>
              <a:spLocks noChangeArrowheads="1"/>
            </p:cNvSpPr>
            <p:nvPr/>
          </p:nvSpPr>
          <p:spPr bwMode="auto">
            <a:xfrm>
              <a:off x="2200" y="2966"/>
              <a:ext cx="10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35">
              <a:extLst>
                <a:ext uri="{FF2B5EF4-FFF2-40B4-BE49-F238E27FC236}">
                  <a16:creationId xmlns:a16="http://schemas.microsoft.com/office/drawing/2014/main" id="{058B24DD-BA34-4B6D-B3E2-03ABEAF66438}"/>
                </a:ext>
              </a:extLst>
            </p:cNvPr>
            <p:cNvSpPr>
              <a:spLocks noChangeArrowheads="1"/>
            </p:cNvSpPr>
            <p:nvPr/>
          </p:nvSpPr>
          <p:spPr bwMode="auto">
            <a:xfrm>
              <a:off x="2255" y="2966"/>
              <a:ext cx="8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6">
              <a:extLst>
                <a:ext uri="{FF2B5EF4-FFF2-40B4-BE49-F238E27FC236}">
                  <a16:creationId xmlns:a16="http://schemas.microsoft.com/office/drawing/2014/main" id="{D861D782-9550-48CE-8321-C33A47976021}"/>
                </a:ext>
              </a:extLst>
            </p:cNvPr>
            <p:cNvSpPr>
              <a:spLocks noChangeArrowheads="1"/>
            </p:cNvSpPr>
            <p:nvPr/>
          </p:nvSpPr>
          <p:spPr bwMode="auto">
            <a:xfrm>
              <a:off x="2291" y="2966"/>
              <a:ext cx="78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axis CNC millin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37">
              <a:extLst>
                <a:ext uri="{FF2B5EF4-FFF2-40B4-BE49-F238E27FC236}">
                  <a16:creationId xmlns:a16="http://schemas.microsoft.com/office/drawing/2014/main" id="{3F28A968-5E81-4B84-B522-A7D7ACA584A9}"/>
                </a:ext>
              </a:extLst>
            </p:cNvPr>
            <p:cNvSpPr>
              <a:spLocks noChangeArrowheads="1"/>
            </p:cNvSpPr>
            <p:nvPr/>
          </p:nvSpPr>
          <p:spPr bwMode="auto">
            <a:xfrm>
              <a:off x="3016" y="2966"/>
              <a:ext cx="101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g machine with a ball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8">
              <a:extLst>
                <a:ext uri="{FF2B5EF4-FFF2-40B4-BE49-F238E27FC236}">
                  <a16:creationId xmlns:a16="http://schemas.microsoft.com/office/drawing/2014/main" id="{43CF4C54-9D28-40CD-92BA-755F31F25134}"/>
                </a:ext>
              </a:extLst>
            </p:cNvPr>
            <p:cNvSpPr>
              <a:spLocks noChangeArrowheads="1"/>
            </p:cNvSpPr>
            <p:nvPr/>
          </p:nvSpPr>
          <p:spPr bwMode="auto">
            <a:xfrm>
              <a:off x="3964" y="2966"/>
              <a:ext cx="8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9">
              <a:extLst>
                <a:ext uri="{FF2B5EF4-FFF2-40B4-BE49-F238E27FC236}">
                  <a16:creationId xmlns:a16="http://schemas.microsoft.com/office/drawing/2014/main" id="{EC248A1E-AC4B-4B3C-9D7C-BDAFDEF19C88}"/>
                </a:ext>
              </a:extLst>
            </p:cNvPr>
            <p:cNvSpPr>
              <a:spLocks noChangeArrowheads="1"/>
            </p:cNvSpPr>
            <p:nvPr/>
          </p:nvSpPr>
          <p:spPr bwMode="auto">
            <a:xfrm>
              <a:off x="4001" y="2966"/>
              <a:ext cx="84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end milling cutter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40">
              <a:extLst>
                <a:ext uri="{FF2B5EF4-FFF2-40B4-BE49-F238E27FC236}">
                  <a16:creationId xmlns:a16="http://schemas.microsoft.com/office/drawing/2014/main" id="{98FDE854-E008-4DB9-A0A6-DA7C167B2B3B}"/>
                </a:ext>
              </a:extLst>
            </p:cNvPr>
            <p:cNvSpPr>
              <a:spLocks noChangeArrowheads="1"/>
            </p:cNvSpPr>
            <p:nvPr/>
          </p:nvSpPr>
          <p:spPr bwMode="auto">
            <a:xfrm>
              <a:off x="4785" y="2966"/>
              <a:ext cx="7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41">
              <a:extLst>
                <a:ext uri="{FF2B5EF4-FFF2-40B4-BE49-F238E27FC236}">
                  <a16:creationId xmlns:a16="http://schemas.microsoft.com/office/drawing/2014/main" id="{CFA10CE3-262F-4EEC-AEA2-F0B6CC705EC6}"/>
                </a:ext>
              </a:extLst>
            </p:cNvPr>
            <p:cNvSpPr>
              <a:spLocks noChangeArrowheads="1"/>
            </p:cNvSpPr>
            <p:nvPr/>
          </p:nvSpPr>
          <p:spPr bwMode="auto">
            <a:xfrm>
              <a:off x="1927" y="3093"/>
              <a:ext cx="16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42">
              <a:extLst>
                <a:ext uri="{FF2B5EF4-FFF2-40B4-BE49-F238E27FC236}">
                  <a16:creationId xmlns:a16="http://schemas.microsoft.com/office/drawing/2014/main" id="{2F65DAC1-04BC-458E-811B-E2393A304294}"/>
                </a:ext>
              </a:extLst>
            </p:cNvPr>
            <p:cNvSpPr>
              <a:spLocks noChangeArrowheads="1"/>
            </p:cNvSpPr>
            <p:nvPr/>
          </p:nvSpPr>
          <p:spPr bwMode="auto">
            <a:xfrm>
              <a:off x="2050" y="3092"/>
              <a:ext cx="81"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43">
              <a:extLst>
                <a:ext uri="{FF2B5EF4-FFF2-40B4-BE49-F238E27FC236}">
                  <a16:creationId xmlns:a16="http://schemas.microsoft.com/office/drawing/2014/main" id="{70B64F9C-5AE6-43F6-99AB-2BEFDC20AFD8}"/>
                </a:ext>
              </a:extLst>
            </p:cNvPr>
            <p:cNvSpPr>
              <a:spLocks noChangeArrowheads="1"/>
            </p:cNvSpPr>
            <p:nvPr/>
          </p:nvSpPr>
          <p:spPr bwMode="auto">
            <a:xfrm>
              <a:off x="2093" y="3093"/>
              <a:ext cx="21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 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44">
              <a:extLst>
                <a:ext uri="{FF2B5EF4-FFF2-40B4-BE49-F238E27FC236}">
                  <a16:creationId xmlns:a16="http://schemas.microsoft.com/office/drawing/2014/main" id="{4BB90BDB-D6E5-467B-B4CD-390107296CF9}"/>
                </a:ext>
              </a:extLst>
            </p:cNvPr>
            <p:cNvSpPr>
              <a:spLocks noChangeArrowheads="1"/>
            </p:cNvSpPr>
            <p:nvPr/>
          </p:nvSpPr>
          <p:spPr bwMode="auto">
            <a:xfrm>
              <a:off x="2255" y="3093"/>
              <a:ext cx="8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45">
              <a:extLst>
                <a:ext uri="{FF2B5EF4-FFF2-40B4-BE49-F238E27FC236}">
                  <a16:creationId xmlns:a16="http://schemas.microsoft.com/office/drawing/2014/main" id="{6484C71F-4E50-4C39-AB44-4D172F370FBF}"/>
                </a:ext>
              </a:extLst>
            </p:cNvPr>
            <p:cNvSpPr>
              <a:spLocks noChangeArrowheads="1"/>
            </p:cNvSpPr>
            <p:nvPr/>
          </p:nvSpPr>
          <p:spPr bwMode="auto">
            <a:xfrm>
              <a:off x="2291" y="3093"/>
              <a:ext cx="92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axis CNC machine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6">
              <a:extLst>
                <a:ext uri="{FF2B5EF4-FFF2-40B4-BE49-F238E27FC236}">
                  <a16:creationId xmlns:a16="http://schemas.microsoft.com/office/drawing/2014/main" id="{7D82C787-A88D-4C9D-9A76-21A6BE0FBE88}"/>
                </a:ext>
              </a:extLst>
            </p:cNvPr>
            <p:cNvSpPr>
              <a:spLocks noChangeArrowheads="1"/>
            </p:cNvSpPr>
            <p:nvPr/>
          </p:nvSpPr>
          <p:spPr bwMode="auto">
            <a:xfrm>
              <a:off x="3153" y="3093"/>
              <a:ext cx="56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with a copy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7">
              <a:extLst>
                <a:ext uri="{FF2B5EF4-FFF2-40B4-BE49-F238E27FC236}">
                  <a16:creationId xmlns:a16="http://schemas.microsoft.com/office/drawing/2014/main" id="{7D7BB5A4-722F-4215-BBBA-CF8985DDAE97}"/>
                </a:ext>
              </a:extLst>
            </p:cNvPr>
            <p:cNvSpPr>
              <a:spLocks noChangeArrowheads="1"/>
            </p:cNvSpPr>
            <p:nvPr/>
          </p:nvSpPr>
          <p:spPr bwMode="auto">
            <a:xfrm>
              <a:off x="3667" y="3093"/>
              <a:ext cx="8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8">
              <a:extLst>
                <a:ext uri="{FF2B5EF4-FFF2-40B4-BE49-F238E27FC236}">
                  <a16:creationId xmlns:a16="http://schemas.microsoft.com/office/drawing/2014/main" id="{A5ED840D-4288-4C7D-8D97-5E4AA02E46CD}"/>
                </a:ext>
              </a:extLst>
            </p:cNvPr>
            <p:cNvSpPr>
              <a:spLocks noChangeArrowheads="1"/>
            </p:cNvSpPr>
            <p:nvPr/>
          </p:nvSpPr>
          <p:spPr bwMode="auto">
            <a:xfrm>
              <a:off x="3703" y="3093"/>
              <a:ext cx="39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milling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49">
              <a:extLst>
                <a:ext uri="{FF2B5EF4-FFF2-40B4-BE49-F238E27FC236}">
                  <a16:creationId xmlns:a16="http://schemas.microsoft.com/office/drawing/2014/main" id="{84059A90-E563-478C-B46D-74B8531FA2D7}"/>
                </a:ext>
              </a:extLst>
            </p:cNvPr>
            <p:cNvSpPr>
              <a:spLocks noChangeArrowheads="1"/>
            </p:cNvSpPr>
            <p:nvPr/>
          </p:nvSpPr>
          <p:spPr bwMode="auto">
            <a:xfrm>
              <a:off x="4049" y="3093"/>
              <a:ext cx="53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attachment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50">
              <a:extLst>
                <a:ext uri="{FF2B5EF4-FFF2-40B4-BE49-F238E27FC236}">
                  <a16:creationId xmlns:a16="http://schemas.microsoft.com/office/drawing/2014/main" id="{0634360F-3354-49DF-8131-A29884336E6F}"/>
                </a:ext>
              </a:extLst>
            </p:cNvPr>
            <p:cNvSpPr>
              <a:spLocks noChangeArrowheads="1"/>
            </p:cNvSpPr>
            <p:nvPr/>
          </p:nvSpPr>
          <p:spPr bwMode="auto">
            <a:xfrm>
              <a:off x="4535" y="3093"/>
              <a:ext cx="7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51">
              <a:extLst>
                <a:ext uri="{FF2B5EF4-FFF2-40B4-BE49-F238E27FC236}">
                  <a16:creationId xmlns:a16="http://schemas.microsoft.com/office/drawing/2014/main" id="{7DC7B2ED-799A-44FB-B673-09C5917F9518}"/>
                </a:ext>
              </a:extLst>
            </p:cNvPr>
            <p:cNvSpPr>
              <a:spLocks noChangeArrowheads="1"/>
            </p:cNvSpPr>
            <p:nvPr/>
          </p:nvSpPr>
          <p:spPr bwMode="auto">
            <a:xfrm>
              <a:off x="1927" y="3220"/>
              <a:ext cx="175"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52">
              <a:extLst>
                <a:ext uri="{FF2B5EF4-FFF2-40B4-BE49-F238E27FC236}">
                  <a16:creationId xmlns:a16="http://schemas.microsoft.com/office/drawing/2014/main" id="{E2C0C1A8-C772-43E9-8E5D-BA5FF7ACCC5C}"/>
                </a:ext>
              </a:extLst>
            </p:cNvPr>
            <p:cNvSpPr>
              <a:spLocks noChangeArrowheads="1"/>
            </p:cNvSpPr>
            <p:nvPr/>
          </p:nvSpPr>
          <p:spPr bwMode="auto">
            <a:xfrm>
              <a:off x="2056" y="3219"/>
              <a:ext cx="81"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53">
              <a:extLst>
                <a:ext uri="{FF2B5EF4-FFF2-40B4-BE49-F238E27FC236}">
                  <a16:creationId xmlns:a16="http://schemas.microsoft.com/office/drawing/2014/main" id="{F71D25B1-31A9-406E-AC18-91C1B0E1AACF}"/>
                </a:ext>
              </a:extLst>
            </p:cNvPr>
            <p:cNvSpPr>
              <a:spLocks noChangeArrowheads="1"/>
            </p:cNvSpPr>
            <p:nvPr/>
          </p:nvSpPr>
          <p:spPr bwMode="auto">
            <a:xfrm>
              <a:off x="2093" y="3220"/>
              <a:ext cx="21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 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54">
              <a:extLst>
                <a:ext uri="{FF2B5EF4-FFF2-40B4-BE49-F238E27FC236}">
                  <a16:creationId xmlns:a16="http://schemas.microsoft.com/office/drawing/2014/main" id="{0BBF779A-9F7B-483E-807B-B9B7A6356FAB}"/>
                </a:ext>
              </a:extLst>
            </p:cNvPr>
            <p:cNvSpPr>
              <a:spLocks noChangeArrowheads="1"/>
            </p:cNvSpPr>
            <p:nvPr/>
          </p:nvSpPr>
          <p:spPr bwMode="auto">
            <a:xfrm>
              <a:off x="2255" y="3220"/>
              <a:ext cx="8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55">
              <a:extLst>
                <a:ext uri="{FF2B5EF4-FFF2-40B4-BE49-F238E27FC236}">
                  <a16:creationId xmlns:a16="http://schemas.microsoft.com/office/drawing/2014/main" id="{5EF14097-0D76-4A04-AB6A-B4024BCE6EBB}"/>
                </a:ext>
              </a:extLst>
            </p:cNvPr>
            <p:cNvSpPr>
              <a:spLocks noChangeArrowheads="1"/>
            </p:cNvSpPr>
            <p:nvPr/>
          </p:nvSpPr>
          <p:spPr bwMode="auto">
            <a:xfrm>
              <a:off x="2291" y="3220"/>
              <a:ext cx="92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axis CNC machine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56">
              <a:extLst>
                <a:ext uri="{FF2B5EF4-FFF2-40B4-BE49-F238E27FC236}">
                  <a16:creationId xmlns:a16="http://schemas.microsoft.com/office/drawing/2014/main" id="{1C962753-5EA7-4629-B481-B28D13A5CA27}"/>
                </a:ext>
              </a:extLst>
            </p:cNvPr>
            <p:cNvSpPr>
              <a:spLocks noChangeArrowheads="1"/>
            </p:cNvSpPr>
            <p:nvPr/>
          </p:nvSpPr>
          <p:spPr bwMode="auto">
            <a:xfrm>
              <a:off x="3153" y="3220"/>
              <a:ext cx="24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with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57">
              <a:extLst>
                <a:ext uri="{FF2B5EF4-FFF2-40B4-BE49-F238E27FC236}">
                  <a16:creationId xmlns:a16="http://schemas.microsoft.com/office/drawing/2014/main" id="{112B1673-8FEC-4CBE-99CD-F1A6E5DD7380}"/>
                </a:ext>
              </a:extLst>
            </p:cNvPr>
            <p:cNvSpPr>
              <a:spLocks noChangeArrowheads="1"/>
            </p:cNvSpPr>
            <p:nvPr/>
          </p:nvSpPr>
          <p:spPr bwMode="auto">
            <a:xfrm>
              <a:off x="3349" y="3220"/>
              <a:ext cx="7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58">
              <a:extLst>
                <a:ext uri="{FF2B5EF4-FFF2-40B4-BE49-F238E27FC236}">
                  <a16:creationId xmlns:a16="http://schemas.microsoft.com/office/drawing/2014/main" id="{DEBC7CB0-7BAA-4732-894B-E4C9CB998457}"/>
                </a:ext>
              </a:extLst>
            </p:cNvPr>
            <p:cNvSpPr>
              <a:spLocks noChangeArrowheads="1"/>
            </p:cNvSpPr>
            <p:nvPr/>
          </p:nvSpPr>
          <p:spPr bwMode="auto">
            <a:xfrm>
              <a:off x="3377" y="3220"/>
              <a:ext cx="12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59">
              <a:extLst>
                <a:ext uri="{FF2B5EF4-FFF2-40B4-BE49-F238E27FC236}">
                  <a16:creationId xmlns:a16="http://schemas.microsoft.com/office/drawing/2014/main" id="{911204F3-2F0E-4E80-9718-226549963F71}"/>
                </a:ext>
              </a:extLst>
            </p:cNvPr>
            <p:cNvSpPr>
              <a:spLocks noChangeArrowheads="1"/>
            </p:cNvSpPr>
            <p:nvPr/>
          </p:nvSpPr>
          <p:spPr bwMode="auto">
            <a:xfrm>
              <a:off x="3453" y="3220"/>
              <a:ext cx="21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ball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60">
              <a:extLst>
                <a:ext uri="{FF2B5EF4-FFF2-40B4-BE49-F238E27FC236}">
                  <a16:creationId xmlns:a16="http://schemas.microsoft.com/office/drawing/2014/main" id="{503319E3-8AB5-45D6-88D5-4F9A3DFBB2E7}"/>
                </a:ext>
              </a:extLst>
            </p:cNvPr>
            <p:cNvSpPr>
              <a:spLocks noChangeArrowheads="1"/>
            </p:cNvSpPr>
            <p:nvPr/>
          </p:nvSpPr>
          <p:spPr bwMode="auto">
            <a:xfrm>
              <a:off x="3618" y="3220"/>
              <a:ext cx="8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61">
              <a:extLst>
                <a:ext uri="{FF2B5EF4-FFF2-40B4-BE49-F238E27FC236}">
                  <a16:creationId xmlns:a16="http://schemas.microsoft.com/office/drawing/2014/main" id="{EE58D8C6-A251-43C1-9780-5A8161D28935}"/>
                </a:ext>
              </a:extLst>
            </p:cNvPr>
            <p:cNvSpPr>
              <a:spLocks noChangeArrowheads="1"/>
            </p:cNvSpPr>
            <p:nvPr/>
          </p:nvSpPr>
          <p:spPr bwMode="auto">
            <a:xfrm>
              <a:off x="3655" y="3220"/>
              <a:ext cx="84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end milling cutter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62">
              <a:extLst>
                <a:ext uri="{FF2B5EF4-FFF2-40B4-BE49-F238E27FC236}">
                  <a16:creationId xmlns:a16="http://schemas.microsoft.com/office/drawing/2014/main" id="{BF588968-611E-44E3-B555-44EA6FA98E54}"/>
                </a:ext>
              </a:extLst>
            </p:cNvPr>
            <p:cNvSpPr>
              <a:spLocks noChangeArrowheads="1"/>
            </p:cNvSpPr>
            <p:nvPr/>
          </p:nvSpPr>
          <p:spPr bwMode="auto">
            <a:xfrm>
              <a:off x="4439" y="3220"/>
              <a:ext cx="7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Rectangle 63">
              <a:extLst>
                <a:ext uri="{FF2B5EF4-FFF2-40B4-BE49-F238E27FC236}">
                  <a16:creationId xmlns:a16="http://schemas.microsoft.com/office/drawing/2014/main" id="{48ED5949-E1FB-44B5-B8A3-B3BCD4F1DEA8}"/>
                </a:ext>
              </a:extLst>
            </p:cNvPr>
            <p:cNvSpPr>
              <a:spLocks noChangeArrowheads="1"/>
            </p:cNvSpPr>
            <p:nvPr/>
          </p:nvSpPr>
          <p:spPr bwMode="auto">
            <a:xfrm>
              <a:off x="1927" y="3347"/>
              <a:ext cx="12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rPr>
                <a:t>(</a:t>
              </a:r>
              <a:r>
                <a:rPr kumimoji="0" lang="en-US" altLang="en-US" sz="1400" b="0" i="0" u="none" strike="noStrike" cap="none" normalizeH="0" baseline="0" dirty="0">
                  <a:ln>
                    <a:noFill/>
                  </a:ln>
                  <a:solidFill>
                    <a:srgbClr val="000000"/>
                  </a:solidFill>
                  <a:effectLst/>
                  <a:highlight>
                    <a:srgbClr val="FFFF00"/>
                  </a:highlight>
                  <a:latin typeface="Times New Roman" panose="02020603050405020304" pitchFamily="18" charset="0"/>
                </a:rPr>
                <a:t>e</a:t>
              </a:r>
              <a:r>
                <a:rPr kumimoji="0" lang="en-US" altLang="en-US" sz="1400" b="0" i="0" u="none" strike="noStrike" cap="none" normalizeH="0" baseline="0" dirty="0">
                  <a:ln>
                    <a:noFill/>
                  </a:ln>
                  <a:solidFill>
                    <a:srgbClr val="000000"/>
                  </a:solidFill>
                  <a:effectLst/>
                  <a:latin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24" name="Rectangle 64">
              <a:extLst>
                <a:ext uri="{FF2B5EF4-FFF2-40B4-BE49-F238E27FC236}">
                  <a16:creationId xmlns:a16="http://schemas.microsoft.com/office/drawing/2014/main" id="{FB8CB548-B235-4FDC-8D96-9DC8B10588A8}"/>
                </a:ext>
              </a:extLst>
            </p:cNvPr>
            <p:cNvSpPr>
              <a:spLocks noChangeArrowheads="1"/>
            </p:cNvSpPr>
            <p:nvPr/>
          </p:nvSpPr>
          <p:spPr bwMode="auto">
            <a:xfrm>
              <a:off x="2050" y="3346"/>
              <a:ext cx="81"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25" name="Rectangle 65">
              <a:extLst>
                <a:ext uri="{FF2B5EF4-FFF2-40B4-BE49-F238E27FC236}">
                  <a16:creationId xmlns:a16="http://schemas.microsoft.com/office/drawing/2014/main" id="{9EFC2662-E7C8-44D3-8035-267065B1E248}"/>
                </a:ext>
              </a:extLst>
            </p:cNvPr>
            <p:cNvSpPr>
              <a:spLocks noChangeArrowheads="1"/>
            </p:cNvSpPr>
            <p:nvPr/>
          </p:nvSpPr>
          <p:spPr bwMode="auto">
            <a:xfrm>
              <a:off x="2093" y="3347"/>
              <a:ext cx="87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None of the above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26" name="Rectangle 66">
              <a:extLst>
                <a:ext uri="{FF2B5EF4-FFF2-40B4-BE49-F238E27FC236}">
                  <a16:creationId xmlns:a16="http://schemas.microsoft.com/office/drawing/2014/main" id="{46544150-E777-4543-A34E-945DCC919289}"/>
                </a:ext>
              </a:extLst>
            </p:cNvPr>
            <p:cNvSpPr>
              <a:spLocks noChangeArrowheads="1"/>
            </p:cNvSpPr>
            <p:nvPr/>
          </p:nvSpPr>
          <p:spPr bwMode="auto">
            <a:xfrm>
              <a:off x="2905" y="3347"/>
              <a:ext cx="7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107348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57175" indent="-257175">
              <a:spcBef>
                <a:spcPts val="0"/>
              </a:spcBef>
              <a:buFont typeface="+mj-lt"/>
              <a:buAutoNum type="arabicParenBoth"/>
              <a:tabLst>
                <a:tab pos="342900" algn="l"/>
              </a:tabLst>
            </a:pPr>
            <a:r>
              <a:rPr lang="en-US" dirty="0">
                <a:effectLst/>
                <a:latin typeface="Times New Roman" panose="02020603050405020304" pitchFamily="18" charset="0"/>
                <a:ea typeface="Times New Roman" panose="02020603050405020304" pitchFamily="18" charset="0"/>
              </a:rPr>
              <a:t>For milling a bi-laterally symmetrical 2-D profile on metal plate 10 mm thick, a CNC milling machine would require the following accessory / attachment </a:t>
            </a:r>
            <a:endParaRPr lang="en-US" sz="2400" dirty="0">
              <a:latin typeface="Times New Roman" panose="02020603050405020304" pitchFamily="18" charset="0"/>
              <a:ea typeface="Times New Roman" panose="02020603050405020304" pitchFamily="18" charset="0"/>
            </a:endParaRPr>
          </a:p>
          <a:p>
            <a:pPr marL="0" indent="0">
              <a:spcBef>
                <a:spcPts val="0"/>
              </a:spcBef>
              <a:buNone/>
            </a:pPr>
            <a:r>
              <a:rPr lang="en-US" dirty="0">
                <a:effectLst/>
                <a:latin typeface="Times New Roman" panose="02020603050405020304" pitchFamily="18" charset="0"/>
                <a:ea typeface="Times New Roman" panose="02020603050405020304" pitchFamily="18" charset="0"/>
              </a:rPr>
              <a:t> </a:t>
            </a:r>
            <a:endParaRPr lang="en-US" sz="2400" dirty="0">
              <a:latin typeface="Times New Roman" panose="02020603050405020304" pitchFamily="18" charset="0"/>
              <a:ea typeface="Times New Roman" panose="02020603050405020304" pitchFamily="18" charset="0"/>
            </a:endParaRPr>
          </a:p>
          <a:p>
            <a:pPr marL="257175" indent="-257175">
              <a:spcBef>
                <a:spcPts val="0"/>
              </a:spcBef>
              <a:buFont typeface="+mj-lt"/>
              <a:buAutoNum type="alphaLcParenBoth"/>
              <a:tabLst>
                <a:tab pos="342900" algn="l"/>
                <a:tab pos="814388" algn="l"/>
              </a:tabLst>
            </a:pPr>
            <a:r>
              <a:rPr lang="en-US" dirty="0">
                <a:effectLst/>
                <a:latin typeface="Times New Roman" panose="02020603050405020304" pitchFamily="18" charset="0"/>
                <a:ea typeface="Times New Roman" panose="02020603050405020304" pitchFamily="18" charset="0"/>
              </a:rPr>
              <a:t>Copy milling attachment</a:t>
            </a:r>
            <a:endParaRPr lang="en-US" sz="2400" dirty="0">
              <a:latin typeface="Times New Roman" panose="02020603050405020304" pitchFamily="18" charset="0"/>
              <a:ea typeface="Times New Roman" panose="02020603050405020304" pitchFamily="18" charset="0"/>
            </a:endParaRPr>
          </a:p>
          <a:p>
            <a:pPr marL="257175" indent="-257175">
              <a:spcBef>
                <a:spcPts val="0"/>
              </a:spcBef>
              <a:buFont typeface="+mj-lt"/>
              <a:buAutoNum type="alphaLcParenBoth"/>
              <a:tabLst>
                <a:tab pos="342900" algn="l"/>
                <a:tab pos="814388" algn="l"/>
              </a:tabLst>
            </a:pPr>
            <a:r>
              <a:rPr lang="en-US" dirty="0">
                <a:effectLst/>
                <a:latin typeface="Times New Roman" panose="02020603050405020304" pitchFamily="18" charset="0"/>
                <a:ea typeface="Times New Roman" panose="02020603050405020304" pitchFamily="18" charset="0"/>
              </a:rPr>
              <a:t>Dividing head </a:t>
            </a:r>
            <a:endParaRPr lang="en-US" sz="2400" dirty="0">
              <a:latin typeface="Times New Roman" panose="02020603050405020304" pitchFamily="18" charset="0"/>
              <a:ea typeface="Times New Roman" panose="02020603050405020304" pitchFamily="18" charset="0"/>
            </a:endParaRPr>
          </a:p>
          <a:p>
            <a:pPr marL="257175" indent="-257175">
              <a:spcBef>
                <a:spcPts val="0"/>
              </a:spcBef>
              <a:buFont typeface="+mj-lt"/>
              <a:buAutoNum type="alphaLcParenBoth"/>
              <a:tabLst>
                <a:tab pos="342900" algn="l"/>
                <a:tab pos="814388" algn="l"/>
              </a:tabLst>
            </a:pPr>
            <a:r>
              <a:rPr lang="en-US" dirty="0">
                <a:effectLst/>
                <a:latin typeface="Times New Roman" panose="02020603050405020304" pitchFamily="18" charset="0"/>
                <a:ea typeface="Times New Roman" panose="02020603050405020304" pitchFamily="18" charset="0"/>
              </a:rPr>
              <a:t>Reversing table</a:t>
            </a:r>
            <a:endParaRPr lang="en-US" sz="2400" dirty="0">
              <a:latin typeface="Times New Roman" panose="02020603050405020304" pitchFamily="18" charset="0"/>
              <a:ea typeface="Times New Roman" panose="02020603050405020304" pitchFamily="18" charset="0"/>
            </a:endParaRPr>
          </a:p>
          <a:p>
            <a:pPr marL="257175" indent="-257175">
              <a:spcBef>
                <a:spcPts val="0"/>
              </a:spcBef>
              <a:buFont typeface="+mj-lt"/>
              <a:buAutoNum type="alphaLcParenBoth"/>
              <a:tabLst>
                <a:tab pos="342900" algn="l"/>
                <a:tab pos="814388" algn="l"/>
              </a:tabLst>
            </a:pPr>
            <a:r>
              <a:rPr lang="en-US" dirty="0">
                <a:effectLst/>
                <a:latin typeface="Times New Roman" panose="02020603050405020304" pitchFamily="18" charset="0"/>
                <a:ea typeface="Times New Roman" panose="02020603050405020304" pitchFamily="18" charset="0"/>
              </a:rPr>
              <a:t>Rotary table </a:t>
            </a:r>
            <a:endParaRPr lang="en-US" sz="2400" dirty="0">
              <a:latin typeface="Times New Roman" panose="02020603050405020304" pitchFamily="18" charset="0"/>
              <a:ea typeface="Times New Roman" panose="02020603050405020304" pitchFamily="18" charset="0"/>
            </a:endParaRPr>
          </a:p>
          <a:p>
            <a:pPr marL="257175" indent="-257175">
              <a:spcBef>
                <a:spcPts val="0"/>
              </a:spcBef>
              <a:buFont typeface="+mj-lt"/>
              <a:buAutoNum type="alphaLcParenBoth"/>
              <a:tabLst>
                <a:tab pos="342900" algn="l"/>
                <a:tab pos="814388" algn="l"/>
              </a:tabLst>
            </a:pPr>
            <a:r>
              <a:rPr lang="en-US" dirty="0">
                <a:effectLst/>
                <a:highlight>
                  <a:srgbClr val="FFFF00"/>
                </a:highlight>
                <a:latin typeface="Times New Roman" panose="02020603050405020304" pitchFamily="18" charset="0"/>
                <a:ea typeface="Times New Roman" panose="02020603050405020304" pitchFamily="18" charset="0"/>
              </a:rPr>
              <a:t>None of the above</a:t>
            </a:r>
            <a:endParaRPr lang="en-US" sz="2400" dirty="0">
              <a:highlight>
                <a:srgbClr val="FFFF00"/>
              </a:highligh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465166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171450">
              <a:spcBef>
                <a:spcPts val="0"/>
              </a:spcBef>
            </a:pPr>
            <a:r>
              <a:rPr lang="en-US" dirty="0">
                <a:effectLst/>
                <a:latin typeface="Times New Roman" panose="02020603050405020304" pitchFamily="18" charset="0"/>
                <a:ea typeface="Times New Roman" panose="02020603050405020304" pitchFamily="18" charset="0"/>
              </a:rPr>
              <a:t>In order to produce a circular groove by milling in CNC machining </a:t>
            </a:r>
            <a:r>
              <a:rPr lang="en-US" dirty="0" err="1">
                <a:effectLst/>
                <a:latin typeface="Times New Roman" panose="02020603050405020304" pitchFamily="18" charset="0"/>
                <a:ea typeface="Times New Roman" panose="02020603050405020304" pitchFamily="18" charset="0"/>
              </a:rPr>
              <a:t>centre</a:t>
            </a:r>
            <a:endParaRPr lang="en-US" sz="2400" dirty="0">
              <a:latin typeface="Times New Roman" panose="02020603050405020304" pitchFamily="18" charset="0"/>
              <a:ea typeface="Times New Roman" panose="02020603050405020304" pitchFamily="18" charset="0"/>
            </a:endParaRPr>
          </a:p>
          <a:p>
            <a:pPr marL="0">
              <a:spcBef>
                <a:spcPts val="0"/>
              </a:spcBef>
            </a:pPr>
            <a:r>
              <a:rPr lang="en-US" dirty="0">
                <a:effectLst/>
                <a:latin typeface="Times New Roman" panose="02020603050405020304" pitchFamily="18" charset="0"/>
                <a:ea typeface="Times New Roman" panose="02020603050405020304" pitchFamily="18" charset="0"/>
              </a:rPr>
              <a:t> </a:t>
            </a:r>
            <a:endParaRPr lang="en-US" sz="2400" dirty="0">
              <a:latin typeface="Times New Roman" panose="02020603050405020304" pitchFamily="18" charset="0"/>
              <a:ea typeface="Times New Roman" panose="02020603050405020304" pitchFamily="18" charset="0"/>
            </a:endParaRPr>
          </a:p>
          <a:p>
            <a:pPr marL="257175" indent="-257175">
              <a:spcBef>
                <a:spcPts val="0"/>
              </a:spcBef>
              <a:buFont typeface="+mj-lt"/>
              <a:buAutoNum type="alphaLcPeriod"/>
              <a:tabLst>
                <a:tab pos="814388" algn="l"/>
              </a:tabLst>
            </a:pPr>
            <a:r>
              <a:rPr lang="en-US" dirty="0">
                <a:effectLst/>
                <a:latin typeface="Times New Roman" panose="02020603050405020304" pitchFamily="18" charset="0"/>
                <a:ea typeface="Times New Roman" panose="02020603050405020304" pitchFamily="18" charset="0"/>
              </a:rPr>
              <a:t>A Universal Dividing head is necessary</a:t>
            </a:r>
            <a:endParaRPr lang="en-US" sz="2400" dirty="0">
              <a:latin typeface="Times New Roman" panose="02020603050405020304" pitchFamily="18" charset="0"/>
              <a:ea typeface="Times New Roman" panose="02020603050405020304" pitchFamily="18" charset="0"/>
            </a:endParaRPr>
          </a:p>
          <a:p>
            <a:pPr marL="257175" indent="-257175">
              <a:spcBef>
                <a:spcPts val="0"/>
              </a:spcBef>
              <a:buFont typeface="+mj-lt"/>
              <a:buAutoNum type="alphaLcPeriod"/>
              <a:tabLst>
                <a:tab pos="814388" algn="l"/>
              </a:tabLst>
            </a:pPr>
            <a:r>
              <a:rPr lang="en-US" dirty="0">
                <a:effectLst/>
                <a:latin typeface="Times New Roman" panose="02020603050405020304" pitchFamily="18" charset="0"/>
                <a:ea typeface="Times New Roman" panose="02020603050405020304" pitchFamily="18" charset="0"/>
              </a:rPr>
              <a:t>A planetary gear mechanism actuates table movement </a:t>
            </a:r>
            <a:endParaRPr lang="en-US" sz="2400" dirty="0">
              <a:latin typeface="Times New Roman" panose="02020603050405020304" pitchFamily="18" charset="0"/>
              <a:ea typeface="Times New Roman" panose="02020603050405020304" pitchFamily="18" charset="0"/>
            </a:endParaRPr>
          </a:p>
          <a:p>
            <a:pPr marL="257175" indent="-257175">
              <a:spcBef>
                <a:spcPts val="0"/>
              </a:spcBef>
              <a:buFont typeface="+mj-lt"/>
              <a:buAutoNum type="alphaLcPeriod"/>
              <a:tabLst>
                <a:tab pos="814388" algn="l"/>
              </a:tabLst>
            </a:pPr>
            <a:r>
              <a:rPr lang="en-US" dirty="0">
                <a:effectLst/>
                <a:latin typeface="Times New Roman" panose="02020603050405020304" pitchFamily="18" charset="0"/>
                <a:ea typeface="Times New Roman" panose="02020603050405020304" pitchFamily="18" charset="0"/>
              </a:rPr>
              <a:t>A Rotary table is necessary </a:t>
            </a:r>
            <a:endParaRPr lang="en-US" sz="2400" dirty="0">
              <a:latin typeface="Times New Roman" panose="02020603050405020304" pitchFamily="18" charset="0"/>
              <a:ea typeface="Times New Roman" panose="02020603050405020304" pitchFamily="18" charset="0"/>
            </a:endParaRPr>
          </a:p>
          <a:p>
            <a:pPr marL="257175" indent="-257175">
              <a:spcBef>
                <a:spcPts val="0"/>
              </a:spcBef>
              <a:buFont typeface="+mj-lt"/>
              <a:buAutoNum type="alphaLcPeriod"/>
              <a:tabLst>
                <a:tab pos="814388" algn="l"/>
              </a:tabLst>
            </a:pPr>
            <a:r>
              <a:rPr lang="en-US" dirty="0">
                <a:effectLst/>
                <a:highlight>
                  <a:srgbClr val="FFFF00"/>
                </a:highlight>
                <a:latin typeface="Times New Roman" panose="02020603050405020304" pitchFamily="18" charset="0"/>
                <a:ea typeface="Times New Roman" panose="02020603050405020304" pitchFamily="18" charset="0"/>
              </a:rPr>
              <a:t>None of the above</a:t>
            </a:r>
            <a:endParaRPr lang="en-US" sz="2400" dirty="0">
              <a:highlight>
                <a:srgbClr val="FFFF00"/>
              </a:highligh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207382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2">
              <a:spcBef>
                <a:spcPts val="0"/>
              </a:spcBef>
              <a:buFont typeface="+mj-lt"/>
              <a:buAutoNum type="arabicParenBoth" startAt="4"/>
              <a:tabLst>
                <a:tab pos="385763" algn="l"/>
              </a:tabLst>
            </a:pPr>
            <a:r>
              <a:rPr lang="en-US" sz="2700" dirty="0">
                <a:ea typeface="Times New Roman" panose="02020603050405020304" pitchFamily="18" charset="0"/>
              </a:rPr>
              <a:t>CNC is not applicable in </a:t>
            </a:r>
          </a:p>
          <a:p>
            <a:pPr marL="0" indent="0">
              <a:spcBef>
                <a:spcPts val="0"/>
              </a:spcBef>
              <a:buNone/>
            </a:pPr>
            <a:endParaRPr lang="en-US" sz="2700" dirty="0">
              <a:ea typeface="Times New Roman" panose="02020603050405020304" pitchFamily="18" charset="0"/>
            </a:endParaRPr>
          </a:p>
          <a:p>
            <a:pPr marL="257175" indent="-257175">
              <a:spcBef>
                <a:spcPts val="0"/>
              </a:spcBef>
              <a:buFont typeface="+mj-lt"/>
              <a:buAutoNum type="alphaLcPeriod"/>
              <a:tabLst>
                <a:tab pos="814388" algn="l"/>
              </a:tabLst>
            </a:pPr>
            <a:r>
              <a:rPr lang="en-US" sz="2700" dirty="0">
                <a:ea typeface="Times New Roman" panose="02020603050405020304" pitchFamily="18" charset="0"/>
              </a:rPr>
              <a:t>Drilling machine </a:t>
            </a:r>
          </a:p>
          <a:p>
            <a:pPr marL="257175" indent="-257175">
              <a:spcBef>
                <a:spcPts val="0"/>
              </a:spcBef>
              <a:buFont typeface="+mj-lt"/>
              <a:buAutoNum type="alphaLcPeriod"/>
              <a:tabLst>
                <a:tab pos="814388" algn="l"/>
              </a:tabLst>
            </a:pPr>
            <a:r>
              <a:rPr lang="en-US" sz="2700" dirty="0">
                <a:ea typeface="Times New Roman" panose="02020603050405020304" pitchFamily="18" charset="0"/>
              </a:rPr>
              <a:t>Milling machine</a:t>
            </a:r>
          </a:p>
          <a:p>
            <a:pPr marL="257175" indent="-257175">
              <a:spcBef>
                <a:spcPts val="0"/>
              </a:spcBef>
              <a:buFont typeface="+mj-lt"/>
              <a:buAutoNum type="alphaLcPeriod"/>
              <a:tabLst>
                <a:tab pos="814388" algn="l"/>
              </a:tabLst>
            </a:pPr>
            <a:r>
              <a:rPr lang="en-US" sz="2700" dirty="0">
                <a:ea typeface="Times New Roman" panose="02020603050405020304" pitchFamily="18" charset="0"/>
              </a:rPr>
              <a:t>Lathe</a:t>
            </a:r>
          </a:p>
          <a:p>
            <a:pPr marL="257175" indent="-257175">
              <a:spcBef>
                <a:spcPts val="0"/>
              </a:spcBef>
              <a:buFont typeface="+mj-lt"/>
              <a:buAutoNum type="alphaLcPeriod"/>
              <a:tabLst>
                <a:tab pos="814388" algn="l"/>
              </a:tabLst>
            </a:pPr>
            <a:r>
              <a:rPr lang="en-US" sz="2700" dirty="0">
                <a:ea typeface="Times New Roman" panose="02020603050405020304" pitchFamily="18" charset="0"/>
              </a:rPr>
              <a:t>All of the above</a:t>
            </a:r>
          </a:p>
          <a:p>
            <a:pPr marL="257175" indent="-257175">
              <a:spcBef>
                <a:spcPts val="0"/>
              </a:spcBef>
              <a:buFont typeface="+mj-lt"/>
              <a:buAutoNum type="alphaLcPeriod"/>
              <a:tabLst>
                <a:tab pos="814388" algn="l"/>
              </a:tabLst>
            </a:pPr>
            <a:r>
              <a:rPr lang="en-US" sz="2700" dirty="0">
                <a:highlight>
                  <a:srgbClr val="FFFF00"/>
                </a:highlight>
                <a:ea typeface="Times New Roman" panose="02020603050405020304" pitchFamily="18" charset="0"/>
              </a:rPr>
              <a:t>None of the above</a:t>
            </a:r>
          </a:p>
          <a:p>
            <a:endParaRPr lang="en-US" dirty="0"/>
          </a:p>
        </p:txBody>
      </p:sp>
    </p:spTree>
    <p:extLst>
      <p:ext uri="{BB962C8B-B14F-4D97-AF65-F5344CB8AC3E}">
        <p14:creationId xmlns:p14="http://schemas.microsoft.com/office/powerpoint/2010/main" val="3633604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2">
              <a:spcBef>
                <a:spcPts val="0"/>
              </a:spcBef>
              <a:buFont typeface="+mj-lt"/>
              <a:buAutoNum type="arabicParenBoth" startAt="4"/>
              <a:tabLst>
                <a:tab pos="385763" algn="l"/>
              </a:tabLst>
            </a:pPr>
            <a:r>
              <a:rPr lang="en-US" sz="2100" dirty="0">
                <a:ea typeface="Times New Roman" panose="02020603050405020304" pitchFamily="18" charset="0"/>
              </a:rPr>
              <a:t>A CNC machine tool has the following advantage over conventionally controlled machine tools</a:t>
            </a:r>
          </a:p>
          <a:p>
            <a:pPr marL="0">
              <a:spcBef>
                <a:spcPts val="0"/>
              </a:spcBef>
            </a:pPr>
            <a:r>
              <a:rPr lang="en-US" dirty="0">
                <a:effectLst/>
                <a:ea typeface="Times New Roman" panose="02020603050405020304" pitchFamily="18" charset="0"/>
              </a:rPr>
              <a:t> </a:t>
            </a:r>
          </a:p>
          <a:p>
            <a:pPr marL="557213" lvl="1" indent="-214313">
              <a:spcBef>
                <a:spcPts val="0"/>
              </a:spcBef>
              <a:buFont typeface="+mj-lt"/>
              <a:buAutoNum type="alphaLcParenBoth"/>
              <a:tabLst>
                <a:tab pos="685800" algn="l"/>
              </a:tabLst>
            </a:pPr>
            <a:r>
              <a:rPr lang="en-US" sz="2100" dirty="0">
                <a:ea typeface="Times New Roman" panose="02020603050405020304" pitchFamily="18" charset="0"/>
              </a:rPr>
              <a:t>Surface finish of machined part is higher </a:t>
            </a:r>
          </a:p>
          <a:p>
            <a:pPr marL="557213" lvl="1" indent="-214313">
              <a:spcBef>
                <a:spcPts val="0"/>
              </a:spcBef>
              <a:buFont typeface="+mj-lt"/>
              <a:buAutoNum type="alphaLcParenBoth"/>
              <a:tabLst>
                <a:tab pos="685800" algn="l"/>
              </a:tabLst>
            </a:pPr>
            <a:r>
              <a:rPr lang="en-US" sz="2100" dirty="0">
                <a:ea typeface="Times New Roman" panose="02020603050405020304" pitchFamily="18" charset="0"/>
              </a:rPr>
              <a:t>Cutting forces are less </a:t>
            </a:r>
          </a:p>
          <a:p>
            <a:pPr marL="557213" lvl="1" indent="-214313">
              <a:spcBef>
                <a:spcPts val="0"/>
              </a:spcBef>
              <a:buFont typeface="+mj-lt"/>
              <a:buAutoNum type="alphaLcParenBoth"/>
              <a:tabLst>
                <a:tab pos="685800" algn="l"/>
              </a:tabLst>
            </a:pPr>
            <a:r>
              <a:rPr lang="en-US" sz="2100" dirty="0">
                <a:ea typeface="Times New Roman" panose="02020603050405020304" pitchFamily="18" charset="0"/>
              </a:rPr>
              <a:t>Cutting temperature is lower</a:t>
            </a:r>
          </a:p>
          <a:p>
            <a:pPr marL="557213" lvl="1" indent="-214313">
              <a:spcBef>
                <a:spcPts val="0"/>
              </a:spcBef>
              <a:buFont typeface="+mj-lt"/>
              <a:buAutoNum type="alphaLcParenBoth"/>
              <a:tabLst>
                <a:tab pos="685800" algn="l"/>
              </a:tabLst>
            </a:pPr>
            <a:r>
              <a:rPr lang="en-US" sz="2100" dirty="0">
                <a:ea typeface="Times New Roman" panose="02020603050405020304" pitchFamily="18" charset="0"/>
              </a:rPr>
              <a:t>All of the above</a:t>
            </a:r>
          </a:p>
          <a:p>
            <a:pPr marL="557213" lvl="1" indent="-214313">
              <a:spcBef>
                <a:spcPts val="0"/>
              </a:spcBef>
              <a:buFont typeface="+mj-lt"/>
              <a:buAutoNum type="alphaLcParenBoth"/>
              <a:tabLst>
                <a:tab pos="685800" algn="l"/>
              </a:tabLst>
            </a:pPr>
            <a:r>
              <a:rPr lang="en-US" sz="2100" dirty="0">
                <a:highlight>
                  <a:srgbClr val="FFFF00"/>
                </a:highlight>
                <a:ea typeface="Times New Roman" panose="02020603050405020304" pitchFamily="18" charset="0"/>
              </a:rPr>
              <a:t>None of the above  </a:t>
            </a:r>
          </a:p>
          <a:p>
            <a:endParaRPr lang="en-US" dirty="0"/>
          </a:p>
        </p:txBody>
      </p:sp>
    </p:spTree>
    <p:extLst>
      <p:ext uri="{BB962C8B-B14F-4D97-AF65-F5344CB8AC3E}">
        <p14:creationId xmlns:p14="http://schemas.microsoft.com/office/powerpoint/2010/main" val="4187799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57175" indent="-257175">
              <a:spcBef>
                <a:spcPts val="0"/>
              </a:spcBef>
              <a:buFont typeface="+mj-lt"/>
              <a:buAutoNum type="arabicPeriod"/>
              <a:tabLst>
                <a:tab pos="306705" algn="l"/>
              </a:tabLst>
            </a:pPr>
            <a:r>
              <a:rPr lang="en-US" dirty="0">
                <a:effectLst/>
                <a:latin typeface="Times New Roman" panose="02020603050405020304" pitchFamily="18" charset="0"/>
                <a:ea typeface="Times New Roman" panose="02020603050405020304" pitchFamily="18" charset="0"/>
              </a:rPr>
              <a:t>The incremental encoder is capable of sensing</a:t>
            </a:r>
            <a:endParaRPr lang="en-US" sz="2400" dirty="0">
              <a:latin typeface="Times New Roman" panose="02020603050405020304" pitchFamily="18" charset="0"/>
              <a:ea typeface="Times New Roman" panose="02020603050405020304" pitchFamily="18" charset="0"/>
            </a:endParaRPr>
          </a:p>
          <a:p>
            <a:pPr marL="0" indent="0">
              <a:spcBef>
                <a:spcPts val="0"/>
              </a:spcBef>
              <a:buNone/>
            </a:pPr>
            <a:endParaRPr lang="en-US" sz="2400" dirty="0">
              <a:latin typeface="Times New Roman" panose="02020603050405020304" pitchFamily="18" charset="0"/>
              <a:ea typeface="Times New Roman" panose="02020603050405020304" pitchFamily="18" charset="0"/>
            </a:endParaRPr>
          </a:p>
          <a:p>
            <a:pPr marL="257175" indent="-257175">
              <a:spcBef>
                <a:spcPts val="0"/>
              </a:spcBef>
              <a:buFont typeface="+mj-lt"/>
              <a:buAutoNum type="alphaLcParenBoth"/>
              <a:tabLst>
                <a:tab pos="342900" algn="l"/>
              </a:tabLst>
            </a:pPr>
            <a:r>
              <a:rPr lang="en-US" dirty="0">
                <a:effectLst/>
                <a:latin typeface="Times New Roman" panose="02020603050405020304" pitchFamily="18" charset="0"/>
                <a:ea typeface="Times New Roman" panose="02020603050405020304" pitchFamily="18" charset="0"/>
              </a:rPr>
              <a:t>Direction of movement of the table</a:t>
            </a:r>
            <a:endParaRPr lang="en-US" sz="2400" dirty="0">
              <a:latin typeface="Times New Roman" panose="02020603050405020304" pitchFamily="18" charset="0"/>
              <a:ea typeface="Times New Roman" panose="02020603050405020304" pitchFamily="18" charset="0"/>
            </a:endParaRPr>
          </a:p>
          <a:p>
            <a:pPr marL="257175" indent="-257175">
              <a:spcBef>
                <a:spcPts val="0"/>
              </a:spcBef>
              <a:buFont typeface="+mj-lt"/>
              <a:buAutoNum type="alphaLcParenBoth"/>
              <a:tabLst>
                <a:tab pos="342900" algn="l"/>
              </a:tabLst>
            </a:pPr>
            <a:r>
              <a:rPr lang="en-US" dirty="0">
                <a:effectLst/>
                <a:latin typeface="Times New Roman" panose="02020603050405020304" pitchFamily="18" charset="0"/>
                <a:ea typeface="Times New Roman" panose="02020603050405020304" pitchFamily="18" charset="0"/>
              </a:rPr>
              <a:t>Direction of rotation of the lead screw</a:t>
            </a:r>
            <a:endParaRPr lang="en-US" sz="2400" dirty="0">
              <a:latin typeface="Times New Roman" panose="02020603050405020304" pitchFamily="18" charset="0"/>
              <a:ea typeface="Times New Roman" panose="02020603050405020304" pitchFamily="18" charset="0"/>
            </a:endParaRPr>
          </a:p>
          <a:p>
            <a:pPr marL="257175" indent="-257175">
              <a:spcBef>
                <a:spcPts val="0"/>
              </a:spcBef>
              <a:buFont typeface="+mj-lt"/>
              <a:buAutoNum type="alphaLcParenBoth"/>
              <a:tabLst>
                <a:tab pos="342900" algn="l"/>
              </a:tabLst>
            </a:pPr>
            <a:r>
              <a:rPr lang="en-US" dirty="0">
                <a:effectLst/>
                <a:latin typeface="Times New Roman" panose="02020603050405020304" pitchFamily="18" charset="0"/>
                <a:ea typeface="Times New Roman" panose="02020603050405020304" pitchFamily="18" charset="0"/>
              </a:rPr>
              <a:t>Direction of rotation of the motor </a:t>
            </a:r>
            <a:endParaRPr lang="en-US" sz="2400" dirty="0">
              <a:latin typeface="Times New Roman" panose="02020603050405020304" pitchFamily="18" charset="0"/>
              <a:ea typeface="Times New Roman" panose="02020603050405020304" pitchFamily="18" charset="0"/>
            </a:endParaRPr>
          </a:p>
          <a:p>
            <a:pPr marL="257175" indent="-257175">
              <a:spcBef>
                <a:spcPts val="0"/>
              </a:spcBef>
              <a:buFont typeface="+mj-lt"/>
              <a:buAutoNum type="alphaLcParenBoth"/>
              <a:tabLst>
                <a:tab pos="342900" algn="l"/>
              </a:tabLst>
            </a:pPr>
            <a:r>
              <a:rPr lang="en-US" dirty="0">
                <a:effectLst/>
                <a:highlight>
                  <a:srgbClr val="FFFF00"/>
                </a:highlight>
                <a:latin typeface="Times New Roman" panose="02020603050405020304" pitchFamily="18" charset="0"/>
                <a:ea typeface="Times New Roman" panose="02020603050405020304" pitchFamily="18" charset="0"/>
              </a:rPr>
              <a:t>None of the others</a:t>
            </a:r>
            <a:endParaRPr lang="en-US" sz="2400" dirty="0">
              <a:highlight>
                <a:srgbClr val="FFFF00"/>
              </a:highligh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800032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02883" indent="-202883">
              <a:spcBef>
                <a:spcPts val="0"/>
              </a:spcBef>
            </a:pPr>
            <a:r>
              <a:rPr lang="en-US" dirty="0">
                <a:effectLst/>
                <a:latin typeface="Times New Roman" panose="02020603050405020304" pitchFamily="18" charset="0"/>
                <a:ea typeface="Times New Roman" panose="02020603050405020304" pitchFamily="18" charset="0"/>
              </a:rPr>
              <a:t>In a PTP machine feed axis employing a stepper motor as prime mover</a:t>
            </a:r>
            <a:endParaRPr lang="en-US" sz="2400" dirty="0">
              <a:latin typeface="Times New Roman" panose="02020603050405020304" pitchFamily="18" charset="0"/>
              <a:ea typeface="Times New Roman" panose="02020603050405020304" pitchFamily="18" charset="0"/>
            </a:endParaRPr>
          </a:p>
          <a:p>
            <a:pPr marL="0" indent="0">
              <a:spcBef>
                <a:spcPts val="0"/>
              </a:spcBef>
              <a:buNone/>
            </a:pPr>
            <a:endParaRPr lang="en-US" sz="2400" dirty="0">
              <a:latin typeface="Times New Roman" panose="02020603050405020304" pitchFamily="18" charset="0"/>
              <a:ea typeface="Times New Roman" panose="02020603050405020304" pitchFamily="18" charset="0"/>
            </a:endParaRPr>
          </a:p>
          <a:p>
            <a:pPr marL="257175" indent="-257175">
              <a:spcBef>
                <a:spcPts val="0"/>
              </a:spcBef>
              <a:buFont typeface="+mj-lt"/>
              <a:buAutoNum type="alphaLcPeriod"/>
              <a:tabLst>
                <a:tab pos="342900" algn="l"/>
              </a:tabLst>
            </a:pPr>
            <a:r>
              <a:rPr lang="en-US" dirty="0">
                <a:effectLst/>
                <a:latin typeface="Times New Roman" panose="02020603050405020304" pitchFamily="18" charset="0"/>
                <a:ea typeface="Times New Roman" panose="02020603050405020304" pitchFamily="18" charset="0"/>
              </a:rPr>
              <a:t>An encoder for position feedback is a must</a:t>
            </a:r>
            <a:endParaRPr lang="en-US" sz="2400" dirty="0">
              <a:latin typeface="Times New Roman" panose="02020603050405020304" pitchFamily="18" charset="0"/>
              <a:ea typeface="Times New Roman" panose="02020603050405020304" pitchFamily="18" charset="0"/>
            </a:endParaRPr>
          </a:p>
          <a:p>
            <a:pPr marL="257175" indent="-257175">
              <a:spcBef>
                <a:spcPts val="0"/>
              </a:spcBef>
              <a:buFont typeface="+mj-lt"/>
              <a:buAutoNum type="alphaLcPeriod"/>
              <a:tabLst>
                <a:tab pos="342900" algn="l"/>
              </a:tabLst>
            </a:pPr>
            <a:r>
              <a:rPr lang="en-US" dirty="0">
                <a:effectLst/>
                <a:latin typeface="Times New Roman" panose="02020603050405020304" pitchFamily="18" charset="0"/>
                <a:ea typeface="Times New Roman" panose="02020603050405020304" pitchFamily="18" charset="0"/>
              </a:rPr>
              <a:t>An interpolator is a must</a:t>
            </a:r>
            <a:endParaRPr lang="en-US" sz="2400" dirty="0">
              <a:latin typeface="Times New Roman" panose="02020603050405020304" pitchFamily="18" charset="0"/>
              <a:ea typeface="Times New Roman" panose="02020603050405020304" pitchFamily="18" charset="0"/>
            </a:endParaRPr>
          </a:p>
          <a:p>
            <a:pPr marL="257175" indent="-257175">
              <a:spcBef>
                <a:spcPts val="0"/>
              </a:spcBef>
              <a:buFont typeface="+mj-lt"/>
              <a:buAutoNum type="alphaLcPeriod"/>
              <a:tabLst>
                <a:tab pos="342900" algn="l"/>
              </a:tabLst>
            </a:pPr>
            <a:r>
              <a:rPr lang="en-US" dirty="0">
                <a:effectLst/>
                <a:latin typeface="Times New Roman" panose="02020603050405020304" pitchFamily="18" charset="0"/>
                <a:ea typeface="Times New Roman" panose="02020603050405020304" pitchFamily="18" charset="0"/>
              </a:rPr>
              <a:t>A </a:t>
            </a:r>
            <a:r>
              <a:rPr lang="en-US" dirty="0" err="1">
                <a:effectLst/>
                <a:latin typeface="Times New Roman" panose="02020603050405020304" pitchFamily="18" charset="0"/>
                <a:ea typeface="Times New Roman" panose="02020603050405020304" pitchFamily="18" charset="0"/>
              </a:rPr>
              <a:t>tachogenerator</a:t>
            </a:r>
            <a:r>
              <a:rPr lang="en-US" dirty="0">
                <a:effectLst/>
                <a:latin typeface="Times New Roman" panose="02020603050405020304" pitchFamily="18" charset="0"/>
                <a:ea typeface="Times New Roman" panose="02020603050405020304" pitchFamily="18" charset="0"/>
              </a:rPr>
              <a:t> is a must</a:t>
            </a:r>
            <a:endParaRPr lang="en-US" sz="2400" dirty="0">
              <a:latin typeface="Times New Roman" panose="02020603050405020304" pitchFamily="18" charset="0"/>
              <a:ea typeface="Times New Roman" panose="02020603050405020304" pitchFamily="18" charset="0"/>
            </a:endParaRPr>
          </a:p>
          <a:p>
            <a:pPr marL="257175" indent="-257175">
              <a:spcBef>
                <a:spcPts val="0"/>
              </a:spcBef>
              <a:buFont typeface="+mj-lt"/>
              <a:buAutoNum type="alphaLcPeriod"/>
              <a:tabLst>
                <a:tab pos="342900" algn="l"/>
              </a:tabLst>
            </a:pPr>
            <a:r>
              <a:rPr lang="en-US" dirty="0">
                <a:effectLst/>
                <a:highlight>
                  <a:srgbClr val="FFFF00"/>
                </a:highlight>
                <a:latin typeface="Times New Roman" panose="02020603050405020304" pitchFamily="18" charset="0"/>
                <a:ea typeface="Times New Roman" panose="02020603050405020304" pitchFamily="18" charset="0"/>
              </a:rPr>
              <a:t>None of the others</a:t>
            </a:r>
            <a:endParaRPr lang="en-US" sz="2400" dirty="0">
              <a:highlight>
                <a:srgbClr val="FFFF00"/>
              </a:highligh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517465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a:t>
            </a:r>
            <a:r>
              <a:rPr lang="en-US" dirty="0">
                <a:latin typeface="Cambria Math" panose="02040503050406030204" pitchFamily="18" charset="0"/>
                <a:ea typeface="Cambria Math" panose="02040503050406030204" pitchFamily="18" charset="0"/>
              </a:rPr>
              <a:t>⊕ B is equal to </a:t>
            </a:r>
          </a:p>
          <a:p>
            <a:endParaRPr lang="en-US" dirty="0">
              <a:latin typeface="Cambria Math" panose="02040503050406030204" pitchFamily="18" charset="0"/>
              <a:ea typeface="Cambria Math" panose="02040503050406030204" pitchFamily="18" charset="0"/>
            </a:endParaRPr>
          </a:p>
          <a:p>
            <a:pPr marL="428625" indent="-428625">
              <a:buAutoNum type="romanLcPeriod"/>
            </a:pPr>
            <a:r>
              <a:rPr lang="en-US" dirty="0">
                <a:latin typeface="Cambria Math" panose="02040503050406030204" pitchFamily="18" charset="0"/>
                <a:ea typeface="Cambria Math" panose="02040503050406030204" pitchFamily="18" charset="0"/>
              </a:rPr>
              <a:t>A.B + A’. B’</a:t>
            </a:r>
          </a:p>
          <a:p>
            <a:pPr marL="428625" indent="-428625">
              <a:buAutoNum type="romanLcPeriod"/>
            </a:pPr>
            <a:r>
              <a:rPr lang="en-US" dirty="0">
                <a:latin typeface="Cambria Math" panose="02040503050406030204" pitchFamily="18" charset="0"/>
                <a:ea typeface="Cambria Math" panose="02040503050406030204" pitchFamily="18" charset="0"/>
              </a:rPr>
              <a:t>A’.B + A.B</a:t>
            </a:r>
          </a:p>
          <a:p>
            <a:pPr marL="428625" indent="-428625">
              <a:buAutoNum type="romanLcPeriod"/>
            </a:pPr>
            <a:r>
              <a:rPr lang="en-US" dirty="0">
                <a:highlight>
                  <a:srgbClr val="FFFF00"/>
                </a:highlight>
                <a:latin typeface="Cambria Math" panose="02040503050406030204" pitchFamily="18" charset="0"/>
                <a:ea typeface="Cambria Math" panose="02040503050406030204" pitchFamily="18" charset="0"/>
              </a:rPr>
              <a:t>A’.B + B’. A</a:t>
            </a:r>
          </a:p>
          <a:p>
            <a:pPr marL="428625" indent="-428625">
              <a:buAutoNum type="romanLcPeriod"/>
            </a:pPr>
            <a:r>
              <a:rPr lang="en-US" dirty="0">
                <a:latin typeface="Cambria Math" panose="02040503050406030204" pitchFamily="18" charset="0"/>
                <a:ea typeface="Cambria Math" panose="02040503050406030204" pitchFamily="18" charset="0"/>
              </a:rPr>
              <a:t>None of the others</a:t>
            </a:r>
            <a:endParaRPr lang="en-US" dirty="0"/>
          </a:p>
        </p:txBody>
      </p:sp>
    </p:spTree>
    <p:extLst>
      <p:ext uri="{BB962C8B-B14F-4D97-AF65-F5344CB8AC3E}">
        <p14:creationId xmlns:p14="http://schemas.microsoft.com/office/powerpoint/2010/main" val="3291175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257175" indent="-257175">
              <a:spcBef>
                <a:spcPts val="0"/>
              </a:spcBef>
              <a:buFont typeface="+mj-lt"/>
              <a:buAutoNum type="arabicPeriod" startAt="4"/>
              <a:tabLst>
                <a:tab pos="214313" algn="l"/>
              </a:tabLst>
            </a:pPr>
            <a:endParaRPr lang="en-US" sz="2400" dirty="0">
              <a:latin typeface="Times New Roman" panose="02020603050405020304" pitchFamily="18" charset="0"/>
              <a:ea typeface="Times New Roman" panose="02020603050405020304" pitchFamily="18" charset="0"/>
            </a:endParaRPr>
          </a:p>
          <a:p>
            <a:pPr marL="0" indent="0">
              <a:spcBef>
                <a:spcPts val="0"/>
              </a:spcBef>
              <a:buNone/>
            </a:pPr>
            <a:endParaRPr lang="en-US" sz="2400" dirty="0">
              <a:latin typeface="Times New Roman" panose="02020603050405020304" pitchFamily="18" charset="0"/>
              <a:ea typeface="Times New Roman" panose="02020603050405020304" pitchFamily="18" charset="0"/>
            </a:endParaRPr>
          </a:p>
          <a:p>
            <a:pPr marL="557213" lvl="1" indent="-214313">
              <a:spcBef>
                <a:spcPts val="0"/>
              </a:spcBef>
              <a:buFont typeface="+mj-lt"/>
              <a:buAutoNum type="arabicPeriod" startAt="6"/>
              <a:tabLst>
                <a:tab pos="128588" algn="l"/>
              </a:tabLst>
            </a:pPr>
            <a:r>
              <a:rPr lang="en-US" dirty="0">
                <a:effectLst/>
                <a:latin typeface="Times New Roman" panose="02020603050405020304" pitchFamily="18" charset="0"/>
                <a:ea typeface="Times New Roman" panose="02020603050405020304" pitchFamily="18" charset="0"/>
              </a:rPr>
              <a:t>CNC machines find the widest application in the field of </a:t>
            </a:r>
            <a:endParaRPr lang="en-US" sz="2100" dirty="0">
              <a:latin typeface="Times New Roman" panose="02020603050405020304" pitchFamily="18" charset="0"/>
              <a:ea typeface="Times New Roman" panose="02020603050405020304" pitchFamily="18" charset="0"/>
            </a:endParaRPr>
          </a:p>
          <a:p>
            <a:pPr marL="0" indent="0">
              <a:spcBef>
                <a:spcPts val="0"/>
              </a:spcBef>
              <a:buNone/>
            </a:pPr>
            <a:endParaRPr lang="en-US" sz="2400" dirty="0">
              <a:latin typeface="Times New Roman" panose="02020603050405020304" pitchFamily="18" charset="0"/>
              <a:ea typeface="Times New Roman" panose="02020603050405020304" pitchFamily="18" charset="0"/>
            </a:endParaRPr>
          </a:p>
          <a:p>
            <a:pPr marL="257175" indent="-257175">
              <a:spcBef>
                <a:spcPts val="0"/>
              </a:spcBef>
              <a:buFont typeface="+mj-lt"/>
              <a:buAutoNum type="alphaLcPeriod"/>
              <a:tabLst>
                <a:tab pos="342900" algn="l"/>
              </a:tabLst>
            </a:pPr>
            <a:r>
              <a:rPr lang="en-US" dirty="0">
                <a:effectLst/>
                <a:latin typeface="Times New Roman" panose="02020603050405020304" pitchFamily="18" charset="0"/>
                <a:ea typeface="Times New Roman" panose="02020603050405020304" pitchFamily="18" charset="0"/>
              </a:rPr>
              <a:t>Mass production</a:t>
            </a:r>
            <a:endParaRPr lang="en-US" sz="2400" dirty="0">
              <a:latin typeface="Times New Roman" panose="02020603050405020304" pitchFamily="18" charset="0"/>
              <a:ea typeface="Times New Roman" panose="02020603050405020304" pitchFamily="18" charset="0"/>
            </a:endParaRPr>
          </a:p>
          <a:p>
            <a:pPr marL="257175" indent="-257175">
              <a:spcBef>
                <a:spcPts val="0"/>
              </a:spcBef>
              <a:buFont typeface="+mj-lt"/>
              <a:buAutoNum type="alphaLcPeriod"/>
              <a:tabLst>
                <a:tab pos="342900" algn="l"/>
              </a:tabLst>
            </a:pPr>
            <a:r>
              <a:rPr lang="en-US" dirty="0">
                <a:effectLst/>
                <a:highlight>
                  <a:srgbClr val="FFFF00"/>
                </a:highlight>
                <a:latin typeface="Times New Roman" panose="02020603050405020304" pitchFamily="18" charset="0"/>
                <a:ea typeface="Times New Roman" panose="02020603050405020304" pitchFamily="18" charset="0"/>
              </a:rPr>
              <a:t>Small lot and batch production</a:t>
            </a:r>
            <a:endParaRPr lang="en-US" sz="2400" dirty="0">
              <a:highlight>
                <a:srgbClr val="FFFF00"/>
              </a:highlight>
              <a:latin typeface="Times New Roman" panose="02020603050405020304" pitchFamily="18" charset="0"/>
              <a:ea typeface="Times New Roman" panose="02020603050405020304" pitchFamily="18" charset="0"/>
            </a:endParaRPr>
          </a:p>
          <a:p>
            <a:pPr marL="257175" indent="-257175">
              <a:spcBef>
                <a:spcPts val="0"/>
              </a:spcBef>
              <a:buFont typeface="+mj-lt"/>
              <a:buAutoNum type="alphaLcPeriod"/>
              <a:tabLst>
                <a:tab pos="342900" algn="l"/>
              </a:tabLst>
            </a:pPr>
            <a:r>
              <a:rPr lang="en-US" dirty="0">
                <a:effectLst/>
                <a:latin typeface="Times New Roman" panose="02020603050405020304" pitchFamily="18" charset="0"/>
                <a:ea typeface="Times New Roman" panose="02020603050405020304" pitchFamily="18" charset="0"/>
              </a:rPr>
              <a:t>Non-conventional machining</a:t>
            </a:r>
            <a:endParaRPr lang="en-US" sz="2400" dirty="0">
              <a:latin typeface="Times New Roman" panose="02020603050405020304" pitchFamily="18" charset="0"/>
              <a:ea typeface="Times New Roman" panose="02020603050405020304" pitchFamily="18" charset="0"/>
            </a:endParaRPr>
          </a:p>
          <a:p>
            <a:pPr marL="257175" indent="-257175">
              <a:spcBef>
                <a:spcPts val="0"/>
              </a:spcBef>
              <a:buFont typeface="+mj-lt"/>
              <a:buAutoNum type="alphaLcPeriod"/>
              <a:tabLst>
                <a:tab pos="342900" algn="l"/>
              </a:tabLst>
            </a:pPr>
            <a:r>
              <a:rPr lang="en-US" dirty="0">
                <a:effectLst/>
                <a:latin typeface="Times New Roman" panose="02020603050405020304" pitchFamily="18" charset="0"/>
                <a:ea typeface="Times New Roman" panose="02020603050405020304" pitchFamily="18" charset="0"/>
              </a:rPr>
              <a:t>None of the above</a:t>
            </a:r>
            <a:endParaRPr lang="en-US" sz="2400" dirty="0">
              <a:latin typeface="Times New Roman" panose="02020603050405020304" pitchFamily="18" charset="0"/>
              <a:ea typeface="Times New Roman" panose="02020603050405020304" pitchFamily="18" charset="0"/>
            </a:endParaRPr>
          </a:p>
          <a:p>
            <a:pPr marL="0" indent="0">
              <a:spcBef>
                <a:spcPts val="0"/>
              </a:spcBef>
              <a:buNone/>
            </a:pPr>
            <a:endParaRPr lang="en-US" sz="2400"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639655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spcBef>
                <a:spcPts val="0"/>
              </a:spcBef>
              <a:buNone/>
            </a:pPr>
            <a:r>
              <a:rPr lang="en-US" dirty="0">
                <a:effectLst/>
                <a:latin typeface="Times New Roman" panose="02020603050405020304" pitchFamily="18" charset="0"/>
                <a:ea typeface="Times New Roman" panose="02020603050405020304" pitchFamily="18" charset="0"/>
              </a:rPr>
              <a:t> </a:t>
            </a:r>
            <a:endParaRPr lang="en-US" sz="2400" dirty="0">
              <a:latin typeface="Times New Roman" panose="02020603050405020304" pitchFamily="18" charset="0"/>
              <a:ea typeface="Times New Roman" panose="02020603050405020304" pitchFamily="18" charset="0"/>
            </a:endParaRPr>
          </a:p>
          <a:p>
            <a:pPr marL="557213" lvl="1" indent="-214313">
              <a:spcBef>
                <a:spcPts val="0"/>
              </a:spcBef>
              <a:buFont typeface="+mj-lt"/>
              <a:buAutoNum type="arabicPeriod" startAt="6"/>
              <a:tabLst>
                <a:tab pos="0" algn="l"/>
              </a:tabLst>
            </a:pPr>
            <a:r>
              <a:rPr lang="en-US" dirty="0">
                <a:effectLst/>
                <a:latin typeface="Times New Roman" panose="02020603050405020304" pitchFamily="18" charset="0"/>
                <a:ea typeface="Times New Roman" panose="02020603050405020304" pitchFamily="18" charset="0"/>
              </a:rPr>
              <a:t>CNC machining has the following main advantage over conventional machining practice</a:t>
            </a:r>
            <a:endParaRPr lang="en-US" sz="2100" dirty="0">
              <a:latin typeface="Times New Roman" panose="02020603050405020304" pitchFamily="18" charset="0"/>
              <a:ea typeface="Times New Roman" panose="02020603050405020304" pitchFamily="18" charset="0"/>
            </a:endParaRPr>
          </a:p>
          <a:p>
            <a:pPr marL="0" indent="0">
              <a:spcBef>
                <a:spcPts val="0"/>
              </a:spcBef>
              <a:buNone/>
            </a:pPr>
            <a:endParaRPr lang="en-US" sz="2400" dirty="0">
              <a:latin typeface="Times New Roman" panose="02020603050405020304" pitchFamily="18" charset="0"/>
              <a:ea typeface="Times New Roman" panose="02020603050405020304" pitchFamily="18" charset="0"/>
            </a:endParaRPr>
          </a:p>
          <a:p>
            <a:pPr marL="557213" lvl="1" indent="-214313">
              <a:spcBef>
                <a:spcPts val="0"/>
              </a:spcBef>
              <a:buFont typeface="+mj-lt"/>
              <a:buAutoNum type="alphaLcPeriod"/>
              <a:tabLst>
                <a:tab pos="0" algn="l"/>
              </a:tabLst>
            </a:pPr>
            <a:r>
              <a:rPr lang="en-US" dirty="0">
                <a:effectLst/>
                <a:latin typeface="Times New Roman" panose="02020603050405020304" pitchFamily="18" charset="0"/>
                <a:ea typeface="Times New Roman" panose="02020603050405020304" pitchFamily="18" charset="0"/>
              </a:rPr>
              <a:t>Ability to employ higher cutting speeds, feeds and depths of cut</a:t>
            </a:r>
            <a:endParaRPr lang="en-US" sz="2100" dirty="0">
              <a:latin typeface="Times New Roman" panose="02020603050405020304" pitchFamily="18" charset="0"/>
              <a:ea typeface="Times New Roman" panose="02020603050405020304" pitchFamily="18" charset="0"/>
            </a:endParaRPr>
          </a:p>
          <a:p>
            <a:pPr marL="557213" lvl="1" indent="-214313">
              <a:spcBef>
                <a:spcPts val="0"/>
              </a:spcBef>
              <a:buFont typeface="+mj-lt"/>
              <a:buAutoNum type="alphaLcPeriod"/>
              <a:tabLst>
                <a:tab pos="0" algn="l"/>
              </a:tabLst>
            </a:pPr>
            <a:r>
              <a:rPr lang="en-US" dirty="0">
                <a:effectLst/>
                <a:highlight>
                  <a:srgbClr val="FFFF00"/>
                </a:highlight>
                <a:latin typeface="Times New Roman" panose="02020603050405020304" pitchFamily="18" charset="0"/>
                <a:ea typeface="Times New Roman" panose="02020603050405020304" pitchFamily="18" charset="0"/>
              </a:rPr>
              <a:t>Flexibility</a:t>
            </a:r>
            <a:endParaRPr lang="en-US" sz="2100" dirty="0">
              <a:highlight>
                <a:srgbClr val="FFFF00"/>
              </a:highlight>
              <a:latin typeface="Times New Roman" panose="02020603050405020304" pitchFamily="18" charset="0"/>
              <a:ea typeface="Times New Roman" panose="02020603050405020304" pitchFamily="18" charset="0"/>
            </a:endParaRPr>
          </a:p>
          <a:p>
            <a:pPr marL="557213" lvl="1" indent="-214313">
              <a:spcBef>
                <a:spcPts val="0"/>
              </a:spcBef>
              <a:buFont typeface="+mj-lt"/>
              <a:buAutoNum type="alphaLcPeriod"/>
              <a:tabLst>
                <a:tab pos="0" algn="l"/>
              </a:tabLst>
            </a:pPr>
            <a:r>
              <a:rPr lang="en-US" dirty="0">
                <a:effectLst/>
                <a:latin typeface="Times New Roman" panose="02020603050405020304" pitchFamily="18" charset="0"/>
                <a:ea typeface="Times New Roman" panose="02020603050405020304" pitchFamily="18" charset="0"/>
              </a:rPr>
              <a:t>Feedback control </a:t>
            </a:r>
            <a:endParaRPr lang="en-US" sz="2100" dirty="0">
              <a:latin typeface="Times New Roman" panose="02020603050405020304" pitchFamily="18" charset="0"/>
              <a:ea typeface="Times New Roman" panose="02020603050405020304" pitchFamily="18" charset="0"/>
            </a:endParaRPr>
          </a:p>
          <a:p>
            <a:pPr marL="557213" lvl="1" indent="-214313">
              <a:spcBef>
                <a:spcPts val="0"/>
              </a:spcBef>
              <a:buFont typeface="+mj-lt"/>
              <a:buAutoNum type="alphaLcPeriod"/>
              <a:tabLst>
                <a:tab pos="0" algn="l"/>
              </a:tabLst>
            </a:pPr>
            <a:r>
              <a:rPr lang="en-US" dirty="0">
                <a:effectLst/>
                <a:latin typeface="Times New Roman" panose="02020603050405020304" pitchFamily="18" charset="0"/>
                <a:ea typeface="Times New Roman" panose="02020603050405020304" pitchFamily="18" charset="0"/>
              </a:rPr>
              <a:t>None of the others</a:t>
            </a:r>
            <a:endParaRPr lang="en-US" sz="2100" dirty="0">
              <a:latin typeface="Times New Roman" panose="02020603050405020304" pitchFamily="18" charset="0"/>
              <a:ea typeface="Times New Roman" panose="02020603050405020304" pitchFamily="18" charset="0"/>
            </a:endParaRPr>
          </a:p>
          <a:p>
            <a:pPr marL="0" indent="0">
              <a:spcBef>
                <a:spcPts val="0"/>
              </a:spcBef>
              <a:buNone/>
            </a:pPr>
            <a:endParaRPr lang="en-US" sz="2400"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55387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value of carry</a:t>
            </a:r>
          </a:p>
        </p:txBody>
      </p:sp>
      <p:sp>
        <p:nvSpPr>
          <p:cNvPr id="3" name="Content Placeholder 2"/>
          <p:cNvSpPr>
            <a:spLocks noGrp="1"/>
          </p:cNvSpPr>
          <p:nvPr>
            <p:ph idx="1"/>
          </p:nvPr>
        </p:nvSpPr>
        <p:spPr/>
        <p:txBody>
          <a:bodyPr>
            <a:normAutofit/>
          </a:bodyPr>
          <a:lstStyle/>
          <a:p>
            <a:pPr marL="0" indent="0">
              <a:buNone/>
            </a:pPr>
            <a:endParaRPr lang="en-US" i="1" dirty="0"/>
          </a:p>
          <a:p>
            <a:pPr marL="0" indent="0">
              <a:buNone/>
            </a:pPr>
            <a:r>
              <a:rPr lang="en-US" i="1" dirty="0"/>
              <a:t>Carry</a:t>
            </a:r>
            <a:r>
              <a:rPr lang="en-US" dirty="0"/>
              <a:t> = </a:t>
            </a:r>
            <a:r>
              <a:rPr lang="en-US" i="1" dirty="0"/>
              <a:t>A.B.C + A.B.C</a:t>
            </a:r>
            <a:r>
              <a:rPr lang="en-US" i="1" baseline="30000" dirty="0">
                <a:sym typeface="Symbol" panose="05050102010706020507" pitchFamily="18" charset="2"/>
              </a:rPr>
              <a:t></a:t>
            </a:r>
            <a:r>
              <a:rPr lang="en-US" i="1" dirty="0"/>
              <a:t> + A</a:t>
            </a:r>
            <a:r>
              <a:rPr lang="en-US" i="1" baseline="30000" dirty="0">
                <a:sym typeface="Symbol" panose="05050102010706020507" pitchFamily="18" charset="2"/>
              </a:rPr>
              <a:t></a:t>
            </a:r>
            <a:r>
              <a:rPr lang="en-US" i="1" dirty="0"/>
              <a:t>.B.C + A.B</a:t>
            </a:r>
            <a:r>
              <a:rPr lang="en-US" i="1" baseline="30000" dirty="0">
                <a:sym typeface="Symbol" panose="05050102010706020507" pitchFamily="18" charset="2"/>
              </a:rPr>
              <a:t></a:t>
            </a:r>
            <a:r>
              <a:rPr lang="en-US" i="1" dirty="0"/>
              <a:t>.C</a:t>
            </a:r>
          </a:p>
          <a:p>
            <a:pPr marL="0" indent="0">
              <a:buNone/>
            </a:pPr>
            <a:r>
              <a:rPr lang="en-US" i="1" dirty="0"/>
              <a:t> </a:t>
            </a:r>
          </a:p>
          <a:p>
            <a:pPr marL="0" indent="0">
              <a:buNone/>
            </a:pPr>
            <a:r>
              <a:rPr lang="en-US" i="1" dirty="0"/>
              <a:t>= A.B.C + A.B.C</a:t>
            </a:r>
            <a:r>
              <a:rPr lang="en-US" i="1" baseline="30000" dirty="0">
                <a:sym typeface="Symbol" panose="05050102010706020507" pitchFamily="18" charset="2"/>
              </a:rPr>
              <a:t></a:t>
            </a:r>
            <a:r>
              <a:rPr lang="en-US" i="1" dirty="0"/>
              <a:t> + A.B.C + A</a:t>
            </a:r>
            <a:r>
              <a:rPr lang="en-US" i="1" baseline="30000" dirty="0">
                <a:sym typeface="Symbol" panose="05050102010706020507" pitchFamily="18" charset="2"/>
              </a:rPr>
              <a:t></a:t>
            </a:r>
            <a:r>
              <a:rPr lang="en-US" i="1" dirty="0"/>
              <a:t>.B.C + A.B.C  + A.B</a:t>
            </a:r>
            <a:r>
              <a:rPr lang="en-US" i="1" baseline="30000" dirty="0">
                <a:sym typeface="Symbol" panose="05050102010706020507" pitchFamily="18" charset="2"/>
              </a:rPr>
              <a:t></a:t>
            </a:r>
            <a:r>
              <a:rPr lang="en-US" i="1" dirty="0"/>
              <a:t>.C</a:t>
            </a:r>
            <a:endParaRPr lang="en-US" dirty="0"/>
          </a:p>
          <a:p>
            <a:endParaRPr lang="en-US" dirty="0"/>
          </a:p>
          <a:p>
            <a:pPr marL="0" indent="0">
              <a:buNone/>
            </a:pPr>
            <a:r>
              <a:rPr lang="en-US" i="1" dirty="0"/>
              <a:t>=  A.B.(C+C</a:t>
            </a:r>
            <a:r>
              <a:rPr lang="en-US" i="1" baseline="30000" dirty="0">
                <a:sym typeface="Symbol" panose="05050102010706020507" pitchFamily="18" charset="2"/>
              </a:rPr>
              <a:t></a:t>
            </a:r>
            <a:r>
              <a:rPr lang="en-US" i="1" dirty="0"/>
              <a:t>) + B.C.(A+A</a:t>
            </a:r>
            <a:r>
              <a:rPr lang="en-US" i="1" baseline="30000" dirty="0">
                <a:sym typeface="Symbol" panose="05050102010706020507" pitchFamily="18" charset="2"/>
              </a:rPr>
              <a:t></a:t>
            </a:r>
            <a:r>
              <a:rPr lang="en-US" i="1" dirty="0"/>
              <a:t>) + A.C.(B+B</a:t>
            </a:r>
            <a:r>
              <a:rPr lang="en-US" i="1" baseline="30000" dirty="0">
                <a:sym typeface="Symbol" panose="05050102010706020507" pitchFamily="18" charset="2"/>
              </a:rPr>
              <a:t></a:t>
            </a:r>
            <a:r>
              <a:rPr lang="en-US" i="1" dirty="0"/>
              <a:t>)  </a:t>
            </a:r>
          </a:p>
          <a:p>
            <a:pPr marL="0" indent="0">
              <a:buNone/>
            </a:pPr>
            <a:endParaRPr lang="en-US" i="1" dirty="0"/>
          </a:p>
          <a:p>
            <a:pPr marL="0" indent="0">
              <a:buNone/>
            </a:pPr>
            <a:r>
              <a:rPr lang="en-US" i="1" dirty="0"/>
              <a:t>= A.B + B.C + A.C</a:t>
            </a:r>
            <a:endParaRPr lang="en-US" dirty="0"/>
          </a:p>
          <a:p>
            <a:endParaRPr lang="en-US" dirty="0"/>
          </a:p>
        </p:txBody>
      </p:sp>
    </p:spTree>
    <p:extLst>
      <p:ext uri="{BB962C8B-B14F-4D97-AF65-F5344CB8AC3E}">
        <p14:creationId xmlns:p14="http://schemas.microsoft.com/office/powerpoint/2010/main" val="41164553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a:spcBef>
                <a:spcPts val="0"/>
              </a:spcBef>
            </a:pPr>
            <a:r>
              <a:rPr lang="en-US" sz="1125" dirty="0">
                <a:solidFill>
                  <a:prstClr val="black"/>
                </a:solidFill>
                <a:latin typeface="Times New Roman" panose="02020603050405020304" pitchFamily="18" charset="0"/>
                <a:ea typeface="Times New Roman" panose="02020603050405020304" pitchFamily="18" charset="0"/>
              </a:rPr>
              <a:t>9. </a:t>
            </a:r>
            <a:r>
              <a:rPr lang="en-US" sz="1350" dirty="0">
                <a:solidFill>
                  <a:prstClr val="black"/>
                </a:solidFill>
                <a:latin typeface="Times New Roman" panose="02020603050405020304" pitchFamily="18" charset="0"/>
                <a:ea typeface="Times New Roman" panose="02020603050405020304" pitchFamily="18" charset="0"/>
              </a:rPr>
              <a:t>On the CNC lathe</a:t>
            </a:r>
          </a:p>
          <a:p>
            <a:pPr marL="0">
              <a:spcBef>
                <a:spcPts val="0"/>
              </a:spcBef>
            </a:pPr>
            <a:r>
              <a:rPr lang="en-US" sz="1350" dirty="0">
                <a:solidFill>
                  <a:prstClr val="black"/>
                </a:solidFill>
                <a:latin typeface="Times New Roman" panose="02020603050405020304" pitchFamily="18" charset="0"/>
                <a:ea typeface="Times New Roman" panose="02020603050405020304" pitchFamily="18" charset="0"/>
              </a:rPr>
              <a:t> </a:t>
            </a:r>
          </a:p>
          <a:p>
            <a:pPr marL="257175" indent="-257175">
              <a:spcBef>
                <a:spcPts val="0"/>
              </a:spcBef>
              <a:buFont typeface="+mj-lt"/>
              <a:buAutoNum type="alphaLcPeriod"/>
              <a:tabLst>
                <a:tab pos="342900" algn="l"/>
              </a:tabLst>
            </a:pPr>
            <a:r>
              <a:rPr lang="en-US" sz="1350" dirty="0">
                <a:solidFill>
                  <a:prstClr val="black"/>
                </a:solidFill>
                <a:highlight>
                  <a:srgbClr val="FFFF00"/>
                </a:highlight>
                <a:latin typeface="Times New Roman" panose="02020603050405020304" pitchFamily="18" charset="0"/>
                <a:ea typeface="Times New Roman" panose="02020603050405020304" pitchFamily="18" charset="0"/>
              </a:rPr>
              <a:t>2-D programming is sufficient</a:t>
            </a:r>
          </a:p>
          <a:p>
            <a:pPr marL="257175" indent="-257175">
              <a:spcBef>
                <a:spcPts val="0"/>
              </a:spcBef>
              <a:buFont typeface="+mj-lt"/>
              <a:buAutoNum type="alphaLcPeriod"/>
              <a:tabLst>
                <a:tab pos="342900" algn="l"/>
              </a:tabLst>
            </a:pPr>
            <a:r>
              <a:rPr lang="en-US" sz="1350" dirty="0">
                <a:solidFill>
                  <a:prstClr val="black"/>
                </a:solidFill>
                <a:latin typeface="Times New Roman" panose="02020603050405020304" pitchFamily="18" charset="0"/>
                <a:ea typeface="Times New Roman" panose="02020603050405020304" pitchFamily="18" charset="0"/>
              </a:rPr>
              <a:t>3-D programming is necessary</a:t>
            </a:r>
          </a:p>
          <a:p>
            <a:pPr marL="257175" indent="-257175">
              <a:spcBef>
                <a:spcPts val="0"/>
              </a:spcBef>
              <a:buFont typeface="+mj-lt"/>
              <a:buAutoNum type="alphaLcPeriod"/>
              <a:tabLst>
                <a:tab pos="342900" algn="l"/>
              </a:tabLst>
            </a:pPr>
            <a:r>
              <a:rPr lang="en-US" sz="1350" dirty="0">
                <a:solidFill>
                  <a:prstClr val="black"/>
                </a:solidFill>
                <a:latin typeface="Times New Roman" panose="02020603050405020304" pitchFamily="18" charset="0"/>
                <a:ea typeface="Times New Roman" panose="02020603050405020304" pitchFamily="18" charset="0"/>
              </a:rPr>
              <a:t>1-D programming is sufficient</a:t>
            </a:r>
          </a:p>
          <a:p>
            <a:pPr marL="257175" indent="-257175">
              <a:spcBef>
                <a:spcPts val="0"/>
              </a:spcBef>
              <a:buFont typeface="+mj-lt"/>
              <a:buAutoNum type="alphaLcPeriod"/>
              <a:tabLst>
                <a:tab pos="342900" algn="l"/>
              </a:tabLst>
            </a:pPr>
            <a:r>
              <a:rPr lang="en-US" sz="1350" dirty="0">
                <a:solidFill>
                  <a:prstClr val="black"/>
                </a:solidFill>
                <a:latin typeface="Times New Roman" panose="02020603050405020304" pitchFamily="18" charset="0"/>
                <a:ea typeface="Times New Roman" panose="02020603050405020304" pitchFamily="18" charset="0"/>
              </a:rPr>
              <a:t>None of the above</a:t>
            </a:r>
          </a:p>
          <a:p>
            <a:endParaRPr lang="en-US" dirty="0"/>
          </a:p>
        </p:txBody>
      </p:sp>
    </p:spTree>
    <p:extLst>
      <p:ext uri="{BB962C8B-B14F-4D97-AF65-F5344CB8AC3E}">
        <p14:creationId xmlns:p14="http://schemas.microsoft.com/office/powerpoint/2010/main" val="1718176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a:spcBef>
                <a:spcPts val="0"/>
              </a:spcBef>
            </a:pPr>
            <a:r>
              <a:rPr lang="en-US" sz="1350" dirty="0">
                <a:solidFill>
                  <a:prstClr val="black"/>
                </a:solidFill>
                <a:latin typeface="Times New Roman" panose="02020603050405020304" pitchFamily="18" charset="0"/>
                <a:ea typeface="Times New Roman" panose="02020603050405020304" pitchFamily="18" charset="0"/>
              </a:rPr>
              <a:t> </a:t>
            </a:r>
            <a:endParaRPr lang="en-US" sz="1500" dirty="0">
              <a:solidFill>
                <a:prstClr val="black"/>
              </a:solidFill>
              <a:latin typeface="Times New Roman" panose="02020603050405020304" pitchFamily="18" charset="0"/>
              <a:ea typeface="Times New Roman" panose="02020603050405020304" pitchFamily="18" charset="0"/>
            </a:endParaRPr>
          </a:p>
          <a:p>
            <a:pPr marL="0">
              <a:spcBef>
                <a:spcPts val="0"/>
              </a:spcBef>
            </a:pPr>
            <a:r>
              <a:rPr lang="en-US" sz="1125" dirty="0">
                <a:solidFill>
                  <a:prstClr val="black"/>
                </a:solidFill>
                <a:latin typeface="Times New Roman" panose="02020603050405020304" pitchFamily="18" charset="0"/>
                <a:ea typeface="Times New Roman" panose="02020603050405020304" pitchFamily="18" charset="0"/>
              </a:rPr>
              <a:t>10.  </a:t>
            </a:r>
            <a:r>
              <a:rPr lang="en-US" sz="1350" dirty="0">
                <a:solidFill>
                  <a:prstClr val="black"/>
                </a:solidFill>
                <a:latin typeface="Times New Roman" panose="02020603050405020304" pitchFamily="18" charset="0"/>
                <a:ea typeface="Times New Roman" panose="02020603050405020304" pitchFamily="18" charset="0"/>
              </a:rPr>
              <a:t>Interpolator is present in case of </a:t>
            </a:r>
          </a:p>
          <a:p>
            <a:pPr marL="0">
              <a:spcBef>
                <a:spcPts val="0"/>
              </a:spcBef>
            </a:pPr>
            <a:r>
              <a:rPr lang="en-US" sz="1350" dirty="0">
                <a:solidFill>
                  <a:prstClr val="black"/>
                </a:solidFill>
                <a:latin typeface="Times New Roman" panose="02020603050405020304" pitchFamily="18" charset="0"/>
                <a:ea typeface="Times New Roman" panose="02020603050405020304" pitchFamily="18" charset="0"/>
              </a:rPr>
              <a:t> </a:t>
            </a:r>
          </a:p>
          <a:p>
            <a:pPr marL="257175" indent="-257175">
              <a:spcBef>
                <a:spcPts val="0"/>
              </a:spcBef>
              <a:buFont typeface="+mj-lt"/>
              <a:buAutoNum type="alphaLcPeriod"/>
              <a:tabLst>
                <a:tab pos="342900" algn="l"/>
              </a:tabLst>
            </a:pPr>
            <a:r>
              <a:rPr lang="en-US" sz="1350" dirty="0">
                <a:solidFill>
                  <a:prstClr val="black"/>
                </a:solidFill>
                <a:latin typeface="Times New Roman" panose="02020603050405020304" pitchFamily="18" charset="0"/>
                <a:ea typeface="Times New Roman" panose="02020603050405020304" pitchFamily="18" charset="0"/>
              </a:rPr>
              <a:t>PTP (Point to point) open loop system</a:t>
            </a:r>
          </a:p>
          <a:p>
            <a:pPr marL="257175" indent="-257175">
              <a:spcBef>
                <a:spcPts val="0"/>
              </a:spcBef>
              <a:buFont typeface="+mj-lt"/>
              <a:buAutoNum type="alphaLcPeriod"/>
              <a:tabLst>
                <a:tab pos="342900" algn="l"/>
              </a:tabLst>
            </a:pPr>
            <a:r>
              <a:rPr lang="en-US" sz="1350" dirty="0">
                <a:solidFill>
                  <a:prstClr val="black"/>
                </a:solidFill>
                <a:latin typeface="Times New Roman" panose="02020603050405020304" pitchFamily="18" charset="0"/>
                <a:ea typeface="Times New Roman" panose="02020603050405020304" pitchFamily="18" charset="0"/>
              </a:rPr>
              <a:t>PTP (Point to point) closed loop system</a:t>
            </a:r>
          </a:p>
          <a:p>
            <a:pPr marL="257175" indent="-257175">
              <a:spcBef>
                <a:spcPts val="0"/>
              </a:spcBef>
              <a:buFont typeface="+mj-lt"/>
              <a:buAutoNum type="alphaLcPeriod"/>
              <a:tabLst>
                <a:tab pos="342900" algn="l"/>
              </a:tabLst>
            </a:pPr>
            <a:r>
              <a:rPr lang="en-US" sz="1350" dirty="0">
                <a:solidFill>
                  <a:prstClr val="black"/>
                </a:solidFill>
                <a:highlight>
                  <a:srgbClr val="FFFF00"/>
                </a:highlight>
                <a:latin typeface="Times New Roman" panose="02020603050405020304" pitchFamily="18" charset="0"/>
                <a:ea typeface="Times New Roman" panose="02020603050405020304" pitchFamily="18" charset="0"/>
              </a:rPr>
              <a:t>Continuous control system</a:t>
            </a:r>
          </a:p>
          <a:p>
            <a:pPr marL="257175" indent="-257175">
              <a:spcBef>
                <a:spcPts val="0"/>
              </a:spcBef>
              <a:buFont typeface="+mj-lt"/>
              <a:buAutoNum type="alphaLcPeriod"/>
              <a:tabLst>
                <a:tab pos="342900" algn="l"/>
              </a:tabLst>
            </a:pPr>
            <a:r>
              <a:rPr lang="en-US" sz="1350" dirty="0">
                <a:solidFill>
                  <a:prstClr val="black"/>
                </a:solidFill>
                <a:latin typeface="Times New Roman" panose="02020603050405020304" pitchFamily="18" charset="0"/>
                <a:ea typeface="Times New Roman" panose="02020603050405020304" pitchFamily="18" charset="0"/>
              </a:rPr>
              <a:t>None of the others</a:t>
            </a:r>
          </a:p>
          <a:p>
            <a:pPr marL="0">
              <a:spcBef>
                <a:spcPts val="0"/>
              </a:spcBef>
            </a:pPr>
            <a:r>
              <a:rPr lang="en-US" sz="1350" dirty="0">
                <a:solidFill>
                  <a:prstClr val="black"/>
                </a:solidFill>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582814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57175" indent="-257175">
              <a:spcBef>
                <a:spcPts val="0"/>
              </a:spcBef>
              <a:buFont typeface="+mj-lt"/>
              <a:buAutoNum type="arabicPeriod"/>
              <a:tabLst>
                <a:tab pos="342900" algn="l"/>
              </a:tabLst>
            </a:pPr>
            <a:r>
              <a:rPr lang="en-US" dirty="0">
                <a:effectLst/>
                <a:latin typeface="Times New Roman" panose="02020603050405020304" pitchFamily="18" charset="0"/>
                <a:ea typeface="Times New Roman" panose="02020603050405020304" pitchFamily="18" charset="0"/>
              </a:rPr>
              <a:t>In a CNC turning center, threads of different pitches are cut by</a:t>
            </a:r>
          </a:p>
          <a:p>
            <a:pPr marL="0">
              <a:spcBef>
                <a:spcPts val="0"/>
              </a:spcBef>
            </a:pPr>
            <a:r>
              <a:rPr lang="en-US" dirty="0">
                <a:effectLst/>
                <a:latin typeface="Times New Roman" panose="02020603050405020304" pitchFamily="18" charset="0"/>
                <a:ea typeface="Times New Roman" panose="02020603050405020304" pitchFamily="18" charset="0"/>
              </a:rPr>
              <a:t> </a:t>
            </a:r>
          </a:p>
          <a:p>
            <a:pPr marL="257175" indent="-257175">
              <a:spcBef>
                <a:spcPts val="0"/>
              </a:spcBef>
              <a:buFont typeface="+mj-lt"/>
              <a:buAutoNum type="alphaLcPeriod"/>
              <a:tabLst>
                <a:tab pos="342900" algn="l"/>
              </a:tabLst>
            </a:pPr>
            <a:r>
              <a:rPr lang="en-US" dirty="0">
                <a:effectLst/>
                <a:latin typeface="Times New Roman" panose="02020603050405020304" pitchFamily="18" charset="0"/>
                <a:ea typeface="Times New Roman" panose="02020603050405020304" pitchFamily="18" charset="0"/>
              </a:rPr>
              <a:t>Different settings of the Meander drive and Norton-tumbler gears</a:t>
            </a:r>
          </a:p>
          <a:p>
            <a:pPr marL="257175" indent="-257175">
              <a:spcBef>
                <a:spcPts val="0"/>
              </a:spcBef>
              <a:buFont typeface="+mj-lt"/>
              <a:buAutoNum type="alphaLcPeriod"/>
              <a:tabLst>
                <a:tab pos="342900" algn="l"/>
              </a:tabLst>
            </a:pPr>
            <a:r>
              <a:rPr lang="en-US" dirty="0">
                <a:effectLst/>
                <a:latin typeface="Times New Roman" panose="02020603050405020304" pitchFamily="18" charset="0"/>
                <a:ea typeface="Times New Roman" panose="02020603050405020304" pitchFamily="18" charset="0"/>
              </a:rPr>
              <a:t>Different settings of the feed gear box</a:t>
            </a:r>
          </a:p>
          <a:p>
            <a:pPr marL="257175" indent="-257175">
              <a:spcBef>
                <a:spcPts val="0"/>
              </a:spcBef>
              <a:buFont typeface="+mj-lt"/>
              <a:buAutoNum type="alphaLcPeriod"/>
              <a:tabLst>
                <a:tab pos="342900" algn="l"/>
              </a:tabLst>
            </a:pPr>
            <a:r>
              <a:rPr lang="en-US" dirty="0">
                <a:effectLst/>
                <a:latin typeface="Times New Roman" panose="02020603050405020304" pitchFamily="18" charset="0"/>
                <a:ea typeface="Times New Roman" panose="02020603050405020304" pitchFamily="18" charset="0"/>
              </a:rPr>
              <a:t>Different setting of the speed gear box</a:t>
            </a:r>
          </a:p>
          <a:p>
            <a:pPr marL="257175" indent="-257175">
              <a:spcBef>
                <a:spcPts val="0"/>
              </a:spcBef>
              <a:buFont typeface="+mj-lt"/>
              <a:buAutoNum type="alphaLcPeriod"/>
              <a:tabLst>
                <a:tab pos="342900" algn="l"/>
              </a:tabLst>
            </a:pPr>
            <a:r>
              <a:rPr lang="en-US" dirty="0">
                <a:effectLst/>
                <a:highlight>
                  <a:srgbClr val="FFFF00"/>
                </a:highlight>
                <a:latin typeface="Times New Roman" panose="02020603050405020304" pitchFamily="18" charset="0"/>
                <a:ea typeface="Times New Roman" panose="02020603050405020304" pitchFamily="18" charset="0"/>
              </a:rPr>
              <a:t>None of the others</a:t>
            </a:r>
          </a:p>
          <a:p>
            <a:endParaRPr lang="en-US" dirty="0"/>
          </a:p>
        </p:txBody>
      </p:sp>
    </p:spTree>
    <p:extLst>
      <p:ext uri="{BB962C8B-B14F-4D97-AF65-F5344CB8AC3E}">
        <p14:creationId xmlns:p14="http://schemas.microsoft.com/office/powerpoint/2010/main" val="3849220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algn="just">
              <a:spcBef>
                <a:spcPts val="0"/>
              </a:spcBef>
            </a:pPr>
            <a:r>
              <a:rPr lang="en-US" dirty="0">
                <a:effectLst/>
                <a:latin typeface="Times New Roman" panose="02020603050405020304" pitchFamily="18" charset="0"/>
                <a:ea typeface="Times New Roman" panose="02020603050405020304" pitchFamily="18" charset="0"/>
              </a:rPr>
              <a:t>5. A point-to-point (PTP) control CNC machine</a:t>
            </a:r>
            <a:endParaRPr lang="en-US" sz="2400" dirty="0">
              <a:latin typeface="Times New Roman" panose="02020603050405020304" pitchFamily="18" charset="0"/>
              <a:ea typeface="Times New Roman" panose="02020603050405020304" pitchFamily="18" charset="0"/>
            </a:endParaRPr>
          </a:p>
          <a:p>
            <a:pPr marL="0" algn="just">
              <a:spcBef>
                <a:spcPts val="0"/>
              </a:spcBef>
            </a:pPr>
            <a:r>
              <a:rPr lang="en-US" dirty="0">
                <a:effectLst/>
                <a:latin typeface="Times New Roman" panose="02020603050405020304" pitchFamily="18" charset="0"/>
                <a:ea typeface="Times New Roman" panose="02020603050405020304" pitchFamily="18" charset="0"/>
              </a:rPr>
              <a:t> </a:t>
            </a:r>
            <a:endParaRPr lang="en-US" sz="2400" dirty="0">
              <a:latin typeface="Times New Roman" panose="02020603050405020304" pitchFamily="18" charset="0"/>
              <a:ea typeface="Times New Roman" panose="02020603050405020304" pitchFamily="18" charset="0"/>
            </a:endParaRPr>
          </a:p>
          <a:p>
            <a:pPr marL="0" algn="just">
              <a:spcBef>
                <a:spcPts val="0"/>
              </a:spcBef>
            </a:pPr>
            <a:r>
              <a:rPr lang="en-US" dirty="0">
                <a:effectLst/>
                <a:latin typeface="Times New Roman" panose="02020603050405020304" pitchFamily="18" charset="0"/>
                <a:ea typeface="Times New Roman" panose="02020603050405020304" pitchFamily="18" charset="0"/>
              </a:rPr>
              <a:t>a. </a:t>
            </a:r>
            <a:r>
              <a:rPr lang="en-US" dirty="0">
                <a:effectLst/>
                <a:highlight>
                  <a:srgbClr val="FFFF00"/>
                </a:highlight>
                <a:latin typeface="Times New Roman" panose="02020603050405020304" pitchFamily="18" charset="0"/>
                <a:ea typeface="Times New Roman" panose="02020603050405020304" pitchFamily="18" charset="0"/>
              </a:rPr>
              <a:t>Does not have an interpolator</a:t>
            </a:r>
            <a:endParaRPr lang="en-US" sz="2400" dirty="0">
              <a:highlight>
                <a:srgbClr val="FFFF00"/>
              </a:highlight>
              <a:latin typeface="Times New Roman" panose="02020603050405020304" pitchFamily="18" charset="0"/>
              <a:ea typeface="Times New Roman" panose="02020603050405020304" pitchFamily="18" charset="0"/>
            </a:endParaRPr>
          </a:p>
          <a:p>
            <a:pPr marL="0" algn="just">
              <a:spcBef>
                <a:spcPts val="0"/>
              </a:spcBef>
            </a:pPr>
            <a:r>
              <a:rPr lang="en-US" dirty="0">
                <a:effectLst/>
                <a:latin typeface="Times New Roman" panose="02020603050405020304" pitchFamily="18" charset="0"/>
                <a:ea typeface="Times New Roman" panose="02020603050405020304" pitchFamily="18" charset="0"/>
              </a:rPr>
              <a:t>b. Does not have a position down counter </a:t>
            </a:r>
            <a:endParaRPr lang="en-US" sz="2400" dirty="0">
              <a:latin typeface="Times New Roman" panose="02020603050405020304" pitchFamily="18" charset="0"/>
              <a:ea typeface="Times New Roman" panose="02020603050405020304" pitchFamily="18" charset="0"/>
            </a:endParaRPr>
          </a:p>
          <a:p>
            <a:pPr marL="0" algn="just">
              <a:spcBef>
                <a:spcPts val="0"/>
              </a:spcBef>
            </a:pPr>
            <a:r>
              <a:rPr lang="en-US" dirty="0">
                <a:effectLst/>
                <a:latin typeface="Times New Roman" panose="02020603050405020304" pitchFamily="18" charset="0"/>
                <a:ea typeface="Times New Roman" panose="02020603050405020304" pitchFamily="18" charset="0"/>
              </a:rPr>
              <a:t>c. Never has DC motor as prime mover along any feed axis</a:t>
            </a:r>
            <a:endParaRPr lang="en-US" sz="2400" dirty="0">
              <a:latin typeface="Times New Roman" panose="02020603050405020304" pitchFamily="18" charset="0"/>
              <a:ea typeface="Times New Roman" panose="02020603050405020304" pitchFamily="18" charset="0"/>
            </a:endParaRPr>
          </a:p>
          <a:p>
            <a:pPr marL="0" algn="just">
              <a:spcBef>
                <a:spcPts val="0"/>
              </a:spcBef>
            </a:pPr>
            <a:r>
              <a:rPr lang="en-US" dirty="0">
                <a:effectLst/>
                <a:latin typeface="Times New Roman" panose="02020603050405020304" pitchFamily="18" charset="0"/>
                <a:ea typeface="Times New Roman" panose="02020603050405020304" pitchFamily="18" charset="0"/>
              </a:rPr>
              <a:t>d. None of the others</a:t>
            </a:r>
            <a:endParaRPr lang="en-US" sz="2400"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730893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0" i="0" dirty="0">
                <a:solidFill>
                  <a:srgbClr val="222222"/>
                </a:solidFill>
                <a:effectLst/>
                <a:latin typeface="arial" panose="020B0604020202020204" pitchFamily="34" charset="0"/>
              </a:rPr>
              <a:t>2. In a CNC milling machine, a circular cut is always produced</a:t>
            </a:r>
            <a:br>
              <a:rPr lang="en-US" dirty="0"/>
            </a:br>
            <a:br>
              <a:rPr lang="en-US" dirty="0"/>
            </a:br>
            <a:r>
              <a:rPr lang="en-US" b="0" i="0" dirty="0">
                <a:solidFill>
                  <a:srgbClr val="222222"/>
                </a:solidFill>
                <a:effectLst/>
                <a:latin typeface="arial" panose="020B0604020202020204" pitchFamily="34" charset="0"/>
              </a:rPr>
              <a:t>a. by operator's skill and experience</a:t>
            </a:r>
            <a:br>
              <a:rPr lang="en-US" dirty="0"/>
            </a:br>
            <a:r>
              <a:rPr lang="en-US" b="0" i="0" dirty="0">
                <a:solidFill>
                  <a:srgbClr val="222222"/>
                </a:solidFill>
                <a:effectLst/>
                <a:latin typeface="arial" panose="020B0604020202020204" pitchFamily="34" charset="0"/>
              </a:rPr>
              <a:t>b. by copy milling from a master circular shape</a:t>
            </a:r>
            <a:br>
              <a:rPr lang="en-US" dirty="0"/>
            </a:br>
            <a:r>
              <a:rPr lang="en-US" b="0" i="0" dirty="0">
                <a:solidFill>
                  <a:srgbClr val="222222"/>
                </a:solidFill>
                <a:effectLst/>
                <a:latin typeface="arial" panose="020B0604020202020204" pitchFamily="34" charset="0"/>
              </a:rPr>
              <a:t>c. </a:t>
            </a:r>
            <a:r>
              <a:rPr lang="en-US" b="0" i="0" dirty="0">
                <a:solidFill>
                  <a:srgbClr val="222222"/>
                </a:solidFill>
                <a:effectLst/>
                <a:highlight>
                  <a:srgbClr val="FFFF00"/>
                </a:highlight>
                <a:latin typeface="arial" panose="020B0604020202020204" pitchFamily="34" charset="0"/>
              </a:rPr>
              <a:t>By combined motion of feed axes</a:t>
            </a:r>
            <a:br>
              <a:rPr lang="en-US" dirty="0"/>
            </a:br>
            <a:r>
              <a:rPr lang="en-US" b="0" i="0" dirty="0">
                <a:solidFill>
                  <a:srgbClr val="222222"/>
                </a:solidFill>
                <a:effectLst/>
                <a:latin typeface="arial" panose="020B0604020202020204" pitchFamily="34" charset="0"/>
              </a:rPr>
              <a:t>d. None of the others</a:t>
            </a:r>
            <a:endParaRPr lang="en-US" dirty="0"/>
          </a:p>
        </p:txBody>
      </p:sp>
    </p:spTree>
    <p:extLst>
      <p:ext uri="{BB962C8B-B14F-4D97-AF65-F5344CB8AC3E}">
        <p14:creationId xmlns:p14="http://schemas.microsoft.com/office/powerpoint/2010/main" val="705633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r="63458"/>
          <a:stretch/>
        </p:blipFill>
        <p:spPr>
          <a:xfrm>
            <a:off x="2054091" y="2464275"/>
            <a:ext cx="4935031" cy="3029803"/>
          </a:xfrm>
          <a:prstGeom prst="rect">
            <a:avLst/>
          </a:prstGeom>
        </p:spPr>
      </p:pic>
    </p:spTree>
    <p:extLst>
      <p:ext uri="{BB962C8B-B14F-4D97-AF65-F5344CB8AC3E}">
        <p14:creationId xmlns:p14="http://schemas.microsoft.com/office/powerpoint/2010/main" val="1567396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57175" indent="-257175">
              <a:lnSpc>
                <a:spcPct val="107000"/>
              </a:lnSpc>
              <a:spcBef>
                <a:spcPts val="0"/>
              </a:spcBef>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In case of a CNC drilling machine, whenever ther</a:t>
            </a:r>
            <a:r>
              <a:rPr lang="en-IN" dirty="0">
                <a:latin typeface="Calibri" panose="020F0502020204030204" pitchFamily="34" charset="0"/>
                <a:ea typeface="Calibri" panose="020F0502020204030204" pitchFamily="34" charset="0"/>
                <a:cs typeface="Times New Roman" panose="02020603050405020304" pitchFamily="18" charset="0"/>
              </a:rPr>
              <a:t>e is table motion, </a:t>
            </a:r>
            <a:r>
              <a:rPr lang="en-IN" dirty="0">
                <a:effectLst/>
                <a:latin typeface="Calibri" panose="020F0502020204030204" pitchFamily="34" charset="0"/>
                <a:ea typeface="Calibri" panose="020F0502020204030204" pitchFamily="34" charset="0"/>
                <a:cs typeface="Times New Roman" panose="02020603050405020304" pitchFamily="18" charset="0"/>
              </a:rPr>
              <a:t>the speed of X-Y table along X axis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Bef>
                <a:spcPts val="0"/>
              </a:spcBef>
              <a:buFont typeface="+mj-lt"/>
              <a:buAutoNum type="alphaLcPeriod"/>
            </a:pPr>
            <a:r>
              <a:rPr lang="en-IN" dirty="0">
                <a:effectLst/>
                <a:latin typeface="Calibri" panose="020F0502020204030204" pitchFamily="34" charset="0"/>
                <a:ea typeface="Calibri" panose="020F0502020204030204" pitchFamily="34" charset="0"/>
                <a:cs typeface="Times New Roman" panose="02020603050405020304" pitchFamily="18" charset="0"/>
              </a:rPr>
              <a:t>Is always same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Bef>
                <a:spcPts val="0"/>
              </a:spcBef>
              <a:buFont typeface="+mj-lt"/>
              <a:buAutoNum type="alphaLcPeriod"/>
            </a:pPr>
            <a:r>
              <a:rPr lang="en-IN"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Can be different for different lines of program</a:t>
            </a:r>
            <a:endParaRPr lang="en-US" sz="18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Bef>
                <a:spcPts val="0"/>
              </a:spcBef>
              <a:buFont typeface="+mj-lt"/>
              <a:buAutoNum type="alphaLcPeriod"/>
            </a:pPr>
            <a:r>
              <a:rPr lang="en-IN" dirty="0">
                <a:effectLst/>
                <a:latin typeface="Calibri" panose="020F0502020204030204" pitchFamily="34" charset="0"/>
                <a:ea typeface="Calibri" panose="020F0502020204030204" pitchFamily="34" charset="0"/>
                <a:cs typeface="Times New Roman" panose="02020603050405020304" pitchFamily="18" charset="0"/>
              </a:rPr>
              <a:t>Is always 0</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Bef>
                <a:spcPts val="0"/>
              </a:spcBef>
              <a:spcAft>
                <a:spcPts val="600"/>
              </a:spcAft>
              <a:buFont typeface="+mj-lt"/>
              <a:buAutoNum type="alphaLcPeriod"/>
            </a:pPr>
            <a:r>
              <a:rPr lang="en-IN" dirty="0">
                <a:effectLst/>
                <a:latin typeface="Calibri" panose="020F0502020204030204" pitchFamily="34" charset="0"/>
                <a:ea typeface="Calibri" panose="020F0502020204030204" pitchFamily="34" charset="0"/>
                <a:cs typeface="Times New Roman" panose="02020603050405020304" pitchFamily="18" charset="0"/>
              </a:rPr>
              <a:t>None of the others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13909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spcBef>
                <a:spcPts val="0"/>
              </a:spcBef>
              <a:buNone/>
            </a:pPr>
            <a:r>
              <a:rPr lang="en-US" dirty="0">
                <a:effectLst/>
                <a:latin typeface="Times New Roman" panose="02020603050405020304" pitchFamily="18" charset="0"/>
                <a:ea typeface="Times New Roman" panose="02020603050405020304" pitchFamily="18" charset="0"/>
              </a:rPr>
              <a:t>CNC machines have the ability to cut complex profiles as </a:t>
            </a:r>
          </a:p>
          <a:p>
            <a:pPr marL="0" indent="0">
              <a:spcBef>
                <a:spcPts val="0"/>
              </a:spcBef>
              <a:buNone/>
            </a:pPr>
            <a:r>
              <a:rPr lang="en-US" dirty="0">
                <a:effectLst/>
                <a:latin typeface="Times New Roman" panose="02020603050405020304" pitchFamily="18" charset="0"/>
                <a:ea typeface="Times New Roman" panose="02020603050405020304" pitchFamily="18" charset="0"/>
              </a:rPr>
              <a:t> </a:t>
            </a:r>
          </a:p>
          <a:p>
            <a:pPr marL="257175" indent="-257175">
              <a:spcBef>
                <a:spcPts val="0"/>
              </a:spcBef>
              <a:buFont typeface="+mj-lt"/>
              <a:buAutoNum type="alphaLcPeriod"/>
              <a:tabLst>
                <a:tab pos="342900" algn="l"/>
              </a:tabLst>
            </a:pPr>
            <a:r>
              <a:rPr lang="en-US" dirty="0">
                <a:effectLst/>
                <a:latin typeface="Times New Roman" panose="02020603050405020304" pitchFamily="18" charset="0"/>
                <a:ea typeface="Times New Roman" panose="02020603050405020304" pitchFamily="18" charset="0"/>
              </a:rPr>
              <a:t>They are equipped with tracer control </a:t>
            </a:r>
          </a:p>
          <a:p>
            <a:pPr marL="257175" indent="-257175">
              <a:spcBef>
                <a:spcPts val="0"/>
              </a:spcBef>
              <a:buFont typeface="+mj-lt"/>
              <a:buAutoNum type="alphaLcPeriod"/>
              <a:tabLst>
                <a:tab pos="342900" algn="l"/>
              </a:tabLst>
            </a:pPr>
            <a:r>
              <a:rPr lang="en-US" dirty="0">
                <a:effectLst/>
                <a:highlight>
                  <a:srgbClr val="FFFF00"/>
                </a:highlight>
                <a:latin typeface="Times New Roman" panose="02020603050405020304" pitchFamily="18" charset="0"/>
                <a:ea typeface="Times New Roman" panose="02020603050405020304" pitchFamily="18" charset="0"/>
              </a:rPr>
              <a:t>The accuracy of the axes movements is very high</a:t>
            </a:r>
          </a:p>
          <a:p>
            <a:pPr marL="257175" indent="-257175">
              <a:spcBef>
                <a:spcPts val="0"/>
              </a:spcBef>
              <a:buFont typeface="+mj-lt"/>
              <a:buAutoNum type="alphaLcPeriod"/>
              <a:tabLst>
                <a:tab pos="342900" algn="l"/>
              </a:tabLst>
            </a:pPr>
            <a:r>
              <a:rPr lang="en-US" dirty="0">
                <a:effectLst/>
                <a:latin typeface="Times New Roman" panose="02020603050405020304" pitchFamily="18" charset="0"/>
                <a:ea typeface="Times New Roman" panose="02020603050405020304" pitchFamily="18" charset="0"/>
              </a:rPr>
              <a:t>They are equipped with high performance gear boxes</a:t>
            </a:r>
          </a:p>
          <a:p>
            <a:pPr marL="257175" indent="-257175">
              <a:spcBef>
                <a:spcPts val="0"/>
              </a:spcBef>
              <a:buFont typeface="+mj-lt"/>
              <a:buAutoNum type="alphaLcPeriod"/>
              <a:tabLst>
                <a:tab pos="342900" algn="l"/>
              </a:tabLst>
            </a:pPr>
            <a:r>
              <a:rPr lang="en-US" dirty="0">
                <a:effectLst/>
                <a:latin typeface="Times New Roman" panose="02020603050405020304" pitchFamily="18" charset="0"/>
                <a:ea typeface="Times New Roman" panose="02020603050405020304" pitchFamily="18" charset="0"/>
              </a:rPr>
              <a:t>None of the above</a:t>
            </a:r>
          </a:p>
          <a:p>
            <a:endParaRPr lang="en-US" dirty="0"/>
          </a:p>
        </p:txBody>
      </p:sp>
    </p:spTree>
    <p:extLst>
      <p:ext uri="{BB962C8B-B14F-4D97-AF65-F5344CB8AC3E}">
        <p14:creationId xmlns:p14="http://schemas.microsoft.com/office/powerpoint/2010/main" val="1447081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57175" indent="-257175">
              <a:spcBef>
                <a:spcPts val="0"/>
              </a:spcBef>
              <a:buFont typeface="+mj-lt"/>
              <a:buAutoNum type="arabicPeriod"/>
              <a:tabLst>
                <a:tab pos="342900" algn="l"/>
              </a:tabLst>
            </a:pPr>
            <a:r>
              <a:rPr lang="en-US" dirty="0">
                <a:effectLst/>
                <a:latin typeface="Times New Roman" panose="02020603050405020304" pitchFamily="18" charset="0"/>
                <a:ea typeface="Times New Roman" panose="02020603050405020304" pitchFamily="18" charset="0"/>
              </a:rPr>
              <a:t>PTP (Point to point) control of CNC machines is not applicable in case of </a:t>
            </a:r>
          </a:p>
          <a:p>
            <a:pPr marL="0">
              <a:spcBef>
                <a:spcPts val="0"/>
              </a:spcBef>
            </a:pPr>
            <a:r>
              <a:rPr lang="en-US" dirty="0">
                <a:effectLst/>
                <a:latin typeface="Times New Roman" panose="02020603050405020304" pitchFamily="18" charset="0"/>
                <a:ea typeface="Times New Roman" panose="02020603050405020304" pitchFamily="18" charset="0"/>
              </a:rPr>
              <a:t> </a:t>
            </a:r>
          </a:p>
          <a:p>
            <a:pPr marL="257175" indent="-257175">
              <a:spcBef>
                <a:spcPts val="0"/>
              </a:spcBef>
              <a:buFont typeface="+mj-lt"/>
              <a:buAutoNum type="alphaLcParenBoth"/>
              <a:tabLst>
                <a:tab pos="342900" algn="l"/>
              </a:tabLst>
            </a:pPr>
            <a:r>
              <a:rPr lang="en-US" dirty="0">
                <a:effectLst/>
                <a:latin typeface="Times New Roman" panose="02020603050405020304" pitchFamily="18" charset="0"/>
                <a:ea typeface="Times New Roman" panose="02020603050405020304" pitchFamily="18" charset="0"/>
              </a:rPr>
              <a:t>Drilling of holes at the vertices of a triangle</a:t>
            </a:r>
          </a:p>
          <a:p>
            <a:pPr marL="257175" indent="-257175">
              <a:spcBef>
                <a:spcPts val="0"/>
              </a:spcBef>
              <a:buFont typeface="+mj-lt"/>
              <a:buAutoNum type="alphaLcParenBoth"/>
              <a:tabLst>
                <a:tab pos="342900" algn="l"/>
              </a:tabLst>
            </a:pPr>
            <a:r>
              <a:rPr lang="en-US" dirty="0">
                <a:effectLst/>
                <a:latin typeface="Times New Roman" panose="02020603050405020304" pitchFamily="18" charset="0"/>
                <a:ea typeface="Times New Roman" panose="02020603050405020304" pitchFamily="18" charset="0"/>
              </a:rPr>
              <a:t>Drilling of 73 holes at regular angular intervals on the circumference of a circle</a:t>
            </a:r>
          </a:p>
          <a:p>
            <a:pPr marL="257175" indent="-257175">
              <a:spcBef>
                <a:spcPts val="0"/>
              </a:spcBef>
              <a:buFont typeface="+mj-lt"/>
              <a:buAutoNum type="alphaLcParenBoth"/>
              <a:tabLst>
                <a:tab pos="342900" algn="l"/>
              </a:tabLst>
            </a:pPr>
            <a:r>
              <a:rPr lang="en-US" dirty="0">
                <a:effectLst/>
                <a:latin typeface="Times New Roman" panose="02020603050405020304" pitchFamily="18" charset="0"/>
                <a:ea typeface="Times New Roman" panose="02020603050405020304" pitchFamily="18" charset="0"/>
              </a:rPr>
              <a:t>Drilling of holes at intervals of 3 cm on any straight line on XY plane</a:t>
            </a:r>
          </a:p>
          <a:p>
            <a:pPr marL="257175" indent="-257175">
              <a:spcBef>
                <a:spcPts val="0"/>
              </a:spcBef>
              <a:buFont typeface="+mj-lt"/>
              <a:buAutoNum type="alphaLcParenBoth"/>
              <a:tabLst>
                <a:tab pos="342900" algn="l"/>
              </a:tabLst>
            </a:pPr>
            <a:r>
              <a:rPr lang="en-US" dirty="0">
                <a:effectLst/>
                <a:latin typeface="Times New Roman" panose="02020603050405020304" pitchFamily="18" charset="0"/>
                <a:ea typeface="Times New Roman" panose="02020603050405020304" pitchFamily="18" charset="0"/>
              </a:rPr>
              <a:t>None of the others</a:t>
            </a:r>
          </a:p>
          <a:p>
            <a:endParaRPr lang="en-US" dirty="0"/>
          </a:p>
        </p:txBody>
      </p:sp>
    </p:spTree>
    <p:extLst>
      <p:ext uri="{BB962C8B-B14F-4D97-AF65-F5344CB8AC3E}">
        <p14:creationId xmlns:p14="http://schemas.microsoft.com/office/powerpoint/2010/main" val="801298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2152651" y="2750226"/>
            <a:ext cx="639662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0" rIns="68580" bIns="0" numCol="1" rtlCol="0"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indent="0" defTabSz="685800">
              <a:lnSpc>
                <a:spcPct val="100000"/>
              </a:lnSpc>
              <a:buNone/>
              <a:tabLst>
                <a:tab pos="342900" algn="l"/>
              </a:tabLst>
            </a:pPr>
            <a:endParaRPr lang="en-US" sz="1800" dirty="0"/>
          </a:p>
          <a:p>
            <a:pPr marL="0" indent="0" defTabSz="685800">
              <a:lnSpc>
                <a:spcPct val="100000"/>
              </a:lnSpc>
              <a:buFontTx/>
              <a:buAutoNum type="arabicPeriod"/>
              <a:tabLst>
                <a:tab pos="342900" algn="l"/>
              </a:tabLst>
            </a:pPr>
            <a:r>
              <a:rPr lang="en-US" sz="1800" dirty="0">
                <a:ea typeface="Times New Roman" panose="02020603050405020304" pitchFamily="18" charset="0"/>
              </a:rPr>
              <a:t>In a CNC machine, complex profiles are cut with the help of</a:t>
            </a:r>
          </a:p>
          <a:p>
            <a:pPr marL="0" indent="0" defTabSz="685800">
              <a:lnSpc>
                <a:spcPct val="100000"/>
              </a:lnSpc>
              <a:buFontTx/>
              <a:buAutoNum type="arabicPeriod"/>
              <a:tabLst>
                <a:tab pos="342900" algn="l"/>
              </a:tabLst>
            </a:pPr>
            <a:endParaRPr lang="en-US" sz="1800" dirty="0">
              <a:ea typeface="Times New Roman" panose="02020603050405020304" pitchFamily="18" charset="0"/>
            </a:endParaRPr>
          </a:p>
          <a:p>
            <a:pPr marL="0" indent="0" defTabSz="685800">
              <a:lnSpc>
                <a:spcPct val="100000"/>
              </a:lnSpc>
              <a:buNone/>
              <a:tabLst>
                <a:tab pos="342900" algn="l"/>
              </a:tabLst>
            </a:pPr>
            <a:r>
              <a:rPr lang="en-US" sz="1800" dirty="0">
                <a:ea typeface="Times New Roman" panose="02020603050405020304" pitchFamily="18" charset="0"/>
              </a:rPr>
              <a:t> </a:t>
            </a:r>
            <a:endParaRPr lang="en-US" sz="1800" dirty="0"/>
          </a:p>
          <a:p>
            <a:pPr marL="0" indent="0" defTabSz="685800">
              <a:lnSpc>
                <a:spcPct val="100000"/>
              </a:lnSpc>
              <a:buFontTx/>
              <a:buChar char="•"/>
              <a:tabLst>
                <a:tab pos="342900" algn="l"/>
              </a:tabLst>
            </a:pPr>
            <a:r>
              <a:rPr lang="en-US" sz="1800" dirty="0">
                <a:ea typeface="Times New Roman" panose="02020603050405020304" pitchFamily="18" charset="0"/>
              </a:rPr>
              <a:t>Synchromesh gear boxes in every feed axes of machine</a:t>
            </a:r>
            <a:endParaRPr lang="en-US" sz="1800" dirty="0"/>
          </a:p>
          <a:p>
            <a:pPr marL="0" indent="0" defTabSz="685800">
              <a:lnSpc>
                <a:spcPct val="100000"/>
              </a:lnSpc>
              <a:buFontTx/>
              <a:buChar char="•"/>
              <a:tabLst>
                <a:tab pos="342900" algn="l"/>
              </a:tabLst>
            </a:pPr>
            <a:r>
              <a:rPr lang="en-US" sz="1800" dirty="0">
                <a:ea typeface="Times New Roman" panose="02020603050405020304" pitchFamily="18" charset="0"/>
              </a:rPr>
              <a:t>A combination of axes velocities </a:t>
            </a:r>
            <a:r>
              <a:rPr lang="en-US" sz="1800" dirty="0">
                <a:highlight>
                  <a:srgbClr val="FFFF00"/>
                </a:highlight>
                <a:ea typeface="Times New Roman" panose="02020603050405020304" pitchFamily="18" charset="0"/>
              </a:rPr>
              <a:t>which are infinitely </a:t>
            </a:r>
            <a:r>
              <a:rPr lang="en-US" sz="1800" dirty="0">
                <a:ea typeface="Times New Roman" panose="02020603050405020304" pitchFamily="18" charset="0"/>
              </a:rPr>
              <a:t>variable</a:t>
            </a:r>
            <a:endParaRPr lang="en-US" sz="1800" dirty="0"/>
          </a:p>
          <a:p>
            <a:pPr marL="0" indent="0" defTabSz="685800">
              <a:lnSpc>
                <a:spcPct val="100000"/>
              </a:lnSpc>
              <a:buFontTx/>
              <a:buChar char="•"/>
              <a:tabLst>
                <a:tab pos="342900" algn="l"/>
              </a:tabLst>
            </a:pPr>
            <a:r>
              <a:rPr lang="en-US" sz="1800" dirty="0">
                <a:ea typeface="Times New Roman" panose="02020603050405020304" pitchFamily="18" charset="0"/>
              </a:rPr>
              <a:t>Cam control</a:t>
            </a:r>
            <a:endParaRPr lang="en-US" sz="1800" dirty="0"/>
          </a:p>
          <a:p>
            <a:pPr marL="0" indent="0" defTabSz="685800">
              <a:lnSpc>
                <a:spcPct val="100000"/>
              </a:lnSpc>
              <a:buFontTx/>
              <a:buChar char="•"/>
              <a:tabLst>
                <a:tab pos="342900" algn="l"/>
              </a:tabLst>
            </a:pPr>
            <a:r>
              <a:rPr lang="en-US" sz="1800" dirty="0">
                <a:ea typeface="Times New Roman" panose="02020603050405020304" pitchFamily="18" charset="0"/>
              </a:rPr>
              <a:t>None of the others</a:t>
            </a:r>
            <a:endParaRPr lang="en-US" sz="1800" dirty="0"/>
          </a:p>
        </p:txBody>
      </p:sp>
    </p:spTree>
    <p:extLst>
      <p:ext uri="{BB962C8B-B14F-4D97-AF65-F5344CB8AC3E}">
        <p14:creationId xmlns:p14="http://schemas.microsoft.com/office/powerpoint/2010/main" val="1540082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value of Sum</a:t>
            </a:r>
          </a:p>
        </p:txBody>
      </p:sp>
      <p:sp>
        <p:nvSpPr>
          <p:cNvPr id="3" name="Content Placeholder 2"/>
          <p:cNvSpPr>
            <a:spLocks noGrp="1"/>
          </p:cNvSpPr>
          <p:nvPr>
            <p:ph idx="1"/>
          </p:nvPr>
        </p:nvSpPr>
        <p:spPr/>
        <p:txBody>
          <a:bodyPr>
            <a:normAutofit fontScale="85000" lnSpcReduction="20000"/>
          </a:bodyPr>
          <a:lstStyle/>
          <a:p>
            <a:pPr marL="0" indent="0">
              <a:buNone/>
            </a:pPr>
            <a:r>
              <a:rPr lang="en-US" i="1" dirty="0"/>
              <a:t>Sum</a:t>
            </a:r>
            <a:r>
              <a:rPr lang="en-US" dirty="0"/>
              <a:t> = </a:t>
            </a:r>
            <a:r>
              <a:rPr lang="en-US" i="1" dirty="0"/>
              <a:t>A.B.C + A.B</a:t>
            </a:r>
            <a:r>
              <a:rPr lang="en-US" i="1" baseline="30000" dirty="0">
                <a:sym typeface="Symbol" panose="05050102010706020507" pitchFamily="18" charset="2"/>
              </a:rPr>
              <a:t></a:t>
            </a:r>
            <a:r>
              <a:rPr lang="en-US" i="1" dirty="0"/>
              <a:t>.C</a:t>
            </a:r>
            <a:r>
              <a:rPr lang="en-US" i="1" baseline="30000" dirty="0">
                <a:sym typeface="Symbol" panose="05050102010706020507" pitchFamily="18" charset="2"/>
              </a:rPr>
              <a:t></a:t>
            </a:r>
            <a:r>
              <a:rPr lang="en-US" i="1" dirty="0"/>
              <a:t> + A</a:t>
            </a:r>
            <a:r>
              <a:rPr lang="en-US" i="1" baseline="30000" dirty="0">
                <a:sym typeface="Symbol" panose="05050102010706020507" pitchFamily="18" charset="2"/>
              </a:rPr>
              <a:t></a:t>
            </a:r>
            <a:r>
              <a:rPr lang="en-US" i="1" dirty="0"/>
              <a:t>.B.C</a:t>
            </a:r>
            <a:r>
              <a:rPr lang="en-US" i="1" baseline="30000" dirty="0">
                <a:sym typeface="Symbol" panose="05050102010706020507" pitchFamily="18" charset="2"/>
              </a:rPr>
              <a:t></a:t>
            </a:r>
            <a:r>
              <a:rPr lang="en-US" i="1" dirty="0"/>
              <a:t> + A</a:t>
            </a:r>
            <a:r>
              <a:rPr lang="en-US" i="1" baseline="30000" dirty="0">
                <a:sym typeface="Symbol" panose="05050102010706020507" pitchFamily="18" charset="2"/>
              </a:rPr>
              <a:t></a:t>
            </a:r>
            <a:r>
              <a:rPr lang="en-US" i="1" dirty="0"/>
              <a:t>.B</a:t>
            </a:r>
            <a:r>
              <a:rPr lang="en-US" i="1" baseline="30000" dirty="0">
                <a:sym typeface="Symbol" panose="05050102010706020507" pitchFamily="18" charset="2"/>
              </a:rPr>
              <a:t></a:t>
            </a:r>
            <a:r>
              <a:rPr lang="en-US" i="1" dirty="0"/>
              <a:t>.C  = A . (B.C + B</a:t>
            </a:r>
            <a:r>
              <a:rPr lang="en-US" i="1" baseline="30000" dirty="0">
                <a:sym typeface="Symbol" panose="05050102010706020507" pitchFamily="18" charset="2"/>
              </a:rPr>
              <a:t></a:t>
            </a:r>
            <a:r>
              <a:rPr lang="en-US" i="1" dirty="0"/>
              <a:t>.C</a:t>
            </a:r>
            <a:r>
              <a:rPr lang="en-US" i="1" baseline="30000" dirty="0">
                <a:sym typeface="Symbol" panose="05050102010706020507" pitchFamily="18" charset="2"/>
              </a:rPr>
              <a:t></a:t>
            </a:r>
            <a:r>
              <a:rPr lang="en-US" i="1" dirty="0"/>
              <a:t>) + A</a:t>
            </a:r>
            <a:r>
              <a:rPr lang="en-US" i="1" baseline="30000" dirty="0">
                <a:sym typeface="Symbol" panose="05050102010706020507" pitchFamily="18" charset="2"/>
              </a:rPr>
              <a:t></a:t>
            </a:r>
            <a:r>
              <a:rPr lang="en-US" i="1" dirty="0"/>
              <a:t>. (B.C</a:t>
            </a:r>
            <a:r>
              <a:rPr lang="en-US" i="1" baseline="30000" dirty="0">
                <a:sym typeface="Symbol" panose="05050102010706020507" pitchFamily="18" charset="2"/>
              </a:rPr>
              <a:t></a:t>
            </a:r>
            <a:r>
              <a:rPr lang="en-US" i="1" dirty="0"/>
              <a:t> + B</a:t>
            </a:r>
            <a:r>
              <a:rPr lang="en-US" i="1" baseline="30000" dirty="0">
                <a:sym typeface="Symbol" panose="05050102010706020507" pitchFamily="18" charset="2"/>
              </a:rPr>
              <a:t></a:t>
            </a:r>
            <a:r>
              <a:rPr lang="en-US" i="1" dirty="0"/>
              <a:t>.C)</a:t>
            </a:r>
            <a:endParaRPr lang="en-US" dirty="0"/>
          </a:p>
          <a:p>
            <a:pPr marL="0" indent="0">
              <a:buNone/>
            </a:pPr>
            <a:r>
              <a:rPr lang="en-US" i="1" dirty="0"/>
              <a:t> </a:t>
            </a:r>
            <a:endParaRPr lang="en-US" dirty="0"/>
          </a:p>
          <a:p>
            <a:pPr marL="0" indent="0">
              <a:buNone/>
            </a:pPr>
            <a:r>
              <a:rPr lang="en-US" dirty="0"/>
              <a:t>Now</a:t>
            </a:r>
            <a:r>
              <a:rPr lang="en-US" i="1" dirty="0"/>
              <a:t>, B.C</a:t>
            </a:r>
            <a:r>
              <a:rPr lang="en-US" i="1" baseline="30000" dirty="0">
                <a:sym typeface="Symbol" panose="05050102010706020507" pitchFamily="18" charset="2"/>
              </a:rPr>
              <a:t></a:t>
            </a:r>
            <a:r>
              <a:rPr lang="en-US" i="1" dirty="0"/>
              <a:t> + B</a:t>
            </a:r>
            <a:r>
              <a:rPr lang="en-US" i="1" baseline="30000" dirty="0">
                <a:sym typeface="Symbol" panose="05050102010706020507" pitchFamily="18" charset="2"/>
              </a:rPr>
              <a:t></a:t>
            </a:r>
            <a:r>
              <a:rPr lang="en-US" i="1" dirty="0"/>
              <a:t>.C = B </a:t>
            </a:r>
            <a:r>
              <a:rPr lang="en-US" dirty="0">
                <a:sym typeface="Symbol" panose="05050102010706020507" pitchFamily="18" charset="2"/>
              </a:rPr>
              <a:t></a:t>
            </a:r>
            <a:r>
              <a:rPr lang="en-US" i="1" dirty="0"/>
              <a:t> C , and </a:t>
            </a:r>
          </a:p>
          <a:p>
            <a:pPr marL="0" indent="0">
              <a:buNone/>
            </a:pPr>
            <a:endParaRPr lang="en-US" dirty="0"/>
          </a:p>
          <a:p>
            <a:pPr marL="0" indent="0">
              <a:buNone/>
            </a:pPr>
            <a:r>
              <a:rPr lang="en-US" i="1" dirty="0"/>
              <a:t>(B.C + B</a:t>
            </a:r>
            <a:r>
              <a:rPr lang="en-US" i="1" baseline="30000" dirty="0">
                <a:sym typeface="Symbol" panose="05050102010706020507" pitchFamily="18" charset="2"/>
              </a:rPr>
              <a:t></a:t>
            </a:r>
            <a:r>
              <a:rPr lang="en-US" i="1" dirty="0"/>
              <a:t>.C</a:t>
            </a:r>
            <a:r>
              <a:rPr lang="en-US" i="1" baseline="30000" dirty="0">
                <a:sym typeface="Symbol" panose="05050102010706020507" pitchFamily="18" charset="2"/>
              </a:rPr>
              <a:t></a:t>
            </a:r>
            <a:r>
              <a:rPr lang="en-US" i="1" dirty="0"/>
              <a:t>)</a:t>
            </a:r>
            <a:r>
              <a:rPr lang="en-US" i="1" baseline="30000" dirty="0">
                <a:sym typeface="Symbol" panose="05050102010706020507" pitchFamily="18" charset="2"/>
              </a:rPr>
              <a:t></a:t>
            </a:r>
            <a:r>
              <a:rPr lang="en-US" i="1" dirty="0"/>
              <a:t>  = (B.C)</a:t>
            </a:r>
            <a:r>
              <a:rPr lang="en-US" i="1" baseline="30000" dirty="0"/>
              <a:t> </a:t>
            </a:r>
            <a:r>
              <a:rPr lang="en-US" i="1" baseline="30000" dirty="0">
                <a:sym typeface="Symbol" panose="05050102010706020507" pitchFamily="18" charset="2"/>
              </a:rPr>
              <a:t></a:t>
            </a:r>
            <a:r>
              <a:rPr lang="en-US" i="1" dirty="0"/>
              <a:t> . (B</a:t>
            </a:r>
            <a:r>
              <a:rPr lang="en-US" i="1" baseline="30000" dirty="0">
                <a:sym typeface="Symbol" panose="05050102010706020507" pitchFamily="18" charset="2"/>
              </a:rPr>
              <a:t></a:t>
            </a:r>
            <a:r>
              <a:rPr lang="en-US" i="1" dirty="0"/>
              <a:t>.C</a:t>
            </a:r>
            <a:r>
              <a:rPr lang="en-US" i="1" baseline="30000" dirty="0">
                <a:sym typeface="Symbol" panose="05050102010706020507" pitchFamily="18" charset="2"/>
              </a:rPr>
              <a:t></a:t>
            </a:r>
            <a:r>
              <a:rPr lang="en-US" i="1" dirty="0"/>
              <a:t>)</a:t>
            </a:r>
            <a:r>
              <a:rPr lang="en-US" i="1" baseline="30000" dirty="0">
                <a:sym typeface="Symbol" panose="05050102010706020507" pitchFamily="18" charset="2"/>
              </a:rPr>
              <a:t></a:t>
            </a:r>
            <a:r>
              <a:rPr lang="en-US" dirty="0"/>
              <a:t>  =  </a:t>
            </a:r>
            <a:r>
              <a:rPr lang="en-US" i="1" dirty="0"/>
              <a:t>( B</a:t>
            </a:r>
            <a:r>
              <a:rPr lang="en-US" i="1" baseline="30000" dirty="0">
                <a:sym typeface="Symbol" panose="05050102010706020507" pitchFamily="18" charset="2"/>
              </a:rPr>
              <a:t></a:t>
            </a:r>
            <a:r>
              <a:rPr lang="en-US" i="1" dirty="0"/>
              <a:t> + C</a:t>
            </a:r>
            <a:r>
              <a:rPr lang="en-US" i="1" baseline="30000" dirty="0">
                <a:sym typeface="Symbol" panose="05050102010706020507" pitchFamily="18" charset="2"/>
              </a:rPr>
              <a:t></a:t>
            </a:r>
            <a:r>
              <a:rPr lang="en-US" i="1" baseline="30000" dirty="0"/>
              <a:t> </a:t>
            </a:r>
            <a:r>
              <a:rPr lang="en-US" dirty="0"/>
              <a:t>) </a:t>
            </a:r>
            <a:r>
              <a:rPr lang="en-US" b="1" dirty="0"/>
              <a:t>.</a:t>
            </a:r>
            <a:r>
              <a:rPr lang="en-US" dirty="0"/>
              <a:t> </a:t>
            </a:r>
            <a:r>
              <a:rPr lang="en-US" i="1" dirty="0"/>
              <a:t>( B + C</a:t>
            </a:r>
            <a:r>
              <a:rPr lang="en-US" i="1" baseline="30000" dirty="0"/>
              <a:t> </a:t>
            </a:r>
            <a:r>
              <a:rPr lang="en-US" dirty="0"/>
              <a:t>)  </a:t>
            </a:r>
            <a:r>
              <a:rPr lang="en-US" i="1" dirty="0"/>
              <a:t>=  B.B</a:t>
            </a:r>
            <a:r>
              <a:rPr lang="en-US" i="1" baseline="30000" dirty="0">
                <a:sym typeface="Symbol" panose="05050102010706020507" pitchFamily="18" charset="2"/>
              </a:rPr>
              <a:t></a:t>
            </a:r>
            <a:r>
              <a:rPr lang="en-US" i="1" dirty="0"/>
              <a:t> + B.C</a:t>
            </a:r>
            <a:r>
              <a:rPr lang="en-US" i="1" baseline="30000" dirty="0">
                <a:sym typeface="Symbol" panose="05050102010706020507" pitchFamily="18" charset="2"/>
              </a:rPr>
              <a:t></a:t>
            </a:r>
            <a:r>
              <a:rPr lang="en-US" i="1" dirty="0"/>
              <a:t> + B</a:t>
            </a:r>
            <a:r>
              <a:rPr lang="en-US" i="1" baseline="30000" dirty="0">
                <a:sym typeface="Symbol" panose="05050102010706020507" pitchFamily="18" charset="2"/>
              </a:rPr>
              <a:t></a:t>
            </a:r>
            <a:r>
              <a:rPr lang="en-US" i="1" dirty="0"/>
              <a:t>.C + C.C</a:t>
            </a:r>
            <a:r>
              <a:rPr lang="en-US" i="1" baseline="30000" dirty="0">
                <a:sym typeface="Symbol" panose="05050102010706020507" pitchFamily="18" charset="2"/>
              </a:rPr>
              <a:t></a:t>
            </a:r>
            <a:endParaRPr lang="en-US" dirty="0"/>
          </a:p>
          <a:p>
            <a:pPr marL="0" indent="0">
              <a:buNone/>
            </a:pPr>
            <a:r>
              <a:rPr lang="en-US" i="1" dirty="0"/>
              <a:t> </a:t>
            </a:r>
            <a:endParaRPr lang="en-US" dirty="0"/>
          </a:p>
          <a:p>
            <a:pPr marL="0" indent="0">
              <a:buNone/>
            </a:pPr>
            <a:r>
              <a:rPr lang="en-US" i="1" dirty="0"/>
              <a:t>= B.C</a:t>
            </a:r>
            <a:r>
              <a:rPr lang="en-US" i="1" baseline="30000" dirty="0">
                <a:sym typeface="Symbol" panose="05050102010706020507" pitchFamily="18" charset="2"/>
              </a:rPr>
              <a:t></a:t>
            </a:r>
            <a:r>
              <a:rPr lang="en-US" i="1" dirty="0"/>
              <a:t> + B</a:t>
            </a:r>
            <a:r>
              <a:rPr lang="en-US" i="1" baseline="30000" dirty="0">
                <a:sym typeface="Symbol" panose="05050102010706020507" pitchFamily="18" charset="2"/>
              </a:rPr>
              <a:t></a:t>
            </a:r>
            <a:r>
              <a:rPr lang="en-US" i="1" dirty="0"/>
              <a:t>.C = (B </a:t>
            </a:r>
            <a:r>
              <a:rPr lang="en-US" dirty="0">
                <a:sym typeface="Symbol" panose="05050102010706020507" pitchFamily="18" charset="2"/>
              </a:rPr>
              <a:t></a:t>
            </a:r>
            <a:r>
              <a:rPr lang="en-US" i="1" dirty="0"/>
              <a:t> C)</a:t>
            </a:r>
            <a:r>
              <a:rPr lang="en-US" i="1" baseline="30000" dirty="0">
                <a:sym typeface="Symbol" panose="05050102010706020507" pitchFamily="18" charset="2"/>
              </a:rPr>
              <a:t> </a:t>
            </a:r>
            <a:endParaRPr lang="en-US" dirty="0"/>
          </a:p>
          <a:p>
            <a:pPr marL="0" indent="0">
              <a:buNone/>
            </a:pPr>
            <a:r>
              <a:rPr lang="en-US" i="1" dirty="0"/>
              <a:t> </a:t>
            </a:r>
            <a:endParaRPr lang="en-US" dirty="0"/>
          </a:p>
          <a:p>
            <a:pPr marL="0" indent="0">
              <a:buNone/>
            </a:pPr>
            <a:r>
              <a:rPr lang="en-US" dirty="0"/>
              <a:t>Hence</a:t>
            </a:r>
            <a:r>
              <a:rPr lang="en-US" i="1" dirty="0"/>
              <a:t>, </a:t>
            </a:r>
            <a:endParaRPr lang="en-US" dirty="0"/>
          </a:p>
          <a:p>
            <a:pPr marL="0" indent="0">
              <a:buNone/>
            </a:pPr>
            <a:r>
              <a:rPr lang="en-US" i="1" dirty="0"/>
              <a:t> </a:t>
            </a:r>
            <a:endParaRPr lang="en-US" dirty="0"/>
          </a:p>
          <a:p>
            <a:pPr marL="0" indent="0">
              <a:buNone/>
            </a:pPr>
            <a:r>
              <a:rPr lang="en-US" i="1" dirty="0"/>
              <a:t>A . (B.C + B</a:t>
            </a:r>
            <a:r>
              <a:rPr lang="en-US" i="1" baseline="30000" dirty="0">
                <a:sym typeface="Symbol" panose="05050102010706020507" pitchFamily="18" charset="2"/>
              </a:rPr>
              <a:t></a:t>
            </a:r>
            <a:r>
              <a:rPr lang="en-US" i="1" dirty="0"/>
              <a:t>.C</a:t>
            </a:r>
            <a:r>
              <a:rPr lang="en-US" i="1" baseline="30000" dirty="0">
                <a:sym typeface="Symbol" panose="05050102010706020507" pitchFamily="18" charset="2"/>
              </a:rPr>
              <a:t></a:t>
            </a:r>
            <a:r>
              <a:rPr lang="en-US" i="1" dirty="0"/>
              <a:t>) + A</a:t>
            </a:r>
            <a:r>
              <a:rPr lang="en-US" i="1" baseline="30000" dirty="0">
                <a:sym typeface="Symbol" panose="05050102010706020507" pitchFamily="18" charset="2"/>
              </a:rPr>
              <a:t></a:t>
            </a:r>
            <a:r>
              <a:rPr lang="en-US" i="1" dirty="0"/>
              <a:t>. (B.C</a:t>
            </a:r>
            <a:r>
              <a:rPr lang="en-US" i="1" baseline="30000" dirty="0">
                <a:sym typeface="Symbol" panose="05050102010706020507" pitchFamily="18" charset="2"/>
              </a:rPr>
              <a:t></a:t>
            </a:r>
            <a:r>
              <a:rPr lang="en-US" i="1" dirty="0"/>
              <a:t> + B</a:t>
            </a:r>
            <a:r>
              <a:rPr lang="en-US" i="1" baseline="30000" dirty="0">
                <a:sym typeface="Symbol" panose="05050102010706020507" pitchFamily="18" charset="2"/>
              </a:rPr>
              <a:t></a:t>
            </a:r>
            <a:r>
              <a:rPr lang="en-US" i="1" dirty="0"/>
              <a:t>.C)   =  A.(B </a:t>
            </a:r>
            <a:r>
              <a:rPr lang="en-US" dirty="0">
                <a:sym typeface="Symbol" panose="05050102010706020507" pitchFamily="18" charset="2"/>
              </a:rPr>
              <a:t></a:t>
            </a:r>
            <a:r>
              <a:rPr lang="en-US" i="1" dirty="0"/>
              <a:t> C)</a:t>
            </a:r>
            <a:r>
              <a:rPr lang="en-US" i="1" baseline="30000" dirty="0">
                <a:sym typeface="Symbol" panose="05050102010706020507" pitchFamily="18" charset="2"/>
              </a:rPr>
              <a:t></a:t>
            </a:r>
            <a:r>
              <a:rPr lang="en-US" i="1" dirty="0"/>
              <a:t> + A</a:t>
            </a:r>
            <a:r>
              <a:rPr lang="en-US" i="1" baseline="30000" dirty="0">
                <a:sym typeface="Symbol" panose="05050102010706020507" pitchFamily="18" charset="2"/>
              </a:rPr>
              <a:t></a:t>
            </a:r>
            <a:r>
              <a:rPr lang="en-US" i="1" dirty="0"/>
              <a:t> . (B </a:t>
            </a:r>
            <a:r>
              <a:rPr lang="en-US" dirty="0">
                <a:sym typeface="Symbol" panose="05050102010706020507" pitchFamily="18" charset="2"/>
              </a:rPr>
              <a:t></a:t>
            </a:r>
            <a:r>
              <a:rPr lang="en-US" i="1" dirty="0"/>
              <a:t> C) = A </a:t>
            </a:r>
            <a:r>
              <a:rPr lang="en-US" dirty="0">
                <a:sym typeface="Symbol" panose="05050102010706020507" pitchFamily="18" charset="2"/>
              </a:rPr>
              <a:t></a:t>
            </a:r>
            <a:r>
              <a:rPr lang="en-US" i="1" dirty="0"/>
              <a:t> B </a:t>
            </a:r>
            <a:r>
              <a:rPr lang="en-US" dirty="0">
                <a:sym typeface="Symbol" panose="05050102010706020507" pitchFamily="18" charset="2"/>
              </a:rPr>
              <a:t></a:t>
            </a:r>
            <a:r>
              <a:rPr lang="en-US" i="1" dirty="0"/>
              <a:t> C</a:t>
            </a:r>
            <a:endParaRPr lang="en-US" dirty="0"/>
          </a:p>
          <a:p>
            <a:endParaRPr lang="en-US" dirty="0"/>
          </a:p>
        </p:txBody>
      </p:sp>
    </p:spTree>
    <p:extLst>
      <p:ext uri="{BB962C8B-B14F-4D97-AF65-F5344CB8AC3E}">
        <p14:creationId xmlns:p14="http://schemas.microsoft.com/office/powerpoint/2010/main" val="30404866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6133" y="365126"/>
            <a:ext cx="8551208" cy="2413438"/>
          </a:xfrm>
        </p:spPr>
        <p:txBody>
          <a:bodyPr>
            <a:noAutofit/>
          </a:bodyPr>
          <a:lstStyle/>
          <a:p>
            <a:pPr>
              <a:lnSpc>
                <a:spcPct val="115000"/>
              </a:lnSpc>
              <a:spcBef>
                <a:spcPts val="0"/>
              </a:spcBef>
              <a:spcAft>
                <a:spcPts val="1000"/>
              </a:spcAft>
              <a:tabLst>
                <a:tab pos="1247775" algn="l"/>
              </a:tabLst>
            </a:pPr>
            <a:r>
              <a:rPr lang="en-IN" sz="1800" dirty="0">
                <a:latin typeface="Calibri" panose="020F0502020204030204" pitchFamily="34" charset="0"/>
                <a:ea typeface="Calibri" panose="020F0502020204030204" pitchFamily="34" charset="0"/>
                <a:cs typeface="Times New Roman" panose="02020603050405020304" pitchFamily="18" charset="0"/>
              </a:rPr>
              <a:t>An innovative student develops a tachometer (instrument which can measure rotational speeds of rotating shafts) by employing simple digital devices. The figure shows a motor shaft connected to the input shaft of the tachometer. When the motor rotates, it makes the input shaft rotate at the same speed. The input shaft has an encoder mounted on it with 64 holes. The 8-bit position down counters are down-counted by the pulses they receive, each pulse making 1 decrement. After connecting the input shaft to the rotating shaft of the motor (whose rpm is to be measured), the two PDCs are filled completely and instrument is started.  If PDC1 = 0 and PDC2 = 204, </a:t>
            </a:r>
            <a:r>
              <a:rPr lang="en-IN" sz="1800" dirty="0" err="1">
                <a:latin typeface="Calibri" panose="020F0502020204030204" pitchFamily="34" charset="0"/>
                <a:ea typeface="Calibri" panose="020F0502020204030204" pitchFamily="34" charset="0"/>
                <a:cs typeface="Times New Roman" panose="02020603050405020304" pitchFamily="18" charset="0"/>
              </a:rPr>
              <a:t>whats</a:t>
            </a:r>
            <a:r>
              <a:rPr lang="en-IN" sz="1800" dirty="0">
                <a:latin typeface="Calibri" panose="020F0502020204030204" pitchFamily="34" charset="0"/>
                <a:ea typeface="Calibri" panose="020F0502020204030204" pitchFamily="34" charset="0"/>
                <a:cs typeface="Times New Roman" panose="02020603050405020304" pitchFamily="18" charset="0"/>
              </a:rPr>
              <a:t> the rpm of the motor?</a:t>
            </a:r>
            <a:endParaRPr lang="en-US" sz="1800" dirty="0"/>
          </a:p>
        </p:txBody>
      </p:sp>
      <p:graphicFrame>
        <p:nvGraphicFramePr>
          <p:cNvPr id="189" name="Table 188"/>
          <p:cNvGraphicFramePr>
            <a:graphicFrameLocks noGrp="1"/>
          </p:cNvGraphicFramePr>
          <p:nvPr/>
        </p:nvGraphicFramePr>
        <p:xfrm>
          <a:off x="2083490" y="5897582"/>
          <a:ext cx="2381187" cy="301502"/>
        </p:xfrm>
        <a:graphic>
          <a:graphicData uri="http://schemas.openxmlformats.org/drawingml/2006/table">
            <a:tbl>
              <a:tblPr firstRow="1" firstCol="1" bandRow="1"/>
              <a:tblGrid>
                <a:gridCol w="292471">
                  <a:extLst>
                    <a:ext uri="{9D8B030D-6E8A-4147-A177-3AD203B41FA5}">
                      <a16:colId xmlns:a16="http://schemas.microsoft.com/office/drawing/2014/main" val="20000"/>
                    </a:ext>
                  </a:extLst>
                </a:gridCol>
                <a:gridCol w="298388">
                  <a:extLst>
                    <a:ext uri="{9D8B030D-6E8A-4147-A177-3AD203B41FA5}">
                      <a16:colId xmlns:a16="http://schemas.microsoft.com/office/drawing/2014/main" val="20001"/>
                    </a:ext>
                  </a:extLst>
                </a:gridCol>
                <a:gridCol w="298388">
                  <a:extLst>
                    <a:ext uri="{9D8B030D-6E8A-4147-A177-3AD203B41FA5}">
                      <a16:colId xmlns:a16="http://schemas.microsoft.com/office/drawing/2014/main" val="20002"/>
                    </a:ext>
                  </a:extLst>
                </a:gridCol>
                <a:gridCol w="298388">
                  <a:extLst>
                    <a:ext uri="{9D8B030D-6E8A-4147-A177-3AD203B41FA5}">
                      <a16:colId xmlns:a16="http://schemas.microsoft.com/office/drawing/2014/main" val="20003"/>
                    </a:ext>
                  </a:extLst>
                </a:gridCol>
                <a:gridCol w="298388">
                  <a:extLst>
                    <a:ext uri="{9D8B030D-6E8A-4147-A177-3AD203B41FA5}">
                      <a16:colId xmlns:a16="http://schemas.microsoft.com/office/drawing/2014/main" val="20004"/>
                    </a:ext>
                  </a:extLst>
                </a:gridCol>
                <a:gridCol w="298388">
                  <a:extLst>
                    <a:ext uri="{9D8B030D-6E8A-4147-A177-3AD203B41FA5}">
                      <a16:colId xmlns:a16="http://schemas.microsoft.com/office/drawing/2014/main" val="20005"/>
                    </a:ext>
                  </a:extLst>
                </a:gridCol>
                <a:gridCol w="298388">
                  <a:extLst>
                    <a:ext uri="{9D8B030D-6E8A-4147-A177-3AD203B41FA5}">
                      <a16:colId xmlns:a16="http://schemas.microsoft.com/office/drawing/2014/main" val="20006"/>
                    </a:ext>
                  </a:extLst>
                </a:gridCol>
                <a:gridCol w="298388">
                  <a:extLst>
                    <a:ext uri="{9D8B030D-6E8A-4147-A177-3AD203B41FA5}">
                      <a16:colId xmlns:a16="http://schemas.microsoft.com/office/drawing/2014/main" val="20007"/>
                    </a:ext>
                  </a:extLst>
                </a:gridCol>
              </a:tblGrid>
              <a:tr h="301502">
                <a:tc>
                  <a:txBody>
                    <a:bodyPr/>
                    <a:lstStyle/>
                    <a:p>
                      <a:pPr marL="0" marR="0" algn="l">
                        <a:lnSpc>
                          <a:spcPct val="115000"/>
                        </a:lnSpc>
                        <a:spcBef>
                          <a:spcPts val="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IN" sz="1600">
                          <a:effectLst/>
                          <a:latin typeface="Calibri" panose="020F0502020204030204" pitchFamily="34" charset="0"/>
                          <a:ea typeface="Calibri" panose="020F0502020204030204" pitchFamily="34" charset="0"/>
                          <a:cs typeface="Times New Roman" panose="02020603050405020304" pitchFamily="18" charset="0"/>
                        </a:rPr>
                        <a:t>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IN" sz="1600">
                          <a:effectLst/>
                          <a:latin typeface="Calibri" panose="020F0502020204030204" pitchFamily="34" charset="0"/>
                          <a:ea typeface="Calibri" panose="020F0502020204030204" pitchFamily="34" charset="0"/>
                          <a:cs typeface="Times New Roman" panose="02020603050405020304" pitchFamily="18" charset="0"/>
                        </a:rPr>
                        <a:t>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90" name="Table 189"/>
          <p:cNvGraphicFramePr>
            <a:graphicFrameLocks noGrp="1"/>
          </p:cNvGraphicFramePr>
          <p:nvPr/>
        </p:nvGraphicFramePr>
        <p:xfrm>
          <a:off x="2046489" y="3332943"/>
          <a:ext cx="2423418" cy="295887"/>
        </p:xfrm>
        <a:graphic>
          <a:graphicData uri="http://schemas.openxmlformats.org/drawingml/2006/table">
            <a:tbl>
              <a:tblPr firstRow="1" firstCol="1" bandRow="1"/>
              <a:tblGrid>
                <a:gridCol w="297658">
                  <a:extLst>
                    <a:ext uri="{9D8B030D-6E8A-4147-A177-3AD203B41FA5}">
                      <a16:colId xmlns:a16="http://schemas.microsoft.com/office/drawing/2014/main" val="20000"/>
                    </a:ext>
                  </a:extLst>
                </a:gridCol>
                <a:gridCol w="303680">
                  <a:extLst>
                    <a:ext uri="{9D8B030D-6E8A-4147-A177-3AD203B41FA5}">
                      <a16:colId xmlns:a16="http://schemas.microsoft.com/office/drawing/2014/main" val="20001"/>
                    </a:ext>
                  </a:extLst>
                </a:gridCol>
                <a:gridCol w="303680">
                  <a:extLst>
                    <a:ext uri="{9D8B030D-6E8A-4147-A177-3AD203B41FA5}">
                      <a16:colId xmlns:a16="http://schemas.microsoft.com/office/drawing/2014/main" val="20002"/>
                    </a:ext>
                  </a:extLst>
                </a:gridCol>
                <a:gridCol w="303680">
                  <a:extLst>
                    <a:ext uri="{9D8B030D-6E8A-4147-A177-3AD203B41FA5}">
                      <a16:colId xmlns:a16="http://schemas.microsoft.com/office/drawing/2014/main" val="20003"/>
                    </a:ext>
                  </a:extLst>
                </a:gridCol>
                <a:gridCol w="303680">
                  <a:extLst>
                    <a:ext uri="{9D8B030D-6E8A-4147-A177-3AD203B41FA5}">
                      <a16:colId xmlns:a16="http://schemas.microsoft.com/office/drawing/2014/main" val="20004"/>
                    </a:ext>
                  </a:extLst>
                </a:gridCol>
                <a:gridCol w="303680">
                  <a:extLst>
                    <a:ext uri="{9D8B030D-6E8A-4147-A177-3AD203B41FA5}">
                      <a16:colId xmlns:a16="http://schemas.microsoft.com/office/drawing/2014/main" val="20005"/>
                    </a:ext>
                  </a:extLst>
                </a:gridCol>
                <a:gridCol w="303680">
                  <a:extLst>
                    <a:ext uri="{9D8B030D-6E8A-4147-A177-3AD203B41FA5}">
                      <a16:colId xmlns:a16="http://schemas.microsoft.com/office/drawing/2014/main" val="20006"/>
                    </a:ext>
                  </a:extLst>
                </a:gridCol>
                <a:gridCol w="303680">
                  <a:extLst>
                    <a:ext uri="{9D8B030D-6E8A-4147-A177-3AD203B41FA5}">
                      <a16:colId xmlns:a16="http://schemas.microsoft.com/office/drawing/2014/main" val="20007"/>
                    </a:ext>
                  </a:extLst>
                </a:gridCol>
              </a:tblGrid>
              <a:tr h="295887">
                <a:tc>
                  <a:txBody>
                    <a:bodyPr/>
                    <a:lstStyle/>
                    <a:p>
                      <a:pPr marL="0" marR="0" algn="l">
                        <a:lnSpc>
                          <a:spcPct val="115000"/>
                        </a:lnSpc>
                        <a:spcBef>
                          <a:spcPts val="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1000"/>
                        </a:spcAft>
                      </a:pPr>
                      <a:r>
                        <a:rPr lang="en-IN" sz="1600">
                          <a:effectLst/>
                          <a:latin typeface="Calibri" panose="020F0502020204030204" pitchFamily="34" charset="0"/>
                          <a:ea typeface="Calibri" panose="020F0502020204030204" pitchFamily="34" charset="0"/>
                          <a:cs typeface="Times New Roman" panose="02020603050405020304" pitchFamily="18" charset="0"/>
                        </a:rPr>
                        <a:t>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10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10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10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10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grpSp>
        <p:nvGrpSpPr>
          <p:cNvPr id="2051" name="Group 2050"/>
          <p:cNvGrpSpPr/>
          <p:nvPr/>
        </p:nvGrpSpPr>
        <p:grpSpPr>
          <a:xfrm>
            <a:off x="1776133" y="2997854"/>
            <a:ext cx="7886700" cy="3689816"/>
            <a:chOff x="628650" y="2119313"/>
            <a:chExt cx="7886700" cy="3689816"/>
          </a:xfrm>
        </p:grpSpPr>
        <p:sp>
          <p:nvSpPr>
            <p:cNvPr id="2050" name="Trapezoid 2049"/>
            <p:cNvSpPr/>
            <p:nvPr/>
          </p:nvSpPr>
          <p:spPr>
            <a:xfrm>
              <a:off x="7307977" y="3094098"/>
              <a:ext cx="1110980" cy="760768"/>
            </a:xfrm>
            <a:prstGeom prst="trapezoid">
              <a:avLst>
                <a:gd name="adj" fmla="val 5328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p:cNvGrpSpPr/>
            <p:nvPr/>
          </p:nvGrpSpPr>
          <p:grpSpPr>
            <a:xfrm>
              <a:off x="628650" y="2119313"/>
              <a:ext cx="6258560" cy="3689816"/>
              <a:chOff x="0" y="0"/>
              <a:chExt cx="4630420" cy="2619375"/>
            </a:xfrm>
          </p:grpSpPr>
          <p:grpSp>
            <p:nvGrpSpPr>
              <p:cNvPr id="100" name="Group 99"/>
              <p:cNvGrpSpPr/>
              <p:nvPr/>
            </p:nvGrpSpPr>
            <p:grpSpPr>
              <a:xfrm>
                <a:off x="0" y="0"/>
                <a:ext cx="4630420" cy="2619375"/>
                <a:chOff x="0" y="0"/>
                <a:chExt cx="4630420" cy="2619375"/>
              </a:xfrm>
            </p:grpSpPr>
            <p:grpSp>
              <p:nvGrpSpPr>
                <p:cNvPr id="102" name="Group 101"/>
                <p:cNvGrpSpPr/>
                <p:nvPr/>
              </p:nvGrpSpPr>
              <p:grpSpPr>
                <a:xfrm>
                  <a:off x="0" y="0"/>
                  <a:ext cx="4630420" cy="2619375"/>
                  <a:chOff x="0" y="0"/>
                  <a:chExt cx="4630420" cy="2619375"/>
                </a:xfrm>
              </p:grpSpPr>
              <p:sp>
                <p:nvSpPr>
                  <p:cNvPr id="105" name="Rounded Rectangle 104"/>
                  <p:cNvSpPr/>
                  <p:nvPr/>
                </p:nvSpPr>
                <p:spPr>
                  <a:xfrm>
                    <a:off x="3305175" y="657225"/>
                    <a:ext cx="1325245" cy="106680"/>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r>
                      <a:rPr lang="en-US" kern="0" dirty="0"/>
                      <a:t>             INPUT</a:t>
                    </a:r>
                  </a:p>
                </p:txBody>
              </p:sp>
              <p:grpSp>
                <p:nvGrpSpPr>
                  <p:cNvPr id="106" name="Group 105"/>
                  <p:cNvGrpSpPr>
                    <a:grpSpLocks/>
                  </p:cNvGrpSpPr>
                  <p:nvPr/>
                </p:nvGrpSpPr>
                <p:grpSpPr bwMode="auto">
                  <a:xfrm>
                    <a:off x="3533775" y="228600"/>
                    <a:ext cx="304879" cy="1028700"/>
                    <a:chOff x="8878" y="3318"/>
                    <a:chExt cx="519" cy="1620"/>
                  </a:xfrm>
                </p:grpSpPr>
                <p:sp>
                  <p:nvSpPr>
                    <p:cNvPr id="183" name="Oval 182"/>
                    <p:cNvSpPr>
                      <a:spLocks noChangeArrowheads="1"/>
                    </p:cNvSpPr>
                    <p:nvPr/>
                  </p:nvSpPr>
                  <p:spPr bwMode="auto">
                    <a:xfrm>
                      <a:off x="8878" y="3318"/>
                      <a:ext cx="519" cy="1620"/>
                    </a:xfrm>
                    <a:prstGeom prst="ellipse">
                      <a:avLst/>
                    </a:prstGeom>
                    <a:solidFill>
                      <a:srgbClr val="000000"/>
                    </a:solidFill>
                    <a:ln w="9525">
                      <a:solidFill>
                        <a:sysClr val="windowText" lastClr="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184" name="Oval 183"/>
                    <p:cNvSpPr>
                      <a:spLocks noChangeArrowheads="1"/>
                    </p:cNvSpPr>
                    <p:nvPr/>
                  </p:nvSpPr>
                  <p:spPr bwMode="auto">
                    <a:xfrm>
                      <a:off x="9089" y="3408"/>
                      <a:ext cx="90" cy="143"/>
                    </a:xfrm>
                    <a:prstGeom prst="ellipse">
                      <a:avLst/>
                    </a:prstGeom>
                    <a:solidFill>
                      <a:srgbClr val="FFFFFF"/>
                    </a:solidFill>
                    <a:ln w="9525">
                      <a:solidFill>
                        <a:sysClr val="windowText" lastClr="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185" name="Oval 184"/>
                    <p:cNvSpPr>
                      <a:spLocks noChangeArrowheads="1"/>
                    </p:cNvSpPr>
                    <p:nvPr/>
                  </p:nvSpPr>
                  <p:spPr bwMode="auto">
                    <a:xfrm>
                      <a:off x="9154" y="4617"/>
                      <a:ext cx="90" cy="143"/>
                    </a:xfrm>
                    <a:prstGeom prst="ellipse">
                      <a:avLst/>
                    </a:prstGeom>
                    <a:solidFill>
                      <a:srgbClr val="FFFFFF"/>
                    </a:solidFill>
                    <a:ln w="9525">
                      <a:solidFill>
                        <a:sysClr val="windowText" lastClr="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186" name="Oval 185"/>
                    <p:cNvSpPr>
                      <a:spLocks noChangeArrowheads="1"/>
                    </p:cNvSpPr>
                    <p:nvPr/>
                  </p:nvSpPr>
                  <p:spPr bwMode="auto">
                    <a:xfrm>
                      <a:off x="9219" y="4332"/>
                      <a:ext cx="90" cy="143"/>
                    </a:xfrm>
                    <a:prstGeom prst="ellipse">
                      <a:avLst/>
                    </a:prstGeom>
                    <a:solidFill>
                      <a:srgbClr val="FFFFFF"/>
                    </a:solidFill>
                    <a:ln w="9525">
                      <a:solidFill>
                        <a:sysClr val="windowText" lastClr="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187" name="Oval 186"/>
                    <p:cNvSpPr>
                      <a:spLocks noChangeArrowheads="1"/>
                    </p:cNvSpPr>
                    <p:nvPr/>
                  </p:nvSpPr>
                  <p:spPr bwMode="auto">
                    <a:xfrm>
                      <a:off x="9235" y="3987"/>
                      <a:ext cx="90" cy="143"/>
                    </a:xfrm>
                    <a:prstGeom prst="ellipse">
                      <a:avLst/>
                    </a:prstGeom>
                    <a:solidFill>
                      <a:srgbClr val="FFFFFF"/>
                    </a:solidFill>
                    <a:ln w="9525">
                      <a:solidFill>
                        <a:sysClr val="windowText" lastClr="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188" name="Oval 187"/>
                    <p:cNvSpPr>
                      <a:spLocks noChangeArrowheads="1"/>
                    </p:cNvSpPr>
                    <p:nvPr/>
                  </p:nvSpPr>
                  <p:spPr bwMode="auto">
                    <a:xfrm>
                      <a:off x="9186" y="3687"/>
                      <a:ext cx="90" cy="143"/>
                    </a:xfrm>
                    <a:prstGeom prst="ellipse">
                      <a:avLst/>
                    </a:prstGeom>
                    <a:solidFill>
                      <a:srgbClr val="FFFFFF"/>
                    </a:solidFill>
                    <a:ln w="9525">
                      <a:solidFill>
                        <a:sysClr val="windowText" lastClr="000000"/>
                      </a:solidFill>
                      <a:round/>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grpSp>
              <p:sp>
                <p:nvSpPr>
                  <p:cNvPr id="107" name="Rounded Rectangle 106"/>
                  <p:cNvSpPr/>
                  <p:nvPr/>
                </p:nvSpPr>
                <p:spPr>
                  <a:xfrm>
                    <a:off x="2933700" y="657225"/>
                    <a:ext cx="725292" cy="106680"/>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kern="0">
                      <a:solidFill>
                        <a:sysClr val="window" lastClr="FFFFFF"/>
                      </a:solidFill>
                      <a:latin typeface="Calibri" panose="020F0502020204030204"/>
                    </a:endParaRPr>
                  </a:p>
                </p:txBody>
              </p:sp>
              <p:grpSp>
                <p:nvGrpSpPr>
                  <p:cNvPr id="108" name="Group 107"/>
                  <p:cNvGrpSpPr/>
                  <p:nvPr/>
                </p:nvGrpSpPr>
                <p:grpSpPr>
                  <a:xfrm>
                    <a:off x="3429000" y="114300"/>
                    <a:ext cx="523877" cy="266700"/>
                    <a:chOff x="0" y="0"/>
                    <a:chExt cx="390525" cy="266700"/>
                  </a:xfrm>
                  <a:solidFill>
                    <a:sysClr val="window" lastClr="FFFFFF">
                      <a:lumMod val="65000"/>
                    </a:sysClr>
                  </a:solidFill>
                </p:grpSpPr>
                <p:sp>
                  <p:nvSpPr>
                    <p:cNvPr id="180" name="Rectangle 179"/>
                    <p:cNvSpPr/>
                    <p:nvPr/>
                  </p:nvSpPr>
                  <p:spPr>
                    <a:xfrm>
                      <a:off x="1" y="57150"/>
                      <a:ext cx="71005" cy="209550"/>
                    </a:xfrm>
                    <a:prstGeom prst="rect">
                      <a:avLst/>
                    </a:prstGeom>
                    <a:grp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kern="0">
                        <a:solidFill>
                          <a:sysClr val="window" lastClr="FFFFFF"/>
                        </a:solidFill>
                        <a:latin typeface="Calibri" panose="020F0502020204030204"/>
                      </a:endParaRPr>
                    </a:p>
                  </p:txBody>
                </p:sp>
                <p:sp>
                  <p:nvSpPr>
                    <p:cNvPr id="181" name="Rectangle 180"/>
                    <p:cNvSpPr/>
                    <p:nvPr/>
                  </p:nvSpPr>
                  <p:spPr>
                    <a:xfrm>
                      <a:off x="298219" y="57150"/>
                      <a:ext cx="92306" cy="209550"/>
                    </a:xfrm>
                    <a:prstGeom prst="rect">
                      <a:avLst/>
                    </a:prstGeom>
                    <a:grp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kern="0">
                        <a:solidFill>
                          <a:sysClr val="windowText" lastClr="000000"/>
                        </a:solidFill>
                      </a:endParaRPr>
                    </a:p>
                  </p:txBody>
                </p:sp>
                <p:sp>
                  <p:nvSpPr>
                    <p:cNvPr id="182" name="Rectangle 181"/>
                    <p:cNvSpPr/>
                    <p:nvPr/>
                  </p:nvSpPr>
                  <p:spPr>
                    <a:xfrm>
                      <a:off x="0" y="0"/>
                      <a:ext cx="390525" cy="57150"/>
                    </a:xfrm>
                    <a:prstGeom prst="rect">
                      <a:avLst/>
                    </a:prstGeom>
                    <a:grp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kern="0">
                        <a:solidFill>
                          <a:sysClr val="windowText" lastClr="000000"/>
                        </a:solidFill>
                      </a:endParaRPr>
                    </a:p>
                  </p:txBody>
                </p:sp>
              </p:grpSp>
              <p:grpSp>
                <p:nvGrpSpPr>
                  <p:cNvPr id="109" name="Group 108"/>
                  <p:cNvGrpSpPr/>
                  <p:nvPr/>
                </p:nvGrpSpPr>
                <p:grpSpPr>
                  <a:xfrm>
                    <a:off x="2762250" y="123825"/>
                    <a:ext cx="385763" cy="64135"/>
                    <a:chOff x="0" y="0"/>
                    <a:chExt cx="819467" cy="121603"/>
                  </a:xfrm>
                </p:grpSpPr>
                <p:grpSp>
                  <p:nvGrpSpPr>
                    <p:cNvPr id="164" name="Group 163"/>
                    <p:cNvGrpSpPr/>
                    <p:nvPr/>
                  </p:nvGrpSpPr>
                  <p:grpSpPr>
                    <a:xfrm>
                      <a:off x="0" y="0"/>
                      <a:ext cx="357505" cy="121603"/>
                      <a:chOff x="0" y="0"/>
                      <a:chExt cx="357505" cy="121603"/>
                    </a:xfrm>
                  </p:grpSpPr>
                  <p:cxnSp>
                    <p:nvCxnSpPr>
                      <p:cNvPr id="175" name="Straight Connector 174"/>
                      <p:cNvCxnSpPr/>
                      <p:nvPr/>
                    </p:nvCxnSpPr>
                    <p:spPr>
                      <a:xfrm>
                        <a:off x="0" y="114300"/>
                        <a:ext cx="119380" cy="0"/>
                      </a:xfrm>
                      <a:prstGeom prst="line">
                        <a:avLst/>
                      </a:prstGeom>
                      <a:noFill/>
                      <a:ln w="6350" cap="flat" cmpd="sng" algn="ctr">
                        <a:solidFill>
                          <a:sysClr val="windowText" lastClr="000000"/>
                        </a:solidFill>
                        <a:prstDash val="solid"/>
                        <a:miter lim="800000"/>
                      </a:ln>
                      <a:effectLst/>
                    </p:spPr>
                  </p:cxnSp>
                  <p:cxnSp>
                    <p:nvCxnSpPr>
                      <p:cNvPr id="176" name="Straight Connector 175"/>
                      <p:cNvCxnSpPr/>
                      <p:nvPr/>
                    </p:nvCxnSpPr>
                    <p:spPr>
                      <a:xfrm>
                        <a:off x="119063" y="0"/>
                        <a:ext cx="119380" cy="0"/>
                      </a:xfrm>
                      <a:prstGeom prst="line">
                        <a:avLst/>
                      </a:prstGeom>
                      <a:noFill/>
                      <a:ln w="6350" cap="flat" cmpd="sng" algn="ctr">
                        <a:solidFill>
                          <a:sysClr val="windowText" lastClr="000000"/>
                        </a:solidFill>
                        <a:prstDash val="solid"/>
                        <a:miter lim="800000"/>
                      </a:ln>
                      <a:effectLst/>
                    </p:spPr>
                  </p:cxnSp>
                  <p:cxnSp>
                    <p:nvCxnSpPr>
                      <p:cNvPr id="177" name="Straight Connector 176"/>
                      <p:cNvCxnSpPr/>
                      <p:nvPr/>
                    </p:nvCxnSpPr>
                    <p:spPr>
                      <a:xfrm>
                        <a:off x="238125" y="119062"/>
                        <a:ext cx="119380" cy="0"/>
                      </a:xfrm>
                      <a:prstGeom prst="line">
                        <a:avLst/>
                      </a:prstGeom>
                      <a:noFill/>
                      <a:ln w="6350" cap="flat" cmpd="sng" algn="ctr">
                        <a:solidFill>
                          <a:sysClr val="windowText" lastClr="000000"/>
                        </a:solidFill>
                        <a:prstDash val="solid"/>
                        <a:miter lim="800000"/>
                      </a:ln>
                      <a:effectLst/>
                    </p:spPr>
                  </p:cxnSp>
                  <p:cxnSp>
                    <p:nvCxnSpPr>
                      <p:cNvPr id="178" name="Straight Connector 177"/>
                      <p:cNvCxnSpPr/>
                      <p:nvPr/>
                    </p:nvCxnSpPr>
                    <p:spPr>
                      <a:xfrm rot="5400000">
                        <a:off x="61912" y="61913"/>
                        <a:ext cx="119380" cy="0"/>
                      </a:xfrm>
                      <a:prstGeom prst="line">
                        <a:avLst/>
                      </a:prstGeom>
                      <a:noFill/>
                      <a:ln w="6350" cap="flat" cmpd="sng" algn="ctr">
                        <a:solidFill>
                          <a:sysClr val="windowText" lastClr="000000"/>
                        </a:solidFill>
                        <a:prstDash val="solid"/>
                        <a:miter lim="800000"/>
                      </a:ln>
                      <a:effectLst/>
                    </p:spPr>
                  </p:cxnSp>
                  <p:cxnSp>
                    <p:nvCxnSpPr>
                      <p:cNvPr id="179" name="Straight Connector 178"/>
                      <p:cNvCxnSpPr/>
                      <p:nvPr/>
                    </p:nvCxnSpPr>
                    <p:spPr>
                      <a:xfrm rot="5400000">
                        <a:off x="176212" y="61913"/>
                        <a:ext cx="119380" cy="0"/>
                      </a:xfrm>
                      <a:prstGeom prst="line">
                        <a:avLst/>
                      </a:prstGeom>
                      <a:noFill/>
                      <a:ln w="6350" cap="flat" cmpd="sng" algn="ctr">
                        <a:solidFill>
                          <a:sysClr val="windowText" lastClr="000000"/>
                        </a:solidFill>
                        <a:prstDash val="solid"/>
                        <a:miter lim="800000"/>
                      </a:ln>
                      <a:effectLst/>
                    </p:spPr>
                  </p:cxnSp>
                </p:grpSp>
                <p:grpSp>
                  <p:nvGrpSpPr>
                    <p:cNvPr id="165" name="Group 164"/>
                    <p:cNvGrpSpPr/>
                    <p:nvPr/>
                  </p:nvGrpSpPr>
                  <p:grpSpPr>
                    <a:xfrm>
                      <a:off x="357188" y="0"/>
                      <a:ext cx="238442" cy="121603"/>
                      <a:chOff x="119063" y="0"/>
                      <a:chExt cx="238442" cy="121603"/>
                    </a:xfrm>
                  </p:grpSpPr>
                  <p:cxnSp>
                    <p:nvCxnSpPr>
                      <p:cNvPr id="171" name="Straight Connector 170"/>
                      <p:cNvCxnSpPr/>
                      <p:nvPr/>
                    </p:nvCxnSpPr>
                    <p:spPr>
                      <a:xfrm>
                        <a:off x="119063" y="0"/>
                        <a:ext cx="119380" cy="0"/>
                      </a:xfrm>
                      <a:prstGeom prst="line">
                        <a:avLst/>
                      </a:prstGeom>
                      <a:noFill/>
                      <a:ln w="6350" cap="flat" cmpd="sng" algn="ctr">
                        <a:solidFill>
                          <a:sysClr val="windowText" lastClr="000000"/>
                        </a:solidFill>
                        <a:prstDash val="solid"/>
                        <a:miter lim="800000"/>
                      </a:ln>
                      <a:effectLst/>
                    </p:spPr>
                  </p:cxnSp>
                  <p:cxnSp>
                    <p:nvCxnSpPr>
                      <p:cNvPr id="172" name="Straight Connector 171"/>
                      <p:cNvCxnSpPr/>
                      <p:nvPr/>
                    </p:nvCxnSpPr>
                    <p:spPr>
                      <a:xfrm>
                        <a:off x="238125" y="119062"/>
                        <a:ext cx="119380" cy="0"/>
                      </a:xfrm>
                      <a:prstGeom prst="line">
                        <a:avLst/>
                      </a:prstGeom>
                      <a:noFill/>
                      <a:ln w="6350" cap="flat" cmpd="sng" algn="ctr">
                        <a:solidFill>
                          <a:sysClr val="windowText" lastClr="000000"/>
                        </a:solidFill>
                        <a:prstDash val="solid"/>
                        <a:miter lim="800000"/>
                      </a:ln>
                      <a:effectLst/>
                    </p:spPr>
                  </p:cxnSp>
                  <p:cxnSp>
                    <p:nvCxnSpPr>
                      <p:cNvPr id="173" name="Straight Connector 172"/>
                      <p:cNvCxnSpPr/>
                      <p:nvPr/>
                    </p:nvCxnSpPr>
                    <p:spPr>
                      <a:xfrm rot="5400000">
                        <a:off x="61912" y="61913"/>
                        <a:ext cx="119380" cy="0"/>
                      </a:xfrm>
                      <a:prstGeom prst="line">
                        <a:avLst/>
                      </a:prstGeom>
                      <a:noFill/>
                      <a:ln w="6350" cap="flat" cmpd="sng" algn="ctr">
                        <a:solidFill>
                          <a:sysClr val="windowText" lastClr="000000"/>
                        </a:solidFill>
                        <a:prstDash val="solid"/>
                        <a:miter lim="800000"/>
                      </a:ln>
                      <a:effectLst/>
                    </p:spPr>
                  </p:cxnSp>
                  <p:cxnSp>
                    <p:nvCxnSpPr>
                      <p:cNvPr id="174" name="Straight Connector 173"/>
                      <p:cNvCxnSpPr/>
                      <p:nvPr/>
                    </p:nvCxnSpPr>
                    <p:spPr>
                      <a:xfrm rot="5400000">
                        <a:off x="176212" y="61913"/>
                        <a:ext cx="119380" cy="0"/>
                      </a:xfrm>
                      <a:prstGeom prst="line">
                        <a:avLst/>
                      </a:prstGeom>
                      <a:noFill/>
                      <a:ln w="6350" cap="flat" cmpd="sng" algn="ctr">
                        <a:solidFill>
                          <a:sysClr val="windowText" lastClr="000000"/>
                        </a:solidFill>
                        <a:prstDash val="solid"/>
                        <a:miter lim="800000"/>
                      </a:ln>
                      <a:effectLst/>
                    </p:spPr>
                  </p:cxnSp>
                </p:grpSp>
                <p:grpSp>
                  <p:nvGrpSpPr>
                    <p:cNvPr id="166" name="Group 165"/>
                    <p:cNvGrpSpPr/>
                    <p:nvPr/>
                  </p:nvGrpSpPr>
                  <p:grpSpPr>
                    <a:xfrm>
                      <a:off x="581025" y="0"/>
                      <a:ext cx="238442" cy="121603"/>
                      <a:chOff x="119063" y="0"/>
                      <a:chExt cx="238442" cy="121603"/>
                    </a:xfrm>
                  </p:grpSpPr>
                  <p:cxnSp>
                    <p:nvCxnSpPr>
                      <p:cNvPr id="167" name="Straight Connector 166"/>
                      <p:cNvCxnSpPr/>
                      <p:nvPr/>
                    </p:nvCxnSpPr>
                    <p:spPr>
                      <a:xfrm>
                        <a:off x="119063" y="0"/>
                        <a:ext cx="119380" cy="0"/>
                      </a:xfrm>
                      <a:prstGeom prst="line">
                        <a:avLst/>
                      </a:prstGeom>
                      <a:noFill/>
                      <a:ln w="6350" cap="flat" cmpd="sng" algn="ctr">
                        <a:solidFill>
                          <a:sysClr val="windowText" lastClr="000000"/>
                        </a:solidFill>
                        <a:prstDash val="solid"/>
                        <a:miter lim="800000"/>
                      </a:ln>
                      <a:effectLst/>
                    </p:spPr>
                  </p:cxnSp>
                  <p:cxnSp>
                    <p:nvCxnSpPr>
                      <p:cNvPr id="168" name="Straight Connector 167"/>
                      <p:cNvCxnSpPr/>
                      <p:nvPr/>
                    </p:nvCxnSpPr>
                    <p:spPr>
                      <a:xfrm>
                        <a:off x="238125" y="119062"/>
                        <a:ext cx="119380" cy="0"/>
                      </a:xfrm>
                      <a:prstGeom prst="line">
                        <a:avLst/>
                      </a:prstGeom>
                      <a:noFill/>
                      <a:ln w="6350" cap="flat" cmpd="sng" algn="ctr">
                        <a:solidFill>
                          <a:sysClr val="windowText" lastClr="000000"/>
                        </a:solidFill>
                        <a:prstDash val="solid"/>
                        <a:miter lim="800000"/>
                      </a:ln>
                      <a:effectLst/>
                    </p:spPr>
                  </p:cxnSp>
                  <p:cxnSp>
                    <p:nvCxnSpPr>
                      <p:cNvPr id="169" name="Straight Connector 168"/>
                      <p:cNvCxnSpPr/>
                      <p:nvPr/>
                    </p:nvCxnSpPr>
                    <p:spPr>
                      <a:xfrm rot="5400000">
                        <a:off x="61912" y="61913"/>
                        <a:ext cx="119380" cy="0"/>
                      </a:xfrm>
                      <a:prstGeom prst="line">
                        <a:avLst/>
                      </a:prstGeom>
                      <a:noFill/>
                      <a:ln w="6350" cap="flat" cmpd="sng" algn="ctr">
                        <a:solidFill>
                          <a:sysClr val="windowText" lastClr="000000"/>
                        </a:solidFill>
                        <a:prstDash val="solid"/>
                        <a:miter lim="800000"/>
                      </a:ln>
                      <a:effectLst/>
                    </p:spPr>
                  </p:cxnSp>
                  <p:cxnSp>
                    <p:nvCxnSpPr>
                      <p:cNvPr id="170" name="Straight Connector 169"/>
                      <p:cNvCxnSpPr/>
                      <p:nvPr/>
                    </p:nvCxnSpPr>
                    <p:spPr>
                      <a:xfrm rot="5400000">
                        <a:off x="176212" y="61913"/>
                        <a:ext cx="119380" cy="0"/>
                      </a:xfrm>
                      <a:prstGeom prst="line">
                        <a:avLst/>
                      </a:prstGeom>
                      <a:noFill/>
                      <a:ln w="6350" cap="flat" cmpd="sng" algn="ctr">
                        <a:solidFill>
                          <a:sysClr val="windowText" lastClr="000000"/>
                        </a:solidFill>
                        <a:prstDash val="solid"/>
                        <a:miter lim="800000"/>
                      </a:ln>
                      <a:effectLst/>
                    </p:spPr>
                  </p:cxnSp>
                </p:grpSp>
              </p:grpSp>
              <p:cxnSp>
                <p:nvCxnSpPr>
                  <p:cNvPr id="110" name="Straight Arrow Connector 109"/>
                  <p:cNvCxnSpPr/>
                  <p:nvPr/>
                </p:nvCxnSpPr>
                <p:spPr>
                  <a:xfrm flipH="1">
                    <a:off x="1990725" y="285750"/>
                    <a:ext cx="1438275" cy="0"/>
                  </a:xfrm>
                  <a:prstGeom prst="straightConnector1">
                    <a:avLst/>
                  </a:prstGeom>
                  <a:noFill/>
                  <a:ln w="6350" cap="flat" cmpd="sng" algn="ctr">
                    <a:solidFill>
                      <a:sysClr val="windowText" lastClr="000000"/>
                    </a:solidFill>
                    <a:prstDash val="solid"/>
                    <a:miter lim="800000"/>
                    <a:tailEnd type="triangle"/>
                  </a:ln>
                  <a:effectLst/>
                </p:spPr>
              </p:cxnSp>
              <p:cxnSp>
                <p:nvCxnSpPr>
                  <p:cNvPr id="111" name="Straight Arrow Connector 110"/>
                  <p:cNvCxnSpPr/>
                  <p:nvPr/>
                </p:nvCxnSpPr>
                <p:spPr>
                  <a:xfrm flipH="1">
                    <a:off x="1990725" y="2124075"/>
                    <a:ext cx="1438275" cy="0"/>
                  </a:xfrm>
                  <a:prstGeom prst="straightConnector1">
                    <a:avLst/>
                  </a:prstGeom>
                  <a:noFill/>
                  <a:ln w="6350" cap="flat" cmpd="sng" algn="ctr">
                    <a:solidFill>
                      <a:sysClr val="windowText" lastClr="000000"/>
                    </a:solidFill>
                    <a:prstDash val="solid"/>
                    <a:miter lim="800000"/>
                    <a:tailEnd type="triangle"/>
                  </a:ln>
                  <a:effectLst/>
                </p:spPr>
              </p:cxnSp>
              <p:grpSp>
                <p:nvGrpSpPr>
                  <p:cNvPr id="112" name="Group 111"/>
                  <p:cNvGrpSpPr/>
                  <p:nvPr/>
                </p:nvGrpSpPr>
                <p:grpSpPr>
                  <a:xfrm>
                    <a:off x="2790825" y="1952625"/>
                    <a:ext cx="385763" cy="64135"/>
                    <a:chOff x="0" y="0"/>
                    <a:chExt cx="819467" cy="121603"/>
                  </a:xfrm>
                </p:grpSpPr>
                <p:grpSp>
                  <p:nvGrpSpPr>
                    <p:cNvPr id="148" name="Group 147"/>
                    <p:cNvGrpSpPr/>
                    <p:nvPr/>
                  </p:nvGrpSpPr>
                  <p:grpSpPr>
                    <a:xfrm>
                      <a:off x="0" y="0"/>
                      <a:ext cx="357505" cy="121603"/>
                      <a:chOff x="0" y="0"/>
                      <a:chExt cx="357505" cy="121603"/>
                    </a:xfrm>
                  </p:grpSpPr>
                  <p:cxnSp>
                    <p:nvCxnSpPr>
                      <p:cNvPr id="159" name="Straight Connector 158"/>
                      <p:cNvCxnSpPr/>
                      <p:nvPr/>
                    </p:nvCxnSpPr>
                    <p:spPr>
                      <a:xfrm>
                        <a:off x="0" y="114300"/>
                        <a:ext cx="119380" cy="0"/>
                      </a:xfrm>
                      <a:prstGeom prst="line">
                        <a:avLst/>
                      </a:prstGeom>
                      <a:noFill/>
                      <a:ln w="6350" cap="flat" cmpd="sng" algn="ctr">
                        <a:solidFill>
                          <a:sysClr val="windowText" lastClr="000000"/>
                        </a:solidFill>
                        <a:prstDash val="solid"/>
                        <a:miter lim="800000"/>
                      </a:ln>
                      <a:effectLst/>
                    </p:spPr>
                  </p:cxnSp>
                  <p:cxnSp>
                    <p:nvCxnSpPr>
                      <p:cNvPr id="160" name="Straight Connector 159"/>
                      <p:cNvCxnSpPr/>
                      <p:nvPr/>
                    </p:nvCxnSpPr>
                    <p:spPr>
                      <a:xfrm>
                        <a:off x="119063" y="0"/>
                        <a:ext cx="119380" cy="0"/>
                      </a:xfrm>
                      <a:prstGeom prst="line">
                        <a:avLst/>
                      </a:prstGeom>
                      <a:noFill/>
                      <a:ln w="6350" cap="flat" cmpd="sng" algn="ctr">
                        <a:solidFill>
                          <a:sysClr val="windowText" lastClr="000000"/>
                        </a:solidFill>
                        <a:prstDash val="solid"/>
                        <a:miter lim="800000"/>
                      </a:ln>
                      <a:effectLst/>
                    </p:spPr>
                  </p:cxnSp>
                  <p:cxnSp>
                    <p:nvCxnSpPr>
                      <p:cNvPr id="161" name="Straight Connector 160"/>
                      <p:cNvCxnSpPr/>
                      <p:nvPr/>
                    </p:nvCxnSpPr>
                    <p:spPr>
                      <a:xfrm>
                        <a:off x="238125" y="119062"/>
                        <a:ext cx="119380" cy="0"/>
                      </a:xfrm>
                      <a:prstGeom prst="line">
                        <a:avLst/>
                      </a:prstGeom>
                      <a:noFill/>
                      <a:ln w="6350" cap="flat" cmpd="sng" algn="ctr">
                        <a:solidFill>
                          <a:sysClr val="windowText" lastClr="000000"/>
                        </a:solidFill>
                        <a:prstDash val="solid"/>
                        <a:miter lim="800000"/>
                      </a:ln>
                      <a:effectLst/>
                    </p:spPr>
                  </p:cxnSp>
                  <p:cxnSp>
                    <p:nvCxnSpPr>
                      <p:cNvPr id="162" name="Straight Connector 161"/>
                      <p:cNvCxnSpPr/>
                      <p:nvPr/>
                    </p:nvCxnSpPr>
                    <p:spPr>
                      <a:xfrm rot="5400000">
                        <a:off x="61912" y="61913"/>
                        <a:ext cx="119380" cy="0"/>
                      </a:xfrm>
                      <a:prstGeom prst="line">
                        <a:avLst/>
                      </a:prstGeom>
                      <a:noFill/>
                      <a:ln w="6350" cap="flat" cmpd="sng" algn="ctr">
                        <a:solidFill>
                          <a:sysClr val="windowText" lastClr="000000"/>
                        </a:solidFill>
                        <a:prstDash val="solid"/>
                        <a:miter lim="800000"/>
                      </a:ln>
                      <a:effectLst/>
                    </p:spPr>
                  </p:cxnSp>
                  <p:cxnSp>
                    <p:nvCxnSpPr>
                      <p:cNvPr id="163" name="Straight Connector 162"/>
                      <p:cNvCxnSpPr/>
                      <p:nvPr/>
                    </p:nvCxnSpPr>
                    <p:spPr>
                      <a:xfrm rot="5400000">
                        <a:off x="176212" y="61913"/>
                        <a:ext cx="119380" cy="0"/>
                      </a:xfrm>
                      <a:prstGeom prst="line">
                        <a:avLst/>
                      </a:prstGeom>
                      <a:noFill/>
                      <a:ln w="6350" cap="flat" cmpd="sng" algn="ctr">
                        <a:solidFill>
                          <a:sysClr val="windowText" lastClr="000000"/>
                        </a:solidFill>
                        <a:prstDash val="solid"/>
                        <a:miter lim="800000"/>
                      </a:ln>
                      <a:effectLst/>
                    </p:spPr>
                  </p:cxnSp>
                </p:grpSp>
                <p:grpSp>
                  <p:nvGrpSpPr>
                    <p:cNvPr id="149" name="Group 148"/>
                    <p:cNvGrpSpPr/>
                    <p:nvPr/>
                  </p:nvGrpSpPr>
                  <p:grpSpPr>
                    <a:xfrm>
                      <a:off x="357188" y="0"/>
                      <a:ext cx="238442" cy="121603"/>
                      <a:chOff x="119063" y="0"/>
                      <a:chExt cx="238442" cy="121603"/>
                    </a:xfrm>
                  </p:grpSpPr>
                  <p:cxnSp>
                    <p:nvCxnSpPr>
                      <p:cNvPr id="155" name="Straight Connector 154"/>
                      <p:cNvCxnSpPr/>
                      <p:nvPr/>
                    </p:nvCxnSpPr>
                    <p:spPr>
                      <a:xfrm>
                        <a:off x="119063" y="0"/>
                        <a:ext cx="119380" cy="0"/>
                      </a:xfrm>
                      <a:prstGeom prst="line">
                        <a:avLst/>
                      </a:prstGeom>
                      <a:noFill/>
                      <a:ln w="6350" cap="flat" cmpd="sng" algn="ctr">
                        <a:solidFill>
                          <a:sysClr val="windowText" lastClr="000000"/>
                        </a:solidFill>
                        <a:prstDash val="solid"/>
                        <a:miter lim="800000"/>
                      </a:ln>
                      <a:effectLst/>
                    </p:spPr>
                  </p:cxnSp>
                  <p:cxnSp>
                    <p:nvCxnSpPr>
                      <p:cNvPr id="156" name="Straight Connector 155"/>
                      <p:cNvCxnSpPr/>
                      <p:nvPr/>
                    </p:nvCxnSpPr>
                    <p:spPr>
                      <a:xfrm>
                        <a:off x="238125" y="119062"/>
                        <a:ext cx="119380" cy="0"/>
                      </a:xfrm>
                      <a:prstGeom prst="line">
                        <a:avLst/>
                      </a:prstGeom>
                      <a:noFill/>
                      <a:ln w="6350" cap="flat" cmpd="sng" algn="ctr">
                        <a:solidFill>
                          <a:sysClr val="windowText" lastClr="000000"/>
                        </a:solidFill>
                        <a:prstDash val="solid"/>
                        <a:miter lim="800000"/>
                      </a:ln>
                      <a:effectLst/>
                    </p:spPr>
                  </p:cxnSp>
                  <p:cxnSp>
                    <p:nvCxnSpPr>
                      <p:cNvPr id="157" name="Straight Connector 156"/>
                      <p:cNvCxnSpPr/>
                      <p:nvPr/>
                    </p:nvCxnSpPr>
                    <p:spPr>
                      <a:xfrm rot="5400000">
                        <a:off x="61912" y="61913"/>
                        <a:ext cx="119380" cy="0"/>
                      </a:xfrm>
                      <a:prstGeom prst="line">
                        <a:avLst/>
                      </a:prstGeom>
                      <a:noFill/>
                      <a:ln w="6350" cap="flat" cmpd="sng" algn="ctr">
                        <a:solidFill>
                          <a:sysClr val="windowText" lastClr="000000"/>
                        </a:solidFill>
                        <a:prstDash val="solid"/>
                        <a:miter lim="800000"/>
                      </a:ln>
                      <a:effectLst/>
                    </p:spPr>
                  </p:cxnSp>
                  <p:cxnSp>
                    <p:nvCxnSpPr>
                      <p:cNvPr id="158" name="Straight Connector 157"/>
                      <p:cNvCxnSpPr/>
                      <p:nvPr/>
                    </p:nvCxnSpPr>
                    <p:spPr>
                      <a:xfrm rot="5400000">
                        <a:off x="176212" y="61913"/>
                        <a:ext cx="119380" cy="0"/>
                      </a:xfrm>
                      <a:prstGeom prst="line">
                        <a:avLst/>
                      </a:prstGeom>
                      <a:noFill/>
                      <a:ln w="6350" cap="flat" cmpd="sng" algn="ctr">
                        <a:solidFill>
                          <a:sysClr val="windowText" lastClr="000000"/>
                        </a:solidFill>
                        <a:prstDash val="solid"/>
                        <a:miter lim="800000"/>
                      </a:ln>
                      <a:effectLst/>
                    </p:spPr>
                  </p:cxnSp>
                </p:grpSp>
                <p:grpSp>
                  <p:nvGrpSpPr>
                    <p:cNvPr id="150" name="Group 149"/>
                    <p:cNvGrpSpPr/>
                    <p:nvPr/>
                  </p:nvGrpSpPr>
                  <p:grpSpPr>
                    <a:xfrm>
                      <a:off x="581025" y="0"/>
                      <a:ext cx="238442" cy="121603"/>
                      <a:chOff x="119063" y="0"/>
                      <a:chExt cx="238442" cy="121603"/>
                    </a:xfrm>
                  </p:grpSpPr>
                  <p:cxnSp>
                    <p:nvCxnSpPr>
                      <p:cNvPr id="151" name="Straight Connector 150"/>
                      <p:cNvCxnSpPr/>
                      <p:nvPr/>
                    </p:nvCxnSpPr>
                    <p:spPr>
                      <a:xfrm>
                        <a:off x="119063" y="0"/>
                        <a:ext cx="119380" cy="0"/>
                      </a:xfrm>
                      <a:prstGeom prst="line">
                        <a:avLst/>
                      </a:prstGeom>
                      <a:noFill/>
                      <a:ln w="6350" cap="flat" cmpd="sng" algn="ctr">
                        <a:solidFill>
                          <a:sysClr val="windowText" lastClr="000000"/>
                        </a:solidFill>
                        <a:prstDash val="solid"/>
                        <a:miter lim="800000"/>
                      </a:ln>
                      <a:effectLst/>
                    </p:spPr>
                  </p:cxnSp>
                  <p:cxnSp>
                    <p:nvCxnSpPr>
                      <p:cNvPr id="152" name="Straight Connector 151"/>
                      <p:cNvCxnSpPr/>
                      <p:nvPr/>
                    </p:nvCxnSpPr>
                    <p:spPr>
                      <a:xfrm>
                        <a:off x="238125" y="119062"/>
                        <a:ext cx="119380" cy="0"/>
                      </a:xfrm>
                      <a:prstGeom prst="line">
                        <a:avLst/>
                      </a:prstGeom>
                      <a:noFill/>
                      <a:ln w="6350" cap="flat" cmpd="sng" algn="ctr">
                        <a:solidFill>
                          <a:sysClr val="windowText" lastClr="000000"/>
                        </a:solidFill>
                        <a:prstDash val="solid"/>
                        <a:miter lim="800000"/>
                      </a:ln>
                      <a:effectLst/>
                    </p:spPr>
                  </p:cxnSp>
                  <p:cxnSp>
                    <p:nvCxnSpPr>
                      <p:cNvPr id="153" name="Straight Connector 152"/>
                      <p:cNvCxnSpPr/>
                      <p:nvPr/>
                    </p:nvCxnSpPr>
                    <p:spPr>
                      <a:xfrm rot="5400000">
                        <a:off x="61912" y="61913"/>
                        <a:ext cx="119380" cy="0"/>
                      </a:xfrm>
                      <a:prstGeom prst="line">
                        <a:avLst/>
                      </a:prstGeom>
                      <a:noFill/>
                      <a:ln w="6350" cap="flat" cmpd="sng" algn="ctr">
                        <a:solidFill>
                          <a:sysClr val="windowText" lastClr="000000"/>
                        </a:solidFill>
                        <a:prstDash val="solid"/>
                        <a:miter lim="800000"/>
                      </a:ln>
                      <a:effectLst/>
                    </p:spPr>
                  </p:cxnSp>
                  <p:cxnSp>
                    <p:nvCxnSpPr>
                      <p:cNvPr id="154" name="Straight Connector 153"/>
                      <p:cNvCxnSpPr/>
                      <p:nvPr/>
                    </p:nvCxnSpPr>
                    <p:spPr>
                      <a:xfrm rot="5400000">
                        <a:off x="176212" y="61913"/>
                        <a:ext cx="119380" cy="0"/>
                      </a:xfrm>
                      <a:prstGeom prst="line">
                        <a:avLst/>
                      </a:prstGeom>
                      <a:noFill/>
                      <a:ln w="6350" cap="flat" cmpd="sng" algn="ctr">
                        <a:solidFill>
                          <a:sysClr val="windowText" lastClr="000000"/>
                        </a:solidFill>
                        <a:prstDash val="solid"/>
                        <a:miter lim="800000"/>
                      </a:ln>
                      <a:effectLst/>
                    </p:spPr>
                  </p:cxnSp>
                </p:grpSp>
              </p:grpSp>
              <p:grpSp>
                <p:nvGrpSpPr>
                  <p:cNvPr id="113" name="Group 112"/>
                  <p:cNvGrpSpPr/>
                  <p:nvPr/>
                </p:nvGrpSpPr>
                <p:grpSpPr>
                  <a:xfrm>
                    <a:off x="142875" y="428625"/>
                    <a:ext cx="1790700" cy="535305"/>
                    <a:chOff x="0" y="0"/>
                    <a:chExt cx="1790700" cy="535305"/>
                  </a:xfrm>
                </p:grpSpPr>
                <p:grpSp>
                  <p:nvGrpSpPr>
                    <p:cNvPr id="138" name="Group 137"/>
                    <p:cNvGrpSpPr/>
                    <p:nvPr/>
                  </p:nvGrpSpPr>
                  <p:grpSpPr>
                    <a:xfrm>
                      <a:off x="0" y="0"/>
                      <a:ext cx="1790700" cy="535305"/>
                      <a:chOff x="0" y="-8890"/>
                      <a:chExt cx="933450" cy="351155"/>
                    </a:xfrm>
                  </p:grpSpPr>
                  <p:sp>
                    <p:nvSpPr>
                      <p:cNvPr id="141" name="AutoShape 40"/>
                      <p:cNvSpPr>
                        <a:spLocks noChangeArrowheads="1"/>
                      </p:cNvSpPr>
                      <p:nvPr/>
                    </p:nvSpPr>
                    <p:spPr bwMode="auto">
                      <a:xfrm rot="16200000">
                        <a:off x="343535" y="-247650"/>
                        <a:ext cx="246380" cy="933450"/>
                      </a:xfrm>
                      <a:prstGeom prst="moon">
                        <a:avLst>
                          <a:gd name="adj" fmla="val 72213"/>
                        </a:avLst>
                      </a:prstGeom>
                      <a:solidFill>
                        <a:srgbClr val="FFFFFF"/>
                      </a:solidFill>
                      <a:ln w="9525">
                        <a:solidFill>
                          <a:sysClr val="windowText" lastClr="000000"/>
                        </a:solidFill>
                        <a:miter lim="800000"/>
                        <a:headEnd/>
                        <a:tailEnd/>
                      </a:ln>
                    </p:spPr>
                    <p:txBody>
                      <a:bodyPr rot="0" vert="horz" wrap="square" lIns="0" tIns="0" rIns="0" bIns="0" anchor="t" anchorCtr="0" upright="1">
                        <a:noAutofit/>
                      </a:bodyPr>
                      <a:lstStyle/>
                      <a:p>
                        <a:pPr>
                          <a:lnSpc>
                            <a:spcPct val="115000"/>
                          </a:lnSpc>
                          <a:spcAft>
                            <a:spcPts val="1000"/>
                          </a:spcAft>
                          <a:defRPr/>
                        </a:pPr>
                        <a:r>
                          <a:rPr lang="en-IN" sz="16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rPr>
                          <a:t>       OR</a:t>
                        </a:r>
                        <a:endParaRPr lang="en-US" sz="16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42" name="Line 41"/>
                      <p:cNvCxnSpPr>
                        <a:cxnSpLocks noChangeShapeType="1"/>
                      </p:cNvCxnSpPr>
                      <p:nvPr/>
                    </p:nvCxnSpPr>
                    <p:spPr bwMode="auto">
                      <a:xfrm>
                        <a:off x="57785" y="0"/>
                        <a:ext cx="0" cy="113665"/>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cxnSp>
                  <p:cxnSp>
                    <p:nvCxnSpPr>
                      <p:cNvPr id="143" name="Line 42"/>
                      <p:cNvCxnSpPr>
                        <a:cxnSpLocks noChangeShapeType="1"/>
                      </p:cNvCxnSpPr>
                      <p:nvPr/>
                    </p:nvCxnSpPr>
                    <p:spPr bwMode="auto">
                      <a:xfrm>
                        <a:off x="204409" y="0"/>
                        <a:ext cx="0" cy="151765"/>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cxnSp>
                  <p:cxnSp>
                    <p:nvCxnSpPr>
                      <p:cNvPr id="144" name="Line 43"/>
                      <p:cNvCxnSpPr>
                        <a:cxnSpLocks noChangeShapeType="1"/>
                      </p:cNvCxnSpPr>
                      <p:nvPr/>
                    </p:nvCxnSpPr>
                    <p:spPr bwMode="auto">
                      <a:xfrm>
                        <a:off x="315872" y="0"/>
                        <a:ext cx="0" cy="161925"/>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cxnSp>
                  <p:cxnSp>
                    <p:nvCxnSpPr>
                      <p:cNvPr id="145" name="Line 44"/>
                      <p:cNvCxnSpPr>
                        <a:cxnSpLocks noChangeShapeType="1"/>
                      </p:cNvCxnSpPr>
                      <p:nvPr/>
                    </p:nvCxnSpPr>
                    <p:spPr bwMode="auto">
                      <a:xfrm>
                        <a:off x="427740" y="0"/>
                        <a:ext cx="0" cy="161925"/>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cxnSp>
                  <p:cxnSp>
                    <p:nvCxnSpPr>
                      <p:cNvPr id="146" name="Line 45"/>
                      <p:cNvCxnSpPr>
                        <a:cxnSpLocks noChangeShapeType="1"/>
                      </p:cNvCxnSpPr>
                      <p:nvPr/>
                    </p:nvCxnSpPr>
                    <p:spPr bwMode="auto">
                      <a:xfrm>
                        <a:off x="762635" y="0"/>
                        <a:ext cx="0" cy="142875"/>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cxnSp>
                  <p:cxnSp>
                    <p:nvCxnSpPr>
                      <p:cNvPr id="147" name="Line 46"/>
                      <p:cNvCxnSpPr>
                        <a:cxnSpLocks noChangeShapeType="1"/>
                      </p:cNvCxnSpPr>
                      <p:nvPr/>
                    </p:nvCxnSpPr>
                    <p:spPr bwMode="auto">
                      <a:xfrm>
                        <a:off x="898694" y="-8890"/>
                        <a:ext cx="0" cy="104775"/>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cxnSp>
                </p:grpSp>
                <p:cxnSp>
                  <p:nvCxnSpPr>
                    <p:cNvPr id="139" name="Line 44"/>
                    <p:cNvCxnSpPr>
                      <a:cxnSpLocks noChangeShapeType="1"/>
                    </p:cNvCxnSpPr>
                    <p:nvPr/>
                  </p:nvCxnSpPr>
                  <p:spPr bwMode="auto">
                    <a:xfrm>
                      <a:off x="1038225" y="9525"/>
                      <a:ext cx="0" cy="246943"/>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cxnSp>
                <p:cxnSp>
                  <p:nvCxnSpPr>
                    <p:cNvPr id="140" name="Line 45"/>
                    <p:cNvCxnSpPr>
                      <a:cxnSpLocks noChangeShapeType="1"/>
                    </p:cNvCxnSpPr>
                    <p:nvPr/>
                  </p:nvCxnSpPr>
                  <p:spPr bwMode="auto">
                    <a:xfrm>
                      <a:off x="1266825" y="0"/>
                      <a:ext cx="0" cy="240974"/>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cxnSp>
              </p:grpSp>
              <p:grpSp>
                <p:nvGrpSpPr>
                  <p:cNvPr id="114" name="Group 113"/>
                  <p:cNvGrpSpPr/>
                  <p:nvPr/>
                </p:nvGrpSpPr>
                <p:grpSpPr>
                  <a:xfrm rot="10800000">
                    <a:off x="200025" y="1514475"/>
                    <a:ext cx="1790700" cy="535305"/>
                    <a:chOff x="0" y="0"/>
                    <a:chExt cx="1790700" cy="535305"/>
                  </a:xfrm>
                </p:grpSpPr>
                <p:grpSp>
                  <p:nvGrpSpPr>
                    <p:cNvPr id="128" name="Group 127"/>
                    <p:cNvGrpSpPr/>
                    <p:nvPr/>
                  </p:nvGrpSpPr>
                  <p:grpSpPr>
                    <a:xfrm>
                      <a:off x="0" y="0"/>
                      <a:ext cx="1790700" cy="535305"/>
                      <a:chOff x="0" y="-8890"/>
                      <a:chExt cx="933450" cy="351155"/>
                    </a:xfrm>
                  </p:grpSpPr>
                  <p:sp>
                    <p:nvSpPr>
                      <p:cNvPr id="131" name="AutoShape 40"/>
                      <p:cNvSpPr>
                        <a:spLocks noChangeArrowheads="1"/>
                      </p:cNvSpPr>
                      <p:nvPr/>
                    </p:nvSpPr>
                    <p:spPr bwMode="auto">
                      <a:xfrm rot="16200000">
                        <a:off x="343535" y="-247650"/>
                        <a:ext cx="246380" cy="933450"/>
                      </a:xfrm>
                      <a:prstGeom prst="moon">
                        <a:avLst>
                          <a:gd name="adj" fmla="val 72213"/>
                        </a:avLst>
                      </a:prstGeom>
                      <a:solidFill>
                        <a:srgbClr val="FFFFFF"/>
                      </a:solidFill>
                      <a:ln w="9525">
                        <a:solidFill>
                          <a:sysClr val="windowText" lastClr="000000"/>
                        </a:solidFill>
                        <a:miter lim="800000"/>
                        <a:headEnd/>
                        <a:tailEnd/>
                      </a:ln>
                    </p:spPr>
                    <p:txBody>
                      <a:bodyPr rot="0" vert="horz" wrap="square" lIns="0" tIns="0" rIns="0" bIns="0" anchor="t" anchorCtr="0" upright="1">
                        <a:noAutofit/>
                      </a:bodyPr>
                      <a:lstStyle/>
                      <a:p>
                        <a:pPr>
                          <a:lnSpc>
                            <a:spcPct val="115000"/>
                          </a:lnSpc>
                          <a:spcAft>
                            <a:spcPts val="1000"/>
                          </a:spcAft>
                          <a:defRPr/>
                        </a:pPr>
                        <a:r>
                          <a:rPr lang="en-IN" sz="9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rPr>
                          <a:t>      </a:t>
                        </a:r>
                        <a:r>
                          <a:rPr lang="en-IN" sz="16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rPr>
                          <a:t> OR</a:t>
                        </a:r>
                        <a:endParaRPr lang="en-US" sz="16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2" name="Line 41"/>
                      <p:cNvCxnSpPr>
                        <a:cxnSpLocks noChangeShapeType="1"/>
                      </p:cNvCxnSpPr>
                      <p:nvPr/>
                    </p:nvCxnSpPr>
                    <p:spPr bwMode="auto">
                      <a:xfrm>
                        <a:off x="57785" y="0"/>
                        <a:ext cx="0" cy="113665"/>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cxnSp>
                  <p:cxnSp>
                    <p:nvCxnSpPr>
                      <p:cNvPr id="133" name="Line 42"/>
                      <p:cNvCxnSpPr>
                        <a:cxnSpLocks noChangeShapeType="1"/>
                      </p:cNvCxnSpPr>
                      <p:nvPr/>
                    </p:nvCxnSpPr>
                    <p:spPr bwMode="auto">
                      <a:xfrm>
                        <a:off x="204409" y="0"/>
                        <a:ext cx="0" cy="151765"/>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cxnSp>
                  <p:cxnSp>
                    <p:nvCxnSpPr>
                      <p:cNvPr id="134" name="Line 43"/>
                      <p:cNvCxnSpPr>
                        <a:cxnSpLocks noChangeShapeType="1"/>
                      </p:cNvCxnSpPr>
                      <p:nvPr/>
                    </p:nvCxnSpPr>
                    <p:spPr bwMode="auto">
                      <a:xfrm>
                        <a:off x="315872" y="0"/>
                        <a:ext cx="0" cy="161925"/>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cxnSp>
                  <p:cxnSp>
                    <p:nvCxnSpPr>
                      <p:cNvPr id="135" name="Line 44"/>
                      <p:cNvCxnSpPr>
                        <a:cxnSpLocks noChangeShapeType="1"/>
                      </p:cNvCxnSpPr>
                      <p:nvPr/>
                    </p:nvCxnSpPr>
                    <p:spPr bwMode="auto">
                      <a:xfrm>
                        <a:off x="427740" y="0"/>
                        <a:ext cx="0" cy="161925"/>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cxnSp>
                  <p:cxnSp>
                    <p:nvCxnSpPr>
                      <p:cNvPr id="136" name="Line 45"/>
                      <p:cNvCxnSpPr>
                        <a:cxnSpLocks noChangeShapeType="1"/>
                      </p:cNvCxnSpPr>
                      <p:nvPr/>
                    </p:nvCxnSpPr>
                    <p:spPr bwMode="auto">
                      <a:xfrm>
                        <a:off x="762635" y="0"/>
                        <a:ext cx="0" cy="142875"/>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cxnSp>
                  <p:cxnSp>
                    <p:nvCxnSpPr>
                      <p:cNvPr id="137" name="Line 46"/>
                      <p:cNvCxnSpPr>
                        <a:cxnSpLocks noChangeShapeType="1"/>
                      </p:cNvCxnSpPr>
                      <p:nvPr/>
                    </p:nvCxnSpPr>
                    <p:spPr bwMode="auto">
                      <a:xfrm>
                        <a:off x="898694" y="-8890"/>
                        <a:ext cx="0" cy="104775"/>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cxnSp>
                </p:grpSp>
                <p:cxnSp>
                  <p:nvCxnSpPr>
                    <p:cNvPr id="129" name="Line 44"/>
                    <p:cNvCxnSpPr>
                      <a:cxnSpLocks noChangeShapeType="1"/>
                    </p:cNvCxnSpPr>
                    <p:nvPr/>
                  </p:nvCxnSpPr>
                  <p:spPr bwMode="auto">
                    <a:xfrm>
                      <a:off x="1038225" y="9525"/>
                      <a:ext cx="0" cy="246943"/>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cxnSp>
                <p:cxnSp>
                  <p:nvCxnSpPr>
                    <p:cNvPr id="130" name="Line 45"/>
                    <p:cNvCxnSpPr>
                      <a:cxnSpLocks noChangeShapeType="1"/>
                    </p:cNvCxnSpPr>
                    <p:nvPr/>
                  </p:nvCxnSpPr>
                  <p:spPr bwMode="auto">
                    <a:xfrm rot="10800000" flipV="1">
                      <a:off x="1266825" y="23494"/>
                      <a:ext cx="0" cy="217480"/>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cxnSp>
              </p:grpSp>
              <p:sp>
                <p:nvSpPr>
                  <p:cNvPr id="115" name="Chord 114"/>
                  <p:cNvSpPr/>
                  <p:nvPr/>
                </p:nvSpPr>
                <p:spPr>
                  <a:xfrm flipH="1">
                    <a:off x="1238250" y="1057275"/>
                    <a:ext cx="410845" cy="409575"/>
                  </a:xfrm>
                  <a:prstGeom prst="chord">
                    <a:avLst>
                      <a:gd name="adj1" fmla="val 5409693"/>
                      <a:gd name="adj2" fmla="val 16207188"/>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kern="0">
                      <a:solidFill>
                        <a:sysClr val="window" lastClr="FFFFFF"/>
                      </a:solidFill>
                      <a:latin typeface="Calibri" panose="020F0502020204030204"/>
                    </a:endParaRPr>
                  </a:p>
                </p:txBody>
              </p:sp>
              <p:sp>
                <p:nvSpPr>
                  <p:cNvPr id="116" name="Chord 115"/>
                  <p:cNvSpPr/>
                  <p:nvPr/>
                </p:nvSpPr>
                <p:spPr>
                  <a:xfrm>
                    <a:off x="2209800" y="1862956"/>
                    <a:ext cx="410845" cy="409575"/>
                  </a:xfrm>
                  <a:prstGeom prst="chord">
                    <a:avLst>
                      <a:gd name="adj1" fmla="val 5409693"/>
                      <a:gd name="adj2" fmla="val 16207188"/>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kern="0">
                      <a:solidFill>
                        <a:sysClr val="windowText" lastClr="000000"/>
                      </a:solidFill>
                    </a:endParaRPr>
                  </a:p>
                </p:txBody>
              </p:sp>
              <p:sp>
                <p:nvSpPr>
                  <p:cNvPr id="117" name="Chord 116"/>
                  <p:cNvSpPr/>
                  <p:nvPr/>
                </p:nvSpPr>
                <p:spPr>
                  <a:xfrm>
                    <a:off x="2209800" y="144145"/>
                    <a:ext cx="410845" cy="409575"/>
                  </a:xfrm>
                  <a:prstGeom prst="chord">
                    <a:avLst>
                      <a:gd name="adj1" fmla="val 5409693"/>
                      <a:gd name="adj2" fmla="val 16207188"/>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kern="0">
                      <a:solidFill>
                        <a:sysClr val="windowText" lastClr="000000"/>
                      </a:solidFill>
                    </a:endParaRPr>
                  </a:p>
                </p:txBody>
              </p:sp>
              <p:cxnSp>
                <p:nvCxnSpPr>
                  <p:cNvPr id="118" name="Straight Arrow Connector 117"/>
                  <p:cNvCxnSpPr/>
                  <p:nvPr/>
                </p:nvCxnSpPr>
                <p:spPr>
                  <a:xfrm>
                    <a:off x="1076325" y="1143000"/>
                    <a:ext cx="365291" cy="0"/>
                  </a:xfrm>
                  <a:prstGeom prst="straightConnector1">
                    <a:avLst/>
                  </a:prstGeom>
                  <a:noFill/>
                  <a:ln w="6350" cap="flat" cmpd="sng" algn="ctr">
                    <a:solidFill>
                      <a:sysClr val="windowText" lastClr="000000"/>
                    </a:solidFill>
                    <a:prstDash val="solid"/>
                    <a:miter lim="800000"/>
                    <a:tailEnd type="triangle"/>
                  </a:ln>
                  <a:effectLst/>
                </p:spPr>
              </p:cxnSp>
              <p:cxnSp>
                <p:nvCxnSpPr>
                  <p:cNvPr id="119" name="Straight Arrow Connector 118"/>
                  <p:cNvCxnSpPr/>
                  <p:nvPr/>
                </p:nvCxnSpPr>
                <p:spPr>
                  <a:xfrm>
                    <a:off x="1076325" y="1371600"/>
                    <a:ext cx="365291" cy="0"/>
                  </a:xfrm>
                  <a:prstGeom prst="straightConnector1">
                    <a:avLst/>
                  </a:prstGeom>
                  <a:noFill/>
                  <a:ln w="6350" cap="flat" cmpd="sng" algn="ctr">
                    <a:solidFill>
                      <a:sysClr val="windowText" lastClr="000000"/>
                    </a:solidFill>
                    <a:prstDash val="solid"/>
                    <a:miter lim="800000"/>
                    <a:tailEnd type="triangle"/>
                  </a:ln>
                  <a:effectLst/>
                </p:spPr>
              </p:cxnSp>
              <p:cxnSp>
                <p:nvCxnSpPr>
                  <p:cNvPr id="120" name="Straight Arrow Connector 119"/>
                  <p:cNvCxnSpPr/>
                  <p:nvPr/>
                </p:nvCxnSpPr>
                <p:spPr>
                  <a:xfrm flipV="1">
                    <a:off x="1076325" y="1371600"/>
                    <a:ext cx="0" cy="142874"/>
                  </a:xfrm>
                  <a:prstGeom prst="straightConnector1">
                    <a:avLst/>
                  </a:prstGeom>
                  <a:noFill/>
                  <a:ln w="6350" cap="flat" cmpd="sng" algn="ctr">
                    <a:solidFill>
                      <a:sysClr val="windowText" lastClr="000000"/>
                    </a:solidFill>
                    <a:prstDash val="solid"/>
                    <a:miter lim="800000"/>
                    <a:tailEnd type="triangle"/>
                  </a:ln>
                  <a:effectLst/>
                </p:spPr>
              </p:cxnSp>
              <p:cxnSp>
                <p:nvCxnSpPr>
                  <p:cNvPr id="121" name="Straight Arrow Connector 120"/>
                  <p:cNvCxnSpPr/>
                  <p:nvPr/>
                </p:nvCxnSpPr>
                <p:spPr>
                  <a:xfrm>
                    <a:off x="1076325" y="962025"/>
                    <a:ext cx="0" cy="179705"/>
                  </a:xfrm>
                  <a:prstGeom prst="straightConnector1">
                    <a:avLst/>
                  </a:prstGeom>
                  <a:noFill/>
                  <a:ln w="6350" cap="flat" cmpd="sng" algn="ctr">
                    <a:solidFill>
                      <a:sysClr val="windowText" lastClr="000000"/>
                    </a:solidFill>
                    <a:prstDash val="solid"/>
                    <a:miter lim="800000"/>
                    <a:tailEnd type="triangle"/>
                  </a:ln>
                  <a:effectLst/>
                </p:spPr>
              </p:cxnSp>
              <p:cxnSp>
                <p:nvCxnSpPr>
                  <p:cNvPr id="122" name="Straight Arrow Connector 121"/>
                  <p:cNvCxnSpPr/>
                  <p:nvPr/>
                </p:nvCxnSpPr>
                <p:spPr>
                  <a:xfrm>
                    <a:off x="1647825" y="1257300"/>
                    <a:ext cx="1000125" cy="0"/>
                  </a:xfrm>
                  <a:prstGeom prst="straightConnector1">
                    <a:avLst/>
                  </a:prstGeom>
                  <a:noFill/>
                  <a:ln w="6350" cap="flat" cmpd="sng" algn="ctr">
                    <a:solidFill>
                      <a:sysClr val="windowText" lastClr="000000"/>
                    </a:solidFill>
                    <a:prstDash val="solid"/>
                    <a:miter lim="800000"/>
                    <a:tailEnd type="triangle"/>
                  </a:ln>
                  <a:effectLst/>
                </p:spPr>
              </p:cxnSp>
              <p:cxnSp>
                <p:nvCxnSpPr>
                  <p:cNvPr id="123" name="Straight Arrow Connector 122"/>
                  <p:cNvCxnSpPr/>
                  <p:nvPr/>
                </p:nvCxnSpPr>
                <p:spPr>
                  <a:xfrm rot="5400000" flipH="1">
                    <a:off x="1947863" y="1204912"/>
                    <a:ext cx="1438275" cy="0"/>
                  </a:xfrm>
                  <a:prstGeom prst="straightConnector1">
                    <a:avLst/>
                  </a:prstGeom>
                  <a:noFill/>
                  <a:ln w="6350" cap="flat" cmpd="sng" algn="ctr">
                    <a:solidFill>
                      <a:sysClr val="windowText" lastClr="000000"/>
                    </a:solidFill>
                    <a:prstDash val="solid"/>
                    <a:miter lim="800000"/>
                    <a:tailEnd type="none"/>
                  </a:ln>
                  <a:effectLst/>
                </p:spPr>
              </p:cxnSp>
              <p:cxnSp>
                <p:nvCxnSpPr>
                  <p:cNvPr id="124" name="Straight Arrow Connector 123"/>
                  <p:cNvCxnSpPr/>
                  <p:nvPr/>
                </p:nvCxnSpPr>
                <p:spPr>
                  <a:xfrm flipH="1">
                    <a:off x="2419350" y="485775"/>
                    <a:ext cx="247651" cy="0"/>
                  </a:xfrm>
                  <a:prstGeom prst="straightConnector1">
                    <a:avLst/>
                  </a:prstGeom>
                  <a:noFill/>
                  <a:ln w="6350" cap="flat" cmpd="sng" algn="ctr">
                    <a:solidFill>
                      <a:sysClr val="windowText" lastClr="000000"/>
                    </a:solidFill>
                    <a:prstDash val="solid"/>
                    <a:miter lim="800000"/>
                    <a:tailEnd type="triangle"/>
                  </a:ln>
                  <a:effectLst/>
                </p:spPr>
              </p:cxnSp>
              <p:cxnSp>
                <p:nvCxnSpPr>
                  <p:cNvPr id="125" name="Straight Arrow Connector 124"/>
                  <p:cNvCxnSpPr/>
                  <p:nvPr/>
                </p:nvCxnSpPr>
                <p:spPr>
                  <a:xfrm flipH="1">
                    <a:off x="2419350" y="1924050"/>
                    <a:ext cx="247651" cy="0"/>
                  </a:xfrm>
                  <a:prstGeom prst="straightConnector1">
                    <a:avLst/>
                  </a:prstGeom>
                  <a:noFill/>
                  <a:ln w="6350" cap="flat" cmpd="sng" algn="ctr">
                    <a:solidFill>
                      <a:sysClr val="windowText" lastClr="000000"/>
                    </a:solidFill>
                    <a:prstDash val="solid"/>
                    <a:miter lim="800000"/>
                    <a:tailEnd type="triangle"/>
                  </a:ln>
                  <a:effectLst/>
                </p:spPr>
              </p:cxnSp>
              <p:sp>
                <p:nvSpPr>
                  <p:cNvPr id="126" name="Rectangle 125"/>
                  <p:cNvSpPr/>
                  <p:nvPr/>
                </p:nvSpPr>
                <p:spPr>
                  <a:xfrm>
                    <a:off x="3429000" y="1790700"/>
                    <a:ext cx="838200" cy="71437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defRPr/>
                    </a:pPr>
                    <a:r>
                      <a:rPr lang="en-IN" sz="1600" kern="0" dirty="0">
                        <a:solidFill>
                          <a:srgbClr val="000000"/>
                        </a:solidFill>
                        <a:latin typeface="Calibri" panose="020F0502020204030204" pitchFamily="34" charset="0"/>
                        <a:ea typeface="Calibri" panose="020F0502020204030204" pitchFamily="34" charset="0"/>
                        <a:cs typeface="Times New Roman" panose="02020603050405020304" pitchFamily="18" charset="0"/>
                      </a:rPr>
                      <a:t>Pulse generator 64 </a:t>
                    </a:r>
                    <a:r>
                      <a:rPr lang="en-IN" sz="1600" kern="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pps</a:t>
                    </a:r>
                    <a:endParaRPr lang="en-US" sz="16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27" name="Rectangle 126"/>
                  <p:cNvSpPr/>
                  <p:nvPr/>
                </p:nvSpPr>
                <p:spPr>
                  <a:xfrm>
                    <a:off x="0" y="0"/>
                    <a:ext cx="4333875" cy="261937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kern="0">
                      <a:solidFill>
                        <a:sysClr val="window" lastClr="FFFFFF"/>
                      </a:solidFill>
                      <a:latin typeface="Calibri" panose="020F0502020204030204"/>
                    </a:endParaRPr>
                  </a:p>
                </p:txBody>
              </p:sp>
            </p:grpSp>
            <p:cxnSp>
              <p:nvCxnSpPr>
                <p:cNvPr id="103" name="Straight Arrow Connector 102"/>
                <p:cNvCxnSpPr/>
                <p:nvPr/>
              </p:nvCxnSpPr>
              <p:spPr>
                <a:xfrm flipH="1">
                  <a:off x="2419350" y="285750"/>
                  <a:ext cx="247651" cy="0"/>
                </a:xfrm>
                <a:prstGeom prst="straightConnector1">
                  <a:avLst/>
                </a:prstGeom>
                <a:noFill/>
                <a:ln w="6350" cap="flat" cmpd="sng" algn="ctr">
                  <a:solidFill>
                    <a:sysClr val="windowText" lastClr="000000"/>
                  </a:solidFill>
                  <a:prstDash val="solid"/>
                  <a:miter lim="800000"/>
                  <a:tailEnd type="triangle"/>
                </a:ln>
                <a:effectLst/>
              </p:spPr>
            </p:cxnSp>
            <p:cxnSp>
              <p:nvCxnSpPr>
                <p:cNvPr id="104" name="Straight Arrow Connector 103"/>
                <p:cNvCxnSpPr/>
                <p:nvPr/>
              </p:nvCxnSpPr>
              <p:spPr>
                <a:xfrm flipH="1">
                  <a:off x="2419350" y="2124075"/>
                  <a:ext cx="247651" cy="0"/>
                </a:xfrm>
                <a:prstGeom prst="straightConnector1">
                  <a:avLst/>
                </a:prstGeom>
                <a:noFill/>
                <a:ln w="6350" cap="flat" cmpd="sng" algn="ctr">
                  <a:solidFill>
                    <a:sysClr val="windowText" lastClr="000000"/>
                  </a:solidFill>
                  <a:prstDash val="solid"/>
                  <a:miter lim="800000"/>
                  <a:tailEnd type="triangle"/>
                </a:ln>
                <a:effectLst/>
              </p:spPr>
            </p:cxnSp>
          </p:grpSp>
          <p:cxnSp>
            <p:nvCxnSpPr>
              <p:cNvPr id="101" name="Straight Connector 100"/>
              <p:cNvCxnSpPr/>
              <p:nvPr/>
            </p:nvCxnSpPr>
            <p:spPr>
              <a:xfrm>
                <a:off x="4581525" y="657225"/>
                <a:ext cx="0" cy="106680"/>
              </a:xfrm>
              <a:prstGeom prst="line">
                <a:avLst/>
              </a:prstGeom>
              <a:noFill/>
              <a:ln w="6350" cap="flat" cmpd="sng" algn="ctr">
                <a:solidFill>
                  <a:srgbClr val="5B9BD5"/>
                </a:solidFill>
                <a:prstDash val="solid"/>
                <a:miter lim="800000"/>
              </a:ln>
              <a:effectLst/>
            </p:spPr>
          </p:cxnSp>
        </p:grpSp>
        <p:sp>
          <p:nvSpPr>
            <p:cNvPr id="2048" name="Rectangle 2047"/>
            <p:cNvSpPr/>
            <p:nvPr/>
          </p:nvSpPr>
          <p:spPr>
            <a:xfrm>
              <a:off x="6815659" y="3039754"/>
              <a:ext cx="571425" cy="1556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a:off x="7207624" y="2649752"/>
              <a:ext cx="1307726" cy="95353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a:t>
              </a:r>
              <a:r>
                <a:rPr lang="en-US" dirty="0" err="1">
                  <a:solidFill>
                    <a:schemeClr val="tx1"/>
                  </a:solidFill>
                </a:rPr>
                <a:t>Motor</a:t>
              </a:r>
              <a:endParaRPr lang="en-US" dirty="0"/>
            </a:p>
          </p:txBody>
        </p:sp>
      </p:grpSp>
    </p:spTree>
    <p:extLst>
      <p:ext uri="{BB962C8B-B14F-4D97-AF65-F5344CB8AC3E}">
        <p14:creationId xmlns:p14="http://schemas.microsoft.com/office/powerpoint/2010/main" val="17993394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2E66-9FCD-4E01-AF84-3292DFD9AE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8F5092-4888-4D3A-98DA-95329EE55AB2}"/>
              </a:ext>
            </a:extLst>
          </p:cNvPr>
          <p:cNvSpPr>
            <a:spLocks noGrp="1"/>
          </p:cNvSpPr>
          <p:nvPr>
            <p:ph idx="1"/>
          </p:nvPr>
        </p:nvSpPr>
        <p:spPr/>
        <p:txBody>
          <a:bodyPr/>
          <a:lstStyle/>
          <a:p>
            <a:r>
              <a:rPr lang="en-US" dirty="0"/>
              <a:t>The rate at which pulses are coming from the motor encoder = 64*N  (Where N = </a:t>
            </a:r>
            <a:r>
              <a:rPr lang="en-US" dirty="0" err="1"/>
              <a:t>rps</a:t>
            </a:r>
            <a:r>
              <a:rPr lang="en-US" dirty="0"/>
              <a:t>)</a:t>
            </a:r>
          </a:p>
          <a:p>
            <a:r>
              <a:rPr lang="en-IN" dirty="0"/>
              <a:t>Time required to empty PDC1 = 255/(64*N)</a:t>
            </a:r>
          </a:p>
          <a:p>
            <a:r>
              <a:rPr lang="en-IN" dirty="0"/>
              <a:t>Time required to reduce PDC2 to 204 = 51/64</a:t>
            </a:r>
          </a:p>
          <a:p>
            <a:r>
              <a:rPr lang="en-IN" dirty="0"/>
              <a:t>255/(64*N)=51/64</a:t>
            </a:r>
          </a:p>
        </p:txBody>
      </p:sp>
    </p:spTree>
    <p:extLst>
      <p:ext uri="{BB962C8B-B14F-4D97-AF65-F5344CB8AC3E}">
        <p14:creationId xmlns:p14="http://schemas.microsoft.com/office/powerpoint/2010/main" val="1756986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solidFill>
                  <a:prstClr val="black"/>
                </a:solidFill>
                <a:latin typeface="Calibri" panose="020F0502020204030204" pitchFamily="34" charset="0"/>
                <a:ea typeface="Calibri" panose="020F0502020204030204" pitchFamily="34" charset="0"/>
                <a:cs typeface="Times New Roman" panose="02020603050405020304" pitchFamily="18" charset="0"/>
              </a:rPr>
              <a:t>How much is the speed of the motor shaft if instrument shows unchanging values of PDC1 = 0 and PDC2 = 204 after some time.      </a:t>
            </a:r>
            <a:br>
              <a:rPr lang="en-US" sz="20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r>
              <a:rPr lang="en-IN" sz="2000" dirty="0">
                <a:solidFill>
                  <a:prstClr val="black"/>
                </a:solidFill>
                <a:latin typeface="Calibri" panose="020F0502020204030204" pitchFamily="34" charset="0"/>
                <a:ea typeface="Calibri" panose="020F0502020204030204" pitchFamily="34" charset="0"/>
                <a:cs typeface="Times New Roman" panose="02020603050405020304" pitchFamily="18" charset="0"/>
              </a:rPr>
              <a:t>How much is the speed of the motor shaft if instrument shows unchanging values of PDC1 = 204 and PDC2 = 0 after some time.</a:t>
            </a:r>
            <a:endParaRPr lang="en-US" sz="2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sz="2600" dirty="0"/>
                  <a:t>Let us suppose that the motor speed is N </a:t>
                </a:r>
                <a:r>
                  <a:rPr lang="en-US" sz="2600" dirty="0" err="1"/>
                  <a:t>rps</a:t>
                </a:r>
                <a:endParaRPr lang="en-US" sz="2600" dirty="0"/>
              </a:p>
              <a:p>
                <a:r>
                  <a:rPr lang="en-US" sz="2600" dirty="0"/>
                  <a:t>Hence, the pulse rate output from the encoder is </a:t>
                </a:r>
              </a:p>
              <a:p>
                <a:pPr marL="0" indent="0">
                  <a:buNone/>
                </a:pPr>
                <a14:m>
                  <m:oMath xmlns:m="http://schemas.openxmlformats.org/officeDocument/2006/math">
                    <m:r>
                      <a:rPr lang="en-US" sz="2600" i="1">
                        <a:latin typeface="Cambria Math" panose="02040503050406030204" pitchFamily="18" charset="0"/>
                      </a:rPr>
                      <m:t>=</m:t>
                    </m:r>
                    <m:r>
                      <a:rPr lang="en-US" sz="2600" i="1">
                        <a:latin typeface="Cambria Math" panose="02040503050406030204" pitchFamily="18" charset="0"/>
                      </a:rPr>
                      <m:t>𝑁</m:t>
                    </m:r>
                    <m:r>
                      <a:rPr lang="en-US" sz="2600" i="1">
                        <a:latin typeface="Cambria Math" panose="02040503050406030204" pitchFamily="18" charset="0"/>
                        <a:ea typeface="Cambria Math" panose="02040503050406030204" pitchFamily="18" charset="0"/>
                      </a:rPr>
                      <m:t>×64 </m:t>
                    </m:r>
                  </m:oMath>
                </a14:m>
                <a:r>
                  <a:rPr lang="en-US" sz="2600" dirty="0"/>
                  <a:t>pps</a:t>
                </a:r>
              </a:p>
              <a:p>
                <a:pPr marL="0" indent="0">
                  <a:buNone/>
                </a:pPr>
                <a:r>
                  <a:rPr lang="en-US" sz="2600" dirty="0"/>
                  <a:t>PDC1 contains 11111111 = 255 at the start, and that is decremented to 0 in t seconds.</a:t>
                </a:r>
              </a:p>
              <a:p>
                <a:pPr marL="0" indent="0">
                  <a:buNone/>
                </a:pPr>
                <a:r>
                  <a:rPr lang="en-US" sz="2400" dirty="0"/>
                  <a:t>So, </a:t>
                </a:r>
                <a14:m>
                  <m:oMath xmlns:m="http://schemas.openxmlformats.org/officeDocument/2006/math">
                    <m:r>
                      <a:rPr lang="en-US" sz="2400" i="1">
                        <a:latin typeface="Cambria Math" panose="02040503050406030204" pitchFamily="18" charset="0"/>
                      </a:rPr>
                      <m:t>𝑡</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255</m:t>
                        </m:r>
                      </m:num>
                      <m:den>
                        <m:r>
                          <a:rPr lang="en-US" sz="2400" i="1">
                            <a:latin typeface="Cambria Math" panose="02040503050406030204" pitchFamily="18" charset="0"/>
                          </a:rPr>
                          <m:t>64</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𝑁</m:t>
                        </m:r>
                      </m:den>
                    </m:f>
                  </m:oMath>
                </a14:m>
                <a:r>
                  <a:rPr lang="en-US" sz="2400" dirty="0"/>
                  <a:t>  and with same logic, from PDC2</a:t>
                </a:r>
              </a:p>
              <a:p>
                <a:pPr marL="0" indent="0">
                  <a:buNone/>
                </a:pPr>
                <a:endParaRPr lang="en-US" sz="2400" dirty="0"/>
              </a:p>
              <a:p>
                <a:pPr marL="0" indent="0">
                  <a:buNone/>
                </a:pPr>
                <a14:m>
                  <m:oMath xmlns:m="http://schemas.openxmlformats.org/officeDocument/2006/math">
                    <m:r>
                      <a:rPr lang="en-US" sz="2400" i="1">
                        <a:latin typeface="Cambria Math" panose="02040503050406030204" pitchFamily="18" charset="0"/>
                      </a:rPr>
                      <m:t>𝑡</m:t>
                    </m:r>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255−204</m:t>
                        </m:r>
                      </m:num>
                      <m:den>
                        <m:r>
                          <a:rPr lang="en-US" sz="2400" i="1">
                            <a:latin typeface="Cambria Math" panose="02040503050406030204" pitchFamily="18" charset="0"/>
                          </a:rPr>
                          <m:t>64</m:t>
                        </m:r>
                      </m:den>
                    </m:f>
                  </m:oMath>
                </a14:m>
                <a:r>
                  <a:rPr lang="en-US" sz="2400" dirty="0"/>
                  <a:t>   from which, </a:t>
                </a:r>
                <a14:m>
                  <m:oMath xmlns:m="http://schemas.openxmlformats.org/officeDocument/2006/math">
                    <m:f>
                      <m:fPr>
                        <m:ctrlPr>
                          <a:rPr lang="en-US" sz="2400" i="1">
                            <a:solidFill>
                              <a:prstClr val="black"/>
                            </a:solidFill>
                            <a:latin typeface="Cambria Math" panose="02040503050406030204" pitchFamily="18" charset="0"/>
                          </a:rPr>
                        </m:ctrlPr>
                      </m:fPr>
                      <m:num>
                        <m:r>
                          <a:rPr lang="en-US" sz="2400" i="1">
                            <a:solidFill>
                              <a:prstClr val="black"/>
                            </a:solidFill>
                            <a:latin typeface="Cambria Math" panose="02040503050406030204" pitchFamily="18" charset="0"/>
                          </a:rPr>
                          <m:t>255</m:t>
                        </m:r>
                      </m:num>
                      <m:den>
                        <m:r>
                          <a:rPr lang="en-US" sz="2400" i="1">
                            <a:solidFill>
                              <a:prstClr val="black"/>
                            </a:solidFill>
                            <a:latin typeface="Cambria Math" panose="02040503050406030204" pitchFamily="18" charset="0"/>
                          </a:rPr>
                          <m:t>64</m:t>
                        </m:r>
                        <m:r>
                          <a:rPr lang="en-US" sz="2400" i="1">
                            <a:solidFill>
                              <a:prstClr val="black"/>
                            </a:solidFill>
                            <a:latin typeface="Cambria Math" panose="02040503050406030204" pitchFamily="18" charset="0"/>
                            <a:ea typeface="Cambria Math" panose="02040503050406030204" pitchFamily="18" charset="0"/>
                          </a:rPr>
                          <m:t>×</m:t>
                        </m:r>
                        <m:r>
                          <a:rPr lang="en-US" sz="2400" i="1">
                            <a:solidFill>
                              <a:prstClr val="black"/>
                            </a:solidFill>
                            <a:latin typeface="Cambria Math" panose="02040503050406030204" pitchFamily="18" charset="0"/>
                            <a:ea typeface="Cambria Math" panose="02040503050406030204" pitchFamily="18" charset="0"/>
                          </a:rPr>
                          <m:t>𝑁</m:t>
                        </m:r>
                      </m:den>
                    </m:f>
                  </m:oMath>
                </a14:m>
                <a:r>
                  <a:rPr lang="en-US" sz="2400" dirty="0"/>
                  <a:t> = </a:t>
                </a:r>
                <a14:m>
                  <m:oMath xmlns:m="http://schemas.openxmlformats.org/officeDocument/2006/math">
                    <m:f>
                      <m:fPr>
                        <m:ctrlPr>
                          <a:rPr lang="en-US" sz="2400" i="1">
                            <a:solidFill>
                              <a:prstClr val="black"/>
                            </a:solidFill>
                            <a:latin typeface="Cambria Math" panose="02040503050406030204" pitchFamily="18" charset="0"/>
                          </a:rPr>
                        </m:ctrlPr>
                      </m:fPr>
                      <m:num>
                        <m:r>
                          <a:rPr lang="en-US" sz="2400" i="1">
                            <a:solidFill>
                              <a:prstClr val="black"/>
                            </a:solidFill>
                            <a:latin typeface="Cambria Math" panose="02040503050406030204" pitchFamily="18" charset="0"/>
                          </a:rPr>
                          <m:t>255−204</m:t>
                        </m:r>
                      </m:num>
                      <m:den>
                        <m:r>
                          <a:rPr lang="en-US" sz="2400" i="1">
                            <a:solidFill>
                              <a:prstClr val="black"/>
                            </a:solidFill>
                            <a:latin typeface="Cambria Math" panose="02040503050406030204" pitchFamily="18" charset="0"/>
                          </a:rPr>
                          <m:t>64</m:t>
                        </m:r>
                      </m:den>
                    </m:f>
                  </m:oMath>
                </a14:m>
                <a:r>
                  <a:rPr lang="en-US" sz="2400" dirty="0">
                    <a:sym typeface="Wingdings" panose="05000000000000000000" pitchFamily="2" charset="2"/>
                  </a:rPr>
                  <a:t> </a:t>
                </a:r>
                <a:r>
                  <a:rPr lang="en-US" sz="2400" dirty="0"/>
                  <a:t>N =  5 </a:t>
                </a:r>
                <a:r>
                  <a:rPr lang="en-US" sz="2400" dirty="0" err="1"/>
                  <a:t>rps</a:t>
                </a:r>
                <a:r>
                  <a:rPr lang="en-US" sz="2400" dirty="0"/>
                  <a:t> = 300 rpm</a:t>
                </a:r>
              </a:p>
              <a:p>
                <a:pPr lvl="0"/>
                <a:r>
                  <a:rPr lang="en-US" sz="2600" dirty="0">
                    <a:solidFill>
                      <a:prstClr val="black"/>
                    </a:solidFill>
                  </a:rPr>
                  <a:t>In the same manner, for the next problem</a:t>
                </a:r>
              </a:p>
              <a:p>
                <a:pPr lvl="0"/>
                <a14:m>
                  <m:oMath xmlns:m="http://schemas.openxmlformats.org/officeDocument/2006/math">
                    <m:f>
                      <m:fPr>
                        <m:ctrlPr>
                          <a:rPr lang="en-US" sz="2600" i="1">
                            <a:solidFill>
                              <a:prstClr val="black"/>
                            </a:solidFill>
                            <a:latin typeface="Cambria Math" panose="02040503050406030204" pitchFamily="18" charset="0"/>
                          </a:rPr>
                        </m:ctrlPr>
                      </m:fPr>
                      <m:num>
                        <m:r>
                          <a:rPr lang="en-US" sz="2600" i="1">
                            <a:solidFill>
                              <a:prstClr val="black"/>
                            </a:solidFill>
                            <a:latin typeface="Cambria Math" panose="02040503050406030204" pitchFamily="18" charset="0"/>
                          </a:rPr>
                          <m:t>255−204</m:t>
                        </m:r>
                      </m:num>
                      <m:den>
                        <m:r>
                          <a:rPr lang="en-US" sz="2600" i="1">
                            <a:solidFill>
                              <a:prstClr val="black"/>
                            </a:solidFill>
                            <a:latin typeface="Cambria Math" panose="02040503050406030204" pitchFamily="18" charset="0"/>
                          </a:rPr>
                          <m:t>64</m:t>
                        </m:r>
                        <m:r>
                          <a:rPr lang="en-US" sz="2600" i="1">
                            <a:solidFill>
                              <a:prstClr val="black"/>
                            </a:solidFill>
                            <a:latin typeface="Cambria Math" panose="02040503050406030204" pitchFamily="18" charset="0"/>
                          </a:rPr>
                          <m:t>𝑁</m:t>
                        </m:r>
                      </m:den>
                    </m:f>
                    <m:r>
                      <a:rPr lang="en-US" sz="2600">
                        <a:solidFill>
                          <a:prstClr val="black"/>
                        </a:solidFill>
                        <a:latin typeface="Cambria Math" panose="02040503050406030204" pitchFamily="18" charset="0"/>
                      </a:rPr>
                      <m:t>=</m:t>
                    </m:r>
                    <m:f>
                      <m:fPr>
                        <m:ctrlPr>
                          <a:rPr lang="en-US" sz="2600" i="1">
                            <a:solidFill>
                              <a:prstClr val="black"/>
                            </a:solidFill>
                            <a:latin typeface="Cambria Math" panose="02040503050406030204" pitchFamily="18" charset="0"/>
                          </a:rPr>
                        </m:ctrlPr>
                      </m:fPr>
                      <m:num>
                        <m:r>
                          <a:rPr lang="en-US" sz="2600" i="1">
                            <a:solidFill>
                              <a:prstClr val="black"/>
                            </a:solidFill>
                            <a:latin typeface="Cambria Math" panose="02040503050406030204" pitchFamily="18" charset="0"/>
                          </a:rPr>
                          <m:t>255</m:t>
                        </m:r>
                      </m:num>
                      <m:den>
                        <m:r>
                          <a:rPr lang="en-US" sz="2600" i="1">
                            <a:solidFill>
                              <a:prstClr val="black"/>
                            </a:solidFill>
                            <a:latin typeface="Cambria Math" panose="02040503050406030204" pitchFamily="18" charset="0"/>
                          </a:rPr>
                          <m:t>64</m:t>
                        </m:r>
                      </m:den>
                    </m:f>
                  </m:oMath>
                </a14:m>
                <a:r>
                  <a:rPr lang="en-US" sz="2600" dirty="0">
                    <a:solidFill>
                      <a:prstClr val="black"/>
                    </a:solidFill>
                    <a:sym typeface="Wingdings" panose="05000000000000000000" pitchFamily="2" charset="2"/>
                  </a:rPr>
                  <a:t> N = 0.2 </a:t>
                </a:r>
                <a:r>
                  <a:rPr lang="en-US" sz="2600" dirty="0" err="1">
                    <a:solidFill>
                      <a:prstClr val="black"/>
                    </a:solidFill>
                    <a:sym typeface="Wingdings" panose="05000000000000000000" pitchFamily="2" charset="2"/>
                  </a:rPr>
                  <a:t>rps</a:t>
                </a:r>
                <a:r>
                  <a:rPr lang="en-US" sz="2600" dirty="0">
                    <a:solidFill>
                      <a:prstClr val="black"/>
                    </a:solidFill>
                    <a:sym typeface="Wingdings" panose="05000000000000000000" pitchFamily="2" charset="2"/>
                  </a:rPr>
                  <a:t>= 12 rpm</a:t>
                </a:r>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59" t="-2661" b="-1401"/>
                </a:stretch>
              </a:blipFill>
            </p:spPr>
            <p:txBody>
              <a:bodyPr/>
              <a:lstStyle/>
              <a:p>
                <a:r>
                  <a:rPr lang="en-US">
                    <a:noFill/>
                  </a:rPr>
                  <a:t> </a:t>
                </a:r>
              </a:p>
            </p:txBody>
          </p:sp>
        </mc:Fallback>
      </mc:AlternateContent>
    </p:spTree>
    <p:extLst>
      <p:ext uri="{BB962C8B-B14F-4D97-AF65-F5344CB8AC3E}">
        <p14:creationId xmlns:p14="http://schemas.microsoft.com/office/powerpoint/2010/main" val="25022880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D94EB-0D05-4D02-B014-229FAE8015B8}"/>
              </a:ext>
            </a:extLst>
          </p:cNvPr>
          <p:cNvSpPr>
            <a:spLocks noGrp="1"/>
          </p:cNvSpPr>
          <p:nvPr>
            <p:ph type="title"/>
          </p:nvPr>
        </p:nvSpPr>
        <p:spPr/>
        <p:txBody>
          <a:bodyPr/>
          <a:lstStyle/>
          <a:p>
            <a:r>
              <a:rPr lang="en-US" dirty="0"/>
              <a:t>One problem on decoder</a:t>
            </a:r>
            <a:endParaRPr lang="en-IN" dirty="0"/>
          </a:p>
        </p:txBody>
      </p:sp>
      <p:sp>
        <p:nvSpPr>
          <p:cNvPr id="3" name="Content Placeholder 2">
            <a:extLst>
              <a:ext uri="{FF2B5EF4-FFF2-40B4-BE49-F238E27FC236}">
                <a16:creationId xmlns:a16="http://schemas.microsoft.com/office/drawing/2014/main" id="{26B11658-D876-4C82-B4A8-68DD2DC664CF}"/>
              </a:ext>
            </a:extLst>
          </p:cNvPr>
          <p:cNvSpPr>
            <a:spLocks noGrp="1"/>
          </p:cNvSpPr>
          <p:nvPr>
            <p:ph idx="1"/>
          </p:nvPr>
        </p:nvSpPr>
        <p:spPr/>
        <p:txBody>
          <a:bodyPr/>
          <a:lstStyle/>
          <a:p>
            <a:r>
              <a:rPr lang="en-US" dirty="0"/>
              <a:t>In a workshop – an alarm system is incorporated such that the maintenance section is informed the  moment any one or more of six machines are down. If a machine is up it emits 1 otherwise 0. The maintenance section wants a 1 as an alarm. In that case – what should be the circuit which will make this possible. </a:t>
            </a:r>
            <a:endParaRPr lang="en-IN" dirty="0"/>
          </a:p>
        </p:txBody>
      </p:sp>
    </p:spTree>
    <p:extLst>
      <p:ext uri="{BB962C8B-B14F-4D97-AF65-F5344CB8AC3E}">
        <p14:creationId xmlns:p14="http://schemas.microsoft.com/office/powerpoint/2010/main" val="32594273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368491"/>
            <a:ext cx="7886700" cy="5808473"/>
          </a:xfrm>
        </p:spPr>
        <p:txBody>
          <a:bodyPr/>
          <a:lstStyle/>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p>
        </p:txBody>
      </p:sp>
      <p:sp>
        <p:nvSpPr>
          <p:cNvPr id="5" name="Title 62"/>
          <p:cNvSpPr>
            <a:spLocks noGrp="1"/>
          </p:cNvSpPr>
          <p:nvPr/>
        </p:nvSpPr>
        <p:spPr>
          <a:xfrm>
            <a:off x="2227725" y="279211"/>
            <a:ext cx="8227441" cy="22724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1000"/>
              </a:spcBef>
            </a:pPr>
            <a:endParaRPr lang="en-US" sz="1800" b="1" dirty="0"/>
          </a:p>
        </p:txBody>
      </p:sp>
      <p:grpSp>
        <p:nvGrpSpPr>
          <p:cNvPr id="6" name="Group 5"/>
          <p:cNvGrpSpPr/>
          <p:nvPr/>
        </p:nvGrpSpPr>
        <p:grpSpPr>
          <a:xfrm>
            <a:off x="1524000" y="2196403"/>
            <a:ext cx="7913284" cy="4370695"/>
            <a:chOff x="125418" y="2270088"/>
            <a:chExt cx="7913284" cy="4370695"/>
          </a:xfrm>
        </p:grpSpPr>
        <p:grpSp>
          <p:nvGrpSpPr>
            <p:cNvPr id="7" name="Group 6"/>
            <p:cNvGrpSpPr/>
            <p:nvPr/>
          </p:nvGrpSpPr>
          <p:grpSpPr>
            <a:xfrm>
              <a:off x="125418" y="2270088"/>
              <a:ext cx="7913284" cy="4370695"/>
              <a:chOff x="-448456" y="561976"/>
              <a:chExt cx="6384581" cy="3028957"/>
            </a:xfrm>
          </p:grpSpPr>
          <p:sp>
            <p:nvSpPr>
              <p:cNvPr id="15" name="Text Box 2"/>
              <p:cNvSpPr txBox="1">
                <a:spLocks noChangeArrowheads="1"/>
              </p:cNvSpPr>
              <p:nvPr/>
            </p:nvSpPr>
            <p:spPr bwMode="auto">
              <a:xfrm>
                <a:off x="2000248" y="2276479"/>
                <a:ext cx="981074" cy="257175"/>
              </a:xfrm>
              <a:prstGeom prst="rect">
                <a:avLst/>
              </a:prstGeom>
              <a:solidFill>
                <a:srgbClr val="FFFFFF"/>
              </a:solid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defRPr/>
                </a:pPr>
                <a:r>
                  <a:rPr lang="en-IN" sz="1400" kern="0" dirty="0">
                    <a:solidFill>
                      <a:sysClr val="windowText" lastClr="000000"/>
                    </a:solidFill>
                    <a:latin typeface="+mj-lt"/>
                    <a:ea typeface="Calibri" panose="020F0502020204030204" pitchFamily="34" charset="0"/>
                    <a:cs typeface="Times New Roman" panose="02020603050405020304" pitchFamily="18" charset="0"/>
                  </a:rPr>
                  <a:t>End of count </a:t>
                </a:r>
                <a:endParaRPr lang="en-US" sz="1400" kern="0" dirty="0">
                  <a:solidFill>
                    <a:sysClr val="windowText" lastClr="000000"/>
                  </a:solidFill>
                  <a:latin typeface="+mj-lt"/>
                  <a:ea typeface="Calibri" panose="020F0502020204030204" pitchFamily="34" charset="0"/>
                  <a:cs typeface="Times New Roman" panose="02020603050405020304" pitchFamily="18" charset="0"/>
                </a:endParaRPr>
              </a:p>
            </p:txBody>
          </p:sp>
          <p:sp>
            <p:nvSpPr>
              <p:cNvPr id="16" name="Text Box 2"/>
              <p:cNvSpPr txBox="1">
                <a:spLocks noChangeArrowheads="1"/>
              </p:cNvSpPr>
              <p:nvPr/>
            </p:nvSpPr>
            <p:spPr bwMode="auto">
              <a:xfrm>
                <a:off x="4383551" y="1476167"/>
                <a:ext cx="1552574" cy="266700"/>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defRPr/>
                </a:pPr>
                <a:r>
                  <a:rPr lang="en-IN" sz="1300" kern="0" dirty="0">
                    <a:solidFill>
                      <a:sysClr val="windowText" lastClr="000000"/>
                    </a:solidFill>
                    <a:latin typeface="+mj-lt"/>
                    <a:ea typeface="Calibri" panose="020F0502020204030204" pitchFamily="34" charset="0"/>
                    <a:cs typeface="Times New Roman" panose="02020603050405020304" pitchFamily="18" charset="0"/>
                  </a:rPr>
                  <a:t>Position down counter</a:t>
                </a:r>
                <a:endParaRPr lang="en-US" sz="1300" kern="0" dirty="0">
                  <a:solidFill>
                    <a:sysClr val="windowText" lastClr="000000"/>
                  </a:solidFill>
                  <a:latin typeface="+mj-lt"/>
                  <a:ea typeface="Calibri" panose="020F0502020204030204" pitchFamily="34" charset="0"/>
                  <a:cs typeface="Times New Roman" panose="02020603050405020304" pitchFamily="18" charset="0"/>
                </a:endParaRPr>
              </a:p>
            </p:txBody>
          </p:sp>
          <p:grpSp>
            <p:nvGrpSpPr>
              <p:cNvPr id="17" name="Group 16"/>
              <p:cNvGrpSpPr/>
              <p:nvPr/>
            </p:nvGrpSpPr>
            <p:grpSpPr>
              <a:xfrm>
                <a:off x="-448456" y="561976"/>
                <a:ext cx="5858655" cy="3028957"/>
                <a:chOff x="-448456" y="561974"/>
                <a:chExt cx="5858656" cy="3028951"/>
              </a:xfrm>
            </p:grpSpPr>
            <p:grpSp>
              <p:nvGrpSpPr>
                <p:cNvPr id="19" name="Group 18"/>
                <p:cNvGrpSpPr/>
                <p:nvPr/>
              </p:nvGrpSpPr>
              <p:grpSpPr>
                <a:xfrm>
                  <a:off x="1171575" y="2571750"/>
                  <a:ext cx="4238625" cy="1019175"/>
                  <a:chOff x="0" y="0"/>
                  <a:chExt cx="4238625" cy="1019175"/>
                </a:xfrm>
              </p:grpSpPr>
              <p:sp>
                <p:nvSpPr>
                  <p:cNvPr id="44" name="Right Arrow 43"/>
                  <p:cNvSpPr/>
                  <p:nvPr/>
                </p:nvSpPr>
                <p:spPr>
                  <a:xfrm>
                    <a:off x="819150" y="438150"/>
                    <a:ext cx="219075" cy="247650"/>
                  </a:xfrm>
                  <a:prstGeom prst="rightArrow">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300" kern="0">
                      <a:solidFill>
                        <a:sysClr val="window" lastClr="FFFFFF"/>
                      </a:solidFill>
                      <a:latin typeface="+mj-lt"/>
                    </a:endParaRPr>
                  </a:p>
                </p:txBody>
              </p:sp>
              <p:grpSp>
                <p:nvGrpSpPr>
                  <p:cNvPr id="45" name="Group 44"/>
                  <p:cNvGrpSpPr>
                    <a:grpSpLocks/>
                  </p:cNvGrpSpPr>
                  <p:nvPr/>
                </p:nvGrpSpPr>
                <p:grpSpPr bwMode="auto">
                  <a:xfrm>
                    <a:off x="1038225" y="0"/>
                    <a:ext cx="3200400" cy="1019175"/>
                    <a:chOff x="2025" y="1590"/>
                    <a:chExt cx="5040" cy="1605"/>
                  </a:xfrm>
                </p:grpSpPr>
                <p:sp>
                  <p:nvSpPr>
                    <p:cNvPr id="48" name="AutoShape 3"/>
                    <p:cNvSpPr>
                      <a:spLocks noChangeArrowheads="1"/>
                    </p:cNvSpPr>
                    <p:nvPr/>
                  </p:nvSpPr>
                  <p:spPr bwMode="auto">
                    <a:xfrm>
                      <a:off x="2040" y="2160"/>
                      <a:ext cx="1110" cy="840"/>
                    </a:xfrm>
                    <a:prstGeom prst="flowChartAlternateProcess">
                      <a:avLst/>
                    </a:prstGeom>
                    <a:solidFill>
                      <a:srgbClr val="FFFFFF"/>
                    </a:solidFill>
                    <a:ln w="9525">
                      <a:solidFill>
                        <a:sysClr val="windowText" lastClr="000000"/>
                      </a:solidFill>
                      <a:miter lim="800000"/>
                      <a:headEnd/>
                      <a:tailEnd/>
                    </a:ln>
                  </p:spPr>
                  <p:txBody>
                    <a:bodyPr rot="0" vert="horz" wrap="square" lIns="0" tIns="0" rIns="0" bIns="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300" kern="0">
                          <a:solidFill>
                            <a:sysClr val="windowText" lastClr="000000"/>
                          </a:solidFill>
                          <a:latin typeface="+mj-lt"/>
                          <a:ea typeface="Times New Roman" panose="02020603050405020304" pitchFamily="18" charset="0"/>
                        </a:rPr>
                        <a:t>Stepper Motor, 200 Steps/rev</a:t>
                      </a:r>
                    </a:p>
                  </p:txBody>
                </p:sp>
                <p:sp>
                  <p:nvSpPr>
                    <p:cNvPr id="49" name="AutoShape 4"/>
                    <p:cNvSpPr>
                      <a:spLocks noChangeArrowheads="1"/>
                    </p:cNvSpPr>
                    <p:nvPr/>
                  </p:nvSpPr>
                  <p:spPr bwMode="auto">
                    <a:xfrm flipV="1">
                      <a:off x="2025" y="3000"/>
                      <a:ext cx="1080" cy="19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ysClr val="windowText" lastClr="000000"/>
                      </a:solidFill>
                      <a:miter lim="800000"/>
                      <a:headEnd/>
                      <a:tailEnd/>
                    </a:ln>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300" kern="0">
                        <a:solidFill>
                          <a:sysClr val="windowText" lastClr="000000"/>
                        </a:solidFill>
                        <a:latin typeface="+mj-lt"/>
                      </a:endParaRPr>
                    </a:p>
                  </p:txBody>
                </p:sp>
                <p:sp>
                  <p:nvSpPr>
                    <p:cNvPr id="50" name="Rectangle 49"/>
                    <p:cNvSpPr>
                      <a:spLocks noChangeArrowheads="1"/>
                    </p:cNvSpPr>
                    <p:nvPr/>
                  </p:nvSpPr>
                  <p:spPr bwMode="auto">
                    <a:xfrm>
                      <a:off x="3150" y="2490"/>
                      <a:ext cx="3585" cy="180"/>
                    </a:xfrm>
                    <a:prstGeom prst="rect">
                      <a:avLst/>
                    </a:prstGeom>
                    <a:solidFill>
                      <a:srgbClr val="FFFFFF"/>
                    </a:solidFill>
                    <a:ln w="9525">
                      <a:solidFill>
                        <a:sysClr val="windowText" lastClr="000000"/>
                      </a:solidFill>
                      <a:miter lim="800000"/>
                      <a:headEnd/>
                      <a:tailEnd/>
                    </a:ln>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300" kern="0">
                        <a:solidFill>
                          <a:sysClr val="windowText" lastClr="000000"/>
                        </a:solidFill>
                        <a:latin typeface="+mj-lt"/>
                      </a:endParaRPr>
                    </a:p>
                  </p:txBody>
                </p:sp>
                <p:sp>
                  <p:nvSpPr>
                    <p:cNvPr id="51" name="AutoShape 6"/>
                    <p:cNvSpPr>
                      <a:spLocks noChangeArrowheads="1"/>
                    </p:cNvSpPr>
                    <p:nvPr/>
                  </p:nvSpPr>
                  <p:spPr bwMode="auto">
                    <a:xfrm>
                      <a:off x="3390" y="2265"/>
                      <a:ext cx="1050" cy="735"/>
                    </a:xfrm>
                    <a:prstGeom prst="flowChartProcess">
                      <a:avLst/>
                    </a:prstGeom>
                    <a:solidFill>
                      <a:srgbClr val="FFFFFF"/>
                    </a:solidFill>
                    <a:ln w="9525">
                      <a:solidFill>
                        <a:sysClr val="windowText" lastClr="000000"/>
                      </a:solidFill>
                      <a:miter lim="800000"/>
                      <a:headEnd/>
                      <a:tailEnd/>
                    </a:ln>
                  </p:spPr>
                  <p:txBody>
                    <a:bodyPr rot="0" vert="horz" wrap="square" lIns="0" tIns="0" rIns="0" bIns="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600" kern="0" dirty="0">
                          <a:solidFill>
                            <a:sysClr val="windowText" lastClr="000000"/>
                          </a:solidFill>
                          <a:latin typeface="+mj-lt"/>
                          <a:ea typeface="Times New Roman" panose="02020603050405020304" pitchFamily="18" charset="0"/>
                        </a:rPr>
                        <a:t>Gear box Ratio = ¼ </a:t>
                      </a:r>
                    </a:p>
                  </p:txBody>
                </p:sp>
                <p:sp>
                  <p:nvSpPr>
                    <p:cNvPr id="52" name="Rectangle 51" descr="Light upward diagonal"/>
                    <p:cNvSpPr>
                      <a:spLocks noChangeArrowheads="1"/>
                    </p:cNvSpPr>
                    <p:nvPr/>
                  </p:nvSpPr>
                  <p:spPr bwMode="auto">
                    <a:xfrm>
                      <a:off x="5565" y="2220"/>
                      <a:ext cx="750" cy="705"/>
                    </a:xfrm>
                    <a:prstGeom prst="rect">
                      <a:avLst/>
                    </a:prstGeom>
                    <a:pattFill prst="ltUpDiag">
                      <a:fgClr>
                        <a:srgbClr val="000000"/>
                      </a:fgClr>
                      <a:bgClr>
                        <a:srgbClr val="FFFFFF"/>
                      </a:bgClr>
                    </a:pattFill>
                    <a:ln w="9525">
                      <a:solidFill>
                        <a:sysClr val="windowText" lastClr="000000"/>
                      </a:solidFill>
                      <a:miter lim="800000"/>
                      <a:headEnd/>
                      <a:tailEnd/>
                    </a:ln>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300" kern="0">
                        <a:solidFill>
                          <a:sysClr val="windowText" lastClr="000000"/>
                        </a:solidFill>
                        <a:latin typeface="+mj-lt"/>
                      </a:endParaRPr>
                    </a:p>
                  </p:txBody>
                </p:sp>
                <p:sp>
                  <p:nvSpPr>
                    <p:cNvPr id="53" name="Rectangle 52" descr="Wide downward diagonal"/>
                    <p:cNvSpPr>
                      <a:spLocks noChangeArrowheads="1"/>
                    </p:cNvSpPr>
                    <p:nvPr/>
                  </p:nvSpPr>
                  <p:spPr bwMode="auto">
                    <a:xfrm>
                      <a:off x="4830" y="2490"/>
                      <a:ext cx="2235" cy="180"/>
                    </a:xfrm>
                    <a:prstGeom prst="rect">
                      <a:avLst/>
                    </a:prstGeom>
                    <a:pattFill prst="wdDnDiag">
                      <a:fgClr>
                        <a:srgbClr val="000000"/>
                      </a:fgClr>
                      <a:bgClr>
                        <a:srgbClr val="FFFFFF"/>
                      </a:bgClr>
                    </a:pattFill>
                    <a:ln w="9525">
                      <a:solidFill>
                        <a:sysClr val="windowText" lastClr="000000"/>
                      </a:solidFill>
                      <a:miter lim="800000"/>
                      <a:headEnd/>
                      <a:tailEnd/>
                    </a:ln>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300" kern="0">
                        <a:solidFill>
                          <a:sysClr val="windowText" lastClr="000000"/>
                        </a:solidFill>
                        <a:latin typeface="+mj-lt"/>
                      </a:endParaRPr>
                    </a:p>
                  </p:txBody>
                </p:sp>
                <p:sp>
                  <p:nvSpPr>
                    <p:cNvPr id="54" name="AutoShape 9"/>
                    <p:cNvSpPr>
                      <a:spLocks noChangeArrowheads="1"/>
                    </p:cNvSpPr>
                    <p:nvPr/>
                  </p:nvSpPr>
                  <p:spPr bwMode="auto">
                    <a:xfrm>
                      <a:off x="5085" y="1785"/>
                      <a:ext cx="1755" cy="435"/>
                    </a:xfrm>
                    <a:prstGeom prst="flowChartProcess">
                      <a:avLst/>
                    </a:prstGeom>
                    <a:solidFill>
                      <a:srgbClr val="FFFFFF"/>
                    </a:solidFill>
                    <a:ln w="9525">
                      <a:solidFill>
                        <a:sysClr val="windowText" lastClr="000000"/>
                      </a:solidFill>
                      <a:miter lim="800000"/>
                      <a:headEnd/>
                      <a:tailEnd/>
                    </a:ln>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800"/>
                        </a:spcAft>
                        <a:defRPr/>
                      </a:pPr>
                      <a:r>
                        <a:rPr lang="en-IN" sz="1300" kern="0">
                          <a:solidFill>
                            <a:sysClr val="windowText" lastClr="000000"/>
                          </a:solidFill>
                          <a:latin typeface="+mj-lt"/>
                          <a:ea typeface="Calibri" panose="020F0502020204030204" pitchFamily="34" charset="0"/>
                          <a:cs typeface="Times New Roman" panose="02020603050405020304" pitchFamily="18" charset="0"/>
                        </a:rPr>
                        <a:t>CNC Table X </a:t>
                      </a:r>
                      <a:r>
                        <a:rPr lang="en-IN" sz="1300" kern="0">
                          <a:solidFill>
                            <a:sysClr val="windowText" lastClr="000000"/>
                          </a:solidFill>
                          <a:latin typeface="+mj-lt"/>
                          <a:ea typeface="Calibri" panose="020F0502020204030204" pitchFamily="34" charset="0"/>
                          <a:cs typeface="Times New Roman" panose="02020603050405020304" pitchFamily="18" charset="0"/>
                          <a:sym typeface="Wingdings" panose="05000000000000000000" pitchFamily="2" charset="2"/>
                        </a:rPr>
                        <a:t></a:t>
                      </a:r>
                      <a:endParaRPr lang="en-US" sz="1300" kern="0">
                        <a:solidFill>
                          <a:sysClr val="windowText" lastClr="000000"/>
                        </a:solidFill>
                        <a:latin typeface="+mj-lt"/>
                        <a:ea typeface="Calibri" panose="020F0502020204030204" pitchFamily="34" charset="0"/>
                        <a:cs typeface="Times New Roman" panose="02020603050405020304" pitchFamily="18" charset="0"/>
                      </a:endParaRPr>
                    </a:p>
                  </p:txBody>
                </p:sp>
                <p:sp>
                  <p:nvSpPr>
                    <p:cNvPr id="55" name="Text Box 10"/>
                    <p:cNvSpPr txBox="1">
                      <a:spLocks noChangeArrowheads="1"/>
                    </p:cNvSpPr>
                    <p:nvPr/>
                  </p:nvSpPr>
                  <p:spPr bwMode="auto">
                    <a:xfrm>
                      <a:off x="3120" y="1590"/>
                      <a:ext cx="1620" cy="510"/>
                    </a:xfrm>
                    <a:prstGeom prst="rect">
                      <a:avLst/>
                    </a:prstGeom>
                    <a:solidFill>
                      <a:srgbClr val="FFFFFF"/>
                    </a:solidFill>
                    <a:ln w="9525">
                      <a:noFill/>
                      <a:miter lim="800000"/>
                      <a:headEnd/>
                      <a:tailEnd/>
                    </a:ln>
                  </p:spPr>
                  <p:txBody>
                    <a:bodyPr rot="0" vert="horz" wrap="square" lIns="0" tIns="0" rIns="0" bIns="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en-US" sz="1300" kern="0">
                          <a:solidFill>
                            <a:sysClr val="windowText" lastClr="000000"/>
                          </a:solidFill>
                          <a:latin typeface="+mj-lt"/>
                          <a:ea typeface="Times New Roman" panose="02020603050405020304" pitchFamily="18" charset="0"/>
                        </a:rPr>
                        <a:t>Lead screw 4 mm pitch, 2 start</a:t>
                      </a:r>
                    </a:p>
                  </p:txBody>
                </p:sp>
                <p:cxnSp>
                  <p:nvCxnSpPr>
                    <p:cNvPr id="56" name="Line 11"/>
                    <p:cNvCxnSpPr>
                      <a:cxnSpLocks noChangeShapeType="1"/>
                    </p:cNvCxnSpPr>
                    <p:nvPr/>
                  </p:nvCxnSpPr>
                  <p:spPr bwMode="auto">
                    <a:xfrm>
                      <a:off x="4320" y="1875"/>
                      <a:ext cx="825" cy="600"/>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cxnSp>
              </p:grpSp>
              <p:cxnSp>
                <p:nvCxnSpPr>
                  <p:cNvPr id="46" name="Straight Arrow Connector 45"/>
                  <p:cNvCxnSpPr/>
                  <p:nvPr/>
                </p:nvCxnSpPr>
                <p:spPr>
                  <a:xfrm flipH="1">
                    <a:off x="552450" y="57150"/>
                    <a:ext cx="9525" cy="219075"/>
                  </a:xfrm>
                  <a:prstGeom prst="straightConnector1">
                    <a:avLst/>
                  </a:prstGeom>
                  <a:noFill/>
                  <a:ln w="6350" cap="flat" cmpd="sng" algn="ctr">
                    <a:solidFill>
                      <a:sysClr val="windowText" lastClr="000000"/>
                    </a:solidFill>
                    <a:prstDash val="solid"/>
                    <a:miter lim="800000"/>
                    <a:tailEnd type="triangle"/>
                  </a:ln>
                  <a:effectLst/>
                </p:spPr>
              </p:cxnSp>
              <p:sp>
                <p:nvSpPr>
                  <p:cNvPr id="47" name="Rectangle 46"/>
                  <p:cNvSpPr/>
                  <p:nvPr/>
                </p:nvSpPr>
                <p:spPr>
                  <a:xfrm>
                    <a:off x="0" y="276225"/>
                    <a:ext cx="819150" cy="5715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600" kern="0" dirty="0">
                        <a:latin typeface="+mj-lt"/>
                      </a:rPr>
                      <a:t>Motor driver</a:t>
                    </a:r>
                  </a:p>
                </p:txBody>
              </p:sp>
            </p:grpSp>
            <p:grpSp>
              <p:nvGrpSpPr>
                <p:cNvPr id="20" name="Group 19"/>
                <p:cNvGrpSpPr/>
                <p:nvPr/>
              </p:nvGrpSpPr>
              <p:grpSpPr>
                <a:xfrm>
                  <a:off x="-448456" y="561974"/>
                  <a:ext cx="4887108" cy="2066926"/>
                  <a:chOff x="-448456" y="561974"/>
                  <a:chExt cx="4887108" cy="2066926"/>
                </a:xfrm>
              </p:grpSpPr>
              <p:cxnSp>
                <p:nvCxnSpPr>
                  <p:cNvPr id="21" name="Straight Arrow Connector 20"/>
                  <p:cNvCxnSpPr/>
                  <p:nvPr/>
                </p:nvCxnSpPr>
                <p:spPr>
                  <a:xfrm>
                    <a:off x="1724025" y="1533525"/>
                    <a:ext cx="419101" cy="9524"/>
                  </a:xfrm>
                  <a:prstGeom prst="straightConnector1">
                    <a:avLst/>
                  </a:prstGeom>
                  <a:noFill/>
                  <a:ln w="6350" cap="flat" cmpd="sng" algn="ctr">
                    <a:solidFill>
                      <a:sysClr val="windowText" lastClr="000000"/>
                    </a:solidFill>
                    <a:prstDash val="solid"/>
                    <a:miter lim="800000"/>
                    <a:tailEnd type="triangle"/>
                  </a:ln>
                  <a:effectLst/>
                </p:spPr>
              </p:cxnSp>
              <p:sp>
                <p:nvSpPr>
                  <p:cNvPr id="22" name="Chord 21"/>
                  <p:cNvSpPr/>
                  <p:nvPr/>
                </p:nvSpPr>
                <p:spPr>
                  <a:xfrm rot="10800000">
                    <a:off x="123825" y="1400175"/>
                    <a:ext cx="1095375" cy="828675"/>
                  </a:xfrm>
                  <a:prstGeom prst="chord">
                    <a:avLst>
                      <a:gd name="adj1" fmla="val 6701197"/>
                      <a:gd name="adj2" fmla="val 14861909"/>
                    </a:avLst>
                  </a:prstGeom>
                  <a:solidFill>
                    <a:sysClr val="window" lastClr="FFFFFF"/>
                  </a:solidFill>
                  <a:ln w="12700" cap="flat" cmpd="sng" algn="ctr">
                    <a:solidFill>
                      <a:sysClr val="windowText" lastClr="000000"/>
                    </a:solidFill>
                    <a:prstDash val="solid"/>
                    <a:miter lim="800000"/>
                  </a:ln>
                  <a:effectLst/>
                </p:spPr>
                <p:txBody>
                  <a:bodyPr rot="0" spcFirstLastPara="0" vert="vert270"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300" kern="0" dirty="0">
                        <a:solidFill>
                          <a:sysClr val="windowText" lastClr="000000"/>
                        </a:solidFill>
                        <a:latin typeface="+mj-lt"/>
                      </a:rPr>
                      <a:t>AND  Gate</a:t>
                    </a:r>
                  </a:p>
                  <a:p>
                    <a:pPr>
                      <a:defRPr/>
                    </a:pPr>
                    <a:endParaRPr lang="en-US" sz="1300" kern="0" dirty="0">
                      <a:solidFill>
                        <a:sysClr val="windowText" lastClr="000000"/>
                      </a:solidFill>
                      <a:latin typeface="+mj-lt"/>
                    </a:endParaRPr>
                  </a:p>
                  <a:p>
                    <a:pPr>
                      <a:defRPr/>
                    </a:pPr>
                    <a:endParaRPr lang="en-US" sz="1300" kern="0" dirty="0">
                      <a:solidFill>
                        <a:sysClr val="windowText" lastClr="000000"/>
                      </a:solidFill>
                      <a:latin typeface="+mj-lt"/>
                    </a:endParaRPr>
                  </a:p>
                  <a:p>
                    <a:pPr>
                      <a:defRPr/>
                    </a:pPr>
                    <a:endParaRPr lang="en-US" sz="1300" kern="0" dirty="0">
                      <a:solidFill>
                        <a:sysClr val="windowText" lastClr="000000"/>
                      </a:solidFill>
                      <a:latin typeface="+mj-lt"/>
                    </a:endParaRPr>
                  </a:p>
                  <a:p>
                    <a:pPr>
                      <a:defRPr/>
                    </a:pPr>
                    <a:r>
                      <a:rPr lang="en-US" sz="1300" kern="0" dirty="0">
                        <a:solidFill>
                          <a:sysClr val="windowText" lastClr="000000"/>
                        </a:solidFill>
                        <a:latin typeface="+mj-lt"/>
                      </a:rPr>
                      <a:t> </a:t>
                    </a:r>
                  </a:p>
                </p:txBody>
              </p:sp>
              <p:cxnSp>
                <p:nvCxnSpPr>
                  <p:cNvPr id="23" name="Straight Arrow Connector 22"/>
                  <p:cNvCxnSpPr/>
                  <p:nvPr/>
                </p:nvCxnSpPr>
                <p:spPr>
                  <a:xfrm>
                    <a:off x="438150" y="1533525"/>
                    <a:ext cx="400050" cy="9525"/>
                  </a:xfrm>
                  <a:prstGeom prst="straightConnector1">
                    <a:avLst/>
                  </a:prstGeom>
                  <a:noFill/>
                  <a:ln w="6350" cap="flat" cmpd="sng" algn="ctr">
                    <a:solidFill>
                      <a:sysClr val="windowText" lastClr="000000"/>
                    </a:solidFill>
                    <a:prstDash val="solid"/>
                    <a:miter lim="800000"/>
                    <a:tailEnd type="triangle"/>
                  </a:ln>
                  <a:effectLst/>
                </p:spPr>
              </p:cxnSp>
              <p:cxnSp>
                <p:nvCxnSpPr>
                  <p:cNvPr id="24" name="Straight Arrow Connector 23"/>
                  <p:cNvCxnSpPr/>
                  <p:nvPr/>
                </p:nvCxnSpPr>
                <p:spPr>
                  <a:xfrm>
                    <a:off x="438150" y="2000250"/>
                    <a:ext cx="400050" cy="9525"/>
                  </a:xfrm>
                  <a:prstGeom prst="straightConnector1">
                    <a:avLst/>
                  </a:prstGeom>
                  <a:noFill/>
                  <a:ln w="6350" cap="flat" cmpd="sng" algn="ctr">
                    <a:solidFill>
                      <a:sysClr val="windowText" lastClr="000000"/>
                    </a:solidFill>
                    <a:prstDash val="solid"/>
                    <a:miter lim="800000"/>
                    <a:tailEnd type="triangle"/>
                  </a:ln>
                  <a:effectLst/>
                </p:spPr>
              </p:cxnSp>
              <p:cxnSp>
                <p:nvCxnSpPr>
                  <p:cNvPr id="25" name="Straight Connector 24"/>
                  <p:cNvCxnSpPr/>
                  <p:nvPr/>
                </p:nvCxnSpPr>
                <p:spPr>
                  <a:xfrm>
                    <a:off x="438150" y="2000250"/>
                    <a:ext cx="0" cy="457200"/>
                  </a:xfrm>
                  <a:prstGeom prst="line">
                    <a:avLst/>
                  </a:prstGeom>
                  <a:noFill/>
                  <a:ln w="6350" cap="flat" cmpd="sng" algn="ctr">
                    <a:solidFill>
                      <a:sysClr val="windowText" lastClr="000000"/>
                    </a:solidFill>
                    <a:prstDash val="solid"/>
                    <a:miter lim="800000"/>
                  </a:ln>
                  <a:effectLst/>
                </p:spPr>
              </p:cxnSp>
              <p:cxnSp>
                <p:nvCxnSpPr>
                  <p:cNvPr id="26" name="Straight Connector 25"/>
                  <p:cNvCxnSpPr/>
                  <p:nvPr/>
                </p:nvCxnSpPr>
                <p:spPr>
                  <a:xfrm>
                    <a:off x="438150" y="2457450"/>
                    <a:ext cx="2809875" cy="0"/>
                  </a:xfrm>
                  <a:prstGeom prst="line">
                    <a:avLst/>
                  </a:prstGeom>
                  <a:noFill/>
                  <a:ln w="6350" cap="flat" cmpd="sng" algn="ctr">
                    <a:solidFill>
                      <a:sysClr val="windowText" lastClr="000000"/>
                    </a:solidFill>
                    <a:prstDash val="solid"/>
                    <a:miter lim="800000"/>
                  </a:ln>
                  <a:effectLst/>
                </p:spPr>
              </p:cxnSp>
              <p:cxnSp>
                <p:nvCxnSpPr>
                  <p:cNvPr id="27" name="Straight Connector 26"/>
                  <p:cNvCxnSpPr/>
                  <p:nvPr/>
                </p:nvCxnSpPr>
                <p:spPr>
                  <a:xfrm flipV="1">
                    <a:off x="3248025" y="2276475"/>
                    <a:ext cx="0" cy="180975"/>
                  </a:xfrm>
                  <a:prstGeom prst="line">
                    <a:avLst/>
                  </a:prstGeom>
                  <a:noFill/>
                  <a:ln w="6350" cap="flat" cmpd="sng" algn="ctr">
                    <a:solidFill>
                      <a:sysClr val="windowText" lastClr="000000"/>
                    </a:solidFill>
                    <a:prstDash val="solid"/>
                    <a:miter lim="800000"/>
                  </a:ln>
                  <a:effectLst/>
                </p:spPr>
              </p:cxnSp>
              <p:grpSp>
                <p:nvGrpSpPr>
                  <p:cNvPr id="28" name="Group 27"/>
                  <p:cNvGrpSpPr/>
                  <p:nvPr/>
                </p:nvGrpSpPr>
                <p:grpSpPr>
                  <a:xfrm>
                    <a:off x="2133600" y="561974"/>
                    <a:ext cx="2305052" cy="1724025"/>
                    <a:chOff x="-9525" y="200024"/>
                    <a:chExt cx="2305052" cy="1724025"/>
                  </a:xfrm>
                </p:grpSpPr>
                <p:grpSp>
                  <p:nvGrpSpPr>
                    <p:cNvPr id="34" name="Group 33"/>
                    <p:cNvGrpSpPr/>
                    <p:nvPr/>
                  </p:nvGrpSpPr>
                  <p:grpSpPr>
                    <a:xfrm rot="5400000">
                      <a:off x="280988" y="-90489"/>
                      <a:ext cx="1724025" cy="2305052"/>
                      <a:chOff x="200026" y="0"/>
                      <a:chExt cx="1724025" cy="975582"/>
                    </a:xfrm>
                  </p:grpSpPr>
                  <p:sp>
                    <p:nvSpPr>
                      <p:cNvPr id="42" name="Arc 41"/>
                      <p:cNvSpPr/>
                      <p:nvPr/>
                    </p:nvSpPr>
                    <p:spPr>
                      <a:xfrm>
                        <a:off x="200026" y="4032"/>
                        <a:ext cx="1724025" cy="971550"/>
                      </a:xfrm>
                      <a:prstGeom prst="arc">
                        <a:avLst>
                          <a:gd name="adj1" fmla="val 17464125"/>
                          <a:gd name="adj2" fmla="val 4152206"/>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300" kern="0">
                          <a:solidFill>
                            <a:sysClr val="windowText" lastClr="000000"/>
                          </a:solidFill>
                          <a:latin typeface="+mj-lt"/>
                        </a:endParaRPr>
                      </a:p>
                    </p:txBody>
                  </p:sp>
                  <p:sp>
                    <p:nvSpPr>
                      <p:cNvPr id="43" name="Arc 42"/>
                      <p:cNvSpPr/>
                      <p:nvPr/>
                    </p:nvSpPr>
                    <p:spPr>
                      <a:xfrm>
                        <a:off x="914400" y="0"/>
                        <a:ext cx="695325" cy="971550"/>
                      </a:xfrm>
                      <a:prstGeom prst="arc">
                        <a:avLst>
                          <a:gd name="adj1" fmla="val 16701770"/>
                          <a:gd name="adj2" fmla="val 4928094"/>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300" kern="0">
                          <a:solidFill>
                            <a:sysClr val="windowText" lastClr="000000"/>
                          </a:solidFill>
                          <a:latin typeface="+mj-lt"/>
                        </a:endParaRPr>
                      </a:p>
                    </p:txBody>
                  </p:sp>
                </p:grpSp>
                <p:cxnSp>
                  <p:nvCxnSpPr>
                    <p:cNvPr id="35" name="Straight Arrow Connector 34"/>
                    <p:cNvCxnSpPr/>
                    <p:nvPr/>
                  </p:nvCxnSpPr>
                  <p:spPr>
                    <a:xfrm flipH="1">
                      <a:off x="835819" y="1257300"/>
                      <a:ext cx="7927" cy="342421"/>
                    </a:xfrm>
                    <a:prstGeom prst="straightConnector1">
                      <a:avLst/>
                    </a:prstGeom>
                    <a:noFill/>
                    <a:ln w="6350" cap="flat" cmpd="sng" algn="ctr">
                      <a:solidFill>
                        <a:sysClr val="windowText" lastClr="000000"/>
                      </a:solidFill>
                      <a:prstDash val="solid"/>
                      <a:miter lim="800000"/>
                      <a:tailEnd type="triangle"/>
                    </a:ln>
                    <a:effectLst/>
                  </p:spPr>
                </p:cxnSp>
                <p:cxnSp>
                  <p:nvCxnSpPr>
                    <p:cNvPr id="36" name="Straight Arrow Connector 35"/>
                    <p:cNvCxnSpPr/>
                    <p:nvPr/>
                  </p:nvCxnSpPr>
                  <p:spPr>
                    <a:xfrm>
                      <a:off x="2072470" y="1257300"/>
                      <a:ext cx="5970" cy="195263"/>
                    </a:xfrm>
                    <a:prstGeom prst="straightConnector1">
                      <a:avLst/>
                    </a:prstGeom>
                    <a:noFill/>
                    <a:ln w="6350" cap="flat" cmpd="sng" algn="ctr">
                      <a:solidFill>
                        <a:sysClr val="windowText" lastClr="000000"/>
                      </a:solidFill>
                      <a:prstDash val="solid"/>
                      <a:miter lim="800000"/>
                      <a:tailEnd type="triangle"/>
                    </a:ln>
                    <a:effectLst/>
                  </p:spPr>
                </p:cxnSp>
                <p:cxnSp>
                  <p:nvCxnSpPr>
                    <p:cNvPr id="37" name="Straight Arrow Connector 36"/>
                    <p:cNvCxnSpPr/>
                    <p:nvPr/>
                  </p:nvCxnSpPr>
                  <p:spPr>
                    <a:xfrm>
                      <a:off x="228599" y="1262062"/>
                      <a:ext cx="1" cy="209074"/>
                    </a:xfrm>
                    <a:prstGeom prst="straightConnector1">
                      <a:avLst/>
                    </a:prstGeom>
                    <a:noFill/>
                    <a:ln w="6350" cap="flat" cmpd="sng" algn="ctr">
                      <a:solidFill>
                        <a:sysClr val="windowText" lastClr="000000"/>
                      </a:solidFill>
                      <a:prstDash val="solid"/>
                      <a:miter lim="800000"/>
                      <a:tailEnd type="triangle"/>
                    </a:ln>
                    <a:effectLst/>
                  </p:spPr>
                </p:cxnSp>
                <p:cxnSp>
                  <p:nvCxnSpPr>
                    <p:cNvPr id="38" name="Straight Arrow Connector 37"/>
                    <p:cNvCxnSpPr/>
                    <p:nvPr/>
                  </p:nvCxnSpPr>
                  <p:spPr>
                    <a:xfrm>
                      <a:off x="1165793" y="1262062"/>
                      <a:ext cx="1" cy="337935"/>
                    </a:xfrm>
                    <a:prstGeom prst="straightConnector1">
                      <a:avLst/>
                    </a:prstGeom>
                    <a:noFill/>
                    <a:ln w="6350" cap="flat" cmpd="sng" algn="ctr">
                      <a:solidFill>
                        <a:sysClr val="windowText" lastClr="000000"/>
                      </a:solidFill>
                      <a:prstDash val="solid"/>
                      <a:miter lim="800000"/>
                      <a:tailEnd type="triangle"/>
                    </a:ln>
                    <a:effectLst/>
                  </p:spPr>
                </p:cxnSp>
                <p:cxnSp>
                  <p:nvCxnSpPr>
                    <p:cNvPr id="39" name="Straight Arrow Connector 38"/>
                    <p:cNvCxnSpPr/>
                    <p:nvPr/>
                  </p:nvCxnSpPr>
                  <p:spPr>
                    <a:xfrm>
                      <a:off x="1847850" y="1257300"/>
                      <a:ext cx="3981" cy="283750"/>
                    </a:xfrm>
                    <a:prstGeom prst="straightConnector1">
                      <a:avLst/>
                    </a:prstGeom>
                    <a:noFill/>
                    <a:ln w="6350" cap="flat" cmpd="sng" algn="ctr">
                      <a:solidFill>
                        <a:sysClr val="windowText" lastClr="000000"/>
                      </a:solidFill>
                      <a:prstDash val="solid"/>
                      <a:miter lim="800000"/>
                      <a:tailEnd type="triangle"/>
                    </a:ln>
                    <a:effectLst/>
                  </p:spPr>
                </p:cxnSp>
                <p:cxnSp>
                  <p:nvCxnSpPr>
                    <p:cNvPr id="40" name="Straight Arrow Connector 39"/>
                    <p:cNvCxnSpPr/>
                    <p:nvPr/>
                  </p:nvCxnSpPr>
                  <p:spPr>
                    <a:xfrm>
                      <a:off x="490538" y="1262062"/>
                      <a:ext cx="0" cy="271463"/>
                    </a:xfrm>
                    <a:prstGeom prst="straightConnector1">
                      <a:avLst/>
                    </a:prstGeom>
                    <a:noFill/>
                    <a:ln w="6350" cap="flat" cmpd="sng" algn="ctr">
                      <a:solidFill>
                        <a:sysClr val="windowText" lastClr="000000"/>
                      </a:solidFill>
                      <a:prstDash val="solid"/>
                      <a:miter lim="800000"/>
                      <a:tailEnd type="triangle"/>
                    </a:ln>
                    <a:effectLst/>
                  </p:spPr>
                </p:cxnSp>
                <p:cxnSp>
                  <p:nvCxnSpPr>
                    <p:cNvPr id="41" name="Straight Arrow Connector 40"/>
                    <p:cNvCxnSpPr/>
                    <p:nvPr/>
                  </p:nvCxnSpPr>
                  <p:spPr>
                    <a:xfrm flipH="1">
                      <a:off x="1478927" y="1259076"/>
                      <a:ext cx="13505" cy="331594"/>
                    </a:xfrm>
                    <a:prstGeom prst="straightConnector1">
                      <a:avLst/>
                    </a:prstGeom>
                    <a:noFill/>
                    <a:ln w="6350" cap="flat" cmpd="sng" algn="ctr">
                      <a:solidFill>
                        <a:sysClr val="windowText" lastClr="000000"/>
                      </a:solidFill>
                      <a:prstDash val="solid"/>
                      <a:miter lim="800000"/>
                      <a:tailEnd type="triangle"/>
                    </a:ln>
                    <a:effectLst/>
                  </p:spPr>
                </p:cxnSp>
              </p:grpSp>
              <p:cxnSp>
                <p:nvCxnSpPr>
                  <p:cNvPr id="29" name="Straight Connector 28"/>
                  <p:cNvCxnSpPr/>
                  <p:nvPr/>
                </p:nvCxnSpPr>
                <p:spPr>
                  <a:xfrm>
                    <a:off x="1219200" y="1800225"/>
                    <a:ext cx="504825" cy="0"/>
                  </a:xfrm>
                  <a:prstGeom prst="line">
                    <a:avLst/>
                  </a:prstGeom>
                  <a:noFill/>
                  <a:ln w="6350" cap="flat" cmpd="sng" algn="ctr">
                    <a:solidFill>
                      <a:sysClr val="windowText" lastClr="000000"/>
                    </a:solidFill>
                    <a:prstDash val="solid"/>
                    <a:miter lim="800000"/>
                  </a:ln>
                  <a:effectLst/>
                </p:spPr>
              </p:cxnSp>
              <p:cxnSp>
                <p:nvCxnSpPr>
                  <p:cNvPr id="30" name="Straight Connector 29"/>
                  <p:cNvCxnSpPr/>
                  <p:nvPr/>
                </p:nvCxnSpPr>
                <p:spPr>
                  <a:xfrm flipV="1">
                    <a:off x="1724025" y="1543049"/>
                    <a:ext cx="9525" cy="257176"/>
                  </a:xfrm>
                  <a:prstGeom prst="line">
                    <a:avLst/>
                  </a:prstGeom>
                  <a:noFill/>
                  <a:ln w="6350" cap="flat" cmpd="sng" algn="ctr">
                    <a:solidFill>
                      <a:sysClr val="windowText" lastClr="000000"/>
                    </a:solidFill>
                    <a:prstDash val="solid"/>
                    <a:miter lim="800000"/>
                  </a:ln>
                  <a:effectLst/>
                </p:spPr>
              </p:cxnSp>
              <p:sp>
                <p:nvSpPr>
                  <p:cNvPr id="31" name="Rectangle 30"/>
                  <p:cNvSpPr/>
                  <p:nvPr/>
                </p:nvSpPr>
                <p:spPr>
                  <a:xfrm>
                    <a:off x="-448456" y="1361292"/>
                    <a:ext cx="904875" cy="46750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800"/>
                      </a:spcAft>
                      <a:defRPr/>
                    </a:pPr>
                    <a:r>
                      <a:rPr lang="en-IN" sz="1300" kern="0" dirty="0">
                        <a:solidFill>
                          <a:sysClr val="windowText" lastClr="000000"/>
                        </a:solidFill>
                        <a:latin typeface="+mj-lt"/>
                        <a:ea typeface="Calibri" panose="020F0502020204030204" pitchFamily="34" charset="0"/>
                        <a:cs typeface="Times New Roman" panose="02020603050405020304" pitchFamily="18" charset="0"/>
                      </a:rPr>
                      <a:t>Pulse Generator, 100 ppm</a:t>
                    </a:r>
                    <a:endParaRPr lang="en-US" sz="1300" kern="0" dirty="0">
                      <a:solidFill>
                        <a:sysClr val="windowText" lastClr="000000"/>
                      </a:solidFill>
                      <a:latin typeface="+mj-lt"/>
                      <a:ea typeface="Calibri" panose="020F0502020204030204" pitchFamily="34" charset="0"/>
                      <a:cs typeface="Times New Roman" panose="02020603050405020304" pitchFamily="18" charset="0"/>
                    </a:endParaRPr>
                  </a:p>
                </p:txBody>
              </p:sp>
              <p:cxnSp>
                <p:nvCxnSpPr>
                  <p:cNvPr id="32" name="Straight Arrow Connector 31"/>
                  <p:cNvCxnSpPr/>
                  <p:nvPr/>
                </p:nvCxnSpPr>
                <p:spPr>
                  <a:xfrm>
                    <a:off x="1724025" y="1800225"/>
                    <a:ext cx="0" cy="590550"/>
                  </a:xfrm>
                  <a:prstGeom prst="straightConnector1">
                    <a:avLst/>
                  </a:prstGeom>
                  <a:noFill/>
                  <a:ln w="6350" cap="flat" cmpd="sng" algn="ctr">
                    <a:solidFill>
                      <a:sysClr val="windowText" lastClr="000000"/>
                    </a:solidFill>
                    <a:prstDash val="solid"/>
                    <a:miter lim="800000"/>
                    <a:tailEnd type="triangle"/>
                  </a:ln>
                  <a:effectLst/>
                </p:spPr>
              </p:cxnSp>
              <p:sp>
                <p:nvSpPr>
                  <p:cNvPr id="33" name="Arc 32"/>
                  <p:cNvSpPr/>
                  <p:nvPr/>
                </p:nvSpPr>
                <p:spPr>
                  <a:xfrm>
                    <a:off x="1600200" y="2390775"/>
                    <a:ext cx="266700" cy="238125"/>
                  </a:xfrm>
                  <a:prstGeom prst="arc">
                    <a:avLst>
                      <a:gd name="adj1" fmla="val 16200000"/>
                      <a:gd name="adj2" fmla="val 5400000"/>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300" kern="0">
                      <a:solidFill>
                        <a:sysClr val="windowText" lastClr="000000"/>
                      </a:solidFill>
                      <a:latin typeface="+mj-lt"/>
                    </a:endParaRPr>
                  </a:p>
                </p:txBody>
              </p:sp>
            </p:grpSp>
          </p:grpSp>
          <p:sp>
            <p:nvSpPr>
              <p:cNvPr id="18" name="Text Box 2"/>
              <p:cNvSpPr txBox="1">
                <a:spLocks noChangeArrowheads="1"/>
              </p:cNvSpPr>
              <p:nvPr/>
            </p:nvSpPr>
            <p:spPr bwMode="auto">
              <a:xfrm>
                <a:off x="2808788" y="2009775"/>
                <a:ext cx="963109" cy="190501"/>
              </a:xfrm>
              <a:prstGeom prst="rect">
                <a:avLst/>
              </a:prstGeom>
              <a:solidFill>
                <a:srgbClr val="FFFFFF"/>
              </a:solid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defRPr/>
                </a:pPr>
                <a:r>
                  <a:rPr lang="en-IN" sz="1300" kern="0" dirty="0">
                    <a:solidFill>
                      <a:sysClr val="windowText" lastClr="000000"/>
                    </a:solidFill>
                    <a:latin typeface="+mj-lt"/>
                    <a:ea typeface="Calibri" panose="020F0502020204030204" pitchFamily="34" charset="0"/>
                    <a:cs typeface="Times New Roman" panose="02020603050405020304" pitchFamily="18" charset="0"/>
                  </a:rPr>
                  <a:t>OR Gate OR2 </a:t>
                </a:r>
                <a:endParaRPr lang="en-US" sz="1300" kern="0" dirty="0">
                  <a:solidFill>
                    <a:sysClr val="windowText" lastClr="000000"/>
                  </a:solidFill>
                  <a:latin typeface="+mj-lt"/>
                  <a:ea typeface="Calibri" panose="020F0502020204030204" pitchFamily="34" charset="0"/>
                  <a:cs typeface="Times New Roman" panose="02020603050405020304" pitchFamily="18" charset="0"/>
                </a:endParaRPr>
              </a:p>
            </p:txBody>
          </p:sp>
        </p:grpSp>
        <p:grpSp>
          <p:nvGrpSpPr>
            <p:cNvPr id="8" name="Group 7"/>
            <p:cNvGrpSpPr/>
            <p:nvPr/>
          </p:nvGrpSpPr>
          <p:grpSpPr>
            <a:xfrm>
              <a:off x="1325362" y="3446048"/>
              <a:ext cx="325507" cy="141567"/>
              <a:chOff x="0" y="0"/>
              <a:chExt cx="647700" cy="142875"/>
            </a:xfrm>
          </p:grpSpPr>
          <p:grpSp>
            <p:nvGrpSpPr>
              <p:cNvPr id="9" name="Group 8"/>
              <p:cNvGrpSpPr/>
              <p:nvPr/>
            </p:nvGrpSpPr>
            <p:grpSpPr>
              <a:xfrm>
                <a:off x="0" y="0"/>
                <a:ext cx="361950" cy="142875"/>
                <a:chOff x="0" y="0"/>
                <a:chExt cx="361950" cy="142875"/>
              </a:xfrm>
            </p:grpSpPr>
            <p:cxnSp>
              <p:nvCxnSpPr>
                <p:cNvPr id="13" name="Elbow Connector 12"/>
                <p:cNvCxnSpPr/>
                <p:nvPr/>
              </p:nvCxnSpPr>
              <p:spPr>
                <a:xfrm>
                  <a:off x="142875" y="0"/>
                  <a:ext cx="219075" cy="142875"/>
                </a:xfrm>
                <a:prstGeom prst="bentConnector3">
                  <a:avLst/>
                </a:prstGeom>
                <a:noFill/>
                <a:ln w="6350" cap="flat" cmpd="sng" algn="ctr">
                  <a:solidFill>
                    <a:sysClr val="windowText" lastClr="000000"/>
                  </a:solidFill>
                  <a:prstDash val="solid"/>
                  <a:miter lim="800000"/>
                </a:ln>
                <a:effectLst/>
              </p:spPr>
            </p:cxnSp>
            <p:cxnSp>
              <p:nvCxnSpPr>
                <p:cNvPr id="14" name="Elbow Connector 13"/>
                <p:cNvCxnSpPr/>
                <p:nvPr/>
              </p:nvCxnSpPr>
              <p:spPr>
                <a:xfrm flipH="1">
                  <a:off x="0" y="0"/>
                  <a:ext cx="219075" cy="142875"/>
                </a:xfrm>
                <a:prstGeom prst="bentConnector3">
                  <a:avLst/>
                </a:prstGeom>
                <a:noFill/>
                <a:ln w="6350" cap="flat" cmpd="sng" algn="ctr">
                  <a:solidFill>
                    <a:sysClr val="windowText" lastClr="000000"/>
                  </a:solidFill>
                  <a:prstDash val="solid"/>
                  <a:miter lim="800000"/>
                </a:ln>
                <a:effectLst/>
              </p:spPr>
            </p:cxnSp>
          </p:grpSp>
          <p:grpSp>
            <p:nvGrpSpPr>
              <p:cNvPr id="10" name="Group 9"/>
              <p:cNvGrpSpPr/>
              <p:nvPr/>
            </p:nvGrpSpPr>
            <p:grpSpPr>
              <a:xfrm>
                <a:off x="285750" y="0"/>
                <a:ext cx="361950" cy="142875"/>
                <a:chOff x="0" y="0"/>
                <a:chExt cx="361950" cy="142875"/>
              </a:xfrm>
            </p:grpSpPr>
            <p:cxnSp>
              <p:nvCxnSpPr>
                <p:cNvPr id="11" name="Elbow Connector 10"/>
                <p:cNvCxnSpPr/>
                <p:nvPr/>
              </p:nvCxnSpPr>
              <p:spPr>
                <a:xfrm>
                  <a:off x="142875" y="0"/>
                  <a:ext cx="219075" cy="142875"/>
                </a:xfrm>
                <a:prstGeom prst="bentConnector3">
                  <a:avLst/>
                </a:prstGeom>
                <a:noFill/>
                <a:ln w="6350" cap="flat" cmpd="sng" algn="ctr">
                  <a:solidFill>
                    <a:sysClr val="windowText" lastClr="000000"/>
                  </a:solidFill>
                  <a:prstDash val="solid"/>
                  <a:miter lim="800000"/>
                </a:ln>
                <a:effectLst/>
              </p:spPr>
            </p:cxnSp>
            <p:cxnSp>
              <p:nvCxnSpPr>
                <p:cNvPr id="12" name="Elbow Connector 11"/>
                <p:cNvCxnSpPr/>
                <p:nvPr/>
              </p:nvCxnSpPr>
              <p:spPr>
                <a:xfrm flipH="1">
                  <a:off x="0" y="0"/>
                  <a:ext cx="219075" cy="142875"/>
                </a:xfrm>
                <a:prstGeom prst="bentConnector3">
                  <a:avLst>
                    <a:gd name="adj1" fmla="val 49999"/>
                  </a:avLst>
                </a:prstGeom>
                <a:noFill/>
                <a:ln w="6350" cap="flat" cmpd="sng" algn="ctr">
                  <a:solidFill>
                    <a:sysClr val="windowText" lastClr="000000"/>
                  </a:solidFill>
                  <a:prstDash val="solid"/>
                  <a:miter lim="800000"/>
                </a:ln>
                <a:effectLst/>
              </p:spPr>
            </p:cxnSp>
          </p:grpSp>
        </p:grpSp>
      </p:grpSp>
      <p:cxnSp>
        <p:nvCxnSpPr>
          <p:cNvPr id="57" name="Straight Arrow Connector 56"/>
          <p:cNvCxnSpPr/>
          <p:nvPr/>
        </p:nvCxnSpPr>
        <p:spPr>
          <a:xfrm flipV="1">
            <a:off x="6582614" y="3002508"/>
            <a:ext cx="0" cy="4750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6949657" y="3002508"/>
            <a:ext cx="0" cy="4750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7312194" y="3002508"/>
            <a:ext cx="0" cy="4750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6370064" y="2443632"/>
            <a:ext cx="1884260" cy="573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Decoding circuit A</a:t>
            </a:r>
          </a:p>
        </p:txBody>
      </p:sp>
      <p:cxnSp>
        <p:nvCxnSpPr>
          <p:cNvPr id="64" name="Straight Arrow Connector 63"/>
          <p:cNvCxnSpPr>
            <a:stCxn id="62" idx="1"/>
          </p:cNvCxnSpPr>
          <p:nvPr/>
        </p:nvCxnSpPr>
        <p:spPr>
          <a:xfrm flipH="1">
            <a:off x="3112684" y="2730235"/>
            <a:ext cx="32573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1" idx="0"/>
          </p:cNvCxnSpPr>
          <p:nvPr/>
        </p:nvCxnSpPr>
        <p:spPr>
          <a:xfrm>
            <a:off x="2084768" y="2928041"/>
            <a:ext cx="1" cy="4217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756013" y="279211"/>
            <a:ext cx="8598089" cy="2031325"/>
          </a:xfrm>
          <a:prstGeom prst="rect">
            <a:avLst/>
          </a:prstGeom>
          <a:noFill/>
        </p:spPr>
        <p:txBody>
          <a:bodyPr wrap="square" rtlCol="0">
            <a:spAutoFit/>
          </a:bodyPr>
          <a:lstStyle/>
          <a:p>
            <a:r>
              <a:rPr lang="en-US" dirty="0"/>
              <a:t>A Decoding circuit is to be designed which detects whether the CNC table is 5 BLU or less away from the target location. If so, it sends out a signal </a:t>
            </a:r>
            <a:r>
              <a:rPr lang="en-US" i="1" dirty="0"/>
              <a:t>d</a:t>
            </a:r>
            <a:r>
              <a:rPr lang="en-US" dirty="0"/>
              <a:t> = 1 to the pulse generator. Design this decoding circuit A.</a:t>
            </a:r>
          </a:p>
          <a:p>
            <a:endParaRPr lang="en-US" dirty="0"/>
          </a:p>
          <a:p>
            <a:r>
              <a:rPr lang="en-US" dirty="0"/>
              <a:t>Part of the required circuit is already provided. Unless the 4 most significant bits are zeros, the OR gate OR1 wont send out a 0. Now if the decoding circuit is to work , it should send out a 1 for 101, 100, 011, 010, 001 and 000.                       Contd. In next page….</a:t>
            </a:r>
          </a:p>
        </p:txBody>
      </p:sp>
      <p:cxnSp>
        <p:nvCxnSpPr>
          <p:cNvPr id="73" name="Elbow Connector 72"/>
          <p:cNvCxnSpPr/>
          <p:nvPr/>
        </p:nvCxnSpPr>
        <p:spPr>
          <a:xfrm rot="10800000">
            <a:off x="4748465" y="2964037"/>
            <a:ext cx="1394777" cy="533912"/>
          </a:xfrm>
          <a:prstGeom prst="bentConnector3">
            <a:avLst>
              <a:gd name="adj1" fmla="val 107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rot="10800000">
            <a:off x="4618831" y="3123580"/>
            <a:ext cx="1097208" cy="371975"/>
          </a:xfrm>
          <a:prstGeom prst="bentConnector3">
            <a:avLst>
              <a:gd name="adj1" fmla="val 245"/>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p:cNvCxnSpPr/>
          <p:nvPr/>
        </p:nvCxnSpPr>
        <p:spPr>
          <a:xfrm rot="10800000">
            <a:off x="4604105" y="3261118"/>
            <a:ext cx="1309439" cy="23450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p:cNvCxnSpPr/>
          <p:nvPr/>
        </p:nvCxnSpPr>
        <p:spPr>
          <a:xfrm rot="10800000">
            <a:off x="4690632" y="3400609"/>
            <a:ext cx="139914" cy="94948"/>
          </a:xfrm>
          <a:prstGeom prst="bentConnector3">
            <a:avLst>
              <a:gd name="adj1" fmla="val -9631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Freeform 103"/>
          <p:cNvSpPr/>
          <p:nvPr/>
        </p:nvSpPr>
        <p:spPr>
          <a:xfrm>
            <a:off x="4635564" y="2879678"/>
            <a:ext cx="302944" cy="615877"/>
          </a:xfrm>
          <a:custGeom>
            <a:avLst/>
            <a:gdLst>
              <a:gd name="connsiteX0" fmla="*/ 122955 w 273081"/>
              <a:gd name="connsiteY0" fmla="*/ 573206 h 573206"/>
              <a:gd name="connsiteX1" fmla="*/ 41069 w 273081"/>
              <a:gd name="connsiteY1" fmla="*/ 477671 h 573206"/>
              <a:gd name="connsiteX2" fmla="*/ 126 w 273081"/>
              <a:gd name="connsiteY2" fmla="*/ 341194 h 573206"/>
              <a:gd name="connsiteX3" fmla="*/ 41069 w 273081"/>
              <a:gd name="connsiteY3" fmla="*/ 177421 h 573206"/>
              <a:gd name="connsiteX4" fmla="*/ 273081 w 273081"/>
              <a:gd name="connsiteY4" fmla="*/ 0 h 573206"/>
              <a:gd name="connsiteX5" fmla="*/ 273081 w 273081"/>
              <a:gd name="connsiteY5" fmla="*/ 0 h 57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081" h="573206">
                <a:moveTo>
                  <a:pt x="122955" y="573206"/>
                </a:moveTo>
                <a:cubicBezTo>
                  <a:pt x="92247" y="544773"/>
                  <a:pt x="61540" y="516340"/>
                  <a:pt x="41069" y="477671"/>
                </a:cubicBezTo>
                <a:cubicBezTo>
                  <a:pt x="20598" y="439002"/>
                  <a:pt x="126" y="391236"/>
                  <a:pt x="126" y="341194"/>
                </a:cubicBezTo>
                <a:cubicBezTo>
                  <a:pt x="126" y="291152"/>
                  <a:pt x="-4423" y="234287"/>
                  <a:pt x="41069" y="177421"/>
                </a:cubicBezTo>
                <a:cubicBezTo>
                  <a:pt x="86561" y="120555"/>
                  <a:pt x="273081" y="0"/>
                  <a:pt x="273081" y="0"/>
                </a:cubicBezTo>
                <a:lnTo>
                  <a:pt x="273081" y="0"/>
                </a:lnTo>
              </a:path>
            </a:pathLst>
          </a:cu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927027" y="3193577"/>
            <a:ext cx="821436" cy="301977"/>
          </a:xfrm>
          <a:custGeom>
            <a:avLst/>
            <a:gdLst>
              <a:gd name="connsiteX0" fmla="*/ 545910 w 545910"/>
              <a:gd name="connsiteY0" fmla="*/ 232012 h 232599"/>
              <a:gd name="connsiteX1" fmla="*/ 327546 w 545910"/>
              <a:gd name="connsiteY1" fmla="*/ 218365 h 232599"/>
              <a:gd name="connsiteX2" fmla="*/ 150125 w 545910"/>
              <a:gd name="connsiteY2" fmla="*/ 136478 h 232599"/>
              <a:gd name="connsiteX3" fmla="*/ 0 w 545910"/>
              <a:gd name="connsiteY3" fmla="*/ 0 h 232599"/>
              <a:gd name="connsiteX4" fmla="*/ 0 w 545910"/>
              <a:gd name="connsiteY4" fmla="*/ 0 h 23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910" h="232599">
                <a:moveTo>
                  <a:pt x="545910" y="232012"/>
                </a:moveTo>
                <a:cubicBezTo>
                  <a:pt x="469710" y="233149"/>
                  <a:pt x="393510" y="234287"/>
                  <a:pt x="327546" y="218365"/>
                </a:cubicBezTo>
                <a:cubicBezTo>
                  <a:pt x="261582" y="202443"/>
                  <a:pt x="204716" y="172872"/>
                  <a:pt x="150125" y="136478"/>
                </a:cubicBezTo>
                <a:cubicBezTo>
                  <a:pt x="95534" y="100084"/>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 name="Group 120"/>
          <p:cNvGrpSpPr/>
          <p:nvPr/>
        </p:nvGrpSpPr>
        <p:grpSpPr>
          <a:xfrm>
            <a:off x="3922685" y="2866031"/>
            <a:ext cx="985961" cy="488973"/>
            <a:chOff x="2661313" y="2866030"/>
            <a:chExt cx="723332" cy="488973"/>
          </a:xfrm>
        </p:grpSpPr>
        <p:sp>
          <p:nvSpPr>
            <p:cNvPr id="105" name="Freeform 104"/>
            <p:cNvSpPr/>
            <p:nvPr/>
          </p:nvSpPr>
          <p:spPr>
            <a:xfrm>
              <a:off x="2661313" y="2866030"/>
              <a:ext cx="723332" cy="327546"/>
            </a:xfrm>
            <a:custGeom>
              <a:avLst/>
              <a:gdLst>
                <a:gd name="connsiteX0" fmla="*/ 723332 w 723332"/>
                <a:gd name="connsiteY0" fmla="*/ 0 h 327546"/>
                <a:gd name="connsiteX1" fmla="*/ 573206 w 723332"/>
                <a:gd name="connsiteY1" fmla="*/ 13648 h 327546"/>
                <a:gd name="connsiteX2" fmla="*/ 300251 w 723332"/>
                <a:gd name="connsiteY2" fmla="*/ 122830 h 327546"/>
                <a:gd name="connsiteX3" fmla="*/ 0 w 723332"/>
                <a:gd name="connsiteY3" fmla="*/ 327546 h 327546"/>
                <a:gd name="connsiteX4" fmla="*/ 0 w 723332"/>
                <a:gd name="connsiteY4" fmla="*/ 327546 h 327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32" h="327546">
                  <a:moveTo>
                    <a:pt x="723332" y="0"/>
                  </a:moveTo>
                  <a:lnTo>
                    <a:pt x="573206" y="13648"/>
                  </a:lnTo>
                  <a:cubicBezTo>
                    <a:pt x="502693" y="34120"/>
                    <a:pt x="395785" y="70514"/>
                    <a:pt x="300251" y="122830"/>
                  </a:cubicBezTo>
                  <a:cubicBezTo>
                    <a:pt x="204717" y="175146"/>
                    <a:pt x="0" y="327546"/>
                    <a:pt x="0" y="327546"/>
                  </a:cubicBezTo>
                  <a:lnTo>
                    <a:pt x="0" y="327546"/>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2682122" y="3016449"/>
              <a:ext cx="496038" cy="338554"/>
            </a:xfrm>
            <a:prstGeom prst="rect">
              <a:avLst/>
            </a:prstGeom>
            <a:noFill/>
          </p:spPr>
          <p:txBody>
            <a:bodyPr wrap="square" rtlCol="0">
              <a:spAutoFit/>
            </a:bodyPr>
            <a:lstStyle/>
            <a:p>
              <a:r>
                <a:rPr lang="en-US" sz="1600" dirty="0"/>
                <a:t>  OR1</a:t>
              </a:r>
            </a:p>
          </p:txBody>
        </p:sp>
      </p:grpSp>
      <p:cxnSp>
        <p:nvCxnSpPr>
          <p:cNvPr id="109" name="Straight Arrow Connector 108"/>
          <p:cNvCxnSpPr>
            <a:stCxn id="105" idx="3"/>
          </p:cNvCxnSpPr>
          <p:nvPr/>
        </p:nvCxnSpPr>
        <p:spPr>
          <a:xfrm flipH="1">
            <a:off x="3762234" y="3193576"/>
            <a:ext cx="1604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Isosceles Triangle 109"/>
          <p:cNvSpPr/>
          <p:nvPr/>
        </p:nvSpPr>
        <p:spPr>
          <a:xfrm rot="16200000">
            <a:off x="3380481" y="3016599"/>
            <a:ext cx="423080" cy="35395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p:cNvCxnSpPr>
            <a:stCxn id="110" idx="0"/>
          </p:cNvCxnSpPr>
          <p:nvPr/>
        </p:nvCxnSpPr>
        <p:spPr>
          <a:xfrm flipH="1" flipV="1">
            <a:off x="3118730" y="3187616"/>
            <a:ext cx="296315" cy="59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Chord 113"/>
          <p:cNvSpPr/>
          <p:nvPr/>
        </p:nvSpPr>
        <p:spPr>
          <a:xfrm>
            <a:off x="2720393" y="2539080"/>
            <a:ext cx="784585" cy="777922"/>
          </a:xfrm>
          <a:prstGeom prst="chord">
            <a:avLst>
              <a:gd name="adj1" fmla="val 5374034"/>
              <a:gd name="adj2" fmla="val 162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9" name="Straight Arrow Connector 118"/>
          <p:cNvCxnSpPr/>
          <p:nvPr/>
        </p:nvCxnSpPr>
        <p:spPr>
          <a:xfrm flipH="1">
            <a:off x="2084768" y="2928041"/>
            <a:ext cx="6356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5534838" y="2375403"/>
            <a:ext cx="436728" cy="371013"/>
          </a:xfrm>
          <a:prstGeom prst="rect">
            <a:avLst/>
          </a:prstGeom>
          <a:noFill/>
        </p:spPr>
        <p:txBody>
          <a:bodyPr wrap="square" rtlCol="0">
            <a:spAutoFit/>
          </a:bodyPr>
          <a:lstStyle/>
          <a:p>
            <a:r>
              <a:rPr lang="en-US" i="1" dirty="0"/>
              <a:t>d</a:t>
            </a:r>
          </a:p>
        </p:txBody>
      </p:sp>
      <p:graphicFrame>
        <p:nvGraphicFramePr>
          <p:cNvPr id="122" name="Table 121"/>
          <p:cNvGraphicFramePr>
            <a:graphicFrameLocks noGrp="1"/>
          </p:cNvGraphicFramePr>
          <p:nvPr/>
        </p:nvGraphicFramePr>
        <p:xfrm>
          <a:off x="4760270" y="3490931"/>
          <a:ext cx="2809177" cy="365760"/>
        </p:xfrm>
        <a:graphic>
          <a:graphicData uri="http://schemas.openxmlformats.org/drawingml/2006/table">
            <a:tbl>
              <a:tblPr firstRow="1" bandRow="1">
                <a:tableStyleId>{5C22544A-7EE6-4342-B048-85BDC9FD1C3A}</a:tableStyleId>
              </a:tblPr>
              <a:tblGrid>
                <a:gridCol w="401311">
                  <a:extLst>
                    <a:ext uri="{9D8B030D-6E8A-4147-A177-3AD203B41FA5}">
                      <a16:colId xmlns:a16="http://schemas.microsoft.com/office/drawing/2014/main" val="20000"/>
                    </a:ext>
                  </a:extLst>
                </a:gridCol>
                <a:gridCol w="401311">
                  <a:extLst>
                    <a:ext uri="{9D8B030D-6E8A-4147-A177-3AD203B41FA5}">
                      <a16:colId xmlns:a16="http://schemas.microsoft.com/office/drawing/2014/main" val="20001"/>
                    </a:ext>
                  </a:extLst>
                </a:gridCol>
                <a:gridCol w="401311">
                  <a:extLst>
                    <a:ext uri="{9D8B030D-6E8A-4147-A177-3AD203B41FA5}">
                      <a16:colId xmlns:a16="http://schemas.microsoft.com/office/drawing/2014/main" val="20002"/>
                    </a:ext>
                  </a:extLst>
                </a:gridCol>
                <a:gridCol w="401311">
                  <a:extLst>
                    <a:ext uri="{9D8B030D-6E8A-4147-A177-3AD203B41FA5}">
                      <a16:colId xmlns:a16="http://schemas.microsoft.com/office/drawing/2014/main" val="20003"/>
                    </a:ext>
                  </a:extLst>
                </a:gridCol>
                <a:gridCol w="401311">
                  <a:extLst>
                    <a:ext uri="{9D8B030D-6E8A-4147-A177-3AD203B41FA5}">
                      <a16:colId xmlns:a16="http://schemas.microsoft.com/office/drawing/2014/main" val="20004"/>
                    </a:ext>
                  </a:extLst>
                </a:gridCol>
                <a:gridCol w="401311">
                  <a:extLst>
                    <a:ext uri="{9D8B030D-6E8A-4147-A177-3AD203B41FA5}">
                      <a16:colId xmlns:a16="http://schemas.microsoft.com/office/drawing/2014/main" val="20005"/>
                    </a:ext>
                  </a:extLst>
                </a:gridCol>
                <a:gridCol w="401311">
                  <a:extLst>
                    <a:ext uri="{9D8B030D-6E8A-4147-A177-3AD203B41FA5}">
                      <a16:colId xmlns:a16="http://schemas.microsoft.com/office/drawing/2014/main" val="20006"/>
                    </a:ext>
                  </a:extLst>
                </a:gridCol>
              </a:tblGrid>
              <a:tr h="337905">
                <a:tc>
                  <a:txBody>
                    <a:bodyPr/>
                    <a:lstStyle/>
                    <a:p>
                      <a:r>
                        <a:rPr lang="en-US" dirty="0">
                          <a:solidFill>
                            <a:schemeClr val="tx1"/>
                          </a:solidFill>
                        </a:rPr>
                        <a:t>0</a:t>
                      </a:r>
                    </a:p>
                  </a:txBody>
                  <a:tcPr>
                    <a:solidFill>
                      <a:schemeClr val="bg1">
                        <a:lumMod val="75000"/>
                      </a:schemeClr>
                    </a:solidFill>
                  </a:tcPr>
                </a:tc>
                <a:tc>
                  <a:txBody>
                    <a:bodyPr/>
                    <a:lstStyle/>
                    <a:p>
                      <a:r>
                        <a:rPr lang="en-US" dirty="0">
                          <a:solidFill>
                            <a:schemeClr val="tx1"/>
                          </a:solidFill>
                        </a:rPr>
                        <a:t>0</a:t>
                      </a:r>
                    </a:p>
                  </a:txBody>
                  <a:tcPr>
                    <a:solidFill>
                      <a:schemeClr val="bg1">
                        <a:lumMod val="75000"/>
                      </a:schemeClr>
                    </a:solidFill>
                  </a:tcPr>
                </a:tc>
                <a:tc>
                  <a:txBody>
                    <a:bodyPr/>
                    <a:lstStyle/>
                    <a:p>
                      <a:r>
                        <a:rPr lang="en-US" dirty="0">
                          <a:solidFill>
                            <a:schemeClr val="tx1"/>
                          </a:solidFill>
                        </a:rPr>
                        <a:t>0</a:t>
                      </a:r>
                    </a:p>
                  </a:txBody>
                  <a:tcPr>
                    <a:solidFill>
                      <a:schemeClr val="bg1">
                        <a:lumMod val="75000"/>
                      </a:schemeClr>
                    </a:solidFill>
                  </a:tcPr>
                </a:tc>
                <a:tc>
                  <a:txBody>
                    <a:bodyPr/>
                    <a:lstStyle/>
                    <a:p>
                      <a:r>
                        <a:rPr lang="en-US" dirty="0">
                          <a:solidFill>
                            <a:schemeClr val="tx1"/>
                          </a:solidFill>
                        </a:rPr>
                        <a:t>0</a:t>
                      </a:r>
                    </a:p>
                  </a:txBody>
                  <a:tcPr>
                    <a:solidFill>
                      <a:schemeClr val="bg1">
                        <a:lumMod val="75000"/>
                      </a:schemeClr>
                    </a:solidFill>
                  </a:tcPr>
                </a:tc>
                <a:tc>
                  <a:txBody>
                    <a:bodyPr/>
                    <a:lstStyle/>
                    <a:p>
                      <a:r>
                        <a:rPr lang="en-US" dirty="0">
                          <a:solidFill>
                            <a:schemeClr val="tx1"/>
                          </a:solidFill>
                        </a:rPr>
                        <a:t>a</a:t>
                      </a:r>
                    </a:p>
                  </a:txBody>
                  <a:tcPr>
                    <a:solidFill>
                      <a:schemeClr val="bg1">
                        <a:lumMod val="75000"/>
                      </a:schemeClr>
                    </a:solidFill>
                  </a:tcPr>
                </a:tc>
                <a:tc>
                  <a:txBody>
                    <a:bodyPr/>
                    <a:lstStyle/>
                    <a:p>
                      <a:r>
                        <a:rPr lang="en-US" dirty="0">
                          <a:solidFill>
                            <a:schemeClr val="tx1"/>
                          </a:solidFill>
                        </a:rPr>
                        <a:t>b</a:t>
                      </a:r>
                    </a:p>
                  </a:txBody>
                  <a:tcPr>
                    <a:solidFill>
                      <a:schemeClr val="bg1">
                        <a:lumMod val="75000"/>
                      </a:schemeClr>
                    </a:solidFill>
                  </a:tcPr>
                </a:tc>
                <a:tc>
                  <a:txBody>
                    <a:bodyPr/>
                    <a:lstStyle/>
                    <a:p>
                      <a:r>
                        <a:rPr lang="en-US" dirty="0">
                          <a:solidFill>
                            <a:schemeClr val="tx1"/>
                          </a:solidFill>
                        </a:rPr>
                        <a:t>c</a:t>
                      </a:r>
                    </a:p>
                  </a:txBody>
                  <a:tcPr>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526252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835877"/>
          </a:xfrm>
        </p:spPr>
        <p:txBody>
          <a:bodyPr>
            <a:normAutofit/>
          </a:bodyPr>
          <a:lstStyle/>
          <a:p>
            <a:r>
              <a:rPr lang="en-US" sz="2800" dirty="0"/>
              <a:t>Decoding circuit problem </a:t>
            </a:r>
            <a:r>
              <a:rPr lang="en-US" sz="2800" dirty="0" err="1"/>
              <a:t>contd</a:t>
            </a:r>
            <a:r>
              <a:rPr lang="en-US" sz="2800"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152650" y="1310185"/>
                <a:ext cx="7886700" cy="4866778"/>
              </a:xfrm>
            </p:spPr>
            <p:txBody>
              <a:bodyPr>
                <a:normAutofit lnSpcReduction="10000"/>
              </a:bodyPr>
              <a:lstStyle/>
              <a:p>
                <a:r>
                  <a:rPr lang="en-US" dirty="0"/>
                  <a:t>But that would mean that from </a:t>
                </a:r>
              </a:p>
              <a:p>
                <a:pPr marL="0" indent="0">
                  <a:buNone/>
                </a:pPr>
                <a:r>
                  <a:rPr lang="en-US" dirty="0"/>
                  <a:t>the truth table, we would get </a:t>
                </a:r>
              </a:p>
              <a:p>
                <a:pPr marL="0" indent="0">
                  <a:buNone/>
                </a:pPr>
                <a:r>
                  <a:rPr lang="en-US" dirty="0"/>
                  <a:t>6 terms (!!)</a:t>
                </a:r>
              </a:p>
              <a:p>
                <a:pPr marL="0" indent="0">
                  <a:buNone/>
                </a:pPr>
                <a:r>
                  <a:rPr lang="en-US" dirty="0"/>
                  <a:t>The method is called “Sum of </a:t>
                </a:r>
              </a:p>
              <a:p>
                <a:pPr marL="0" indent="0">
                  <a:buNone/>
                </a:pPr>
                <a:r>
                  <a:rPr lang="en-US" dirty="0"/>
                  <a:t>Product terms”</a:t>
                </a:r>
              </a:p>
              <a:p>
                <a:pPr marL="0" indent="0">
                  <a:buNone/>
                </a:pP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solidFill>
                          <a:prstClr val="black"/>
                        </a:solidFill>
                        <a:latin typeface="Cambria Math" panose="02040503050406030204" pitchFamily="18" charset="0"/>
                      </a:rPr>
                      <m:t>𝑏</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𝑐</m:t>
                    </m:r>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𝑎</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𝑏</m:t>
                        </m:r>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𝑐</m:t>
                        </m:r>
                      </m:e>
                      <m:sup>
                        <m:r>
                          <a:rPr lang="en-US" i="1">
                            <a:solidFill>
                              <a:prstClr val="black"/>
                            </a:solidFill>
                            <a:latin typeface="Cambria Math" panose="02040503050406030204" pitchFamily="18" charset="0"/>
                          </a:rPr>
                          <m:t>′</m:t>
                        </m:r>
                      </m:sup>
                    </m:sSup>
                  </m:oMath>
                </a14:m>
                <a:r>
                  <a:rPr lang="en-US" dirty="0"/>
                  <a:t>+</a:t>
                </a:r>
                <a14:m>
                  <m:oMath xmlns:m="http://schemas.openxmlformats.org/officeDocument/2006/math">
                    <m:sSup>
                      <m:sSupPr>
                        <m:ctrlPr>
                          <a:rPr lang="en-US" i="1">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𝑎</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sSup>
                      <m:sSupPr>
                        <m:ctrlPr>
                          <a:rPr lang="en-US" i="1" smtClean="0">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𝑏</m:t>
                        </m:r>
                      </m:e>
                      <m:sup>
                        <m:r>
                          <a:rPr lang="en-US" b="0" i="1" smtClean="0">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𝑐</m:t>
                    </m:r>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𝑎</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sSup>
                          <m:sSupPr>
                            <m:ctrlPr>
                              <a:rPr lang="en-US" i="1" smtClean="0">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𝑏</m:t>
                            </m:r>
                          </m:e>
                          <m:sup>
                            <m:r>
                              <a:rPr lang="en-US" b="0" i="1" smtClean="0">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𝑐</m:t>
                        </m:r>
                      </m:e>
                      <m:sup>
                        <m:r>
                          <a:rPr lang="en-US" i="1">
                            <a:solidFill>
                              <a:prstClr val="black"/>
                            </a:solidFill>
                            <a:latin typeface="Cambria Math" panose="02040503050406030204" pitchFamily="18" charset="0"/>
                          </a:rPr>
                          <m:t>′</m:t>
                        </m:r>
                      </m:sup>
                    </m:sSup>
                    <m:r>
                      <a:rPr lang="en-US" i="1" smtClean="0">
                        <a:solidFill>
                          <a:prstClr val="black"/>
                        </a:solidFill>
                        <a:latin typeface="Cambria Math" panose="02040503050406030204" pitchFamily="18" charset="0"/>
                      </a:rPr>
                      <m:t> </m:t>
                    </m:r>
                  </m:oMath>
                </a14:m>
                <a:r>
                  <a:rPr lang="en-US" dirty="0">
                    <a:solidFill>
                      <a:prstClr val="black"/>
                    </a:solidFill>
                  </a:rPr>
                  <a:t>= </a:t>
                </a:r>
                <a14:m>
                  <m:oMath xmlns:m="http://schemas.openxmlformats.org/officeDocument/2006/math">
                    <m:sSup>
                      <m:sSupPr>
                        <m:ctrlPr>
                          <a:rPr lang="en-US" i="1" smtClean="0">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𝑎</m:t>
                        </m:r>
                      </m:e>
                      <m:sup>
                        <m:r>
                          <a:rPr lang="en-US" b="0" i="1" smtClean="0">
                            <a:solidFill>
                              <a:prstClr val="black"/>
                            </a:solidFill>
                            <a:latin typeface="Cambria Math" panose="02040503050406030204" pitchFamily="18" charset="0"/>
                          </a:rPr>
                          <m:t>′</m:t>
                        </m:r>
                      </m:sup>
                    </m:sSup>
                  </m:oMath>
                </a14:m>
                <a:r>
                  <a:rPr lang="en-US" dirty="0">
                    <a:solidFill>
                      <a:prstClr val="black"/>
                    </a:solidFill>
                  </a:rPr>
                  <a:t>+ </a:t>
                </a:r>
                <a14:m>
                  <m:oMath xmlns:m="http://schemas.openxmlformats.org/officeDocument/2006/math">
                    <m:sSup>
                      <m:sSupPr>
                        <m:ctrlPr>
                          <a:rPr lang="en-US" i="1" smtClean="0">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𝑏</m:t>
                        </m:r>
                      </m:e>
                      <m:sup>
                        <m:r>
                          <a:rPr lang="en-US" b="0" i="1" smtClean="0">
                            <a:solidFill>
                              <a:prstClr val="black"/>
                            </a:solidFill>
                            <a:latin typeface="Cambria Math" panose="02040503050406030204" pitchFamily="18" charset="0"/>
                          </a:rPr>
                          <m:t>′</m:t>
                        </m:r>
                      </m:sup>
                    </m:sSup>
                  </m:oMath>
                </a14:m>
                <a:endParaRPr lang="en-US" dirty="0">
                  <a:solidFill>
                    <a:prstClr val="black"/>
                  </a:solidFill>
                </a:endParaRPr>
              </a:p>
              <a:p>
                <a:pPr marL="0" indent="0">
                  <a:buNone/>
                </a:pPr>
                <a:r>
                  <a:rPr lang="en-US" sz="2000" dirty="0">
                    <a:solidFill>
                      <a:prstClr val="black"/>
                    </a:solidFill>
                  </a:rPr>
                  <a:t>There is yet another method – the product of the sum terms </a:t>
                </a:r>
                <a:r>
                  <a:rPr lang="en-US" sz="2000" dirty="0">
                    <a:solidFill>
                      <a:prstClr val="black"/>
                    </a:solidFill>
                    <a:sym typeface="Wingdings" panose="05000000000000000000" pitchFamily="2" charset="2"/>
                  </a:rPr>
                  <a:t> it involves less number of terms for this problem</a:t>
                </a:r>
                <a:endParaRPr lang="en-US" sz="2000" dirty="0">
                  <a:solidFill>
                    <a:prstClr val="black"/>
                  </a:solidFill>
                </a:endParaRPr>
              </a:p>
              <a:p>
                <a:pPr marL="0" indent="0">
                  <a:buNone/>
                </a:pPr>
                <a14:m>
                  <m:oMath xmlns:m="http://schemas.openxmlformats.org/officeDocument/2006/math">
                    <m:r>
                      <a:rPr lang="en-US" b="0" i="1" smtClean="0">
                        <a:solidFill>
                          <a:prstClr val="black"/>
                        </a:solidFill>
                        <a:latin typeface="Cambria Math" panose="02040503050406030204" pitchFamily="18" charset="0"/>
                      </a:rPr>
                      <m:t>𝑑</m:t>
                    </m:r>
                    <m:r>
                      <a:rPr lang="en-US" b="0" i="1" smtClean="0">
                        <a:solidFill>
                          <a:prstClr val="black"/>
                        </a:solidFill>
                        <a:latin typeface="Cambria Math" panose="02040503050406030204" pitchFamily="18" charset="0"/>
                      </a:rPr>
                      <m:t>= </m:t>
                    </m:r>
                    <m:d>
                      <m:dPr>
                        <m:ctrlPr>
                          <a:rPr lang="en-US" b="0" i="1" smtClean="0">
                            <a:solidFill>
                              <a:prstClr val="black"/>
                            </a:solidFill>
                            <a:latin typeface="Cambria Math" panose="02040503050406030204" pitchFamily="18" charset="0"/>
                          </a:rPr>
                        </m:ctrlPr>
                      </m:dPr>
                      <m:e>
                        <m:sSup>
                          <m:sSupPr>
                            <m:ctrlPr>
                              <a:rPr lang="en-US" b="0" i="1" smtClean="0">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𝑎</m:t>
                            </m:r>
                          </m:e>
                          <m:sup>
                            <m:r>
                              <a:rPr lang="en-US" b="0" i="1" smtClean="0">
                                <a:solidFill>
                                  <a:prstClr val="black"/>
                                </a:solidFill>
                                <a:latin typeface="Cambria Math" panose="02040503050406030204" pitchFamily="18" charset="0"/>
                              </a:rPr>
                              <m:t>′</m:t>
                            </m:r>
                          </m:sup>
                        </m:sSup>
                        <m:r>
                          <a:rPr lang="en-US" b="0" i="1" smtClean="0">
                            <a:solidFill>
                              <a:prstClr val="black"/>
                            </a:solidFill>
                            <a:latin typeface="Cambria Math" panose="02040503050406030204" pitchFamily="18" charset="0"/>
                          </a:rPr>
                          <m:t>+</m:t>
                        </m:r>
                        <m:sSup>
                          <m:sSupPr>
                            <m:ctrlPr>
                              <a:rPr lang="en-US" b="0" i="1" smtClean="0">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𝑏</m:t>
                            </m:r>
                          </m:e>
                          <m:sup>
                            <m:r>
                              <a:rPr lang="en-US" b="0" i="1" smtClean="0">
                                <a:solidFill>
                                  <a:prstClr val="black"/>
                                </a:solidFill>
                                <a:latin typeface="Cambria Math" panose="02040503050406030204" pitchFamily="18" charset="0"/>
                              </a:rPr>
                              <m:t>′</m:t>
                            </m:r>
                          </m:sup>
                        </m:sSup>
                        <m:r>
                          <a:rPr lang="en-US" b="0" i="1" smtClean="0">
                            <a:solidFill>
                              <a:prstClr val="black"/>
                            </a:solidFill>
                            <a:latin typeface="Cambria Math" panose="02040503050406030204" pitchFamily="18" charset="0"/>
                          </a:rPr>
                          <m:t>+</m:t>
                        </m:r>
                        <m:sSup>
                          <m:sSupPr>
                            <m:ctrlPr>
                              <a:rPr lang="en-US" b="0" i="1" smtClean="0">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𝑐</m:t>
                            </m:r>
                          </m:e>
                          <m:sup>
                            <m:r>
                              <a:rPr lang="en-US" b="0" i="1" smtClean="0">
                                <a:solidFill>
                                  <a:prstClr val="black"/>
                                </a:solidFill>
                                <a:latin typeface="Cambria Math" panose="02040503050406030204" pitchFamily="18" charset="0"/>
                              </a:rPr>
                              <m:t>′</m:t>
                            </m:r>
                          </m:sup>
                        </m:sSup>
                      </m:e>
                    </m:d>
                    <m:r>
                      <a:rPr lang="en-US" b="0" i="1" smtClean="0">
                        <a:solidFill>
                          <a:prstClr val="black"/>
                        </a:solidFill>
                        <a:latin typeface="Cambria Math" panose="02040503050406030204" pitchFamily="18" charset="0"/>
                      </a:rPr>
                      <m:t>.</m:t>
                    </m:r>
                    <m:d>
                      <m:dPr>
                        <m:ctrlPr>
                          <a:rPr lang="en-US" b="0" i="1" smtClean="0">
                            <a:solidFill>
                              <a:prstClr val="black"/>
                            </a:solidFill>
                            <a:latin typeface="Cambria Math" panose="02040503050406030204" pitchFamily="18" charset="0"/>
                          </a:rPr>
                        </m:ctrlPr>
                      </m:dPr>
                      <m:e>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𝑎</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𝑏</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𝑐</m:t>
                        </m:r>
                      </m:e>
                    </m:d>
                  </m:oMath>
                </a14:m>
                <a:r>
                  <a:rPr lang="en-US" dirty="0">
                    <a:solidFill>
                      <a:prstClr val="black"/>
                    </a:solidFill>
                  </a:rPr>
                  <a:t> = </a:t>
                </a: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𝑎</m:t>
                        </m:r>
                      </m:e>
                      <m:sup>
                        <m:r>
                          <a:rPr lang="en-US" i="1">
                            <a:solidFill>
                              <a:prstClr val="black"/>
                            </a:solidFill>
                            <a:latin typeface="Cambria Math" panose="02040503050406030204" pitchFamily="18" charset="0"/>
                          </a:rPr>
                          <m:t>′</m:t>
                        </m:r>
                      </m:sup>
                    </m:sSup>
                  </m:oMath>
                </a14:m>
                <a:r>
                  <a:rPr lang="en-US" dirty="0">
                    <a:solidFill>
                      <a:prstClr val="black"/>
                    </a:solidFill>
                  </a:rPr>
                  <a:t>+ </a:t>
                </a: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𝑏</m:t>
                        </m:r>
                      </m:e>
                      <m:sup>
                        <m:r>
                          <a:rPr lang="en-US" i="1">
                            <a:solidFill>
                              <a:prstClr val="black"/>
                            </a:solidFill>
                            <a:latin typeface="Cambria Math" panose="02040503050406030204" pitchFamily="18" charset="0"/>
                          </a:rPr>
                          <m:t>′</m:t>
                        </m:r>
                      </m:sup>
                    </m:sSup>
                  </m:oMath>
                </a14:m>
                <a:endParaRPr lang="en-US" dirty="0">
                  <a:solidFill>
                    <a:prstClr val="black"/>
                  </a:solidFill>
                </a:endParaRPr>
              </a:p>
              <a:p>
                <a:pPr marL="0" indent="0">
                  <a:buNone/>
                </a:pPr>
                <a:r>
                  <a:rPr lang="en-US" dirty="0">
                    <a:solidFill>
                      <a:prstClr val="black"/>
                    </a:solidFill>
                  </a:rPr>
                  <a:t>Hence the decoding circuit is </a:t>
                </a: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𝑎</m:t>
                        </m:r>
                      </m:e>
                      <m:sup>
                        <m:r>
                          <a:rPr lang="en-US" i="1">
                            <a:solidFill>
                              <a:prstClr val="black"/>
                            </a:solidFill>
                            <a:latin typeface="Cambria Math" panose="02040503050406030204" pitchFamily="18" charset="0"/>
                          </a:rPr>
                          <m:t>′</m:t>
                        </m:r>
                      </m:sup>
                    </m:sSup>
                  </m:oMath>
                </a14:m>
                <a:r>
                  <a:rPr lang="en-US" dirty="0">
                    <a:solidFill>
                      <a:prstClr val="black"/>
                    </a:solidFill>
                  </a:rPr>
                  <a:t>+ </a:t>
                </a: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𝑏</m:t>
                        </m:r>
                      </m:e>
                      <m:sup>
                        <m:r>
                          <a:rPr lang="en-US" i="1">
                            <a:solidFill>
                              <a:prstClr val="black"/>
                            </a:solidFill>
                            <a:latin typeface="Cambria Math" panose="02040503050406030204" pitchFamily="18" charset="0"/>
                          </a:rPr>
                          <m:t>′</m:t>
                        </m:r>
                      </m:sup>
                    </m:sSup>
                  </m:oMath>
                </a14:m>
                <a:endParaRPr lang="en-US" dirty="0">
                  <a:solidFill>
                    <a:prstClr val="black"/>
                  </a:solidFill>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152650" y="1310185"/>
                <a:ext cx="7886700" cy="4866778"/>
              </a:xfrm>
              <a:blipFill>
                <a:blip r:embed="rId2"/>
                <a:stretch>
                  <a:fillRect l="-1546" t="-2882" r="-541"/>
                </a:stretch>
              </a:blipFill>
            </p:spPr>
            <p:txBody>
              <a:bodyPr/>
              <a:lstStyle/>
              <a:p>
                <a:r>
                  <a:rPr lang="en-IN">
                    <a:noFill/>
                  </a:rPr>
                  <a:t> </a:t>
                </a:r>
              </a:p>
            </p:txBody>
          </p:sp>
        </mc:Fallback>
      </mc:AlternateContent>
      <p:graphicFrame>
        <p:nvGraphicFramePr>
          <p:cNvPr id="5" name="Table 4"/>
          <p:cNvGraphicFramePr>
            <a:graphicFrameLocks noGrp="1"/>
          </p:cNvGraphicFramePr>
          <p:nvPr/>
        </p:nvGraphicFramePr>
        <p:xfrm>
          <a:off x="7187820" y="195996"/>
          <a:ext cx="3048000" cy="333756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i="1" dirty="0"/>
                        <a:t>  d</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solidFill>
                      <a:srgbClr val="FFC000"/>
                    </a:solidFill>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solidFill>
                      <a:srgbClr val="FFC000"/>
                    </a:solidFill>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solidFill>
                      <a:srgbClr val="FFC000"/>
                    </a:solidFill>
                  </a:tcPr>
                </a:tc>
                <a:extLst>
                  <a:ext uri="{0D108BD9-81ED-4DB2-BD59-A6C34878D82A}">
                    <a16:rowId xmlns:a16="http://schemas.microsoft.com/office/drawing/2014/main" val="10005"/>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solidFill>
                      <a:srgbClr val="FFC000"/>
                    </a:solidFill>
                  </a:tcPr>
                </a:tc>
                <a:extLst>
                  <a:ext uri="{0D108BD9-81ED-4DB2-BD59-A6C34878D82A}">
                    <a16:rowId xmlns:a16="http://schemas.microsoft.com/office/drawing/2014/main" val="10006"/>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solidFill>
                      <a:srgbClr val="FFC000"/>
                    </a:solidFill>
                  </a:tcPr>
                </a:tc>
                <a:extLst>
                  <a:ext uri="{0D108BD9-81ED-4DB2-BD59-A6C34878D82A}">
                    <a16:rowId xmlns:a16="http://schemas.microsoft.com/office/drawing/2014/main" val="10007"/>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solidFill>
                      <a:srgbClr val="FFC000"/>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20351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D14B-D69A-4EC4-9984-5195BC0D2C7B}"/>
              </a:ext>
            </a:extLst>
          </p:cNvPr>
          <p:cNvSpPr>
            <a:spLocks noGrp="1"/>
          </p:cNvSpPr>
          <p:nvPr>
            <p:ph type="title"/>
          </p:nvPr>
        </p:nvSpPr>
        <p:spPr/>
        <p:txBody>
          <a:bodyPr/>
          <a:lstStyle/>
          <a:p>
            <a:r>
              <a:rPr lang="en-US" dirty="0" err="1"/>
              <a:t>a+a.b</a:t>
            </a:r>
            <a:r>
              <a:rPr lang="en-US" dirty="0"/>
              <a:t> = a.1+a.b = a.(1+b) = a</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FE6738-316D-45D2-BA61-25FA1B63578A}"/>
                  </a:ext>
                </a:extLst>
              </p:cNvPr>
              <p:cNvSpPr>
                <a:spLocks noGrp="1"/>
              </p:cNvSpPr>
              <p:nvPr>
                <p:ph idx="1"/>
              </p:nvPr>
            </p:nvSpPr>
            <p:spPr/>
            <p:txBody>
              <a:bodyPr/>
              <a:lstStyle/>
              <a:p>
                <a14:m>
                  <m:oMath xmlns:m="http://schemas.openxmlformats.org/officeDocument/2006/math">
                    <m:r>
                      <a:rPr lang="en-US" i="1">
                        <a:solidFill>
                          <a:prstClr val="black"/>
                        </a:solidFill>
                        <a:latin typeface="Cambria Math" panose="02040503050406030204" pitchFamily="18" charset="0"/>
                      </a:rPr>
                      <m:t>𝑑</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𝑎</m:t>
                    </m:r>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𝑏</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𝑐</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𝑎</m:t>
                    </m:r>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𝑏</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𝑐</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𝑎</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𝑏</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𝑐</m:t>
                    </m:r>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𝑎</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𝑏</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𝑐</m:t>
                        </m:r>
                      </m:e>
                      <m:sup>
                        <m:r>
                          <a:rPr lang="en-US" i="1">
                            <a:solidFill>
                              <a:prstClr val="black"/>
                            </a:solidFill>
                            <a:latin typeface="Cambria Math" panose="02040503050406030204" pitchFamily="18" charset="0"/>
                          </a:rPr>
                          <m:t>′</m:t>
                        </m:r>
                      </m:sup>
                    </m:sSup>
                  </m:oMath>
                </a14:m>
                <a:r>
                  <a:rPr lang="en-US" dirty="0">
                    <a:solidFill>
                      <a:prstClr val="black"/>
                    </a:solidFill>
                    <a:latin typeface="Calibri"/>
                  </a:rPr>
                  <a:t>+</a:t>
                </a: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𝑎</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𝑏</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𝑐</m:t>
                    </m:r>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𝑎</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𝑏</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𝑐</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 </m:t>
                    </m:r>
                  </m:oMath>
                </a14:m>
                <a:r>
                  <a:rPr lang="en-US" dirty="0">
                    <a:solidFill>
                      <a:prstClr val="black"/>
                    </a:solidFill>
                    <a:latin typeface="Calibri"/>
                  </a:rPr>
                  <a:t>= </a:t>
                </a: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𝑎</m:t>
                        </m:r>
                      </m:e>
                      <m:sup>
                        <m:r>
                          <a:rPr lang="en-US" i="1">
                            <a:solidFill>
                              <a:prstClr val="black"/>
                            </a:solidFill>
                            <a:latin typeface="Cambria Math" panose="02040503050406030204" pitchFamily="18" charset="0"/>
                          </a:rPr>
                          <m:t>′</m:t>
                        </m:r>
                      </m:sup>
                    </m:sSup>
                  </m:oMath>
                </a14:m>
                <a:r>
                  <a:rPr lang="en-US" dirty="0">
                    <a:solidFill>
                      <a:prstClr val="black"/>
                    </a:solidFill>
                    <a:latin typeface="Calibri"/>
                  </a:rPr>
                  <a:t>+ </a:t>
                </a: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𝑏</m:t>
                        </m:r>
                      </m:e>
                      <m:sup>
                        <m:r>
                          <a:rPr lang="en-US" i="1">
                            <a:solidFill>
                              <a:prstClr val="black"/>
                            </a:solidFill>
                            <a:latin typeface="Cambria Math" panose="02040503050406030204" pitchFamily="18" charset="0"/>
                          </a:rPr>
                          <m:t>′</m:t>
                        </m:r>
                      </m:sup>
                    </m:sSup>
                  </m:oMath>
                </a14:m>
                <a:endParaRPr lang="en-IN" dirty="0"/>
              </a:p>
              <a:p>
                <a:r>
                  <a:rPr lang="en-IN" dirty="0"/>
                  <a:t>=a.b’+a’.</a:t>
                </a:r>
                <a:r>
                  <a:rPr lang="en-IN" dirty="0" err="1"/>
                  <a:t>b+a</a:t>
                </a:r>
                <a:r>
                  <a:rPr lang="en-IN" dirty="0"/>
                  <a:t>’.b’ = </a:t>
                </a:r>
                <a:r>
                  <a:rPr lang="en-IN" dirty="0" err="1"/>
                  <a:t>b’+a’.b</a:t>
                </a:r>
                <a:r>
                  <a:rPr lang="en-IN" dirty="0"/>
                  <a:t> = (</a:t>
                </a:r>
                <a:r>
                  <a:rPr lang="en-IN" dirty="0" err="1"/>
                  <a:t>b’+a</a:t>
                </a:r>
                <a:r>
                  <a:rPr lang="en-IN" dirty="0"/>
                  <a:t>’).(</a:t>
                </a:r>
                <a:r>
                  <a:rPr lang="en-IN" dirty="0" err="1"/>
                  <a:t>b’+b</a:t>
                </a:r>
                <a:r>
                  <a:rPr lang="en-IN" dirty="0"/>
                  <a:t>) = </a:t>
                </a:r>
                <a:r>
                  <a:rPr lang="en-IN" dirty="0" err="1"/>
                  <a:t>a’+b</a:t>
                </a:r>
                <a:r>
                  <a:rPr lang="en-IN" dirty="0"/>
                  <a:t>’</a:t>
                </a:r>
              </a:p>
            </p:txBody>
          </p:sp>
        </mc:Choice>
        <mc:Fallback xmlns="">
          <p:sp>
            <p:nvSpPr>
              <p:cNvPr id="3" name="Content Placeholder 2">
                <a:extLst>
                  <a:ext uri="{FF2B5EF4-FFF2-40B4-BE49-F238E27FC236}">
                    <a16:creationId xmlns:a16="http://schemas.microsoft.com/office/drawing/2014/main" id="{CEFE6738-316D-45D2-BA61-25FA1B63578A}"/>
                  </a:ext>
                </a:extLst>
              </p:cNvPr>
              <p:cNvSpPr>
                <a:spLocks noGrp="1" noRot="1" noChangeAspect="1" noMove="1" noResize="1" noEditPoints="1" noAdjustHandles="1" noChangeArrowheads="1" noChangeShapeType="1" noTextEdit="1"/>
              </p:cNvSpPr>
              <p:nvPr>
                <p:ph idx="1"/>
              </p:nvPr>
            </p:nvSpPr>
            <p:spPr>
              <a:blipFill>
                <a:blip r:embed="rId4"/>
                <a:stretch>
                  <a:fillRect l="-139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FD48748-0A9C-4D78-BE7C-AB564EDF40F5}"/>
                  </a:ext>
                </a:extLst>
              </p:cNvPr>
              <p:cNvSpPr txBox="1"/>
              <p:nvPr/>
            </p:nvSpPr>
            <p:spPr>
              <a:xfrm>
                <a:off x="2152650" y="3316478"/>
                <a:ext cx="8051524" cy="2246769"/>
              </a:xfrm>
              <a:prstGeom prst="rect">
                <a:avLst/>
              </a:prstGeom>
              <a:noFill/>
            </p:spPr>
            <p:txBody>
              <a:bodyPr wrap="square">
                <a:spAutoFit/>
              </a:bodyPr>
              <a:lstStyle/>
              <a:p>
                <a14:m>
                  <m:oMath xmlns:m="http://schemas.openxmlformats.org/officeDocument/2006/math">
                    <m:d>
                      <m:dPr>
                        <m:ctrlPr>
                          <a:rPr lang="en-US" sz="2800" i="1">
                            <a:solidFill>
                              <a:prstClr val="black"/>
                            </a:solidFill>
                            <a:latin typeface="Cambria Math" panose="02040503050406030204" pitchFamily="18" charset="0"/>
                          </a:rPr>
                        </m:ctrlPr>
                      </m:dPr>
                      <m:e>
                        <m:sSup>
                          <m:sSupPr>
                            <m:ctrlPr>
                              <a:rPr lang="en-US" sz="2800" i="1">
                                <a:solidFill>
                                  <a:prstClr val="black"/>
                                </a:solidFill>
                                <a:latin typeface="Cambria Math" panose="02040503050406030204" pitchFamily="18" charset="0"/>
                              </a:rPr>
                            </m:ctrlPr>
                          </m:sSupPr>
                          <m:e>
                            <m:r>
                              <a:rPr lang="en-US" sz="2800" i="1">
                                <a:solidFill>
                                  <a:prstClr val="black"/>
                                </a:solidFill>
                                <a:latin typeface="Cambria Math" panose="02040503050406030204" pitchFamily="18" charset="0"/>
                              </a:rPr>
                              <m:t>𝑎</m:t>
                            </m:r>
                          </m:e>
                          <m:sup>
                            <m:r>
                              <a:rPr lang="en-US" sz="2800" i="1">
                                <a:solidFill>
                                  <a:prstClr val="black"/>
                                </a:solidFill>
                                <a:latin typeface="Cambria Math" panose="02040503050406030204" pitchFamily="18" charset="0"/>
                              </a:rPr>
                              <m:t>′</m:t>
                            </m:r>
                          </m:sup>
                        </m:sSup>
                        <m:r>
                          <a:rPr lang="en-US" sz="2800" i="1">
                            <a:solidFill>
                              <a:prstClr val="black"/>
                            </a:solidFill>
                            <a:latin typeface="Cambria Math" panose="02040503050406030204" pitchFamily="18" charset="0"/>
                          </a:rPr>
                          <m:t>+</m:t>
                        </m:r>
                        <m:sSup>
                          <m:sSupPr>
                            <m:ctrlPr>
                              <a:rPr lang="en-US" sz="2800" i="1">
                                <a:solidFill>
                                  <a:prstClr val="black"/>
                                </a:solidFill>
                                <a:latin typeface="Cambria Math" panose="02040503050406030204" pitchFamily="18" charset="0"/>
                              </a:rPr>
                            </m:ctrlPr>
                          </m:sSupPr>
                          <m:e>
                            <m:r>
                              <a:rPr lang="en-US" sz="2800" i="1">
                                <a:solidFill>
                                  <a:prstClr val="black"/>
                                </a:solidFill>
                                <a:latin typeface="Cambria Math" panose="02040503050406030204" pitchFamily="18" charset="0"/>
                              </a:rPr>
                              <m:t>𝑏</m:t>
                            </m:r>
                          </m:e>
                          <m:sup>
                            <m:r>
                              <a:rPr lang="en-US" sz="2800" i="1">
                                <a:solidFill>
                                  <a:prstClr val="black"/>
                                </a:solidFill>
                                <a:latin typeface="Cambria Math" panose="02040503050406030204" pitchFamily="18" charset="0"/>
                              </a:rPr>
                              <m:t>′</m:t>
                            </m:r>
                          </m:sup>
                        </m:sSup>
                        <m:r>
                          <a:rPr lang="en-US" sz="2800" i="1">
                            <a:solidFill>
                              <a:prstClr val="black"/>
                            </a:solidFill>
                            <a:latin typeface="Cambria Math" panose="02040503050406030204" pitchFamily="18" charset="0"/>
                          </a:rPr>
                          <m:t>+</m:t>
                        </m:r>
                        <m:sSup>
                          <m:sSupPr>
                            <m:ctrlPr>
                              <a:rPr lang="en-US" sz="2800" i="1">
                                <a:solidFill>
                                  <a:prstClr val="black"/>
                                </a:solidFill>
                                <a:latin typeface="Cambria Math" panose="02040503050406030204" pitchFamily="18" charset="0"/>
                              </a:rPr>
                            </m:ctrlPr>
                          </m:sSupPr>
                          <m:e>
                            <m:r>
                              <a:rPr lang="en-US" sz="2800" i="1">
                                <a:solidFill>
                                  <a:prstClr val="black"/>
                                </a:solidFill>
                                <a:latin typeface="Cambria Math" panose="02040503050406030204" pitchFamily="18" charset="0"/>
                              </a:rPr>
                              <m:t>𝑐</m:t>
                            </m:r>
                          </m:e>
                          <m:sup>
                            <m:r>
                              <a:rPr lang="en-US" sz="2800" i="1">
                                <a:solidFill>
                                  <a:prstClr val="black"/>
                                </a:solidFill>
                                <a:latin typeface="Cambria Math" panose="02040503050406030204" pitchFamily="18" charset="0"/>
                              </a:rPr>
                              <m:t>′</m:t>
                            </m:r>
                          </m:sup>
                        </m:sSup>
                      </m:e>
                    </m:d>
                    <m:r>
                      <a:rPr lang="en-US" sz="2800" i="1">
                        <a:solidFill>
                          <a:prstClr val="black"/>
                        </a:solidFill>
                        <a:latin typeface="Cambria Math" panose="02040503050406030204" pitchFamily="18" charset="0"/>
                      </a:rPr>
                      <m:t>.</m:t>
                    </m:r>
                    <m:d>
                      <m:dPr>
                        <m:ctrlPr>
                          <a:rPr lang="en-US" sz="2800" i="1">
                            <a:solidFill>
                              <a:prstClr val="black"/>
                            </a:solidFill>
                            <a:latin typeface="Cambria Math" panose="02040503050406030204" pitchFamily="18" charset="0"/>
                          </a:rPr>
                        </m:ctrlPr>
                      </m:dPr>
                      <m:e>
                        <m:sSup>
                          <m:sSupPr>
                            <m:ctrlPr>
                              <a:rPr lang="en-US" sz="2800" i="1">
                                <a:solidFill>
                                  <a:prstClr val="black"/>
                                </a:solidFill>
                                <a:latin typeface="Cambria Math" panose="02040503050406030204" pitchFamily="18" charset="0"/>
                              </a:rPr>
                            </m:ctrlPr>
                          </m:sSupPr>
                          <m:e>
                            <m:r>
                              <a:rPr lang="en-US" sz="2800" i="1">
                                <a:solidFill>
                                  <a:prstClr val="black"/>
                                </a:solidFill>
                                <a:latin typeface="Cambria Math" panose="02040503050406030204" pitchFamily="18" charset="0"/>
                              </a:rPr>
                              <m:t>𝑎</m:t>
                            </m:r>
                          </m:e>
                          <m:sup>
                            <m:r>
                              <a:rPr lang="en-US" sz="2800" i="1">
                                <a:solidFill>
                                  <a:prstClr val="black"/>
                                </a:solidFill>
                                <a:latin typeface="Cambria Math" panose="02040503050406030204" pitchFamily="18" charset="0"/>
                              </a:rPr>
                              <m:t>′</m:t>
                            </m:r>
                          </m:sup>
                        </m:sSup>
                        <m:r>
                          <a:rPr lang="en-US" sz="2800" i="1">
                            <a:solidFill>
                              <a:prstClr val="black"/>
                            </a:solidFill>
                            <a:latin typeface="Cambria Math" panose="02040503050406030204" pitchFamily="18" charset="0"/>
                          </a:rPr>
                          <m:t>+</m:t>
                        </m:r>
                        <m:sSup>
                          <m:sSupPr>
                            <m:ctrlPr>
                              <a:rPr lang="en-US" sz="2800" i="1">
                                <a:solidFill>
                                  <a:prstClr val="black"/>
                                </a:solidFill>
                                <a:latin typeface="Cambria Math" panose="02040503050406030204" pitchFamily="18" charset="0"/>
                              </a:rPr>
                            </m:ctrlPr>
                          </m:sSupPr>
                          <m:e>
                            <m:r>
                              <a:rPr lang="en-US" sz="2800" i="1">
                                <a:solidFill>
                                  <a:prstClr val="black"/>
                                </a:solidFill>
                                <a:latin typeface="Cambria Math" panose="02040503050406030204" pitchFamily="18" charset="0"/>
                              </a:rPr>
                              <m:t>𝑏</m:t>
                            </m:r>
                          </m:e>
                          <m:sup>
                            <m:r>
                              <a:rPr lang="en-US" sz="2800" i="1">
                                <a:solidFill>
                                  <a:prstClr val="black"/>
                                </a:solidFill>
                                <a:latin typeface="Cambria Math" panose="02040503050406030204" pitchFamily="18" charset="0"/>
                              </a:rPr>
                              <m:t>′</m:t>
                            </m:r>
                          </m:sup>
                        </m:sSup>
                        <m:r>
                          <a:rPr lang="en-US" sz="2800" i="1">
                            <a:solidFill>
                              <a:prstClr val="black"/>
                            </a:solidFill>
                            <a:latin typeface="Cambria Math" panose="02040503050406030204" pitchFamily="18" charset="0"/>
                          </a:rPr>
                          <m:t>+</m:t>
                        </m:r>
                        <m:r>
                          <a:rPr lang="en-US" sz="2800" i="1">
                            <a:solidFill>
                              <a:prstClr val="black"/>
                            </a:solidFill>
                            <a:latin typeface="Cambria Math" panose="02040503050406030204" pitchFamily="18" charset="0"/>
                          </a:rPr>
                          <m:t>𝑐</m:t>
                        </m:r>
                      </m:e>
                    </m:d>
                  </m:oMath>
                </a14:m>
                <a:r>
                  <a:rPr lang="en-US" sz="2800" dirty="0">
                    <a:solidFill>
                      <a:prstClr val="black"/>
                    </a:solidFill>
                    <a:latin typeface="Calibri"/>
                  </a:rPr>
                  <a:t>= </a:t>
                </a:r>
                <a:r>
                  <a:rPr lang="en-US" sz="2800" dirty="0" err="1">
                    <a:solidFill>
                      <a:prstClr val="black"/>
                    </a:solidFill>
                    <a:latin typeface="Calibri"/>
                  </a:rPr>
                  <a:t>a’+b</a:t>
                </a:r>
                <a:r>
                  <a:rPr lang="en-US" sz="2800" dirty="0">
                    <a:solidFill>
                      <a:prstClr val="black"/>
                    </a:solidFill>
                    <a:latin typeface="Calibri"/>
                  </a:rPr>
                  <a:t>’ </a:t>
                </a:r>
              </a:p>
              <a:p>
                <a:endParaRPr lang="en-US" sz="2800" dirty="0">
                  <a:solidFill>
                    <a:prstClr val="black"/>
                  </a:solidFill>
                  <a:latin typeface="Calibri"/>
                </a:endParaRPr>
              </a:p>
              <a:p>
                <a:endParaRPr lang="en-US" sz="2800" dirty="0">
                  <a:solidFill>
                    <a:prstClr val="black"/>
                  </a:solidFill>
                  <a:latin typeface="Calibri"/>
                </a:endParaRPr>
              </a:p>
              <a:p>
                <a:endParaRPr lang="en-US" sz="2800" dirty="0">
                  <a:solidFill>
                    <a:prstClr val="black"/>
                  </a:solidFill>
                  <a:latin typeface="Calibri"/>
                </a:endParaRPr>
              </a:p>
              <a:p>
                <a:r>
                  <a:rPr lang="en-US" sz="2800" dirty="0">
                    <a:solidFill>
                      <a:prstClr val="black"/>
                    </a:solidFill>
                    <a:latin typeface="Calibri"/>
                  </a:rPr>
                  <a:t> </a:t>
                </a:r>
                <a:endParaRPr lang="en-IN" dirty="0"/>
              </a:p>
            </p:txBody>
          </p:sp>
        </mc:Choice>
        <mc:Fallback xmlns="">
          <p:sp>
            <p:nvSpPr>
              <p:cNvPr id="5" name="TextBox 4">
                <a:extLst>
                  <a:ext uri="{FF2B5EF4-FFF2-40B4-BE49-F238E27FC236}">
                    <a16:creationId xmlns:a16="http://schemas.microsoft.com/office/drawing/2014/main" id="{5FD48748-0A9C-4D78-BE7C-AB564EDF40F5}"/>
                  </a:ext>
                </a:extLst>
              </p:cNvPr>
              <p:cNvSpPr txBox="1">
                <a:spLocks noRot="1" noChangeAspect="1" noMove="1" noResize="1" noEditPoints="1" noAdjustHandles="1" noChangeArrowheads="1" noChangeShapeType="1" noTextEdit="1"/>
              </p:cNvSpPr>
              <p:nvPr/>
            </p:nvSpPr>
            <p:spPr>
              <a:xfrm>
                <a:off x="2152650" y="3316478"/>
                <a:ext cx="8051524" cy="2246769"/>
              </a:xfrm>
              <a:prstGeom prst="rect">
                <a:avLst/>
              </a:prstGeom>
              <a:blipFill>
                <a:blip r:embed="rId5"/>
                <a:stretch>
                  <a:fillRect t="-2439"/>
                </a:stretch>
              </a:blipFill>
            </p:spPr>
            <p:txBody>
              <a:bodyPr/>
              <a:lstStyle/>
              <a:p>
                <a:r>
                  <a:rPr lang="en-IN">
                    <a:noFill/>
                  </a:rPr>
                  <a:t> </a:t>
                </a:r>
              </a:p>
            </p:txBody>
          </p:sp>
        </mc:Fallback>
      </mc:AlternateContent>
    </p:spTree>
    <p:extLst>
      <p:ext uri="{BB962C8B-B14F-4D97-AF65-F5344CB8AC3E}">
        <p14:creationId xmlns:p14="http://schemas.microsoft.com/office/powerpoint/2010/main" val="35545420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1062208"/>
            <a:ext cx="6858000" cy="970700"/>
          </a:xfrm>
        </p:spPr>
        <p:txBody>
          <a:bodyPr>
            <a:noAutofit/>
          </a:bodyPr>
          <a:lstStyle/>
          <a:p>
            <a:r>
              <a:rPr lang="en-US" sz="3200" dirty="0">
                <a:latin typeface="+mn-lt"/>
              </a:rPr>
              <a:t>CNC programming : Computer numerical control programming</a:t>
            </a:r>
            <a:br>
              <a:rPr lang="en-US" sz="3200" dirty="0">
                <a:latin typeface="+mn-lt"/>
              </a:rPr>
            </a:br>
            <a:r>
              <a:rPr lang="en-US" sz="3200" dirty="0">
                <a:latin typeface="+mn-lt"/>
              </a:rPr>
              <a:t>10</a:t>
            </a:r>
            <a:r>
              <a:rPr lang="en-US" sz="3200" baseline="30000" dirty="0">
                <a:latin typeface="+mn-lt"/>
              </a:rPr>
              <a:t>th</a:t>
            </a:r>
            <a:r>
              <a:rPr lang="en-US" sz="3200" dirty="0">
                <a:latin typeface="+mn-lt"/>
              </a:rPr>
              <a:t> lecture</a:t>
            </a:r>
          </a:p>
        </p:txBody>
      </p:sp>
      <p:sp>
        <p:nvSpPr>
          <p:cNvPr id="3" name="Subtitle 2"/>
          <p:cNvSpPr>
            <a:spLocks noGrp="1"/>
          </p:cNvSpPr>
          <p:nvPr>
            <p:ph type="subTitle" idx="1"/>
          </p:nvPr>
        </p:nvSpPr>
        <p:spPr>
          <a:xfrm>
            <a:off x="2667000" y="2032907"/>
            <a:ext cx="6858000" cy="3546566"/>
          </a:xfrm>
        </p:spPr>
        <p:txBody>
          <a:bodyPr>
            <a:normAutofit/>
          </a:bodyPr>
          <a:lstStyle/>
          <a:p>
            <a:endParaRPr lang="en-US" sz="2700" dirty="0"/>
          </a:p>
          <a:p>
            <a:pPr algn="just"/>
            <a:r>
              <a:rPr lang="en-US" dirty="0"/>
              <a:t>When a computer program, on being executed, successfully guides a machine tool through the sequence of motions and actions necessary for machining a part, or simulates such motions and actions on a graphic user interface, it is an example of computer numerical control programming or simply CNC programming. </a:t>
            </a:r>
          </a:p>
        </p:txBody>
      </p:sp>
    </p:spTree>
    <p:extLst>
      <p:ext uri="{BB962C8B-B14F-4D97-AF65-F5344CB8AC3E}">
        <p14:creationId xmlns:p14="http://schemas.microsoft.com/office/powerpoint/2010/main" val="10583059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 &amp; M code programming</a:t>
            </a:r>
          </a:p>
        </p:txBody>
      </p:sp>
      <p:sp>
        <p:nvSpPr>
          <p:cNvPr id="3" name="Content Placeholder 2"/>
          <p:cNvSpPr>
            <a:spLocks noGrp="1"/>
          </p:cNvSpPr>
          <p:nvPr>
            <p:ph idx="1"/>
          </p:nvPr>
        </p:nvSpPr>
        <p:spPr/>
        <p:txBody>
          <a:bodyPr>
            <a:normAutofit fontScale="92500" lnSpcReduction="20000"/>
          </a:bodyPr>
          <a:lstStyle/>
          <a:p>
            <a:r>
              <a:rPr lang="en-US" dirty="0"/>
              <a:t>G &amp; M Code programming language is a coded language to intimate to the machine </a:t>
            </a:r>
          </a:p>
          <a:p>
            <a:pPr marL="556022" indent="-252413">
              <a:buFont typeface="Wingdings" panose="05000000000000000000" pitchFamily="2" charset="2"/>
              <a:buChar char="Ø"/>
            </a:pPr>
            <a:r>
              <a:rPr lang="en-US" dirty="0"/>
              <a:t>The type of motion to be executed</a:t>
            </a:r>
          </a:p>
          <a:p>
            <a:pPr marL="556022" indent="-252413">
              <a:buFont typeface="Wingdings" panose="05000000000000000000" pitchFamily="2" charset="2"/>
              <a:buChar char="Ø"/>
            </a:pPr>
            <a:r>
              <a:rPr lang="en-US" dirty="0"/>
              <a:t>The auxiliary operations to undertake </a:t>
            </a:r>
          </a:p>
          <a:p>
            <a:pPr marL="173831" indent="0">
              <a:buNone/>
            </a:pPr>
            <a:r>
              <a:rPr lang="en-US" dirty="0"/>
              <a:t>through codes essentially preceded by G (preparatory function) or M (Miscellaneous function).  Apart from such codes, parametric functions ( E </a:t>
            </a:r>
            <a:r>
              <a:rPr lang="en-US" dirty="0" err="1"/>
              <a:t>parametres</a:t>
            </a:r>
            <a:r>
              <a:rPr lang="en-US" dirty="0"/>
              <a:t>) and three letter codes are also admissible. </a:t>
            </a:r>
          </a:p>
          <a:p>
            <a:r>
              <a:rPr lang="en-US" dirty="0"/>
              <a:t>The G codes prepare the machine controls for the type of machine movements which are going to take place. </a:t>
            </a:r>
          </a:p>
          <a:p>
            <a:r>
              <a:rPr lang="en-US" dirty="0"/>
              <a:t> M codes provide instructions to the machine about the auxiliary or non-cutting operations (like tool change, spindle start, coolant on etc.). They are sometimes referred to as managerial or auxiliary commands. </a:t>
            </a:r>
          </a:p>
          <a:p>
            <a:endParaRPr lang="en-US" dirty="0"/>
          </a:p>
        </p:txBody>
      </p:sp>
    </p:spTree>
    <p:extLst>
      <p:ext uri="{BB962C8B-B14F-4D97-AF65-F5344CB8AC3E}">
        <p14:creationId xmlns:p14="http://schemas.microsoft.com/office/powerpoint/2010/main" val="12577376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programmed motions </a:t>
            </a:r>
          </a:p>
        </p:txBody>
      </p:sp>
      <p:sp>
        <p:nvSpPr>
          <p:cNvPr id="3" name="Content Placeholder 2"/>
          <p:cNvSpPr>
            <a:spLocks noGrp="1"/>
          </p:cNvSpPr>
          <p:nvPr>
            <p:ph idx="1"/>
          </p:nvPr>
        </p:nvSpPr>
        <p:spPr/>
        <p:txBody>
          <a:bodyPr/>
          <a:lstStyle/>
          <a:p>
            <a:r>
              <a:rPr lang="en-US" dirty="0"/>
              <a:t>There are 4 basic types of motion for CNC machines. </a:t>
            </a:r>
          </a:p>
          <a:p>
            <a:pPr marL="0" indent="0">
              <a:buNone/>
            </a:pPr>
            <a:endParaRPr lang="en-US" dirty="0"/>
          </a:p>
          <a:p>
            <a:r>
              <a:rPr lang="en-US" dirty="0"/>
              <a:t>The rapid traverse motion</a:t>
            </a:r>
          </a:p>
          <a:p>
            <a:r>
              <a:rPr lang="en-US" dirty="0"/>
              <a:t>the linear motion (at controlled </a:t>
            </a:r>
            <a:r>
              <a:rPr lang="en-US" dirty="0" err="1"/>
              <a:t>feedrate</a:t>
            </a:r>
            <a:r>
              <a:rPr lang="en-US" dirty="0"/>
              <a:t>)</a:t>
            </a:r>
          </a:p>
          <a:p>
            <a:r>
              <a:rPr lang="en-US" dirty="0"/>
              <a:t>the circular clockwise motion (at controlled </a:t>
            </a:r>
            <a:r>
              <a:rPr lang="en-US" dirty="0" err="1"/>
              <a:t>feedrate</a:t>
            </a:r>
            <a:r>
              <a:rPr lang="en-US" dirty="0"/>
              <a:t>)</a:t>
            </a:r>
          </a:p>
          <a:p>
            <a:r>
              <a:rPr lang="en-US" dirty="0"/>
              <a:t>the circular counterclockwise motion (at controlled </a:t>
            </a:r>
            <a:r>
              <a:rPr lang="en-US" dirty="0" err="1"/>
              <a:t>feedrate</a:t>
            </a:r>
            <a:r>
              <a:rPr lang="en-US" dirty="0"/>
              <a:t>)</a:t>
            </a:r>
          </a:p>
          <a:p>
            <a:endParaRPr lang="en-US" dirty="0"/>
          </a:p>
          <a:p>
            <a:endParaRPr lang="en-US" dirty="0"/>
          </a:p>
        </p:txBody>
      </p:sp>
    </p:spTree>
    <p:extLst>
      <p:ext uri="{BB962C8B-B14F-4D97-AF65-F5344CB8AC3E}">
        <p14:creationId xmlns:p14="http://schemas.microsoft.com/office/powerpoint/2010/main" val="422138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1" y="160410"/>
            <a:ext cx="3670395" cy="835876"/>
          </a:xfrm>
        </p:spPr>
        <p:txBody>
          <a:bodyPr>
            <a:normAutofit/>
          </a:bodyPr>
          <a:lstStyle/>
          <a:p>
            <a:r>
              <a:rPr lang="en-US" sz="2400" dirty="0"/>
              <a:t>Numerical problem 2.1</a:t>
            </a:r>
          </a:p>
        </p:txBody>
      </p:sp>
      <p:sp>
        <p:nvSpPr>
          <p:cNvPr id="3" name="Content Placeholder 2"/>
          <p:cNvSpPr>
            <a:spLocks noGrp="1"/>
          </p:cNvSpPr>
          <p:nvPr>
            <p:ph idx="1"/>
          </p:nvPr>
        </p:nvSpPr>
        <p:spPr>
          <a:xfrm>
            <a:off x="2152650" y="1105469"/>
            <a:ext cx="7886700" cy="5071494"/>
          </a:xfrm>
        </p:spPr>
        <p:txBody>
          <a:bodyPr>
            <a:noAutofit/>
          </a:bodyPr>
          <a:lstStyle/>
          <a:p>
            <a:r>
              <a:rPr lang="en-US" sz="1800" dirty="0"/>
              <a:t>There is a grinding machine in which coolant is to be applied automatically if </a:t>
            </a:r>
          </a:p>
          <a:p>
            <a:pPr lvl="0"/>
            <a:r>
              <a:rPr lang="en-US" sz="1800" dirty="0"/>
              <a:t>The temperature </a:t>
            </a:r>
            <a:r>
              <a:rPr lang="en-US" sz="1800" dirty="0">
                <a:sym typeface="Symbol" panose="05050102010706020507" pitchFamily="18" charset="2"/>
              </a:rPr>
              <a:t></a:t>
            </a:r>
            <a:r>
              <a:rPr lang="en-US" sz="1800" dirty="0"/>
              <a:t> 60</a:t>
            </a:r>
            <a:r>
              <a:rPr lang="en-US" sz="1800" baseline="30000" dirty="0">
                <a:sym typeface="Symbol" panose="05050102010706020507" pitchFamily="18" charset="2"/>
              </a:rPr>
              <a:t></a:t>
            </a:r>
            <a:r>
              <a:rPr lang="en-US" sz="1800" dirty="0"/>
              <a:t> C , surface speed </a:t>
            </a:r>
            <a:r>
              <a:rPr lang="en-US" sz="1800" dirty="0">
                <a:sym typeface="Symbol" panose="05050102010706020507" pitchFamily="18" charset="2"/>
              </a:rPr>
              <a:t></a:t>
            </a:r>
            <a:r>
              <a:rPr lang="en-US" sz="1800" dirty="0"/>
              <a:t> 20 m/s &amp;  table feed  </a:t>
            </a:r>
            <a:r>
              <a:rPr lang="en-US" sz="1800" dirty="0">
                <a:sym typeface="Symbol" panose="05050102010706020507" pitchFamily="18" charset="2"/>
              </a:rPr>
              <a:t></a:t>
            </a:r>
            <a:r>
              <a:rPr lang="en-US" sz="1800" dirty="0"/>
              <a:t> 15 m/min</a:t>
            </a:r>
          </a:p>
          <a:p>
            <a:pPr lvl="0"/>
            <a:r>
              <a:rPr lang="en-US" sz="1800" dirty="0"/>
              <a:t>The temperature </a:t>
            </a:r>
            <a:r>
              <a:rPr lang="en-US" sz="1800" dirty="0">
                <a:sym typeface="Symbol" panose="05050102010706020507" pitchFamily="18" charset="2"/>
              </a:rPr>
              <a:t></a:t>
            </a:r>
            <a:r>
              <a:rPr lang="en-US" sz="1800" dirty="0"/>
              <a:t> 60</a:t>
            </a:r>
            <a:r>
              <a:rPr lang="en-US" sz="1800" baseline="30000" dirty="0">
                <a:sym typeface="Symbol" panose="05050102010706020507" pitchFamily="18" charset="2"/>
              </a:rPr>
              <a:t></a:t>
            </a:r>
            <a:r>
              <a:rPr lang="en-US" sz="1800" dirty="0"/>
              <a:t> C , surface speed &lt; 20 m/s  &amp; table feed  &gt; 15 m/min</a:t>
            </a:r>
          </a:p>
          <a:p>
            <a:pPr lvl="0"/>
            <a:r>
              <a:rPr lang="en-US" sz="1800" dirty="0"/>
              <a:t>The temperature </a:t>
            </a:r>
            <a:r>
              <a:rPr lang="en-US" sz="1800" dirty="0">
                <a:sym typeface="Symbol" panose="05050102010706020507" pitchFamily="18" charset="2"/>
              </a:rPr>
              <a:t></a:t>
            </a:r>
            <a:r>
              <a:rPr lang="en-US" sz="1800" dirty="0"/>
              <a:t> 60</a:t>
            </a:r>
            <a:r>
              <a:rPr lang="en-US" sz="1800" baseline="30000" dirty="0">
                <a:sym typeface="Symbol" panose="05050102010706020507" pitchFamily="18" charset="2"/>
              </a:rPr>
              <a:t></a:t>
            </a:r>
            <a:r>
              <a:rPr lang="en-US" sz="1800" dirty="0"/>
              <a:t> C , surface speed </a:t>
            </a:r>
            <a:r>
              <a:rPr lang="en-US" sz="1800" dirty="0">
                <a:sym typeface="Symbol" panose="05050102010706020507" pitchFamily="18" charset="2"/>
              </a:rPr>
              <a:t></a:t>
            </a:r>
            <a:r>
              <a:rPr lang="en-US" sz="1800" dirty="0"/>
              <a:t> 20 m/s  &amp; table feed  &gt; 15 m/min</a:t>
            </a:r>
          </a:p>
          <a:p>
            <a:r>
              <a:rPr lang="en-US" sz="1800" i="1" dirty="0"/>
              <a:t>If sensors are set up in such a way that the following variables </a:t>
            </a:r>
          </a:p>
          <a:p>
            <a:pPr marL="0" indent="0">
              <a:buNone/>
            </a:pPr>
            <a:r>
              <a:rPr lang="en-US" sz="1800" dirty="0">
                <a:solidFill>
                  <a:srgbClr val="00B050"/>
                </a:solidFill>
              </a:rPr>
              <a:t> A = 0 when temperature &lt; 60</a:t>
            </a:r>
            <a:r>
              <a:rPr lang="en-US" sz="1800" baseline="30000" dirty="0">
                <a:solidFill>
                  <a:srgbClr val="00B050"/>
                </a:solidFill>
                <a:sym typeface="Symbol" panose="05050102010706020507" pitchFamily="18" charset="2"/>
              </a:rPr>
              <a:t></a:t>
            </a:r>
            <a:r>
              <a:rPr lang="en-US" sz="1800" dirty="0">
                <a:solidFill>
                  <a:srgbClr val="00B050"/>
                </a:solidFill>
              </a:rPr>
              <a:t> C </a:t>
            </a:r>
          </a:p>
          <a:p>
            <a:pPr marL="0" indent="0">
              <a:buNone/>
            </a:pPr>
            <a:r>
              <a:rPr lang="en-US" sz="1800" dirty="0">
                <a:solidFill>
                  <a:srgbClr val="00B050"/>
                </a:solidFill>
              </a:rPr>
              <a:t>     = 1 when temperature </a:t>
            </a:r>
            <a:r>
              <a:rPr lang="en-US" sz="1800" dirty="0">
                <a:solidFill>
                  <a:srgbClr val="00B050"/>
                </a:solidFill>
                <a:sym typeface="Symbol" panose="05050102010706020507" pitchFamily="18" charset="2"/>
              </a:rPr>
              <a:t></a:t>
            </a:r>
            <a:r>
              <a:rPr lang="en-US" sz="1800" dirty="0">
                <a:solidFill>
                  <a:srgbClr val="00B050"/>
                </a:solidFill>
              </a:rPr>
              <a:t> 60</a:t>
            </a:r>
            <a:r>
              <a:rPr lang="en-US" sz="1800" baseline="30000" dirty="0">
                <a:solidFill>
                  <a:srgbClr val="00B050"/>
                </a:solidFill>
                <a:sym typeface="Symbol" panose="05050102010706020507" pitchFamily="18" charset="2"/>
              </a:rPr>
              <a:t></a:t>
            </a:r>
            <a:r>
              <a:rPr lang="en-US" sz="1800" dirty="0">
                <a:solidFill>
                  <a:srgbClr val="00B050"/>
                </a:solidFill>
              </a:rPr>
              <a:t> C</a:t>
            </a:r>
            <a:endParaRPr lang="en-US" sz="1800" dirty="0"/>
          </a:p>
          <a:p>
            <a:pPr marL="0" indent="0">
              <a:buNone/>
            </a:pPr>
            <a:r>
              <a:rPr lang="en-US" sz="1800" dirty="0">
                <a:solidFill>
                  <a:srgbClr val="0070C0"/>
                </a:solidFill>
              </a:rPr>
              <a:t> B  = 0 when surface speed &lt; 20 m/s</a:t>
            </a:r>
          </a:p>
          <a:p>
            <a:pPr marL="0" indent="0">
              <a:buNone/>
            </a:pPr>
            <a:r>
              <a:rPr lang="en-US" sz="1800" dirty="0">
                <a:solidFill>
                  <a:srgbClr val="0070C0"/>
                </a:solidFill>
              </a:rPr>
              <a:t>     = 1 when surface speed  </a:t>
            </a:r>
            <a:r>
              <a:rPr lang="en-US" sz="1800" dirty="0">
                <a:solidFill>
                  <a:srgbClr val="0070C0"/>
                </a:solidFill>
                <a:sym typeface="Symbol" panose="05050102010706020507" pitchFamily="18" charset="2"/>
              </a:rPr>
              <a:t></a:t>
            </a:r>
            <a:r>
              <a:rPr lang="en-US" sz="1800" dirty="0">
                <a:solidFill>
                  <a:srgbClr val="0070C0"/>
                </a:solidFill>
              </a:rPr>
              <a:t> 20 m/s</a:t>
            </a:r>
            <a:endParaRPr lang="en-US" sz="1800" dirty="0">
              <a:solidFill>
                <a:srgbClr val="92D050"/>
              </a:solidFill>
            </a:endParaRPr>
          </a:p>
          <a:p>
            <a:pPr marL="0" indent="0">
              <a:buNone/>
            </a:pPr>
            <a:r>
              <a:rPr lang="en-US" sz="1800" dirty="0">
                <a:solidFill>
                  <a:srgbClr val="FF0000"/>
                </a:solidFill>
              </a:rPr>
              <a:t> C  = 0 when feed </a:t>
            </a:r>
            <a:r>
              <a:rPr lang="en-US" sz="1800" dirty="0">
                <a:solidFill>
                  <a:srgbClr val="FF0000"/>
                </a:solidFill>
                <a:sym typeface="Symbol" panose="05050102010706020507" pitchFamily="18" charset="2"/>
              </a:rPr>
              <a:t></a:t>
            </a:r>
            <a:r>
              <a:rPr lang="en-US" sz="1800" dirty="0">
                <a:solidFill>
                  <a:srgbClr val="FF0000"/>
                </a:solidFill>
              </a:rPr>
              <a:t> 15 m/min</a:t>
            </a:r>
          </a:p>
          <a:p>
            <a:pPr marL="0" indent="0">
              <a:buNone/>
            </a:pPr>
            <a:r>
              <a:rPr lang="en-US" sz="1800" dirty="0">
                <a:solidFill>
                  <a:srgbClr val="FF0000"/>
                </a:solidFill>
              </a:rPr>
              <a:t>     = 1 when  feed &gt; 15 m/min</a:t>
            </a:r>
          </a:p>
          <a:p>
            <a:pPr marL="0" indent="0">
              <a:buNone/>
            </a:pPr>
            <a:r>
              <a:rPr lang="en-US" sz="1800" dirty="0"/>
              <a:t> </a:t>
            </a:r>
          </a:p>
          <a:p>
            <a:r>
              <a:rPr lang="en-US" sz="2000" b="1" dirty="0"/>
              <a:t>Make a circuit which would send an output signal </a:t>
            </a:r>
            <a:r>
              <a:rPr lang="en-US" sz="2000" b="1" i="1" dirty="0"/>
              <a:t>S</a:t>
            </a:r>
            <a:r>
              <a:rPr lang="en-US" sz="2000" b="1" dirty="0"/>
              <a:t> = 1 when coolant is supposed to be applied, otherwise 0.</a:t>
            </a:r>
          </a:p>
          <a:p>
            <a:endParaRPr lang="en-US" sz="1800" dirty="0"/>
          </a:p>
        </p:txBody>
      </p:sp>
      <p:grpSp>
        <p:nvGrpSpPr>
          <p:cNvPr id="37" name="Group 36"/>
          <p:cNvGrpSpPr/>
          <p:nvPr/>
        </p:nvGrpSpPr>
        <p:grpSpPr>
          <a:xfrm>
            <a:off x="5823045" y="3050992"/>
            <a:ext cx="4055946" cy="2416289"/>
            <a:chOff x="4299045" y="3050991"/>
            <a:chExt cx="4055946" cy="2416289"/>
          </a:xfrm>
        </p:grpSpPr>
        <p:grpSp>
          <p:nvGrpSpPr>
            <p:cNvPr id="29" name="Group 28"/>
            <p:cNvGrpSpPr/>
            <p:nvPr/>
          </p:nvGrpSpPr>
          <p:grpSpPr>
            <a:xfrm>
              <a:off x="4299045" y="3092570"/>
              <a:ext cx="4055946" cy="2374710"/>
              <a:chOff x="3466531" y="3043451"/>
              <a:chExt cx="4055946" cy="2374710"/>
            </a:xfrm>
          </p:grpSpPr>
          <p:sp>
            <p:nvSpPr>
              <p:cNvPr id="4" name="Rectangle 3"/>
              <p:cNvSpPr/>
              <p:nvPr/>
            </p:nvSpPr>
            <p:spPr>
              <a:xfrm>
                <a:off x="3466531" y="3043451"/>
                <a:ext cx="1405720" cy="532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Grinding machine</a:t>
                </a:r>
              </a:p>
            </p:txBody>
          </p:sp>
          <p:sp>
            <p:nvSpPr>
              <p:cNvPr id="7" name="Rectangle 6"/>
              <p:cNvSpPr/>
              <p:nvPr/>
            </p:nvSpPr>
            <p:spPr>
              <a:xfrm>
                <a:off x="4394577" y="3977686"/>
                <a:ext cx="423081" cy="4037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a:t>
                </a:r>
              </a:p>
            </p:txBody>
          </p:sp>
          <p:sp>
            <p:nvSpPr>
              <p:cNvPr id="8" name="Rectangle 7"/>
              <p:cNvSpPr/>
              <p:nvPr/>
            </p:nvSpPr>
            <p:spPr>
              <a:xfrm>
                <a:off x="3468238" y="5038299"/>
                <a:ext cx="382137" cy="3798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a:t>
                </a:r>
              </a:p>
            </p:txBody>
          </p:sp>
          <p:sp>
            <p:nvSpPr>
              <p:cNvPr id="9" name="Rectangle 8"/>
              <p:cNvSpPr/>
              <p:nvPr/>
            </p:nvSpPr>
            <p:spPr>
              <a:xfrm>
                <a:off x="3914632" y="4534420"/>
                <a:ext cx="384413" cy="3765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a:t>
                </a:r>
              </a:p>
            </p:txBody>
          </p:sp>
          <p:cxnSp>
            <p:nvCxnSpPr>
              <p:cNvPr id="13" name="Straight Arrow Connector 12"/>
              <p:cNvCxnSpPr/>
              <p:nvPr/>
            </p:nvCxnSpPr>
            <p:spPr>
              <a:xfrm flipH="1">
                <a:off x="4606118" y="3577401"/>
                <a:ext cx="6824" cy="4002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106838" y="3575713"/>
                <a:ext cx="6824" cy="958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8" idx="0"/>
              </p:cNvCxnSpPr>
              <p:nvPr/>
            </p:nvCxnSpPr>
            <p:spPr>
              <a:xfrm>
                <a:off x="3659306" y="3575713"/>
                <a:ext cx="1" cy="14625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p:cNvCxnSpPr>
              <p:nvPr/>
            </p:nvCxnSpPr>
            <p:spPr>
              <a:xfrm>
                <a:off x="4817658" y="4179584"/>
                <a:ext cx="5186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p:cNvCxnSpPr>
              <p:nvPr/>
            </p:nvCxnSpPr>
            <p:spPr>
              <a:xfrm flipV="1">
                <a:off x="4299045" y="4722670"/>
                <a:ext cx="106452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3"/>
              </p:cNvCxnSpPr>
              <p:nvPr/>
            </p:nvCxnSpPr>
            <p:spPr>
              <a:xfrm>
                <a:off x="3850375" y="5228230"/>
                <a:ext cx="1485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336275" y="3977686"/>
                <a:ext cx="1173707" cy="14404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p>
            </p:txBody>
          </p:sp>
          <p:cxnSp>
            <p:nvCxnSpPr>
              <p:cNvPr id="26" name="Straight Arrow Connector 25"/>
              <p:cNvCxnSpPr/>
              <p:nvPr/>
            </p:nvCxnSpPr>
            <p:spPr>
              <a:xfrm>
                <a:off x="6509982" y="4697923"/>
                <a:ext cx="2866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799712" y="4474907"/>
                <a:ext cx="722765" cy="5633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S</a:t>
                </a:r>
                <a:r>
                  <a:rPr lang="en-US" dirty="0">
                    <a:solidFill>
                      <a:schemeClr val="tx1"/>
                    </a:solidFill>
                  </a:rPr>
                  <a:t>=1/0</a:t>
                </a:r>
              </a:p>
            </p:txBody>
          </p:sp>
        </p:grpSp>
        <p:sp>
          <p:nvSpPr>
            <p:cNvPr id="31" name="Rectangle 30"/>
            <p:cNvSpPr/>
            <p:nvPr/>
          </p:nvSpPr>
          <p:spPr>
            <a:xfrm>
              <a:off x="6926239" y="3050991"/>
              <a:ext cx="1405720" cy="532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Coolant</a:t>
              </a:r>
            </a:p>
          </p:txBody>
        </p:sp>
        <p:cxnSp>
          <p:nvCxnSpPr>
            <p:cNvPr id="33" name="Straight Arrow Connector 32"/>
            <p:cNvCxnSpPr/>
            <p:nvPr/>
          </p:nvCxnSpPr>
          <p:spPr>
            <a:xfrm flipV="1">
              <a:off x="7946124" y="3583253"/>
              <a:ext cx="0" cy="940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704765" y="3317122"/>
              <a:ext cx="12146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7503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the basic G codes for motion</a:t>
            </a:r>
          </a:p>
        </p:txBody>
      </p:sp>
      <p:graphicFrame>
        <p:nvGraphicFramePr>
          <p:cNvPr id="4" name="Content Placeholder 3"/>
          <p:cNvGraphicFramePr>
            <a:graphicFrameLocks noGrp="1"/>
          </p:cNvGraphicFramePr>
          <p:nvPr>
            <p:ph idx="1"/>
          </p:nvPr>
        </p:nvGraphicFramePr>
        <p:xfrm>
          <a:off x="2808790" y="1948677"/>
          <a:ext cx="6545760" cy="3856752"/>
        </p:xfrm>
        <a:graphic>
          <a:graphicData uri="http://schemas.openxmlformats.org/drawingml/2006/table">
            <a:tbl>
              <a:tblPr firstRow="1" bandRow="1">
                <a:tableStyleId>{5C22544A-7EE6-4342-B048-85BDC9FD1C3A}</a:tableStyleId>
              </a:tblPr>
              <a:tblGrid>
                <a:gridCol w="1053224">
                  <a:extLst>
                    <a:ext uri="{9D8B030D-6E8A-4147-A177-3AD203B41FA5}">
                      <a16:colId xmlns:a16="http://schemas.microsoft.com/office/drawing/2014/main" val="20000"/>
                    </a:ext>
                  </a:extLst>
                </a:gridCol>
                <a:gridCol w="1534043">
                  <a:extLst>
                    <a:ext uri="{9D8B030D-6E8A-4147-A177-3AD203B41FA5}">
                      <a16:colId xmlns:a16="http://schemas.microsoft.com/office/drawing/2014/main" val="20001"/>
                    </a:ext>
                  </a:extLst>
                </a:gridCol>
                <a:gridCol w="3958493">
                  <a:extLst>
                    <a:ext uri="{9D8B030D-6E8A-4147-A177-3AD203B41FA5}">
                      <a16:colId xmlns:a16="http://schemas.microsoft.com/office/drawing/2014/main" val="20002"/>
                    </a:ext>
                  </a:extLst>
                </a:gridCol>
              </a:tblGrid>
              <a:tr h="296673">
                <a:tc>
                  <a:txBody>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Code </a:t>
                      </a:r>
                    </a:p>
                  </a:txBody>
                  <a:tcPr marL="51435" marR="51435" marT="0" marB="0"/>
                </a:tc>
                <a:tc>
                  <a:txBody>
                    <a:bodyPr/>
                    <a:lstStyle/>
                    <a:p>
                      <a:pPr marL="0" marR="0" algn="just">
                        <a:spcBef>
                          <a:spcPts val="0"/>
                        </a:spcBef>
                        <a:spcAft>
                          <a:spcPts val="0"/>
                        </a:spcAft>
                      </a:pPr>
                      <a:r>
                        <a:rPr lang="en-US" sz="1800">
                          <a:effectLst/>
                          <a:latin typeface="Times New Roman" panose="02020603050405020304" pitchFamily="18" charset="0"/>
                          <a:ea typeface="Times New Roman" panose="02020603050405020304" pitchFamily="18" charset="0"/>
                        </a:rPr>
                        <a:t>Explanation </a:t>
                      </a:r>
                    </a:p>
                  </a:txBody>
                  <a:tcPr marL="51435" marR="51435" marT="0" marB="0"/>
                </a:tc>
                <a:tc>
                  <a:txBody>
                    <a:bodyPr/>
                    <a:lstStyle/>
                    <a:p>
                      <a:pPr marL="0" marR="0" algn="just">
                        <a:spcBef>
                          <a:spcPts val="0"/>
                        </a:spcBef>
                        <a:spcAft>
                          <a:spcPts val="0"/>
                        </a:spcAft>
                      </a:pPr>
                      <a:r>
                        <a:rPr lang="en-US" sz="1800">
                          <a:effectLst/>
                          <a:latin typeface="Times New Roman" panose="02020603050405020304" pitchFamily="18" charset="0"/>
                          <a:ea typeface="Times New Roman" panose="02020603050405020304" pitchFamily="18" charset="0"/>
                        </a:rPr>
                        <a:t>Format</a:t>
                      </a:r>
                    </a:p>
                  </a:txBody>
                  <a:tcPr marL="51435" marR="51435" marT="0" marB="0"/>
                </a:tc>
                <a:extLst>
                  <a:ext uri="{0D108BD9-81ED-4DB2-BD59-A6C34878D82A}">
                    <a16:rowId xmlns:a16="http://schemas.microsoft.com/office/drawing/2014/main" val="10000"/>
                  </a:ext>
                </a:extLst>
              </a:tr>
              <a:tr h="593346">
                <a:tc>
                  <a:txBody>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G 00</a:t>
                      </a:r>
                    </a:p>
                  </a:txBody>
                  <a:tcPr marL="51435" marR="51435" marT="0" marB="0"/>
                </a:tc>
                <a:tc>
                  <a:txBody>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Rapid traverse</a:t>
                      </a:r>
                    </a:p>
                  </a:txBody>
                  <a:tcPr marL="51435" marR="51435" marT="0" marB="0"/>
                </a:tc>
                <a:tc>
                  <a:txBody>
                    <a:bodyPr/>
                    <a:lstStyle/>
                    <a:p>
                      <a:pPr marL="0" marR="0" algn="just">
                        <a:spcBef>
                          <a:spcPts val="0"/>
                        </a:spcBef>
                        <a:spcAft>
                          <a:spcPts val="0"/>
                        </a:spcAft>
                      </a:pPr>
                      <a:r>
                        <a:rPr lang="en-US" sz="1800">
                          <a:effectLst/>
                          <a:latin typeface="Times New Roman" panose="02020603050405020304" pitchFamily="18" charset="0"/>
                          <a:ea typeface="Times New Roman" panose="02020603050405020304" pitchFamily="18" charset="0"/>
                        </a:rPr>
                        <a:t>G00 X 200 Y300 Z 400</a:t>
                      </a:r>
                    </a:p>
                  </a:txBody>
                  <a:tcPr marL="51435" marR="51435" marT="0" marB="0"/>
                </a:tc>
                <a:extLst>
                  <a:ext uri="{0D108BD9-81ED-4DB2-BD59-A6C34878D82A}">
                    <a16:rowId xmlns:a16="http://schemas.microsoft.com/office/drawing/2014/main" val="10001"/>
                  </a:ext>
                </a:extLst>
              </a:tr>
              <a:tr h="890020">
                <a:tc>
                  <a:txBody>
                    <a:bodyPr/>
                    <a:lstStyle/>
                    <a:p>
                      <a:pPr marL="0" marR="0" algn="just">
                        <a:spcBef>
                          <a:spcPts val="0"/>
                        </a:spcBef>
                        <a:spcAft>
                          <a:spcPts val="0"/>
                        </a:spcAft>
                      </a:pPr>
                      <a:r>
                        <a:rPr lang="en-US" sz="1800">
                          <a:effectLst/>
                          <a:latin typeface="Times New Roman" panose="02020603050405020304" pitchFamily="18" charset="0"/>
                          <a:ea typeface="Times New Roman" panose="02020603050405020304" pitchFamily="18" charset="0"/>
                        </a:rPr>
                        <a:t>G 01</a:t>
                      </a:r>
                    </a:p>
                  </a:txBody>
                  <a:tcPr marL="51435" marR="51435" marT="0" marB="0"/>
                </a:tc>
                <a:tc>
                  <a:txBody>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Linear motion at controlled feed</a:t>
                      </a:r>
                    </a:p>
                  </a:txBody>
                  <a:tcPr marL="51435" marR="51435" marT="0" marB="0"/>
                </a:tc>
                <a:tc>
                  <a:txBody>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G01 X 220 Y 320 Z440 F 200</a:t>
                      </a:r>
                    </a:p>
                  </a:txBody>
                  <a:tcPr marL="51435" marR="51435" marT="0" marB="0"/>
                </a:tc>
                <a:extLst>
                  <a:ext uri="{0D108BD9-81ED-4DB2-BD59-A6C34878D82A}">
                    <a16:rowId xmlns:a16="http://schemas.microsoft.com/office/drawing/2014/main" val="10002"/>
                  </a:ext>
                </a:extLst>
              </a:tr>
              <a:tr h="890020">
                <a:tc>
                  <a:txBody>
                    <a:bodyPr/>
                    <a:lstStyle/>
                    <a:p>
                      <a:pPr marL="0" marR="0" algn="just">
                        <a:spcBef>
                          <a:spcPts val="0"/>
                        </a:spcBef>
                        <a:spcAft>
                          <a:spcPts val="0"/>
                        </a:spcAft>
                      </a:pPr>
                      <a:r>
                        <a:rPr lang="en-US" sz="1800">
                          <a:effectLst/>
                          <a:latin typeface="Times New Roman" panose="02020603050405020304" pitchFamily="18" charset="0"/>
                          <a:ea typeface="Times New Roman" panose="02020603050405020304" pitchFamily="18" charset="0"/>
                        </a:rPr>
                        <a:t>G 02</a:t>
                      </a:r>
                    </a:p>
                  </a:txBody>
                  <a:tcPr marL="51435" marR="51435" marT="0" marB="0"/>
                </a:tc>
                <a:tc>
                  <a:txBody>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Circular clockwise motion </a:t>
                      </a:r>
                    </a:p>
                  </a:txBody>
                  <a:tcPr marL="51435" marR="51435" marT="0" marB="0"/>
                </a:tc>
                <a:tc>
                  <a:txBody>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G02 X 250 Y 350 R 150 F200   or</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G02 X 250 Y 350 CX 270 CY 370 F200</a:t>
                      </a:r>
                    </a:p>
                  </a:txBody>
                  <a:tcPr marL="51435" marR="51435" marT="0" marB="0"/>
                </a:tc>
                <a:extLst>
                  <a:ext uri="{0D108BD9-81ED-4DB2-BD59-A6C34878D82A}">
                    <a16:rowId xmlns:a16="http://schemas.microsoft.com/office/drawing/2014/main" val="10003"/>
                  </a:ext>
                </a:extLst>
              </a:tr>
              <a:tr h="1186693">
                <a:tc>
                  <a:txBody>
                    <a:bodyPr/>
                    <a:lstStyle/>
                    <a:p>
                      <a:pPr marL="0" marR="0" algn="just">
                        <a:spcBef>
                          <a:spcPts val="0"/>
                        </a:spcBef>
                        <a:spcAft>
                          <a:spcPts val="0"/>
                        </a:spcAft>
                      </a:pPr>
                      <a:r>
                        <a:rPr lang="en-US" sz="1800">
                          <a:effectLst/>
                          <a:latin typeface="Times New Roman" panose="02020603050405020304" pitchFamily="18" charset="0"/>
                          <a:ea typeface="Times New Roman" panose="02020603050405020304" pitchFamily="18" charset="0"/>
                        </a:rPr>
                        <a:t>G 03</a:t>
                      </a:r>
                    </a:p>
                  </a:txBody>
                  <a:tcPr marL="51435" marR="51435" marT="0" marB="0"/>
                </a:tc>
                <a:tc>
                  <a:txBody>
                    <a:bodyPr/>
                    <a:lstStyle/>
                    <a:p>
                      <a:pPr marL="0" marR="0" algn="just">
                        <a:spcBef>
                          <a:spcPts val="0"/>
                        </a:spcBef>
                        <a:spcAft>
                          <a:spcPts val="0"/>
                        </a:spcAft>
                      </a:pPr>
                      <a:r>
                        <a:rPr lang="en-US" sz="1800">
                          <a:effectLst/>
                          <a:latin typeface="Times New Roman" panose="02020603050405020304" pitchFamily="18" charset="0"/>
                          <a:ea typeface="Times New Roman" panose="02020603050405020304" pitchFamily="18" charset="0"/>
                        </a:rPr>
                        <a:t>Circular counter clockwise motion</a:t>
                      </a:r>
                    </a:p>
                  </a:txBody>
                  <a:tcPr marL="51435" marR="51435" marT="0" marB="0"/>
                </a:tc>
                <a:tc>
                  <a:txBody>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G03 X 300 Y 370 R 130 F 200  or</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G02 X 250 Y 350 CX 270 CY 370 F200</a:t>
                      </a:r>
                    </a:p>
                  </a:txBody>
                  <a:tcPr marL="51435" marR="51435"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958122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typical command blocks</a:t>
            </a:r>
          </a:p>
        </p:txBody>
      </p:sp>
      <p:sp>
        <p:nvSpPr>
          <p:cNvPr id="3" name="Content Placeholder 2"/>
          <p:cNvSpPr>
            <a:spLocks noGrp="1"/>
          </p:cNvSpPr>
          <p:nvPr>
            <p:ph idx="1"/>
          </p:nvPr>
        </p:nvSpPr>
        <p:spPr/>
        <p:txBody>
          <a:bodyPr/>
          <a:lstStyle/>
          <a:p>
            <a:r>
              <a:rPr lang="en-US" dirty="0"/>
              <a:t>N006   G90 G00 X20 Y30 </a:t>
            </a:r>
          </a:p>
          <a:p>
            <a:r>
              <a:rPr lang="en-US" dirty="0"/>
              <a:t>N007   Y50</a:t>
            </a:r>
          </a:p>
          <a:p>
            <a:r>
              <a:rPr lang="en-US" dirty="0"/>
              <a:t>N008   G01  X100 Y100 F200</a:t>
            </a:r>
          </a:p>
          <a:p>
            <a:r>
              <a:rPr lang="en-US" dirty="0"/>
              <a:t>N009   G02 X140  R200 </a:t>
            </a:r>
          </a:p>
          <a:p>
            <a:r>
              <a:rPr lang="en-US" dirty="0"/>
              <a:t>N010   M30</a:t>
            </a:r>
          </a:p>
          <a:p>
            <a:endParaRPr lang="en-US" dirty="0"/>
          </a:p>
        </p:txBody>
      </p:sp>
      <p:cxnSp>
        <p:nvCxnSpPr>
          <p:cNvPr id="5" name="Straight Arrow Connector 4"/>
          <p:cNvCxnSpPr/>
          <p:nvPr/>
        </p:nvCxnSpPr>
        <p:spPr>
          <a:xfrm flipV="1">
            <a:off x="6069876" y="4893674"/>
            <a:ext cx="242969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a:off x="4855030" y="3678829"/>
            <a:ext cx="242969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561993" y="3858221"/>
            <a:ext cx="131885" cy="1186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Oval 14"/>
          <p:cNvSpPr/>
          <p:nvPr/>
        </p:nvSpPr>
        <p:spPr>
          <a:xfrm>
            <a:off x="6561993" y="3395501"/>
            <a:ext cx="131885" cy="1186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p:cNvSpPr/>
          <p:nvPr/>
        </p:nvSpPr>
        <p:spPr>
          <a:xfrm>
            <a:off x="7988671" y="2807515"/>
            <a:ext cx="131885" cy="1186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16"/>
          <p:cNvSpPr/>
          <p:nvPr/>
        </p:nvSpPr>
        <p:spPr>
          <a:xfrm>
            <a:off x="9330884" y="2827357"/>
            <a:ext cx="131885" cy="1186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9" name="Straight Arrow Connector 18"/>
          <p:cNvCxnSpPr>
            <a:stCxn id="12" idx="0"/>
            <a:endCxn id="15" idx="4"/>
          </p:cNvCxnSpPr>
          <p:nvPr/>
        </p:nvCxnSpPr>
        <p:spPr>
          <a:xfrm flipV="1">
            <a:off x="6627935" y="3514197"/>
            <a:ext cx="0" cy="344024"/>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6" idx="4"/>
          </p:cNvCxnSpPr>
          <p:nvPr/>
        </p:nvCxnSpPr>
        <p:spPr>
          <a:xfrm flipV="1">
            <a:off x="6627935" y="2926211"/>
            <a:ext cx="1426678" cy="52535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599956" y="4012807"/>
            <a:ext cx="684764" cy="300082"/>
          </a:xfrm>
          <a:prstGeom prst="rect">
            <a:avLst/>
          </a:prstGeom>
          <a:noFill/>
        </p:spPr>
        <p:txBody>
          <a:bodyPr wrap="square" rtlCol="0">
            <a:spAutoFit/>
          </a:bodyPr>
          <a:lstStyle/>
          <a:p>
            <a:r>
              <a:rPr lang="en-US" sz="1350" dirty="0"/>
              <a:t>(20,30)</a:t>
            </a:r>
          </a:p>
        </p:txBody>
      </p:sp>
      <p:sp>
        <p:nvSpPr>
          <p:cNvPr id="31" name="TextBox 30"/>
          <p:cNvSpPr txBox="1"/>
          <p:nvPr/>
        </p:nvSpPr>
        <p:spPr>
          <a:xfrm>
            <a:off x="6133180" y="3126393"/>
            <a:ext cx="684764" cy="300082"/>
          </a:xfrm>
          <a:prstGeom prst="rect">
            <a:avLst/>
          </a:prstGeom>
          <a:noFill/>
        </p:spPr>
        <p:txBody>
          <a:bodyPr wrap="square" rtlCol="0">
            <a:spAutoFit/>
          </a:bodyPr>
          <a:lstStyle/>
          <a:p>
            <a:r>
              <a:rPr lang="en-US" sz="1350" dirty="0"/>
              <a:t>(20,50)</a:t>
            </a:r>
          </a:p>
        </p:txBody>
      </p:sp>
      <p:sp>
        <p:nvSpPr>
          <p:cNvPr id="32" name="TextBox 31"/>
          <p:cNvSpPr txBox="1"/>
          <p:nvPr/>
        </p:nvSpPr>
        <p:spPr>
          <a:xfrm>
            <a:off x="7774828" y="2987894"/>
            <a:ext cx="837844" cy="507831"/>
          </a:xfrm>
          <a:prstGeom prst="rect">
            <a:avLst/>
          </a:prstGeom>
          <a:noFill/>
        </p:spPr>
        <p:txBody>
          <a:bodyPr wrap="square" rtlCol="0">
            <a:spAutoFit/>
          </a:bodyPr>
          <a:lstStyle/>
          <a:p>
            <a:r>
              <a:rPr lang="en-US" sz="1350" dirty="0"/>
              <a:t>(100,100)</a:t>
            </a:r>
          </a:p>
        </p:txBody>
      </p:sp>
      <p:sp>
        <p:nvSpPr>
          <p:cNvPr id="33" name="TextBox 32"/>
          <p:cNvSpPr txBox="1"/>
          <p:nvPr/>
        </p:nvSpPr>
        <p:spPr>
          <a:xfrm>
            <a:off x="8948097" y="2955299"/>
            <a:ext cx="811468" cy="507831"/>
          </a:xfrm>
          <a:prstGeom prst="rect">
            <a:avLst/>
          </a:prstGeom>
          <a:noFill/>
        </p:spPr>
        <p:txBody>
          <a:bodyPr wrap="square" rtlCol="0">
            <a:spAutoFit/>
          </a:bodyPr>
          <a:lstStyle/>
          <a:p>
            <a:r>
              <a:rPr lang="en-US" sz="1350" dirty="0"/>
              <a:t>(140,100)</a:t>
            </a:r>
          </a:p>
        </p:txBody>
      </p:sp>
      <p:sp>
        <p:nvSpPr>
          <p:cNvPr id="34" name="TextBox 33"/>
          <p:cNvSpPr txBox="1"/>
          <p:nvPr/>
        </p:nvSpPr>
        <p:spPr>
          <a:xfrm>
            <a:off x="8511247" y="4755173"/>
            <a:ext cx="684764" cy="300082"/>
          </a:xfrm>
          <a:prstGeom prst="rect">
            <a:avLst/>
          </a:prstGeom>
          <a:noFill/>
        </p:spPr>
        <p:txBody>
          <a:bodyPr wrap="square" rtlCol="0">
            <a:spAutoFit/>
          </a:bodyPr>
          <a:lstStyle/>
          <a:p>
            <a:r>
              <a:rPr lang="en-US" sz="1350" dirty="0"/>
              <a:t>X</a:t>
            </a:r>
          </a:p>
        </p:txBody>
      </p:sp>
      <p:sp>
        <p:nvSpPr>
          <p:cNvPr id="35" name="TextBox 34"/>
          <p:cNvSpPr txBox="1"/>
          <p:nvPr/>
        </p:nvSpPr>
        <p:spPr>
          <a:xfrm>
            <a:off x="5790798" y="2196821"/>
            <a:ext cx="684764" cy="300082"/>
          </a:xfrm>
          <a:prstGeom prst="rect">
            <a:avLst/>
          </a:prstGeom>
          <a:noFill/>
        </p:spPr>
        <p:txBody>
          <a:bodyPr wrap="square" rtlCol="0">
            <a:spAutoFit/>
          </a:bodyPr>
          <a:lstStyle/>
          <a:p>
            <a:r>
              <a:rPr lang="en-US" sz="1350" dirty="0"/>
              <a:t>     Y</a:t>
            </a:r>
          </a:p>
        </p:txBody>
      </p:sp>
      <p:sp>
        <p:nvSpPr>
          <p:cNvPr id="4" name="Arc 3"/>
          <p:cNvSpPr/>
          <p:nvPr/>
        </p:nvSpPr>
        <p:spPr>
          <a:xfrm>
            <a:off x="7964836" y="2728367"/>
            <a:ext cx="1497932" cy="457372"/>
          </a:xfrm>
          <a:prstGeom prst="arc">
            <a:avLst>
              <a:gd name="adj1" fmla="val 11301276"/>
              <a:gd name="adj2" fmla="val 21043457"/>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Tree>
    <p:extLst>
      <p:ext uri="{BB962C8B-B14F-4D97-AF65-F5344CB8AC3E}">
        <p14:creationId xmlns:p14="http://schemas.microsoft.com/office/powerpoint/2010/main" val="33564385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 starting declarations</a:t>
            </a:r>
          </a:p>
        </p:txBody>
      </p:sp>
      <p:sp>
        <p:nvSpPr>
          <p:cNvPr id="3" name="Content Placeholder 2"/>
          <p:cNvSpPr>
            <a:spLocks noGrp="1"/>
          </p:cNvSpPr>
          <p:nvPr>
            <p:ph idx="1"/>
          </p:nvPr>
        </p:nvSpPr>
        <p:spPr/>
        <p:txBody>
          <a:bodyPr>
            <a:normAutofit fontScale="85000" lnSpcReduction="20000"/>
          </a:bodyPr>
          <a:lstStyle/>
          <a:p>
            <a:r>
              <a:rPr lang="en-US" dirty="0"/>
              <a:t>Program may start with a number of declarations </a:t>
            </a:r>
          </a:p>
          <a:p>
            <a:r>
              <a:rPr lang="en-US" dirty="0"/>
              <a:t>Whether we want an incremental or absolute system of reference</a:t>
            </a:r>
          </a:p>
          <a:p>
            <a:r>
              <a:rPr lang="en-US" dirty="0"/>
              <a:t>Whether a number of options, if previously activated, are to be cancelled</a:t>
            </a:r>
          </a:p>
          <a:p>
            <a:r>
              <a:rPr lang="en-US" dirty="0"/>
              <a:t>Whether there is a declaration on the type of coordinate system or offset from such a coordinate system</a:t>
            </a:r>
          </a:p>
          <a:p>
            <a:r>
              <a:rPr lang="en-US" dirty="0"/>
              <a:t>Whether there is any declaration on tool / cutter and its length and diameter offsets</a:t>
            </a:r>
          </a:p>
          <a:p>
            <a:pPr marL="0" indent="1371600">
              <a:buNone/>
            </a:pPr>
            <a:r>
              <a:rPr lang="en-GB" dirty="0"/>
              <a:t>N001	G90 G40 G49 G80 G53 X0 Y0 ZO;</a:t>
            </a:r>
            <a:endParaRPr lang="en-US" dirty="0"/>
          </a:p>
          <a:p>
            <a:pPr marL="0" indent="1371600">
              <a:buNone/>
            </a:pPr>
            <a:r>
              <a:rPr lang="en-GB" dirty="0"/>
              <a:t>N002	M6 T12;</a:t>
            </a:r>
            <a:endParaRPr lang="en-US" dirty="0"/>
          </a:p>
          <a:p>
            <a:pPr marL="0" indent="1371600">
              <a:buNone/>
            </a:pPr>
            <a:r>
              <a:rPr lang="en-GB" dirty="0"/>
              <a:t>N003	G0 G90 G56 X-10 Y-10;</a:t>
            </a:r>
            <a:endParaRPr lang="en-US" dirty="0"/>
          </a:p>
          <a:p>
            <a:pPr marL="0" indent="1371600">
              <a:buNone/>
            </a:pPr>
            <a:r>
              <a:rPr lang="en-GB" dirty="0"/>
              <a:t>N004	M3 S2000;</a:t>
            </a:r>
            <a:endParaRPr lang="en-US" dirty="0"/>
          </a:p>
          <a:p>
            <a:pPr marL="0" indent="1371600">
              <a:buNone/>
            </a:pPr>
            <a:r>
              <a:rPr lang="en-GB" dirty="0"/>
              <a:t>N005	G43 H12 Z50;</a:t>
            </a:r>
            <a:endParaRPr lang="en-US" dirty="0"/>
          </a:p>
          <a:p>
            <a:endParaRPr lang="en-US" dirty="0"/>
          </a:p>
        </p:txBody>
      </p:sp>
    </p:spTree>
    <p:extLst>
      <p:ext uri="{BB962C8B-B14F-4D97-AF65-F5344CB8AC3E}">
        <p14:creationId xmlns:p14="http://schemas.microsoft.com/office/powerpoint/2010/main" val="30062990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structure – main program</a:t>
            </a:r>
          </a:p>
        </p:txBody>
      </p:sp>
      <p:sp>
        <p:nvSpPr>
          <p:cNvPr id="3" name="Content Placeholder 2"/>
          <p:cNvSpPr>
            <a:spLocks noGrp="1"/>
          </p:cNvSpPr>
          <p:nvPr>
            <p:ph idx="1"/>
          </p:nvPr>
        </p:nvSpPr>
        <p:spPr/>
        <p:txBody>
          <a:bodyPr/>
          <a:lstStyle/>
          <a:p>
            <a:r>
              <a:rPr lang="en-US" dirty="0"/>
              <a:t>The main body of the program may contain the various movements required </a:t>
            </a:r>
          </a:p>
          <a:p>
            <a:r>
              <a:rPr lang="en-US" dirty="0"/>
              <a:t>Alternatively – it may contain calls to subroutines which in their turn – contain various motion commands </a:t>
            </a:r>
          </a:p>
          <a:p>
            <a:r>
              <a:rPr lang="en-US" dirty="0"/>
              <a:t>A typical program may have a structure as follows </a:t>
            </a:r>
          </a:p>
          <a:p>
            <a:endParaRPr lang="en-US" dirty="0"/>
          </a:p>
          <a:p>
            <a:endParaRPr lang="en-US" dirty="0"/>
          </a:p>
        </p:txBody>
      </p:sp>
    </p:spTree>
    <p:extLst>
      <p:ext uri="{BB962C8B-B14F-4D97-AF65-F5344CB8AC3E}">
        <p14:creationId xmlns:p14="http://schemas.microsoft.com/office/powerpoint/2010/main" val="3197055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sp>
        <p:nvSpPr>
          <p:cNvPr id="4" name="Rectangle 3"/>
          <p:cNvSpPr/>
          <p:nvPr/>
        </p:nvSpPr>
        <p:spPr>
          <a:xfrm>
            <a:off x="5843517" y="2433566"/>
            <a:ext cx="4300730" cy="1938992"/>
          </a:xfrm>
          <a:prstGeom prst="rect">
            <a:avLst/>
          </a:prstGeom>
        </p:spPr>
        <p:txBody>
          <a:bodyPr wrap="square">
            <a:spAutoFit/>
          </a:bodyPr>
          <a:lstStyle/>
          <a:p>
            <a:r>
              <a:rPr lang="en-US" sz="2400" dirty="0"/>
              <a:t>Subroutine call</a:t>
            </a:r>
          </a:p>
          <a:p>
            <a:r>
              <a:rPr lang="en-US" sz="2400" dirty="0"/>
              <a:t>Canned drilling cycle</a:t>
            </a:r>
          </a:p>
          <a:p>
            <a:r>
              <a:rPr lang="en-US" sz="2400" dirty="0"/>
              <a:t>Repeat loop</a:t>
            </a:r>
          </a:p>
          <a:p>
            <a:r>
              <a:rPr lang="en-US" sz="2400" dirty="0"/>
              <a:t>Cutter diameter compensation</a:t>
            </a:r>
          </a:p>
          <a:p>
            <a:r>
              <a:rPr lang="en-US" sz="2400" dirty="0"/>
              <a:t>Cycle cancellation</a:t>
            </a:r>
          </a:p>
        </p:txBody>
      </p:sp>
      <p:sp>
        <p:nvSpPr>
          <p:cNvPr id="5" name="Rectangle 4"/>
          <p:cNvSpPr/>
          <p:nvPr/>
        </p:nvSpPr>
        <p:spPr>
          <a:xfrm>
            <a:off x="2152650" y="2433566"/>
            <a:ext cx="4572000" cy="1938992"/>
          </a:xfrm>
          <a:prstGeom prst="rect">
            <a:avLst/>
          </a:prstGeom>
        </p:spPr>
        <p:txBody>
          <a:bodyPr>
            <a:spAutoFit/>
          </a:bodyPr>
          <a:lstStyle/>
          <a:p>
            <a:pPr lvl="0"/>
            <a:r>
              <a:rPr lang="en-US" sz="2400" dirty="0">
                <a:solidFill>
                  <a:prstClr val="black"/>
                </a:solidFill>
              </a:rPr>
              <a:t>Mirror Imaging</a:t>
            </a:r>
          </a:p>
          <a:p>
            <a:pPr lvl="0"/>
            <a:r>
              <a:rPr lang="en-US" sz="2400" dirty="0">
                <a:solidFill>
                  <a:prstClr val="black"/>
                </a:solidFill>
              </a:rPr>
              <a:t>Linear interpolation</a:t>
            </a:r>
          </a:p>
          <a:p>
            <a:pPr lvl="0"/>
            <a:r>
              <a:rPr lang="en-US" sz="2400" dirty="0">
                <a:solidFill>
                  <a:prstClr val="black"/>
                </a:solidFill>
              </a:rPr>
              <a:t>Circular interpolation</a:t>
            </a:r>
          </a:p>
          <a:p>
            <a:pPr lvl="0"/>
            <a:r>
              <a:rPr lang="en-US" sz="2400" dirty="0">
                <a:solidFill>
                  <a:prstClr val="black"/>
                </a:solidFill>
              </a:rPr>
              <a:t>Tool length offset</a:t>
            </a:r>
          </a:p>
          <a:p>
            <a:pPr lvl="0"/>
            <a:r>
              <a:rPr lang="en-US" sz="2400" dirty="0">
                <a:solidFill>
                  <a:prstClr val="black"/>
                </a:solidFill>
              </a:rPr>
              <a:t>Tool diameter offset</a:t>
            </a:r>
          </a:p>
        </p:txBody>
      </p:sp>
    </p:spTree>
    <p:extLst>
      <p:ext uri="{BB962C8B-B14F-4D97-AF65-F5344CB8AC3E}">
        <p14:creationId xmlns:p14="http://schemas.microsoft.com/office/powerpoint/2010/main" val="4125189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816" y="1065596"/>
            <a:ext cx="2140593" cy="729205"/>
          </a:xfrm>
        </p:spPr>
        <p:txBody>
          <a:bodyPr>
            <a:normAutofit/>
          </a:bodyPr>
          <a:lstStyle/>
          <a:p>
            <a:r>
              <a:rPr lang="en-US" sz="1800" dirty="0"/>
              <a:t>Example programs</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7332" y="1624084"/>
            <a:ext cx="3599486" cy="4763068"/>
          </a:xfrm>
          <a:prstGeom prst="rect">
            <a:avLst/>
          </a:prstGeom>
          <a:noFill/>
          <a:ln>
            <a:noFill/>
          </a:ln>
        </p:spPr>
      </p:pic>
      <p:sp>
        <p:nvSpPr>
          <p:cNvPr id="7" name="Rectangle 2"/>
          <p:cNvSpPr>
            <a:spLocks noChangeArrowheads="1"/>
          </p:cNvSpPr>
          <p:nvPr/>
        </p:nvSpPr>
        <p:spPr bwMode="auto">
          <a:xfrm>
            <a:off x="1524001" y="71875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7" name="TextBox 16"/>
          <p:cNvSpPr txBox="1"/>
          <p:nvPr/>
        </p:nvSpPr>
        <p:spPr>
          <a:xfrm>
            <a:off x="6222278" y="1348312"/>
            <a:ext cx="1970590" cy="1323439"/>
          </a:xfrm>
          <a:prstGeom prst="rect">
            <a:avLst/>
          </a:prstGeom>
          <a:noFill/>
        </p:spPr>
        <p:txBody>
          <a:bodyPr wrap="square" rtlCol="0">
            <a:spAutoFit/>
          </a:bodyPr>
          <a:lstStyle/>
          <a:p>
            <a:r>
              <a:rPr lang="en-US" sz="1600" dirty="0"/>
              <a:t>Mirror Imaging</a:t>
            </a:r>
          </a:p>
          <a:p>
            <a:r>
              <a:rPr lang="en-US" sz="1600" dirty="0"/>
              <a:t>Linear interpolation</a:t>
            </a:r>
          </a:p>
          <a:p>
            <a:r>
              <a:rPr lang="en-US" sz="1600" dirty="0"/>
              <a:t>Circular interpolation</a:t>
            </a:r>
          </a:p>
          <a:p>
            <a:r>
              <a:rPr lang="en-US" sz="1600" dirty="0"/>
              <a:t>Tool length offset</a:t>
            </a:r>
          </a:p>
          <a:p>
            <a:r>
              <a:rPr lang="en-US" sz="1600" dirty="0"/>
              <a:t>Tool diameter offset</a:t>
            </a:r>
          </a:p>
        </p:txBody>
      </p:sp>
      <p:sp>
        <p:nvSpPr>
          <p:cNvPr id="18" name="Rectangle 17"/>
          <p:cNvSpPr/>
          <p:nvPr/>
        </p:nvSpPr>
        <p:spPr>
          <a:xfrm>
            <a:off x="7358592" y="3588921"/>
            <a:ext cx="2144210" cy="1323439"/>
          </a:xfrm>
          <a:prstGeom prst="rect">
            <a:avLst/>
          </a:prstGeom>
        </p:spPr>
        <p:txBody>
          <a:bodyPr wrap="square">
            <a:spAutoFit/>
          </a:bodyPr>
          <a:lstStyle/>
          <a:p>
            <a:r>
              <a:rPr lang="en-US" sz="1600" dirty="0"/>
              <a:t>Subroutine call</a:t>
            </a:r>
          </a:p>
          <a:p>
            <a:r>
              <a:rPr lang="en-US" sz="1600" dirty="0"/>
              <a:t>Canned drilling cycle</a:t>
            </a:r>
          </a:p>
          <a:p>
            <a:r>
              <a:rPr lang="en-US" sz="1600" dirty="0"/>
              <a:t>Repeat loop</a:t>
            </a:r>
          </a:p>
          <a:p>
            <a:r>
              <a:rPr lang="en-US" sz="1600" dirty="0"/>
              <a:t>Cutter compensation</a:t>
            </a:r>
          </a:p>
          <a:p>
            <a:r>
              <a:rPr lang="en-US" sz="1600" dirty="0"/>
              <a:t>Cycle cancellation</a:t>
            </a:r>
          </a:p>
        </p:txBody>
      </p:sp>
    </p:spTree>
    <p:extLst>
      <p:ext uri="{BB962C8B-B14F-4D97-AF65-F5344CB8AC3E}">
        <p14:creationId xmlns:p14="http://schemas.microsoft.com/office/powerpoint/2010/main" val="39059394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p>
        </p:txBody>
      </p:sp>
      <p:sp>
        <p:nvSpPr>
          <p:cNvPr id="3" name="Content Placeholder 2"/>
          <p:cNvSpPr>
            <a:spLocks noGrp="1"/>
          </p:cNvSpPr>
          <p:nvPr>
            <p:ph idx="1"/>
          </p:nvPr>
        </p:nvSpPr>
        <p:spPr>
          <a:xfrm>
            <a:off x="4943597" y="501446"/>
            <a:ext cx="2231021" cy="5268388"/>
          </a:xfrm>
        </p:spPr>
        <p:txBody>
          <a:bodyPr>
            <a:normAutofit fontScale="47500" lnSpcReduction="20000"/>
          </a:bodyPr>
          <a:lstStyle/>
          <a:p>
            <a:r>
              <a:rPr lang="en-US" sz="3400" dirty="0"/>
              <a:t>Milling subroutine</a:t>
            </a:r>
          </a:p>
          <a:p>
            <a:r>
              <a:rPr lang="en-US" dirty="0"/>
              <a:t>N02 M03 S1200 F500;</a:t>
            </a:r>
          </a:p>
          <a:p>
            <a:r>
              <a:rPr lang="en-US" dirty="0"/>
              <a:t>N03 G42 D03 G00 X0 Y0;</a:t>
            </a:r>
          </a:p>
          <a:p>
            <a:r>
              <a:rPr lang="en-US" dirty="0"/>
              <a:t>N04 Z -2.0;</a:t>
            </a:r>
          </a:p>
          <a:p>
            <a:r>
              <a:rPr lang="en-US" dirty="0"/>
              <a:t>N05 G01 X12 Y0;</a:t>
            </a:r>
          </a:p>
          <a:p>
            <a:r>
              <a:rPr lang="en-US" dirty="0"/>
              <a:t>N06 G02 X20 Y8 R8;</a:t>
            </a:r>
          </a:p>
          <a:p>
            <a:r>
              <a:rPr lang="en-US" dirty="0"/>
              <a:t>N07 G01 X18 Y30;</a:t>
            </a:r>
          </a:p>
          <a:p>
            <a:r>
              <a:rPr lang="en-US" dirty="0"/>
              <a:t>N08 G02 X30 Y42 R12;</a:t>
            </a:r>
          </a:p>
          <a:p>
            <a:r>
              <a:rPr lang="en-US" dirty="0"/>
              <a:t>N09 G01 X30 Y77;</a:t>
            </a:r>
          </a:p>
          <a:p>
            <a:r>
              <a:rPr lang="en-US" dirty="0"/>
              <a:t>N10 G03 X30 Y127 R25;</a:t>
            </a:r>
          </a:p>
          <a:p>
            <a:r>
              <a:rPr lang="en-US" dirty="0"/>
              <a:t>N11 G02 X30 Y152 R12.5;</a:t>
            </a:r>
          </a:p>
          <a:p>
            <a:r>
              <a:rPr lang="en-US" dirty="0"/>
              <a:t>N12 G03 X30 Y117 R17.5;</a:t>
            </a:r>
          </a:p>
          <a:p>
            <a:r>
              <a:rPr lang="en-US" dirty="0"/>
              <a:t>N13 G02 X30 Y92 R12.5;</a:t>
            </a:r>
          </a:p>
          <a:p>
            <a:r>
              <a:rPr lang="en-US" dirty="0"/>
              <a:t>N14 G01 X0 Y92;</a:t>
            </a:r>
          </a:p>
          <a:p>
            <a:r>
              <a:rPr lang="en-US" dirty="0"/>
              <a:t>N15 G01 Z30;</a:t>
            </a:r>
          </a:p>
          <a:p>
            <a:r>
              <a:rPr lang="en-US" dirty="0"/>
              <a:t>N16 G40 Y-12;</a:t>
            </a:r>
          </a:p>
          <a:p>
            <a:r>
              <a:rPr lang="en-US" dirty="0"/>
              <a:t>N17 M05;</a:t>
            </a:r>
          </a:p>
          <a:p>
            <a:r>
              <a:rPr lang="en-US" dirty="0"/>
              <a:t>N18 M99;</a:t>
            </a:r>
          </a:p>
          <a:p>
            <a:endParaRPr lang="en-US" dirty="0"/>
          </a:p>
          <a:p>
            <a:endParaRPr lang="en-US" dirty="0"/>
          </a:p>
        </p:txBody>
      </p:sp>
      <p:sp>
        <p:nvSpPr>
          <p:cNvPr id="4" name="Rectangle 3"/>
          <p:cNvSpPr/>
          <p:nvPr/>
        </p:nvSpPr>
        <p:spPr>
          <a:xfrm>
            <a:off x="7296153" y="1690689"/>
            <a:ext cx="2913926" cy="3416320"/>
          </a:xfrm>
          <a:prstGeom prst="rect">
            <a:avLst/>
          </a:prstGeom>
        </p:spPr>
        <p:txBody>
          <a:bodyPr wrap="square">
            <a:spAutoFit/>
          </a:bodyPr>
          <a:lstStyle/>
          <a:p>
            <a:r>
              <a:rPr lang="en-US" sz="1350" u="sng" dirty="0"/>
              <a:t>Drilling Subroutine: (P0038)</a:t>
            </a:r>
            <a:endParaRPr lang="en-US" sz="1350" dirty="0"/>
          </a:p>
          <a:p>
            <a:r>
              <a:rPr lang="en-US" sz="1350" dirty="0"/>
              <a:t> </a:t>
            </a:r>
          </a:p>
          <a:p>
            <a:r>
              <a:rPr lang="en-US" sz="1350" dirty="0"/>
              <a:t>N50 G90 G40 G49 G80 G53 X0 Y0 Z0;</a:t>
            </a:r>
          </a:p>
          <a:p>
            <a:r>
              <a:rPr lang="en-US" sz="1350" dirty="0"/>
              <a:t>N51 M06 T04;</a:t>
            </a:r>
          </a:p>
          <a:p>
            <a:r>
              <a:rPr lang="en-US" sz="1350" dirty="0"/>
              <a:t>N52 M03 S1500;</a:t>
            </a:r>
          </a:p>
          <a:p>
            <a:r>
              <a:rPr lang="en-US" sz="1350" dirty="0"/>
              <a:t>N53 G56 G0 G90 X0 Y0;</a:t>
            </a:r>
          </a:p>
          <a:p>
            <a:r>
              <a:rPr lang="en-US" sz="1350" dirty="0"/>
              <a:t>N54 G43 H04 Z20;</a:t>
            </a:r>
          </a:p>
          <a:p>
            <a:r>
              <a:rPr lang="en-US" sz="1350" dirty="0"/>
              <a:t>N55 G81 G99 X8 Y13 Z-3.5 R15 F100;</a:t>
            </a:r>
          </a:p>
          <a:p>
            <a:r>
              <a:rPr lang="en-US" sz="1350" dirty="0"/>
              <a:t>N56 X-8 Y13;</a:t>
            </a:r>
          </a:p>
          <a:p>
            <a:r>
              <a:rPr lang="en-US" sz="1350" dirty="0"/>
              <a:t>N57 X-15 Y52;</a:t>
            </a:r>
          </a:p>
          <a:p>
            <a:r>
              <a:rPr lang="en-US" sz="1350" dirty="0"/>
              <a:t>N58 X15 Y52;</a:t>
            </a:r>
          </a:p>
          <a:p>
            <a:r>
              <a:rPr lang="en-US" sz="1350" dirty="0"/>
              <a:t>N59 G0 Z30;</a:t>
            </a:r>
          </a:p>
          <a:p>
            <a:r>
              <a:rPr lang="en-US" sz="1350" dirty="0"/>
              <a:t>N60 G0 X0 Y0;</a:t>
            </a:r>
          </a:p>
          <a:p>
            <a:r>
              <a:rPr lang="en-US" sz="1350" dirty="0"/>
              <a:t>N61 M05;</a:t>
            </a:r>
          </a:p>
          <a:p>
            <a:r>
              <a:rPr lang="en-US" sz="1350" dirty="0"/>
              <a:t>N62 M99;</a:t>
            </a:r>
          </a:p>
          <a:p>
            <a:endParaRPr lang="en-US" sz="1350" dirty="0"/>
          </a:p>
        </p:txBody>
      </p:sp>
      <p:sp>
        <p:nvSpPr>
          <p:cNvPr id="5" name="Rectangle 4"/>
          <p:cNvSpPr/>
          <p:nvPr/>
        </p:nvSpPr>
        <p:spPr>
          <a:xfrm>
            <a:off x="1908134" y="1899102"/>
            <a:ext cx="3035462" cy="3208571"/>
          </a:xfrm>
          <a:prstGeom prst="rect">
            <a:avLst/>
          </a:prstGeom>
        </p:spPr>
        <p:txBody>
          <a:bodyPr wrap="square">
            <a:spAutoFit/>
          </a:bodyPr>
          <a:lstStyle/>
          <a:p>
            <a:r>
              <a:rPr lang="en-US" sz="1350" u="sng" dirty="0"/>
              <a:t>Main </a:t>
            </a:r>
            <a:r>
              <a:rPr lang="en-US" sz="1350" u="sng" dirty="0" err="1"/>
              <a:t>Programme</a:t>
            </a:r>
            <a:r>
              <a:rPr lang="en-US" sz="1350" u="sng" dirty="0"/>
              <a:t>: (P0036)</a:t>
            </a:r>
            <a:endParaRPr lang="en-US" sz="1350" dirty="0"/>
          </a:p>
          <a:p>
            <a:r>
              <a:rPr lang="en-US" sz="1350" dirty="0"/>
              <a:t>N100 G90 G0 G40 G49 G80 G53 X0 Y0 Z0;</a:t>
            </a:r>
          </a:p>
          <a:p>
            <a:r>
              <a:rPr lang="en-US" sz="1350" dirty="0"/>
              <a:t>N101 T12 M6;</a:t>
            </a:r>
          </a:p>
          <a:p>
            <a:r>
              <a:rPr lang="en-US" sz="1350" dirty="0"/>
              <a:t>N102 G90 G56 G17 X0 Y-10;</a:t>
            </a:r>
          </a:p>
          <a:p>
            <a:r>
              <a:rPr lang="en-US" sz="1350" dirty="0"/>
              <a:t>N103 G43 H12 Z50;</a:t>
            </a:r>
          </a:p>
          <a:p>
            <a:r>
              <a:rPr lang="en-US" sz="1350" dirty="0"/>
              <a:t>N104 M98 P0037;</a:t>
            </a:r>
          </a:p>
          <a:p>
            <a:r>
              <a:rPr lang="en-US" sz="1350" dirty="0"/>
              <a:t>N105 G51.1 X0;</a:t>
            </a:r>
          </a:p>
          <a:p>
            <a:r>
              <a:rPr lang="en-US" sz="1350" dirty="0"/>
              <a:t>N106 M98 P0037;</a:t>
            </a:r>
          </a:p>
          <a:p>
            <a:r>
              <a:rPr lang="en-US" sz="1350" dirty="0"/>
              <a:t>N107 G0 Z30;</a:t>
            </a:r>
          </a:p>
          <a:p>
            <a:r>
              <a:rPr lang="en-US" sz="1350" dirty="0"/>
              <a:t>N108 G50.1 X0;</a:t>
            </a:r>
          </a:p>
          <a:p>
            <a:r>
              <a:rPr lang="en-US" sz="1350" dirty="0"/>
              <a:t>N109 M98 P0038;</a:t>
            </a:r>
          </a:p>
          <a:p>
            <a:r>
              <a:rPr lang="en-US" sz="1350" dirty="0"/>
              <a:t>N110 M05;</a:t>
            </a:r>
          </a:p>
          <a:p>
            <a:r>
              <a:rPr lang="en-US" sz="1350" dirty="0"/>
              <a:t>N111 M02;</a:t>
            </a:r>
          </a:p>
          <a:p>
            <a:r>
              <a:rPr lang="en-US" sz="1350" dirty="0"/>
              <a:t>N112 M30;</a:t>
            </a:r>
          </a:p>
        </p:txBody>
      </p:sp>
      <p:pic>
        <p:nvPicPr>
          <p:cNvPr id="6"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325907" y="3008781"/>
            <a:ext cx="1543903" cy="2761053"/>
          </a:xfrm>
          <a:prstGeom prst="rect">
            <a:avLst/>
          </a:prstGeom>
          <a:noFill/>
          <a:ln>
            <a:noFill/>
          </a:ln>
        </p:spPr>
      </p:pic>
      <p:sp>
        <p:nvSpPr>
          <p:cNvPr id="7" name="Oval 6">
            <a:extLst>
              <a:ext uri="{FF2B5EF4-FFF2-40B4-BE49-F238E27FC236}">
                <a16:creationId xmlns:a16="http://schemas.microsoft.com/office/drawing/2014/main" id="{DD06E242-B31B-4E2C-AFB5-A3B15B92EA25}"/>
              </a:ext>
            </a:extLst>
          </p:cNvPr>
          <p:cNvSpPr/>
          <p:nvPr/>
        </p:nvSpPr>
        <p:spPr>
          <a:xfrm>
            <a:off x="3753046" y="5371667"/>
            <a:ext cx="450166" cy="45016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9E2278A-19DB-4A73-A4C1-05EF674433BB}"/>
              </a:ext>
            </a:extLst>
          </p:cNvPr>
          <p:cNvSpPr/>
          <p:nvPr/>
        </p:nvSpPr>
        <p:spPr>
          <a:xfrm>
            <a:off x="5886450" y="5821833"/>
            <a:ext cx="1682750" cy="450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E5D8734-AF70-4502-8C4A-554D1872B3B8}"/>
              </a:ext>
            </a:extLst>
          </p:cNvPr>
          <p:cNvSpPr/>
          <p:nvPr/>
        </p:nvSpPr>
        <p:spPr>
          <a:xfrm>
            <a:off x="5464143" y="5096001"/>
            <a:ext cx="292100" cy="55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720394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FA71-6DC9-4478-B569-1FF6EC25F89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624E5E9-D66D-41CB-BD8C-445977F4DAA2}"/>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75992C64-2CE6-4147-A6DC-DE37EC7E26AC}"/>
              </a:ext>
            </a:extLst>
          </p:cNvPr>
          <p:cNvSpPr/>
          <p:nvPr/>
        </p:nvSpPr>
        <p:spPr>
          <a:xfrm>
            <a:off x="3751007" y="4886218"/>
            <a:ext cx="4277033" cy="1033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79DBA86-E656-4746-BC00-B5ED37D15F33}"/>
              </a:ext>
            </a:extLst>
          </p:cNvPr>
          <p:cNvSpPr/>
          <p:nvPr/>
        </p:nvSpPr>
        <p:spPr>
          <a:xfrm>
            <a:off x="4286865" y="4106759"/>
            <a:ext cx="2576052" cy="77945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Z2 is the job height</a:t>
            </a:r>
            <a:endParaRPr lang="en-IN" dirty="0"/>
          </a:p>
        </p:txBody>
      </p:sp>
      <p:grpSp>
        <p:nvGrpSpPr>
          <p:cNvPr id="8" name="Group 7">
            <a:extLst>
              <a:ext uri="{FF2B5EF4-FFF2-40B4-BE49-F238E27FC236}">
                <a16:creationId xmlns:a16="http://schemas.microsoft.com/office/drawing/2014/main" id="{7AA62415-CCED-4528-9440-BA209CAE43AB}"/>
              </a:ext>
            </a:extLst>
          </p:cNvPr>
          <p:cNvGrpSpPr/>
          <p:nvPr/>
        </p:nvGrpSpPr>
        <p:grpSpPr>
          <a:xfrm>
            <a:off x="5653549" y="777709"/>
            <a:ext cx="884902" cy="2843917"/>
            <a:chOff x="3867885" y="443724"/>
            <a:chExt cx="884902" cy="2843917"/>
          </a:xfrm>
        </p:grpSpPr>
        <p:sp>
          <p:nvSpPr>
            <p:cNvPr id="6" name="Arrow: Down 5">
              <a:extLst>
                <a:ext uri="{FF2B5EF4-FFF2-40B4-BE49-F238E27FC236}">
                  <a16:creationId xmlns:a16="http://schemas.microsoft.com/office/drawing/2014/main" id="{CCE37D01-363A-4EDD-A96C-441016871178}"/>
                </a:ext>
              </a:extLst>
            </p:cNvPr>
            <p:cNvSpPr/>
            <p:nvPr/>
          </p:nvSpPr>
          <p:spPr>
            <a:xfrm>
              <a:off x="3867885" y="1962078"/>
              <a:ext cx="884902" cy="1325563"/>
            </a:xfrm>
            <a:prstGeom prst="downArrow">
              <a:avLst>
                <a:gd name="adj1" fmla="val 50000"/>
                <a:gd name="adj2" fmla="val 6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Z1</a:t>
              </a:r>
              <a:endParaRPr lang="en-IN" dirty="0"/>
            </a:p>
          </p:txBody>
        </p:sp>
        <p:sp>
          <p:nvSpPr>
            <p:cNvPr id="7" name="Rectangle 6">
              <a:extLst>
                <a:ext uri="{FF2B5EF4-FFF2-40B4-BE49-F238E27FC236}">
                  <a16:creationId xmlns:a16="http://schemas.microsoft.com/office/drawing/2014/main" id="{4F01CC7B-7FA8-4A75-9F18-5E9D50612F41}"/>
                </a:ext>
              </a:extLst>
            </p:cNvPr>
            <p:cNvSpPr/>
            <p:nvPr/>
          </p:nvSpPr>
          <p:spPr>
            <a:xfrm>
              <a:off x="3867885" y="443724"/>
              <a:ext cx="884902" cy="151835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Spindle</a:t>
              </a:r>
              <a:endParaRPr lang="en-IN" dirty="0"/>
            </a:p>
          </p:txBody>
        </p:sp>
      </p:grpSp>
      <p:sp>
        <p:nvSpPr>
          <p:cNvPr id="17" name="Rectangle 16">
            <a:extLst>
              <a:ext uri="{FF2B5EF4-FFF2-40B4-BE49-F238E27FC236}">
                <a16:creationId xmlns:a16="http://schemas.microsoft.com/office/drawing/2014/main" id="{5C677A36-8FEB-42DC-B747-B6636EAF8454}"/>
              </a:ext>
            </a:extLst>
          </p:cNvPr>
          <p:cNvSpPr/>
          <p:nvPr/>
        </p:nvSpPr>
        <p:spPr>
          <a:xfrm>
            <a:off x="4807974" y="556106"/>
            <a:ext cx="2576052" cy="10127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Z = Z1+Z2+Z3</a:t>
            </a:r>
            <a:endParaRPr lang="en-IN" dirty="0"/>
          </a:p>
        </p:txBody>
      </p:sp>
      <p:sp>
        <p:nvSpPr>
          <p:cNvPr id="19" name="TextBox 18">
            <a:extLst>
              <a:ext uri="{FF2B5EF4-FFF2-40B4-BE49-F238E27FC236}">
                <a16:creationId xmlns:a16="http://schemas.microsoft.com/office/drawing/2014/main" id="{DB785864-0D2F-4472-A612-639F5ACBC906}"/>
              </a:ext>
            </a:extLst>
          </p:cNvPr>
          <p:cNvSpPr txBox="1"/>
          <p:nvPr/>
        </p:nvSpPr>
        <p:spPr>
          <a:xfrm>
            <a:off x="4286865" y="3429001"/>
            <a:ext cx="3097161" cy="646331"/>
          </a:xfrm>
          <a:prstGeom prst="rect">
            <a:avLst/>
          </a:prstGeom>
          <a:noFill/>
        </p:spPr>
        <p:txBody>
          <a:bodyPr wrap="square" rtlCol="0">
            <a:spAutoFit/>
          </a:bodyPr>
          <a:lstStyle/>
          <a:p>
            <a:pPr algn="ctr"/>
            <a:r>
              <a:rPr lang="en-US" dirty="0"/>
              <a:t>This </a:t>
            </a:r>
          </a:p>
          <a:p>
            <a:pPr algn="ctr"/>
            <a:r>
              <a:rPr lang="en-US" dirty="0"/>
              <a:t>gap is Z3</a:t>
            </a:r>
            <a:endParaRPr lang="en-IN" dirty="0"/>
          </a:p>
        </p:txBody>
      </p:sp>
    </p:spTree>
    <p:extLst>
      <p:ext uri="{BB962C8B-B14F-4D97-AF65-F5344CB8AC3E}">
        <p14:creationId xmlns:p14="http://schemas.microsoft.com/office/powerpoint/2010/main" val="22069173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lowchart: Process 3"/>
          <p:cNvSpPr/>
          <p:nvPr/>
        </p:nvSpPr>
        <p:spPr>
          <a:xfrm>
            <a:off x="2516606" y="2319088"/>
            <a:ext cx="2255921" cy="301391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Program start</a:t>
            </a:r>
          </a:p>
          <a:p>
            <a:r>
              <a:rPr lang="en-US" sz="2400" dirty="0">
                <a:solidFill>
                  <a:schemeClr val="tx1"/>
                </a:solidFill>
              </a:rPr>
              <a:t>Call Milling</a:t>
            </a:r>
          </a:p>
          <a:p>
            <a:r>
              <a:rPr lang="en-US" sz="2400" dirty="0">
                <a:solidFill>
                  <a:schemeClr val="tx1"/>
                </a:solidFill>
              </a:rPr>
              <a:t>Mirror imaging</a:t>
            </a:r>
          </a:p>
          <a:p>
            <a:r>
              <a:rPr lang="en-US" sz="2400" dirty="0">
                <a:solidFill>
                  <a:schemeClr val="tx1"/>
                </a:solidFill>
              </a:rPr>
              <a:t>Call Milling</a:t>
            </a:r>
          </a:p>
          <a:p>
            <a:r>
              <a:rPr lang="en-US" sz="2400" dirty="0">
                <a:solidFill>
                  <a:schemeClr val="tx1"/>
                </a:solidFill>
              </a:rPr>
              <a:t>Cancel Mirror</a:t>
            </a:r>
          </a:p>
          <a:p>
            <a:r>
              <a:rPr lang="en-US" sz="2400" dirty="0">
                <a:solidFill>
                  <a:schemeClr val="tx1"/>
                </a:solidFill>
              </a:rPr>
              <a:t>Call drilling</a:t>
            </a:r>
          </a:p>
        </p:txBody>
      </p:sp>
      <p:sp>
        <p:nvSpPr>
          <p:cNvPr id="5" name="Content Placeholder 4"/>
          <p:cNvSpPr>
            <a:spLocks noGrp="1"/>
          </p:cNvSpPr>
          <p:nvPr>
            <p:ph idx="1"/>
          </p:nvPr>
        </p:nvSpPr>
        <p:spPr>
          <a:xfrm>
            <a:off x="5259805" y="2319088"/>
            <a:ext cx="2526632" cy="84822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r>
              <a:rPr lang="en-US" dirty="0"/>
              <a:t>Milling subroutine</a:t>
            </a:r>
          </a:p>
        </p:txBody>
      </p:sp>
      <p:sp>
        <p:nvSpPr>
          <p:cNvPr id="10" name="Content Placeholder 4"/>
          <p:cNvSpPr txBox="1">
            <a:spLocks/>
          </p:cNvSpPr>
          <p:nvPr/>
        </p:nvSpPr>
        <p:spPr>
          <a:xfrm>
            <a:off x="5259805" y="3780925"/>
            <a:ext cx="2526632" cy="84822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sz="2100" dirty="0"/>
              <a:t>Drilling subroutine</a:t>
            </a:r>
          </a:p>
        </p:txBody>
      </p:sp>
    </p:spTree>
    <p:extLst>
      <p:ext uri="{BB962C8B-B14F-4D97-AF65-F5344CB8AC3E}">
        <p14:creationId xmlns:p14="http://schemas.microsoft.com/office/powerpoint/2010/main" val="25364281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152652" y="2226470"/>
            <a:ext cx="4294779" cy="2634953"/>
          </a:xfrm>
        </p:spPr>
        <p:txBody>
          <a:bodyPr>
            <a:normAutofit fontScale="32500" lnSpcReduction="20000"/>
          </a:bodyPr>
          <a:lstStyle/>
          <a:p>
            <a:pPr marL="0">
              <a:spcBef>
                <a:spcPts val="0"/>
              </a:spcBef>
            </a:pPr>
            <a:r>
              <a:rPr lang="en-US" sz="5550" dirty="0">
                <a:ea typeface="Times New Roman" panose="02020603050405020304" pitchFamily="18" charset="0"/>
              </a:rPr>
              <a:t>G00 – Rapid traverse</a:t>
            </a:r>
          </a:p>
          <a:p>
            <a:pPr marL="0">
              <a:spcBef>
                <a:spcPts val="0"/>
              </a:spcBef>
            </a:pPr>
            <a:r>
              <a:rPr lang="en-US" sz="5550" dirty="0">
                <a:ea typeface="Times New Roman" panose="02020603050405020304" pitchFamily="18" charset="0"/>
              </a:rPr>
              <a:t>G01 – Linear</a:t>
            </a:r>
          </a:p>
          <a:p>
            <a:pPr marL="0">
              <a:spcBef>
                <a:spcPts val="0"/>
              </a:spcBef>
            </a:pPr>
            <a:r>
              <a:rPr lang="en-US" sz="5550" dirty="0">
                <a:ea typeface="Times New Roman" panose="02020603050405020304" pitchFamily="18" charset="0"/>
              </a:rPr>
              <a:t>G02 – Circular CW</a:t>
            </a:r>
          </a:p>
          <a:p>
            <a:pPr marL="0">
              <a:spcBef>
                <a:spcPts val="0"/>
              </a:spcBef>
            </a:pPr>
            <a:r>
              <a:rPr lang="en-US" sz="5550" dirty="0">
                <a:ea typeface="Times New Roman" panose="02020603050405020304" pitchFamily="18" charset="0"/>
              </a:rPr>
              <a:t>G03 – Circular CCW</a:t>
            </a:r>
          </a:p>
          <a:p>
            <a:pPr marL="0">
              <a:spcBef>
                <a:spcPts val="0"/>
              </a:spcBef>
            </a:pPr>
            <a:r>
              <a:rPr lang="en-US" sz="5550" dirty="0">
                <a:ea typeface="Times New Roman" panose="02020603050405020304" pitchFamily="18" charset="0"/>
              </a:rPr>
              <a:t>G20 – Cancel GTL</a:t>
            </a:r>
          </a:p>
          <a:p>
            <a:pPr marL="0">
              <a:spcBef>
                <a:spcPts val="0"/>
              </a:spcBef>
            </a:pPr>
            <a:r>
              <a:rPr lang="en-US" sz="5550" dirty="0">
                <a:ea typeface="Times New Roman" panose="02020603050405020304" pitchFamily="18" charset="0"/>
              </a:rPr>
              <a:t>G21 – Enable GTL</a:t>
            </a:r>
          </a:p>
          <a:p>
            <a:pPr marL="0">
              <a:spcBef>
                <a:spcPts val="0"/>
              </a:spcBef>
            </a:pPr>
            <a:r>
              <a:rPr lang="en-US" sz="5550" dirty="0">
                <a:ea typeface="Times New Roman" panose="02020603050405020304" pitchFamily="18" charset="0"/>
              </a:rPr>
              <a:t>G40 – Cancel cutter radius compensation</a:t>
            </a:r>
          </a:p>
          <a:p>
            <a:pPr marL="0">
              <a:spcBef>
                <a:spcPts val="0"/>
              </a:spcBef>
            </a:pPr>
            <a:r>
              <a:rPr lang="en-US" sz="5550" dirty="0">
                <a:ea typeface="Times New Roman" panose="02020603050405020304" pitchFamily="18" charset="0"/>
              </a:rPr>
              <a:t>G41 – Cutter radius compensation left</a:t>
            </a:r>
          </a:p>
          <a:p>
            <a:pPr marL="0">
              <a:spcBef>
                <a:spcPts val="0"/>
              </a:spcBef>
            </a:pPr>
            <a:r>
              <a:rPr lang="en-US" sz="5550" dirty="0">
                <a:ea typeface="Times New Roman" panose="02020603050405020304" pitchFamily="18" charset="0"/>
              </a:rPr>
              <a:t>G42 – Cutter radius compensation right</a:t>
            </a:r>
          </a:p>
          <a:p>
            <a:pPr marL="0">
              <a:spcBef>
                <a:spcPts val="0"/>
              </a:spcBef>
            </a:pPr>
            <a:r>
              <a:rPr lang="en-US" sz="5550" dirty="0">
                <a:ea typeface="Times New Roman" panose="02020603050405020304" pitchFamily="18" charset="0"/>
              </a:rPr>
              <a:t>G81 – Canned drilling cycle </a:t>
            </a:r>
          </a:p>
          <a:p>
            <a:pPr marL="0">
              <a:spcBef>
                <a:spcPts val="0"/>
              </a:spcBef>
            </a:pPr>
            <a:r>
              <a:rPr lang="en-US" sz="5550" dirty="0">
                <a:ea typeface="Times New Roman" panose="02020603050405020304" pitchFamily="18" charset="0"/>
              </a:rPr>
              <a:t>G90 – absolute programming</a:t>
            </a:r>
          </a:p>
          <a:p>
            <a:pPr marL="0">
              <a:spcBef>
                <a:spcPts val="0"/>
              </a:spcBef>
            </a:pPr>
            <a:r>
              <a:rPr lang="en-US" sz="5550" dirty="0">
                <a:ea typeface="Times New Roman" panose="02020603050405020304" pitchFamily="18" charset="0"/>
              </a:rPr>
              <a:t>G91 – Incremental programming </a:t>
            </a:r>
          </a:p>
          <a:p>
            <a:endParaRPr lang="en-US" dirty="0"/>
          </a:p>
        </p:txBody>
      </p:sp>
      <p:sp>
        <p:nvSpPr>
          <p:cNvPr id="4" name="TextBox 3"/>
          <p:cNvSpPr txBox="1"/>
          <p:nvPr/>
        </p:nvSpPr>
        <p:spPr>
          <a:xfrm>
            <a:off x="6529317" y="2226470"/>
            <a:ext cx="3479327" cy="3333220"/>
          </a:xfrm>
          <a:prstGeom prst="rect">
            <a:avLst/>
          </a:prstGeom>
          <a:noFill/>
        </p:spPr>
        <p:txBody>
          <a:bodyPr wrap="square" rtlCol="0">
            <a:spAutoFit/>
          </a:bodyPr>
          <a:lstStyle/>
          <a:p>
            <a:pPr indent="-171450">
              <a:lnSpc>
                <a:spcPct val="90000"/>
              </a:lnSpc>
              <a:buFont typeface="Arial" panose="020B0604020202020204" pitchFamily="34" charset="0"/>
              <a:buChar char="•"/>
            </a:pPr>
            <a:r>
              <a:rPr lang="en-US" dirty="0">
                <a:solidFill>
                  <a:prstClr val="black"/>
                </a:solidFill>
                <a:ea typeface="Times New Roman" panose="02020603050405020304" pitchFamily="18" charset="0"/>
              </a:rPr>
              <a:t>M00 – program pause</a:t>
            </a:r>
          </a:p>
          <a:p>
            <a:pPr indent="-171450">
              <a:lnSpc>
                <a:spcPct val="90000"/>
              </a:lnSpc>
              <a:buFont typeface="Arial" panose="020B0604020202020204" pitchFamily="34" charset="0"/>
              <a:buChar char="•"/>
            </a:pPr>
            <a:r>
              <a:rPr lang="en-US" dirty="0">
                <a:solidFill>
                  <a:prstClr val="black"/>
                </a:solidFill>
                <a:ea typeface="Times New Roman" panose="02020603050405020304" pitchFamily="18" charset="0"/>
              </a:rPr>
              <a:t>M03 – Spindle on </a:t>
            </a:r>
          </a:p>
          <a:p>
            <a:pPr indent="-171450">
              <a:lnSpc>
                <a:spcPct val="90000"/>
              </a:lnSpc>
              <a:buFont typeface="Arial" panose="020B0604020202020204" pitchFamily="34" charset="0"/>
              <a:buChar char="•"/>
            </a:pPr>
            <a:r>
              <a:rPr lang="en-US" dirty="0">
                <a:solidFill>
                  <a:prstClr val="black"/>
                </a:solidFill>
                <a:ea typeface="Times New Roman" panose="02020603050405020304" pitchFamily="18" charset="0"/>
              </a:rPr>
              <a:t>M05 – Spindle off </a:t>
            </a:r>
          </a:p>
          <a:p>
            <a:pPr indent="-171450">
              <a:lnSpc>
                <a:spcPct val="90000"/>
              </a:lnSpc>
              <a:buFont typeface="Arial" panose="020B0604020202020204" pitchFamily="34" charset="0"/>
              <a:buChar char="•"/>
            </a:pPr>
            <a:r>
              <a:rPr lang="en-US" dirty="0">
                <a:solidFill>
                  <a:prstClr val="black"/>
                </a:solidFill>
                <a:ea typeface="Times New Roman" panose="02020603050405020304" pitchFamily="18" charset="0"/>
              </a:rPr>
              <a:t>M06 – Tool change </a:t>
            </a:r>
          </a:p>
          <a:p>
            <a:pPr indent="-171450">
              <a:lnSpc>
                <a:spcPct val="90000"/>
              </a:lnSpc>
              <a:buFont typeface="Arial" panose="020B0604020202020204" pitchFamily="34" charset="0"/>
              <a:buChar char="•"/>
            </a:pPr>
            <a:r>
              <a:rPr lang="en-US" dirty="0">
                <a:solidFill>
                  <a:prstClr val="black"/>
                </a:solidFill>
                <a:ea typeface="Times New Roman" panose="02020603050405020304" pitchFamily="18" charset="0"/>
              </a:rPr>
              <a:t>M08 – Coolant on </a:t>
            </a:r>
          </a:p>
          <a:p>
            <a:pPr indent="-171450">
              <a:lnSpc>
                <a:spcPct val="90000"/>
              </a:lnSpc>
              <a:buFont typeface="Arial" panose="020B0604020202020204" pitchFamily="34" charset="0"/>
              <a:buChar char="•"/>
            </a:pPr>
            <a:r>
              <a:rPr lang="en-US" dirty="0">
                <a:solidFill>
                  <a:prstClr val="black"/>
                </a:solidFill>
                <a:ea typeface="Times New Roman" panose="02020603050405020304" pitchFamily="18" charset="0"/>
              </a:rPr>
              <a:t>M09 – Coolant off</a:t>
            </a:r>
          </a:p>
          <a:p>
            <a:pPr indent="-171450">
              <a:lnSpc>
                <a:spcPct val="90000"/>
              </a:lnSpc>
              <a:buFont typeface="Arial" panose="020B0604020202020204" pitchFamily="34" charset="0"/>
              <a:buChar char="•"/>
            </a:pPr>
            <a:r>
              <a:rPr lang="en-US" dirty="0">
                <a:solidFill>
                  <a:prstClr val="black"/>
                </a:solidFill>
                <a:ea typeface="Times New Roman" panose="02020603050405020304" pitchFamily="18" charset="0"/>
              </a:rPr>
              <a:t> </a:t>
            </a:r>
          </a:p>
          <a:p>
            <a:pPr indent="-171450">
              <a:lnSpc>
                <a:spcPct val="90000"/>
              </a:lnSpc>
              <a:buFont typeface="Arial" panose="020B0604020202020204" pitchFamily="34" charset="0"/>
              <a:buChar char="•"/>
            </a:pPr>
            <a:r>
              <a:rPr lang="en-US" dirty="0">
                <a:solidFill>
                  <a:prstClr val="black"/>
                </a:solidFill>
                <a:ea typeface="Times New Roman" panose="02020603050405020304" pitchFamily="18" charset="0"/>
              </a:rPr>
              <a:t>CLS – call subroutine</a:t>
            </a:r>
          </a:p>
          <a:p>
            <a:pPr indent="-171450">
              <a:lnSpc>
                <a:spcPct val="90000"/>
              </a:lnSpc>
              <a:buFont typeface="Arial" panose="020B0604020202020204" pitchFamily="34" charset="0"/>
              <a:buChar char="•"/>
            </a:pPr>
            <a:r>
              <a:rPr lang="en-US" dirty="0">
                <a:solidFill>
                  <a:prstClr val="black"/>
                </a:solidFill>
                <a:ea typeface="Times New Roman" panose="02020603050405020304" pitchFamily="18" charset="0"/>
              </a:rPr>
              <a:t>RPT – Repeat</a:t>
            </a:r>
          </a:p>
          <a:p>
            <a:pPr indent="-171450">
              <a:lnSpc>
                <a:spcPct val="90000"/>
              </a:lnSpc>
              <a:buFont typeface="Arial" panose="020B0604020202020204" pitchFamily="34" charset="0"/>
              <a:buChar char="•"/>
            </a:pPr>
            <a:r>
              <a:rPr lang="en-US" dirty="0">
                <a:solidFill>
                  <a:prstClr val="black"/>
                </a:solidFill>
                <a:ea typeface="Times New Roman" panose="02020603050405020304" pitchFamily="18" charset="0"/>
              </a:rPr>
              <a:t>URT – rotate coordinate system</a:t>
            </a:r>
          </a:p>
          <a:p>
            <a:pPr indent="-171450">
              <a:lnSpc>
                <a:spcPct val="90000"/>
              </a:lnSpc>
              <a:buFont typeface="Arial" panose="020B0604020202020204" pitchFamily="34" charset="0"/>
              <a:buChar char="•"/>
            </a:pPr>
            <a:r>
              <a:rPr lang="en-US" dirty="0">
                <a:solidFill>
                  <a:prstClr val="black"/>
                </a:solidFill>
                <a:ea typeface="Times New Roman" panose="02020603050405020304" pitchFamily="18" charset="0"/>
              </a:rPr>
              <a:t>UOT – use temporary origin</a:t>
            </a:r>
          </a:p>
          <a:p>
            <a:pPr indent="-171450">
              <a:lnSpc>
                <a:spcPct val="90000"/>
              </a:lnSpc>
              <a:buFont typeface="Arial" panose="020B0604020202020204" pitchFamily="34" charset="0"/>
              <a:buChar char="•"/>
            </a:pPr>
            <a:r>
              <a:rPr lang="en-US" dirty="0">
                <a:solidFill>
                  <a:prstClr val="black"/>
                </a:solidFill>
                <a:ea typeface="Times New Roman" panose="02020603050405020304" pitchFamily="18" charset="0"/>
              </a:rPr>
              <a:t>UAO – Use absolute origin</a:t>
            </a:r>
          </a:p>
          <a:p>
            <a:pPr indent="-171450">
              <a:lnSpc>
                <a:spcPct val="90000"/>
              </a:lnSpc>
              <a:buFont typeface="Arial" panose="020B0604020202020204" pitchFamily="34" charset="0"/>
              <a:buChar char="•"/>
            </a:pPr>
            <a:r>
              <a:rPr lang="en-US" dirty="0">
                <a:solidFill>
                  <a:prstClr val="black"/>
                </a:solidFill>
                <a:ea typeface="Times New Roman" panose="02020603050405020304" pitchFamily="18" charset="0"/>
              </a:rPr>
              <a:t>ERP – End of Repeat</a:t>
            </a:r>
          </a:p>
        </p:txBody>
      </p:sp>
    </p:spTree>
    <p:extLst>
      <p:ext uri="{BB962C8B-B14F-4D97-AF65-F5344CB8AC3E}">
        <p14:creationId xmlns:p14="http://schemas.microsoft.com/office/powerpoint/2010/main" val="411120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to </a:t>
            </a:r>
            <a:r>
              <a:rPr lang="en-US" dirty="0" err="1"/>
              <a:t>Prob</a:t>
            </a:r>
            <a:r>
              <a:rPr lang="en-US" dirty="0"/>
              <a:t> 2.1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83308" y="2579428"/>
                <a:ext cx="8639032" cy="3807725"/>
              </a:xfrm>
            </p:spPr>
            <p:txBody>
              <a:bodyPr>
                <a:normAutofit/>
              </a:bodyPr>
              <a:lstStyle/>
              <a:p>
                <a:r>
                  <a:rPr lang="en-US" dirty="0"/>
                  <a:t>Applying sum of the product terms, </a:t>
                </a:r>
              </a:p>
              <a:p>
                <a:endParaRPr lang="en-US" dirty="0"/>
              </a:p>
              <a:p>
                <a:endParaRPr lang="en-US" dirty="0"/>
              </a:p>
              <a:p>
                <a:pPr marL="0" indent="914400">
                  <a:buNone/>
                </a:pPr>
                <a:r>
                  <a:rPr lang="en-US" i="1" dirty="0">
                    <a:latin typeface="+mj-lt"/>
                  </a:rPr>
                  <a:t>Signal =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oMath>
                </a14:m>
                <a:endParaRPr lang="en-US" i="1" dirty="0">
                  <a:latin typeface="+mj-lt"/>
                </a:endParaRPr>
              </a:p>
              <a:p>
                <a:pPr marL="0" indent="914400">
                  <a:buNone/>
                </a:pPr>
                <a:r>
                  <a:rPr lang="en-US" i="1" dirty="0">
                    <a:latin typeface="+mj-lt"/>
                  </a:rPr>
                  <a:t>=</a:t>
                </a:r>
                <a14:m>
                  <m:oMath xmlns:m="http://schemas.openxmlformats.org/officeDocument/2006/math">
                    <m:r>
                      <a:rPr lang="en-US" b="0" i="1" smtClean="0">
                        <a:latin typeface="Cambria Math" panose="02040503050406030204" pitchFamily="18" charset="0"/>
                      </a:rPr>
                      <m:t>   </m:t>
                    </m:r>
                    <m:r>
                      <a:rPr lang="en-US" b="0" i="1">
                        <a:latin typeface="Cambria Math" panose="02040503050406030204" pitchFamily="18" charset="0"/>
                      </a:rPr>
                      <m:t>𝐴</m:t>
                    </m:r>
                    <m:r>
                      <a:rPr lang="en-US" b="0" i="1">
                        <a:latin typeface="Cambria Math" panose="02040503050406030204" pitchFamily="18" charset="0"/>
                      </a:rPr>
                      <m:t>.</m:t>
                    </m:r>
                    <m:r>
                      <a:rPr lang="en-US" b="0" i="1">
                        <a:latin typeface="Cambria Math" panose="02040503050406030204" pitchFamily="18" charset="0"/>
                      </a:rPr>
                      <m:t>𝐵</m:t>
                    </m:r>
                    <m:r>
                      <a:rPr lang="en-US" b="0" i="1">
                        <a:latin typeface="Cambria Math" panose="02040503050406030204" pitchFamily="18" charset="0"/>
                      </a:rPr>
                      <m:t>.</m:t>
                    </m:r>
                    <m:r>
                      <a:rPr lang="en-US" b="0" i="1">
                        <a:latin typeface="Cambria Math" panose="02040503050406030204" pitchFamily="18" charset="0"/>
                      </a:rPr>
                      <m:t>𝐶</m:t>
                    </m:r>
                    <m:r>
                      <a:rPr lang="en-US" b="0" i="1">
                        <a:latin typeface="Cambria Math" panose="02040503050406030204" pitchFamily="18" charset="0"/>
                      </a:rPr>
                      <m:t>+</m:t>
                    </m:r>
                    <m:r>
                      <a:rPr lang="en-US" b="0" i="1">
                        <a:latin typeface="Cambria Math" panose="02040503050406030204" pitchFamily="18" charset="0"/>
                      </a:rPr>
                      <m:t>𝐴</m:t>
                    </m:r>
                    <m:r>
                      <a:rPr lang="en-US" b="0" i="1">
                        <a:latin typeface="Cambria Math" panose="02040503050406030204" pitchFamily="18" charset="0"/>
                      </a:rPr>
                      <m:t>.</m:t>
                    </m:r>
                    <m:sSup>
                      <m:sSupPr>
                        <m:ctrlPr>
                          <a:rPr lang="en-US" i="1">
                            <a:latin typeface="Cambria Math" panose="02040503050406030204" pitchFamily="18" charset="0"/>
                          </a:rPr>
                        </m:ctrlPr>
                      </m:sSupPr>
                      <m:e>
                        <m:r>
                          <a:rPr lang="en-US" b="0" i="1">
                            <a:latin typeface="Cambria Math" panose="02040503050406030204" pitchFamily="18" charset="0"/>
                          </a:rPr>
                          <m:t>𝐵</m:t>
                        </m:r>
                      </m:e>
                      <m:sup>
                        <m:r>
                          <a:rPr lang="en-US" b="0" i="1">
                            <a:latin typeface="Cambria Math" panose="02040503050406030204" pitchFamily="18" charset="0"/>
                          </a:rPr>
                          <m:t>′</m:t>
                        </m:r>
                      </m:sup>
                    </m:sSup>
                    <m:r>
                      <a:rPr lang="en-US" b="0" i="1">
                        <a:latin typeface="Cambria Math" panose="02040503050406030204" pitchFamily="18" charset="0"/>
                      </a:rPr>
                      <m:t>.</m:t>
                    </m:r>
                    <m:r>
                      <a:rPr lang="en-US" b="0" i="1">
                        <a:latin typeface="Cambria Math" panose="02040503050406030204" pitchFamily="18" charset="0"/>
                      </a:rPr>
                      <m:t>𝐶</m:t>
                    </m:r>
                    <m:r>
                      <a:rPr lang="en-US" b="0" i="1">
                        <a:latin typeface="Cambria Math" panose="02040503050406030204" pitchFamily="18" charset="0"/>
                      </a:rPr>
                      <m:t>+</m:t>
                    </m:r>
                    <m:r>
                      <a:rPr lang="en-US" b="0" i="1">
                        <a:latin typeface="Cambria Math" panose="02040503050406030204" pitchFamily="18" charset="0"/>
                      </a:rPr>
                      <m:t>𝐴</m:t>
                    </m:r>
                    <m:r>
                      <a:rPr lang="en-US" b="0" i="1">
                        <a:latin typeface="Cambria Math" panose="02040503050406030204" pitchFamily="18" charset="0"/>
                      </a:rPr>
                      <m:t>.</m:t>
                    </m:r>
                    <m:r>
                      <a:rPr lang="en-US" b="0" i="1">
                        <a:latin typeface="Cambria Math" panose="02040503050406030204" pitchFamily="18" charset="0"/>
                      </a:rPr>
                      <m:t>𝐵</m:t>
                    </m:r>
                    <m:r>
                      <a:rPr lang="en-US" b="0" i="1">
                        <a:latin typeface="Cambria Math" panose="02040503050406030204" pitchFamily="18" charset="0"/>
                      </a:rPr>
                      <m:t>.</m:t>
                    </m:r>
                    <m:sSup>
                      <m:sSupPr>
                        <m:ctrlPr>
                          <a:rPr lang="en-US" i="1">
                            <a:latin typeface="Cambria Math" panose="02040503050406030204" pitchFamily="18" charset="0"/>
                          </a:rPr>
                        </m:ctrlPr>
                      </m:sSupPr>
                      <m:e>
                        <m:r>
                          <a:rPr lang="en-US" b="0" i="1">
                            <a:latin typeface="Cambria Math" panose="02040503050406030204" pitchFamily="18" charset="0"/>
                          </a:rPr>
                          <m:t>𝐶</m:t>
                        </m:r>
                      </m:e>
                      <m:sup>
                        <m:r>
                          <a:rPr lang="en-US" b="0" i="1">
                            <a:latin typeface="Cambria Math" panose="02040503050406030204" pitchFamily="18" charset="0"/>
                          </a:rPr>
                          <m:t>′</m:t>
                        </m:r>
                      </m:sup>
                    </m:sSup>
                    <m:r>
                      <a:rPr lang="en-US" b="0" i="1" smtClean="0">
                        <a:latin typeface="Cambria Math" panose="02040503050406030204" pitchFamily="18" charset="0"/>
                      </a:rPr>
                      <m:t>+</m:t>
                    </m:r>
                    <m:r>
                      <a:rPr lang="en-US" b="0" i="1">
                        <a:latin typeface="Cambria Math" panose="02040503050406030204" pitchFamily="18" charset="0"/>
                      </a:rPr>
                      <m:t>𝐴</m:t>
                    </m:r>
                    <m:r>
                      <a:rPr lang="en-US" b="0" i="1">
                        <a:latin typeface="Cambria Math" panose="02040503050406030204" pitchFamily="18" charset="0"/>
                      </a:rPr>
                      <m:t>.</m:t>
                    </m:r>
                    <m:r>
                      <a:rPr lang="en-US" b="0" i="1">
                        <a:latin typeface="Cambria Math" panose="02040503050406030204" pitchFamily="18" charset="0"/>
                      </a:rPr>
                      <m:t>𝐵</m:t>
                    </m:r>
                    <m:r>
                      <a:rPr lang="en-US" b="0" i="1">
                        <a:latin typeface="Cambria Math" panose="02040503050406030204" pitchFamily="18" charset="0"/>
                      </a:rPr>
                      <m:t>.</m:t>
                    </m:r>
                    <m:r>
                      <a:rPr lang="en-US" b="0" i="1" smtClean="0">
                        <a:latin typeface="Cambria Math" panose="02040503050406030204" pitchFamily="18" charset="0"/>
                      </a:rPr>
                      <m:t>𝐶</m:t>
                    </m:r>
                  </m:oMath>
                </a14:m>
                <a:endParaRPr lang="en-US" i="1" dirty="0">
                  <a:latin typeface="+mj-lt"/>
                </a:endParaRPr>
              </a:p>
              <a:p>
                <a:pPr marL="0" indent="914400">
                  <a:buNone/>
                </a:pPr>
                <a14:m>
                  <m:oMath xmlns:m="http://schemas.openxmlformats.org/officeDocument/2006/math">
                    <m:r>
                      <a:rPr lang="en-US" b="0" i="1">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d>
                      <m:dPr>
                        <m:ctrlPr>
                          <a:rPr lang="en-US"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oMath>
                </a14:m>
                <a:r>
                  <a:rPr lang="en-US" i="1" dirty="0">
                    <a:latin typeface="+mj-lt"/>
                  </a:rPr>
                  <a:t>)</a:t>
                </a:r>
              </a:p>
              <a:p>
                <a:pPr marL="0" indent="914400">
                  <a:buNone/>
                </a:pPr>
                <a:r>
                  <a:rPr lang="en-US" i="1" dirty="0">
                    <a:latin typeface="+mj-lt"/>
                  </a:rPr>
                  <a:t>=  A.C+A.B = </a:t>
                </a:r>
                <a:r>
                  <a:rPr lang="en-US" b="1" i="1" dirty="0">
                    <a:latin typeface="+mj-lt"/>
                  </a:rPr>
                  <a:t>A . (B + 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83308" y="2579428"/>
                <a:ext cx="8639032" cy="3807725"/>
              </a:xfrm>
              <a:blipFill>
                <a:blip r:embed="rId2"/>
                <a:stretch>
                  <a:fillRect l="-1270" t="-2560"/>
                </a:stretch>
              </a:blipFill>
            </p:spPr>
            <p:txBody>
              <a:bodyPr/>
              <a:lstStyle/>
              <a:p>
                <a:r>
                  <a:rPr lang="en-IN">
                    <a:noFill/>
                  </a:rPr>
                  <a:t> </a:t>
                </a:r>
              </a:p>
            </p:txBody>
          </p:sp>
        </mc:Fallback>
      </mc:AlternateContent>
      <p:graphicFrame>
        <p:nvGraphicFramePr>
          <p:cNvPr id="5" name="Content Placeholder 3"/>
          <p:cNvGraphicFramePr>
            <a:graphicFrameLocks/>
          </p:cNvGraphicFramePr>
          <p:nvPr/>
        </p:nvGraphicFramePr>
        <p:xfrm>
          <a:off x="7396242" y="252769"/>
          <a:ext cx="2863185" cy="3133566"/>
        </p:xfrm>
        <a:graphic>
          <a:graphicData uri="http://schemas.openxmlformats.org/drawingml/2006/table">
            <a:tbl>
              <a:tblPr/>
              <a:tblGrid>
                <a:gridCol w="809898">
                  <a:extLst>
                    <a:ext uri="{9D8B030D-6E8A-4147-A177-3AD203B41FA5}">
                      <a16:colId xmlns:a16="http://schemas.microsoft.com/office/drawing/2014/main" val="20000"/>
                    </a:ext>
                  </a:extLst>
                </a:gridCol>
                <a:gridCol w="679268">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825379">
                  <a:extLst>
                    <a:ext uri="{9D8B030D-6E8A-4147-A177-3AD203B41FA5}">
                      <a16:colId xmlns:a16="http://schemas.microsoft.com/office/drawing/2014/main" val="20003"/>
                    </a:ext>
                  </a:extLst>
                </a:gridCol>
              </a:tblGrid>
              <a:tr h="348174">
                <a:tc>
                  <a:txBody>
                    <a:bodyPr/>
                    <a:lstStyle/>
                    <a:p>
                      <a:pPr marL="0" marR="0" algn="ctr">
                        <a:spcBef>
                          <a:spcPts val="0"/>
                        </a:spcBef>
                        <a:spcAft>
                          <a:spcPts val="0"/>
                        </a:spcAft>
                      </a:pPr>
                      <a:r>
                        <a:rPr lang="en-US" sz="2000" i="1" dirty="0">
                          <a:effectLst/>
                          <a:latin typeface="Times New Roman" panose="02020603050405020304" pitchFamily="18" charset="0"/>
                          <a:ea typeface="Times New Roman" panose="02020603050405020304" pitchFamily="18" charset="0"/>
                        </a:rPr>
                        <a:t>A</a:t>
                      </a:r>
                      <a:endParaRPr lang="en-US"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dirty="0">
                          <a:effectLst/>
                          <a:latin typeface="Times New Roman" panose="02020603050405020304" pitchFamily="18" charset="0"/>
                          <a:ea typeface="Times New Roman" panose="02020603050405020304" pitchFamily="18" charset="0"/>
                        </a:rPr>
                        <a:t>B</a:t>
                      </a:r>
                      <a:endParaRPr lang="en-US"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dirty="0">
                          <a:effectLst/>
                          <a:latin typeface="Times New Roman" panose="02020603050405020304" pitchFamily="18" charset="0"/>
                          <a:ea typeface="Times New Roman" panose="02020603050405020304" pitchFamily="18" charset="0"/>
                        </a:rPr>
                        <a:t>C</a:t>
                      </a:r>
                      <a:endParaRPr lang="en-US"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dirty="0">
                          <a:effectLst/>
                          <a:latin typeface="Times New Roman" panose="02020603050405020304" pitchFamily="18" charset="0"/>
                          <a:ea typeface="Times New Roman" panose="02020603050405020304" pitchFamily="18" charset="0"/>
                        </a:rPr>
                        <a:t>signal</a:t>
                      </a:r>
                      <a:endParaRPr lang="en-US"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8174">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348174">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348174">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348174">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8174">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r h="348174">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8174">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48174">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666639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practice - II</a:t>
            </a:r>
          </a:p>
        </p:txBody>
      </p:sp>
      <p:sp>
        <p:nvSpPr>
          <p:cNvPr id="3" name="Subtitle 2"/>
          <p:cNvSpPr>
            <a:spLocks noGrp="1"/>
          </p:cNvSpPr>
          <p:nvPr>
            <p:ph type="subTitle" idx="1"/>
          </p:nvPr>
        </p:nvSpPr>
        <p:spPr/>
        <p:txBody>
          <a:bodyPr/>
          <a:lstStyle/>
          <a:p>
            <a:endParaRPr lang="en-US" dirty="0"/>
          </a:p>
          <a:p>
            <a:r>
              <a:rPr lang="en-US" dirty="0"/>
              <a:t>11</a:t>
            </a:r>
            <a:r>
              <a:rPr lang="en-US" baseline="30000" dirty="0"/>
              <a:t>th</a:t>
            </a:r>
            <a:r>
              <a:rPr lang="en-US" dirty="0"/>
              <a:t> Lecture in the open online course “Computer Numerical Control (CNC) of Machine Tools and Processes</a:t>
            </a:r>
          </a:p>
        </p:txBody>
      </p:sp>
    </p:spTree>
    <p:extLst>
      <p:ext uri="{BB962C8B-B14F-4D97-AF65-F5344CB8AC3E}">
        <p14:creationId xmlns:p14="http://schemas.microsoft.com/office/powerpoint/2010/main" val="40922362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816" y="1065596"/>
            <a:ext cx="2140593" cy="729205"/>
          </a:xfrm>
        </p:spPr>
        <p:txBody>
          <a:bodyPr>
            <a:normAutofit/>
          </a:bodyPr>
          <a:lstStyle/>
          <a:p>
            <a:r>
              <a:rPr lang="en-US" sz="1800" dirty="0"/>
              <a:t>Example programs</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7524" y="1660227"/>
            <a:ext cx="2600393" cy="4042414"/>
          </a:xfrm>
          <a:prstGeom prst="rect">
            <a:avLst/>
          </a:prstGeom>
          <a:noFill/>
          <a:ln>
            <a:noFill/>
          </a:ln>
        </p:spPr>
      </p:pic>
      <p:sp>
        <p:nvSpPr>
          <p:cNvPr id="7" name="Rectangle 2"/>
          <p:cNvSpPr>
            <a:spLocks noChangeArrowheads="1"/>
          </p:cNvSpPr>
          <p:nvPr/>
        </p:nvSpPr>
        <p:spPr bwMode="auto">
          <a:xfrm>
            <a:off x="1524001" y="71875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17" name="TextBox 16"/>
          <p:cNvSpPr txBox="1"/>
          <p:nvPr/>
        </p:nvSpPr>
        <p:spPr>
          <a:xfrm>
            <a:off x="4825327" y="2026205"/>
            <a:ext cx="2289376" cy="2793072"/>
          </a:xfrm>
          <a:prstGeom prst="rect">
            <a:avLst/>
          </a:prstGeom>
          <a:noFill/>
        </p:spPr>
        <p:txBody>
          <a:bodyPr wrap="square" rtlCol="0">
            <a:spAutoFit/>
          </a:bodyPr>
          <a:lstStyle/>
          <a:p>
            <a:r>
              <a:rPr lang="en-US" dirty="0">
                <a:solidFill>
                  <a:prstClr val="black"/>
                </a:solidFill>
              </a:rPr>
              <a:t>Mirror Imaging</a:t>
            </a:r>
          </a:p>
          <a:p>
            <a:r>
              <a:rPr lang="en-US" dirty="0">
                <a:solidFill>
                  <a:prstClr val="black"/>
                </a:solidFill>
              </a:rPr>
              <a:t>Linear interpolation</a:t>
            </a:r>
          </a:p>
          <a:p>
            <a:r>
              <a:rPr lang="en-US" dirty="0">
                <a:solidFill>
                  <a:prstClr val="black"/>
                </a:solidFill>
              </a:rPr>
              <a:t>Circular interpolation</a:t>
            </a:r>
          </a:p>
          <a:p>
            <a:r>
              <a:rPr lang="en-US" dirty="0">
                <a:solidFill>
                  <a:prstClr val="black"/>
                </a:solidFill>
              </a:rPr>
              <a:t>Tool length offset</a:t>
            </a:r>
          </a:p>
          <a:p>
            <a:r>
              <a:rPr lang="en-US" dirty="0">
                <a:solidFill>
                  <a:prstClr val="black"/>
                </a:solidFill>
              </a:rPr>
              <a:t>Tool diameter offset</a:t>
            </a:r>
          </a:p>
          <a:p>
            <a:pPr lvl="0"/>
            <a:r>
              <a:rPr lang="en-US" dirty="0">
                <a:solidFill>
                  <a:prstClr val="black"/>
                </a:solidFill>
              </a:rPr>
              <a:t>Subroutine call</a:t>
            </a:r>
          </a:p>
          <a:p>
            <a:pPr lvl="0"/>
            <a:r>
              <a:rPr lang="en-US" dirty="0">
                <a:solidFill>
                  <a:prstClr val="black"/>
                </a:solidFill>
              </a:rPr>
              <a:t>Canned drilling cycle</a:t>
            </a:r>
          </a:p>
          <a:p>
            <a:pPr lvl="0"/>
            <a:r>
              <a:rPr lang="en-US" dirty="0">
                <a:solidFill>
                  <a:prstClr val="black"/>
                </a:solidFill>
              </a:rPr>
              <a:t>Cutter compensation</a:t>
            </a:r>
          </a:p>
          <a:p>
            <a:pPr lvl="0"/>
            <a:r>
              <a:rPr lang="en-US" dirty="0">
                <a:solidFill>
                  <a:prstClr val="black"/>
                </a:solidFill>
              </a:rPr>
              <a:t>Cycle cancellation</a:t>
            </a:r>
          </a:p>
          <a:p>
            <a:endParaRPr lang="en-US" sz="1350" dirty="0">
              <a:solidFill>
                <a:prstClr val="black"/>
              </a:solidFill>
            </a:endParaRPr>
          </a:p>
        </p:txBody>
      </p:sp>
      <p:grpSp>
        <p:nvGrpSpPr>
          <p:cNvPr id="6" name="Group 5"/>
          <p:cNvGrpSpPr/>
          <p:nvPr/>
        </p:nvGrpSpPr>
        <p:grpSpPr>
          <a:xfrm>
            <a:off x="6877051" y="1898333"/>
            <a:ext cx="3116983" cy="3025733"/>
            <a:chOff x="798653" y="1539433"/>
            <a:chExt cx="4838700" cy="4537075"/>
          </a:xfrm>
        </p:grpSpPr>
        <p:pic>
          <p:nvPicPr>
            <p:cNvPr id="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653" y="1539433"/>
              <a:ext cx="4838700" cy="453707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3148314" y="2500132"/>
              <a:ext cx="23149" cy="3426106"/>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77071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structure</a:t>
            </a:r>
          </a:p>
        </p:txBody>
      </p:sp>
      <p:sp>
        <p:nvSpPr>
          <p:cNvPr id="4" name="Flowchart: Process 3"/>
          <p:cNvSpPr/>
          <p:nvPr/>
        </p:nvSpPr>
        <p:spPr>
          <a:xfrm>
            <a:off x="2516606" y="2319088"/>
            <a:ext cx="2255921" cy="301391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prstClr val="black"/>
                </a:solidFill>
              </a:rPr>
              <a:t>Program start</a:t>
            </a:r>
          </a:p>
          <a:p>
            <a:r>
              <a:rPr lang="en-US" sz="2400" dirty="0">
                <a:solidFill>
                  <a:prstClr val="black"/>
                </a:solidFill>
              </a:rPr>
              <a:t>Call Milling</a:t>
            </a:r>
          </a:p>
          <a:p>
            <a:r>
              <a:rPr lang="en-US" sz="2400" dirty="0">
                <a:solidFill>
                  <a:prstClr val="black"/>
                </a:solidFill>
              </a:rPr>
              <a:t>Mirror imaging</a:t>
            </a:r>
          </a:p>
          <a:p>
            <a:r>
              <a:rPr lang="en-US" sz="2400" dirty="0">
                <a:solidFill>
                  <a:prstClr val="black"/>
                </a:solidFill>
              </a:rPr>
              <a:t>Call Milling</a:t>
            </a:r>
          </a:p>
          <a:p>
            <a:r>
              <a:rPr lang="en-US" sz="2400" dirty="0">
                <a:solidFill>
                  <a:prstClr val="black"/>
                </a:solidFill>
              </a:rPr>
              <a:t>Cancel Mirror</a:t>
            </a:r>
          </a:p>
          <a:p>
            <a:r>
              <a:rPr lang="en-US" sz="2400" dirty="0">
                <a:solidFill>
                  <a:prstClr val="black"/>
                </a:solidFill>
              </a:rPr>
              <a:t>Call drilling</a:t>
            </a:r>
          </a:p>
        </p:txBody>
      </p:sp>
      <p:sp>
        <p:nvSpPr>
          <p:cNvPr id="5" name="Content Placeholder 4"/>
          <p:cNvSpPr>
            <a:spLocks noGrp="1"/>
          </p:cNvSpPr>
          <p:nvPr>
            <p:ph idx="1"/>
          </p:nvPr>
        </p:nvSpPr>
        <p:spPr>
          <a:xfrm>
            <a:off x="5259805" y="2319088"/>
            <a:ext cx="2526632" cy="84822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r>
              <a:rPr lang="en-US" dirty="0"/>
              <a:t>Milling subroutine</a:t>
            </a:r>
          </a:p>
        </p:txBody>
      </p:sp>
      <p:sp>
        <p:nvSpPr>
          <p:cNvPr id="10" name="Content Placeholder 4"/>
          <p:cNvSpPr txBox="1">
            <a:spLocks/>
          </p:cNvSpPr>
          <p:nvPr/>
        </p:nvSpPr>
        <p:spPr>
          <a:xfrm>
            <a:off x="5259805" y="3780925"/>
            <a:ext cx="2526632" cy="84822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sz="2100" dirty="0">
                <a:solidFill>
                  <a:prstClr val="white"/>
                </a:solidFill>
              </a:rPr>
              <a:t>Drilling subroutine</a:t>
            </a:r>
          </a:p>
        </p:txBody>
      </p:sp>
    </p:spTree>
    <p:extLst>
      <p:ext uri="{BB962C8B-B14F-4D97-AF65-F5344CB8AC3E}">
        <p14:creationId xmlns:p14="http://schemas.microsoft.com/office/powerpoint/2010/main" val="3424610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 name="Picture 204"/>
          <p:cNvPicPr/>
          <p:nvPr/>
        </p:nvPicPr>
        <p:blipFill>
          <a:blip r:embed="rId2"/>
          <a:stretch/>
        </p:blipFill>
        <p:spPr>
          <a:xfrm>
            <a:off x="2385261" y="855099"/>
            <a:ext cx="7977148" cy="5849851"/>
          </a:xfrm>
          <a:prstGeom prst="rect">
            <a:avLst/>
          </a:prstGeom>
          <a:ln>
            <a:noFill/>
          </a:ln>
        </p:spPr>
      </p:pic>
      <p:sp>
        <p:nvSpPr>
          <p:cNvPr id="206" name="CustomShape 1"/>
          <p:cNvSpPr/>
          <p:nvPr/>
        </p:nvSpPr>
        <p:spPr>
          <a:xfrm>
            <a:off x="1915914" y="41362"/>
            <a:ext cx="8039844" cy="705457"/>
          </a:xfrm>
          <a:prstGeom prst="rect">
            <a:avLst/>
          </a:prstGeom>
          <a:noFill/>
          <a:ln>
            <a:noFill/>
          </a:ln>
        </p:spPr>
        <p:style>
          <a:lnRef idx="0">
            <a:scrgbClr r="0" g="0" b="0"/>
          </a:lnRef>
          <a:fillRef idx="0">
            <a:scrgbClr r="0" g="0" b="0"/>
          </a:fillRef>
          <a:effectRef idx="0">
            <a:scrgbClr r="0" g="0" b="0"/>
          </a:effectRef>
          <a:fontRef idx="minor"/>
        </p:style>
        <p:txBody>
          <a:bodyPr lIns="108847" tIns="54423" rIns="108847" bIns="54423">
            <a:spAutoFit/>
          </a:bodyPr>
          <a:lstStyle/>
          <a:p>
            <a:pPr algn="ctr">
              <a:lnSpc>
                <a:spcPct val="100000"/>
              </a:lnSpc>
            </a:pPr>
            <a:r>
              <a:rPr lang="en-IN" sz="3870" b="1" spc="-1">
                <a:solidFill>
                  <a:srgbClr val="000000"/>
                </a:solidFill>
                <a:latin typeface="Times New Roman"/>
              </a:rPr>
              <a:t>Job for Machining Centre</a:t>
            </a:r>
            <a:endParaRPr lang="en-IN" sz="3870" spc="-1">
              <a:latin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 name="Picture 206"/>
          <p:cNvPicPr/>
          <p:nvPr/>
        </p:nvPicPr>
        <p:blipFill>
          <a:blip r:embed="rId2"/>
          <a:stretch/>
        </p:blipFill>
        <p:spPr>
          <a:xfrm>
            <a:off x="284957" y="26559"/>
            <a:ext cx="5723153" cy="4196689"/>
          </a:xfrm>
          <a:prstGeom prst="rect">
            <a:avLst/>
          </a:prstGeom>
          <a:ln>
            <a:noFill/>
          </a:ln>
        </p:spPr>
      </p:pic>
      <p:pic>
        <p:nvPicPr>
          <p:cNvPr id="208" name="Picture 207"/>
          <p:cNvPicPr/>
          <p:nvPr/>
        </p:nvPicPr>
        <p:blipFill>
          <a:blip r:embed="rId3"/>
          <a:stretch/>
        </p:blipFill>
        <p:spPr>
          <a:xfrm>
            <a:off x="5311927" y="4199301"/>
            <a:ext cx="6748488" cy="2623638"/>
          </a:xfrm>
          <a:prstGeom prst="rect">
            <a:avLst/>
          </a:prstGeom>
          <a:ln>
            <a:noFill/>
          </a:ln>
        </p:spPr>
      </p:pic>
      <p:pic>
        <p:nvPicPr>
          <p:cNvPr id="209" name="Picture 208"/>
          <p:cNvPicPr/>
          <p:nvPr/>
        </p:nvPicPr>
        <p:blipFill>
          <a:blip r:embed="rId4"/>
          <a:stretch/>
        </p:blipFill>
        <p:spPr>
          <a:xfrm>
            <a:off x="1393450" y="4446601"/>
            <a:ext cx="2451660" cy="2323657"/>
          </a:xfrm>
          <a:prstGeom prst="rect">
            <a:avLst/>
          </a:prstGeom>
          <a:ln>
            <a:noFill/>
          </a:ln>
        </p:spPr>
      </p:pic>
      <p:pic>
        <p:nvPicPr>
          <p:cNvPr id="210" name="Picture 209"/>
          <p:cNvPicPr/>
          <p:nvPr/>
        </p:nvPicPr>
        <p:blipFill>
          <a:blip r:embed="rId5"/>
          <a:stretch/>
        </p:blipFill>
        <p:spPr>
          <a:xfrm>
            <a:off x="6008110" y="104493"/>
            <a:ext cx="6037502" cy="4031677"/>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Content Placeholder 61"/>
          <p:cNvGraphicFramePr>
            <a:graphicFrameLocks noGrp="1"/>
          </p:cNvGraphicFramePr>
          <p:nvPr>
            <p:ph idx="1"/>
          </p:nvPr>
        </p:nvGraphicFramePr>
        <p:xfrm>
          <a:off x="5497860" y="2386328"/>
          <a:ext cx="2822967" cy="386585"/>
        </p:xfrm>
        <a:graphic>
          <a:graphicData uri="http://schemas.openxmlformats.org/drawingml/2006/table">
            <a:tbl>
              <a:tblPr firstRow="1" firstCol="1" bandRow="1"/>
              <a:tblGrid>
                <a:gridCol w="403281">
                  <a:extLst>
                    <a:ext uri="{9D8B030D-6E8A-4147-A177-3AD203B41FA5}">
                      <a16:colId xmlns:a16="http://schemas.microsoft.com/office/drawing/2014/main" val="20000"/>
                    </a:ext>
                  </a:extLst>
                </a:gridCol>
                <a:gridCol w="403281">
                  <a:extLst>
                    <a:ext uri="{9D8B030D-6E8A-4147-A177-3AD203B41FA5}">
                      <a16:colId xmlns:a16="http://schemas.microsoft.com/office/drawing/2014/main" val="20001"/>
                    </a:ext>
                  </a:extLst>
                </a:gridCol>
                <a:gridCol w="403281">
                  <a:extLst>
                    <a:ext uri="{9D8B030D-6E8A-4147-A177-3AD203B41FA5}">
                      <a16:colId xmlns:a16="http://schemas.microsoft.com/office/drawing/2014/main" val="20002"/>
                    </a:ext>
                  </a:extLst>
                </a:gridCol>
                <a:gridCol w="403281">
                  <a:extLst>
                    <a:ext uri="{9D8B030D-6E8A-4147-A177-3AD203B41FA5}">
                      <a16:colId xmlns:a16="http://schemas.microsoft.com/office/drawing/2014/main" val="20003"/>
                    </a:ext>
                  </a:extLst>
                </a:gridCol>
                <a:gridCol w="403281">
                  <a:extLst>
                    <a:ext uri="{9D8B030D-6E8A-4147-A177-3AD203B41FA5}">
                      <a16:colId xmlns:a16="http://schemas.microsoft.com/office/drawing/2014/main" val="20004"/>
                    </a:ext>
                  </a:extLst>
                </a:gridCol>
                <a:gridCol w="403281">
                  <a:extLst>
                    <a:ext uri="{9D8B030D-6E8A-4147-A177-3AD203B41FA5}">
                      <a16:colId xmlns:a16="http://schemas.microsoft.com/office/drawing/2014/main" val="20005"/>
                    </a:ext>
                  </a:extLst>
                </a:gridCol>
                <a:gridCol w="403281">
                  <a:extLst>
                    <a:ext uri="{9D8B030D-6E8A-4147-A177-3AD203B41FA5}">
                      <a16:colId xmlns:a16="http://schemas.microsoft.com/office/drawing/2014/main" val="20006"/>
                    </a:ext>
                  </a:extLst>
                </a:gridCol>
              </a:tblGrid>
              <a:tr h="386585">
                <a:tc>
                  <a:txBody>
                    <a:bodyPr/>
                    <a:lstStyle/>
                    <a:p>
                      <a:pPr marL="0" marR="0" algn="l">
                        <a:lnSpc>
                          <a:spcPct val="107000"/>
                        </a:lnSpc>
                        <a:spcBef>
                          <a:spcPts val="0"/>
                        </a:spcBef>
                        <a:spcAft>
                          <a:spcPts val="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11" name="Group 10"/>
          <p:cNvGrpSpPr/>
          <p:nvPr/>
        </p:nvGrpSpPr>
        <p:grpSpPr>
          <a:xfrm>
            <a:off x="2819400" y="1295400"/>
            <a:ext cx="6705600" cy="5181600"/>
            <a:chOff x="0" y="0"/>
            <a:chExt cx="5410200" cy="3590925"/>
          </a:xfrm>
        </p:grpSpPr>
        <p:sp>
          <p:nvSpPr>
            <p:cNvPr id="12" name="Text Box 2"/>
            <p:cNvSpPr txBox="1">
              <a:spLocks noChangeArrowheads="1"/>
            </p:cNvSpPr>
            <p:nvPr/>
          </p:nvSpPr>
          <p:spPr bwMode="auto">
            <a:xfrm>
              <a:off x="2409825" y="533400"/>
              <a:ext cx="1552575" cy="26670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r>
                <a:rPr lang="en-IN" sz="1300" kern="0">
                  <a:solidFill>
                    <a:sysClr val="windowText" lastClr="000000"/>
                  </a:solidFill>
                  <a:latin typeface="+mj-lt"/>
                  <a:ea typeface="Calibri" panose="020F0502020204030204" pitchFamily="34" charset="0"/>
                  <a:cs typeface="Times New Roman" panose="02020603050405020304" pitchFamily="18" charset="0"/>
                </a:rPr>
                <a:t>Position down counter</a:t>
              </a:r>
              <a:endParaRPr lang="en-US" sz="1300" kern="0">
                <a:solidFill>
                  <a:sysClr val="windowText" lastClr="000000"/>
                </a:solidFill>
                <a:latin typeface="+mj-lt"/>
                <a:ea typeface="Calibri" panose="020F0502020204030204" pitchFamily="34" charset="0"/>
                <a:cs typeface="Times New Roman" panose="02020603050405020304" pitchFamily="18" charset="0"/>
              </a:endParaRPr>
            </a:p>
          </p:txBody>
        </p:sp>
        <p:grpSp>
          <p:nvGrpSpPr>
            <p:cNvPr id="13" name="Group 12"/>
            <p:cNvGrpSpPr/>
            <p:nvPr/>
          </p:nvGrpSpPr>
          <p:grpSpPr>
            <a:xfrm>
              <a:off x="0" y="0"/>
              <a:ext cx="5410200" cy="3590925"/>
              <a:chOff x="0" y="0"/>
              <a:chExt cx="5410200" cy="3590925"/>
            </a:xfrm>
          </p:grpSpPr>
          <p:grpSp>
            <p:nvGrpSpPr>
              <p:cNvPr id="16" name="Group 15"/>
              <p:cNvGrpSpPr/>
              <p:nvPr/>
            </p:nvGrpSpPr>
            <p:grpSpPr>
              <a:xfrm>
                <a:off x="1171575" y="2571750"/>
                <a:ext cx="4238625" cy="1019175"/>
                <a:chOff x="0" y="0"/>
                <a:chExt cx="4238625" cy="1019175"/>
              </a:xfrm>
            </p:grpSpPr>
            <p:grpSp>
              <p:nvGrpSpPr>
                <p:cNvPr id="49" name="Group 48"/>
                <p:cNvGrpSpPr>
                  <a:grpSpLocks/>
                </p:cNvGrpSpPr>
                <p:nvPr/>
              </p:nvGrpSpPr>
              <p:grpSpPr bwMode="auto">
                <a:xfrm>
                  <a:off x="1038225" y="0"/>
                  <a:ext cx="3200400" cy="1019175"/>
                  <a:chOff x="2025" y="1590"/>
                  <a:chExt cx="5040" cy="1605"/>
                </a:xfrm>
              </p:grpSpPr>
              <p:sp>
                <p:nvSpPr>
                  <p:cNvPr id="53" name="AutoShape 3"/>
                  <p:cNvSpPr>
                    <a:spLocks noChangeArrowheads="1"/>
                  </p:cNvSpPr>
                  <p:nvPr/>
                </p:nvSpPr>
                <p:spPr bwMode="auto">
                  <a:xfrm>
                    <a:off x="2040" y="2160"/>
                    <a:ext cx="1110" cy="840"/>
                  </a:xfrm>
                  <a:prstGeom prst="flowChartAlternateProcess">
                    <a:avLst/>
                  </a:prstGeom>
                  <a:solidFill>
                    <a:srgbClr val="FFFFFF"/>
                  </a:solidFill>
                  <a:ln w="9525">
                    <a:solidFill>
                      <a:sysClr val="windowText" lastClr="000000"/>
                    </a:solidFill>
                    <a:miter lim="800000"/>
                    <a:headEnd/>
                    <a:tailEnd/>
                  </a:ln>
                </p:spPr>
                <p:txBody>
                  <a:bodyPr rot="0" vert="horz" wrap="square" lIns="0" tIns="0" rIns="0" bIns="0" anchor="t" anchorCtr="0" upright="1">
                    <a:noAutofit/>
                  </a:bodyPr>
                  <a:lstStyle/>
                  <a:p>
                    <a:pPr>
                      <a:defRPr/>
                    </a:pPr>
                    <a:r>
                      <a:rPr lang="en-US" sz="1300" kern="0">
                        <a:solidFill>
                          <a:sysClr val="windowText" lastClr="000000"/>
                        </a:solidFill>
                        <a:latin typeface="+mj-lt"/>
                        <a:ea typeface="Times New Roman" panose="02020603050405020304" pitchFamily="18" charset="0"/>
                      </a:rPr>
                      <a:t>Stepper Motor, 200 Steps/rev</a:t>
                    </a:r>
                  </a:p>
                </p:txBody>
              </p:sp>
              <p:sp>
                <p:nvSpPr>
                  <p:cNvPr id="54" name="AutoShape 4"/>
                  <p:cNvSpPr>
                    <a:spLocks noChangeArrowheads="1"/>
                  </p:cNvSpPr>
                  <p:nvPr/>
                </p:nvSpPr>
                <p:spPr bwMode="auto">
                  <a:xfrm flipV="1">
                    <a:off x="2025" y="3000"/>
                    <a:ext cx="1080" cy="19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ysClr val="windowText" lastClr="000000"/>
                    </a:solidFill>
                    <a:miter lim="800000"/>
                    <a:headEnd/>
                    <a:tailEnd/>
                  </a:ln>
                </p:spPr>
                <p:txBody>
                  <a:bodyPr rot="0" vert="horz" wrap="square" lIns="91440" tIns="45720" rIns="91440" bIns="45720" anchor="t" anchorCtr="0" upright="1">
                    <a:noAutofit/>
                  </a:bodyPr>
                  <a:lstStyle/>
                  <a:p>
                    <a:pPr>
                      <a:defRPr/>
                    </a:pPr>
                    <a:endParaRPr lang="en-US" sz="1300" kern="0">
                      <a:solidFill>
                        <a:sysClr val="windowText" lastClr="000000"/>
                      </a:solidFill>
                      <a:latin typeface="+mj-lt"/>
                    </a:endParaRPr>
                  </a:p>
                </p:txBody>
              </p:sp>
              <p:sp>
                <p:nvSpPr>
                  <p:cNvPr id="55" name="Rectangle 54"/>
                  <p:cNvSpPr>
                    <a:spLocks noChangeArrowheads="1"/>
                  </p:cNvSpPr>
                  <p:nvPr/>
                </p:nvSpPr>
                <p:spPr bwMode="auto">
                  <a:xfrm>
                    <a:off x="3150" y="2490"/>
                    <a:ext cx="3585" cy="180"/>
                  </a:xfrm>
                  <a:prstGeom prst="rect">
                    <a:avLst/>
                  </a:prstGeom>
                  <a:solidFill>
                    <a:srgbClr val="FFFFFF"/>
                  </a:solidFill>
                  <a:ln w="9525">
                    <a:solidFill>
                      <a:sysClr val="windowText" lastClr="000000"/>
                    </a:solidFill>
                    <a:miter lim="800000"/>
                    <a:headEnd/>
                    <a:tailEnd/>
                  </a:ln>
                </p:spPr>
                <p:txBody>
                  <a:bodyPr rot="0" vert="horz" wrap="square" lIns="91440" tIns="45720" rIns="91440" bIns="45720" anchor="t" anchorCtr="0" upright="1">
                    <a:noAutofit/>
                  </a:bodyPr>
                  <a:lstStyle/>
                  <a:p>
                    <a:pPr>
                      <a:defRPr/>
                    </a:pPr>
                    <a:endParaRPr lang="en-US" sz="1300" kern="0">
                      <a:solidFill>
                        <a:sysClr val="windowText" lastClr="000000"/>
                      </a:solidFill>
                      <a:latin typeface="+mj-lt"/>
                    </a:endParaRPr>
                  </a:p>
                </p:txBody>
              </p:sp>
              <p:sp>
                <p:nvSpPr>
                  <p:cNvPr id="56" name="AutoShape 6"/>
                  <p:cNvSpPr>
                    <a:spLocks noChangeArrowheads="1"/>
                  </p:cNvSpPr>
                  <p:nvPr/>
                </p:nvSpPr>
                <p:spPr bwMode="auto">
                  <a:xfrm>
                    <a:off x="3390" y="2265"/>
                    <a:ext cx="825" cy="630"/>
                  </a:xfrm>
                  <a:prstGeom prst="flowChartProcess">
                    <a:avLst/>
                  </a:prstGeom>
                  <a:solidFill>
                    <a:srgbClr val="FFFFFF"/>
                  </a:solidFill>
                  <a:ln w="9525">
                    <a:solidFill>
                      <a:sysClr val="windowText" lastClr="000000"/>
                    </a:solidFill>
                    <a:miter lim="800000"/>
                    <a:headEnd/>
                    <a:tailEnd/>
                  </a:ln>
                </p:spPr>
                <p:txBody>
                  <a:bodyPr rot="0" vert="horz" wrap="square" lIns="0" tIns="0" rIns="0" bIns="0" anchor="t" anchorCtr="0" upright="1">
                    <a:noAutofit/>
                  </a:bodyPr>
                  <a:lstStyle/>
                  <a:p>
                    <a:pPr>
                      <a:defRPr/>
                    </a:pPr>
                    <a:r>
                      <a:rPr lang="en-US" sz="1300" kern="0">
                        <a:solidFill>
                          <a:sysClr val="windowText" lastClr="000000"/>
                        </a:solidFill>
                        <a:latin typeface="+mj-lt"/>
                        <a:ea typeface="Times New Roman" panose="02020603050405020304" pitchFamily="18" charset="0"/>
                      </a:rPr>
                      <a:t>Gear box Ratio = ¼ </a:t>
                    </a:r>
                  </a:p>
                </p:txBody>
              </p:sp>
              <p:sp>
                <p:nvSpPr>
                  <p:cNvPr id="57" name="Rectangle 56" descr="Light upward diagonal"/>
                  <p:cNvSpPr>
                    <a:spLocks noChangeArrowheads="1"/>
                  </p:cNvSpPr>
                  <p:nvPr/>
                </p:nvSpPr>
                <p:spPr bwMode="auto">
                  <a:xfrm>
                    <a:off x="5565" y="2220"/>
                    <a:ext cx="750" cy="705"/>
                  </a:xfrm>
                  <a:prstGeom prst="rect">
                    <a:avLst/>
                  </a:prstGeom>
                  <a:pattFill prst="ltUpDiag">
                    <a:fgClr>
                      <a:srgbClr val="000000"/>
                    </a:fgClr>
                    <a:bgClr>
                      <a:srgbClr val="FFFFFF"/>
                    </a:bgClr>
                  </a:pattFill>
                  <a:ln w="9525">
                    <a:solidFill>
                      <a:sysClr val="windowText" lastClr="000000"/>
                    </a:solidFill>
                    <a:miter lim="800000"/>
                    <a:headEnd/>
                    <a:tailEnd/>
                  </a:ln>
                </p:spPr>
                <p:txBody>
                  <a:bodyPr rot="0" vert="horz" wrap="square" lIns="91440" tIns="45720" rIns="91440" bIns="45720" anchor="t" anchorCtr="0" upright="1">
                    <a:noAutofit/>
                  </a:bodyPr>
                  <a:lstStyle/>
                  <a:p>
                    <a:pPr>
                      <a:defRPr/>
                    </a:pPr>
                    <a:endParaRPr lang="en-US" sz="1300" kern="0">
                      <a:solidFill>
                        <a:sysClr val="windowText" lastClr="000000"/>
                      </a:solidFill>
                      <a:latin typeface="+mj-lt"/>
                    </a:endParaRPr>
                  </a:p>
                </p:txBody>
              </p:sp>
              <p:sp>
                <p:nvSpPr>
                  <p:cNvPr id="58" name="Rectangle 57" descr="Wide downward diagonal"/>
                  <p:cNvSpPr>
                    <a:spLocks noChangeArrowheads="1"/>
                  </p:cNvSpPr>
                  <p:nvPr/>
                </p:nvSpPr>
                <p:spPr bwMode="auto">
                  <a:xfrm>
                    <a:off x="4830" y="2490"/>
                    <a:ext cx="2235" cy="180"/>
                  </a:xfrm>
                  <a:prstGeom prst="rect">
                    <a:avLst/>
                  </a:prstGeom>
                  <a:pattFill prst="wdDnDiag">
                    <a:fgClr>
                      <a:srgbClr val="000000"/>
                    </a:fgClr>
                    <a:bgClr>
                      <a:srgbClr val="FFFFFF"/>
                    </a:bgClr>
                  </a:pattFill>
                  <a:ln w="9525">
                    <a:solidFill>
                      <a:sysClr val="windowText" lastClr="000000"/>
                    </a:solidFill>
                    <a:miter lim="800000"/>
                    <a:headEnd/>
                    <a:tailEnd/>
                  </a:ln>
                </p:spPr>
                <p:txBody>
                  <a:bodyPr rot="0" vert="horz" wrap="square" lIns="91440" tIns="45720" rIns="91440" bIns="45720" anchor="t" anchorCtr="0" upright="1">
                    <a:noAutofit/>
                  </a:bodyPr>
                  <a:lstStyle/>
                  <a:p>
                    <a:pPr>
                      <a:defRPr/>
                    </a:pPr>
                    <a:endParaRPr lang="en-US" sz="1300" kern="0">
                      <a:solidFill>
                        <a:sysClr val="windowText" lastClr="000000"/>
                      </a:solidFill>
                      <a:latin typeface="+mj-lt"/>
                    </a:endParaRPr>
                  </a:p>
                </p:txBody>
              </p:sp>
              <p:sp>
                <p:nvSpPr>
                  <p:cNvPr id="59" name="AutoShape 9"/>
                  <p:cNvSpPr>
                    <a:spLocks noChangeArrowheads="1"/>
                  </p:cNvSpPr>
                  <p:nvPr/>
                </p:nvSpPr>
                <p:spPr bwMode="auto">
                  <a:xfrm>
                    <a:off x="5085" y="1785"/>
                    <a:ext cx="1755" cy="435"/>
                  </a:xfrm>
                  <a:prstGeom prst="flowChartProcess">
                    <a:avLst/>
                  </a:prstGeom>
                  <a:solidFill>
                    <a:srgbClr val="FFFFFF"/>
                  </a:solidFill>
                  <a:ln w="9525">
                    <a:solidFill>
                      <a:sysClr val="windowText" lastClr="000000"/>
                    </a:solidFill>
                    <a:miter lim="800000"/>
                    <a:headEnd/>
                    <a:tailEnd/>
                  </a:ln>
                </p:spPr>
                <p:txBody>
                  <a:bodyPr rot="0" vert="horz" wrap="square" lIns="91440" tIns="45720" rIns="91440" bIns="45720" anchor="t" anchorCtr="0" upright="1">
                    <a:noAutofit/>
                  </a:bodyPr>
                  <a:lstStyle/>
                  <a:p>
                    <a:pPr algn="ctr">
                      <a:lnSpc>
                        <a:spcPct val="107000"/>
                      </a:lnSpc>
                      <a:spcAft>
                        <a:spcPts val="800"/>
                      </a:spcAft>
                      <a:defRPr/>
                    </a:pPr>
                    <a:r>
                      <a:rPr lang="en-IN" sz="1300" kern="0">
                        <a:solidFill>
                          <a:sysClr val="windowText" lastClr="000000"/>
                        </a:solidFill>
                        <a:latin typeface="+mj-lt"/>
                        <a:ea typeface="Calibri" panose="020F0502020204030204" pitchFamily="34" charset="0"/>
                        <a:cs typeface="Times New Roman" panose="02020603050405020304" pitchFamily="18" charset="0"/>
                      </a:rPr>
                      <a:t>CNC Table X </a:t>
                    </a:r>
                    <a:r>
                      <a:rPr lang="en-IN" sz="1300" kern="0">
                        <a:solidFill>
                          <a:sysClr val="windowText" lastClr="000000"/>
                        </a:solidFill>
                        <a:latin typeface="+mj-lt"/>
                        <a:ea typeface="Calibri" panose="020F0502020204030204" pitchFamily="34" charset="0"/>
                        <a:cs typeface="Times New Roman" panose="02020603050405020304" pitchFamily="18" charset="0"/>
                        <a:sym typeface="Wingdings" panose="05000000000000000000" pitchFamily="2" charset="2"/>
                      </a:rPr>
                      <a:t></a:t>
                    </a:r>
                    <a:endParaRPr lang="en-US" sz="1300" kern="0">
                      <a:solidFill>
                        <a:sysClr val="windowText" lastClr="000000"/>
                      </a:solidFill>
                      <a:latin typeface="+mj-lt"/>
                      <a:ea typeface="Calibri" panose="020F0502020204030204" pitchFamily="34" charset="0"/>
                      <a:cs typeface="Times New Roman" panose="02020603050405020304" pitchFamily="18" charset="0"/>
                    </a:endParaRPr>
                  </a:p>
                </p:txBody>
              </p:sp>
              <p:sp>
                <p:nvSpPr>
                  <p:cNvPr id="60" name="Text Box 10"/>
                  <p:cNvSpPr txBox="1">
                    <a:spLocks noChangeArrowheads="1"/>
                  </p:cNvSpPr>
                  <p:nvPr/>
                </p:nvSpPr>
                <p:spPr bwMode="auto">
                  <a:xfrm>
                    <a:off x="3120" y="1590"/>
                    <a:ext cx="1620" cy="510"/>
                  </a:xfrm>
                  <a:prstGeom prst="rect">
                    <a:avLst/>
                  </a:prstGeom>
                  <a:solidFill>
                    <a:srgbClr val="FFFFFF"/>
                  </a:solidFill>
                  <a:ln w="9525">
                    <a:noFill/>
                    <a:miter lim="800000"/>
                    <a:headEnd/>
                    <a:tailEnd/>
                  </a:ln>
                </p:spPr>
                <p:txBody>
                  <a:bodyPr rot="0" vert="horz" wrap="square" lIns="0" tIns="0" rIns="0" bIns="0" anchor="t" anchorCtr="0" upright="1">
                    <a:noAutofit/>
                  </a:bodyPr>
                  <a:lstStyle/>
                  <a:p>
                    <a:pPr algn="just">
                      <a:defRPr/>
                    </a:pPr>
                    <a:r>
                      <a:rPr lang="en-US" sz="1300" kern="0">
                        <a:solidFill>
                          <a:sysClr val="windowText" lastClr="000000"/>
                        </a:solidFill>
                        <a:latin typeface="+mj-lt"/>
                        <a:ea typeface="Times New Roman" panose="02020603050405020304" pitchFamily="18" charset="0"/>
                      </a:rPr>
                      <a:t>Lead screw 4 mm pitch, 2 start</a:t>
                    </a:r>
                  </a:p>
                </p:txBody>
              </p:sp>
              <p:cxnSp>
                <p:nvCxnSpPr>
                  <p:cNvPr id="61" name="Line 11"/>
                  <p:cNvCxnSpPr>
                    <a:cxnSpLocks noChangeShapeType="1"/>
                  </p:cNvCxnSpPr>
                  <p:nvPr/>
                </p:nvCxnSpPr>
                <p:spPr bwMode="auto">
                  <a:xfrm>
                    <a:off x="4320" y="1875"/>
                    <a:ext cx="825" cy="600"/>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cxnSp>
            </p:grpSp>
            <p:cxnSp>
              <p:nvCxnSpPr>
                <p:cNvPr id="50" name="Straight Arrow Connector 49"/>
                <p:cNvCxnSpPr/>
                <p:nvPr/>
              </p:nvCxnSpPr>
              <p:spPr>
                <a:xfrm flipH="1">
                  <a:off x="552450" y="57150"/>
                  <a:ext cx="9525" cy="219075"/>
                </a:xfrm>
                <a:prstGeom prst="straightConnector1">
                  <a:avLst/>
                </a:prstGeom>
                <a:noFill/>
                <a:ln w="6350" cap="flat" cmpd="sng" algn="ctr">
                  <a:solidFill>
                    <a:sysClr val="windowText" lastClr="000000"/>
                  </a:solidFill>
                  <a:prstDash val="solid"/>
                  <a:miter lim="800000"/>
                  <a:tailEnd type="triangle"/>
                </a:ln>
                <a:effectLst/>
              </p:spPr>
            </p:cxnSp>
            <p:sp>
              <p:nvSpPr>
                <p:cNvPr id="51" name="Right Arrow 50"/>
                <p:cNvSpPr/>
                <p:nvPr/>
              </p:nvSpPr>
              <p:spPr>
                <a:xfrm>
                  <a:off x="809625" y="438150"/>
                  <a:ext cx="228600" cy="247650"/>
                </a:xfrm>
                <a:prstGeom prst="rightArrow">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sz="1300" kern="0">
                    <a:solidFill>
                      <a:sysClr val="window" lastClr="FFFFFF"/>
                    </a:solidFill>
                    <a:latin typeface="+mj-lt"/>
                  </a:endParaRPr>
                </a:p>
              </p:txBody>
            </p:sp>
            <p:sp>
              <p:nvSpPr>
                <p:cNvPr id="52" name="Rectangle 51"/>
                <p:cNvSpPr/>
                <p:nvPr/>
              </p:nvSpPr>
              <p:spPr>
                <a:xfrm>
                  <a:off x="0" y="276225"/>
                  <a:ext cx="819150" cy="5715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r>
                    <a:rPr lang="en-US" kern="0" dirty="0">
                      <a:latin typeface="+mj-lt"/>
                    </a:rPr>
                    <a:t>Motor driver</a:t>
                  </a:r>
                </a:p>
              </p:txBody>
            </p:sp>
          </p:grpSp>
          <p:grpSp>
            <p:nvGrpSpPr>
              <p:cNvPr id="17" name="Group 16"/>
              <p:cNvGrpSpPr/>
              <p:nvPr/>
            </p:nvGrpSpPr>
            <p:grpSpPr>
              <a:xfrm>
                <a:off x="0" y="0"/>
                <a:ext cx="4438650" cy="2628900"/>
                <a:chOff x="0" y="0"/>
                <a:chExt cx="4438650" cy="2628900"/>
              </a:xfrm>
            </p:grpSpPr>
            <p:cxnSp>
              <p:nvCxnSpPr>
                <p:cNvPr id="18" name="Straight Arrow Connector 17"/>
                <p:cNvCxnSpPr/>
                <p:nvPr/>
              </p:nvCxnSpPr>
              <p:spPr>
                <a:xfrm>
                  <a:off x="1724025" y="942975"/>
                  <a:ext cx="419100" cy="0"/>
                </a:xfrm>
                <a:prstGeom prst="straightConnector1">
                  <a:avLst/>
                </a:prstGeom>
                <a:noFill/>
                <a:ln w="6350" cap="flat" cmpd="sng" algn="ctr">
                  <a:solidFill>
                    <a:sysClr val="windowText" lastClr="000000"/>
                  </a:solidFill>
                  <a:prstDash val="solid"/>
                  <a:miter lim="800000"/>
                  <a:tailEnd type="triangle"/>
                </a:ln>
                <a:effectLst/>
              </p:spPr>
            </p:cxnSp>
            <p:sp>
              <p:nvSpPr>
                <p:cNvPr id="19" name="Chord 18"/>
                <p:cNvSpPr/>
                <p:nvPr/>
              </p:nvSpPr>
              <p:spPr>
                <a:xfrm rot="10800000">
                  <a:off x="123825" y="1400175"/>
                  <a:ext cx="1095375" cy="828675"/>
                </a:xfrm>
                <a:prstGeom prst="chord">
                  <a:avLst>
                    <a:gd name="adj1" fmla="val 6701197"/>
                    <a:gd name="adj2" fmla="val 14861909"/>
                  </a:avLst>
                </a:prstGeom>
                <a:solidFill>
                  <a:sysClr val="window" lastClr="FFFFFF"/>
                </a:solidFill>
                <a:ln w="12700" cap="flat" cmpd="sng" algn="ctr">
                  <a:solidFill>
                    <a:sysClr val="windowText" lastClr="000000"/>
                  </a:solidFill>
                  <a:prstDash val="solid"/>
                  <a:miter lim="800000"/>
                </a:ln>
                <a:effectLst/>
              </p:spPr>
              <p:txBody>
                <a:bodyPr rot="0" spcFirstLastPara="0" vert="vert" wrap="square" lIns="91440" tIns="45720" rIns="91440" bIns="45720" numCol="1" spcCol="0" rtlCol="0" fromWordArt="0" anchor="ctr" anchorCtr="0" forceAA="0" compatLnSpc="1">
                  <a:prstTxWarp prst="textNoShape">
                    <a:avLst/>
                  </a:prstTxWarp>
                  <a:noAutofit/>
                </a:bodyPr>
                <a:lstStyle/>
                <a:p>
                  <a:pPr>
                    <a:defRPr/>
                  </a:pPr>
                  <a:endParaRPr lang="en-US" sz="1300" kern="0" dirty="0">
                    <a:solidFill>
                      <a:sysClr val="windowText" lastClr="000000"/>
                    </a:solidFill>
                    <a:latin typeface="+mj-lt"/>
                  </a:endParaRPr>
                </a:p>
                <a:p>
                  <a:pPr>
                    <a:defRPr/>
                  </a:pPr>
                  <a:endParaRPr lang="en-US" sz="1300" kern="0" dirty="0">
                    <a:solidFill>
                      <a:sysClr val="windowText" lastClr="000000"/>
                    </a:solidFill>
                    <a:latin typeface="+mj-lt"/>
                  </a:endParaRPr>
                </a:p>
                <a:p>
                  <a:pPr>
                    <a:defRPr/>
                  </a:pPr>
                  <a:endParaRPr lang="en-US" sz="1300" kern="0" dirty="0">
                    <a:solidFill>
                      <a:sysClr val="windowText" lastClr="000000"/>
                    </a:solidFill>
                    <a:latin typeface="+mj-lt"/>
                  </a:endParaRPr>
                </a:p>
                <a:p>
                  <a:pPr>
                    <a:defRPr/>
                  </a:pPr>
                  <a:endParaRPr lang="en-US" sz="1300" kern="0" dirty="0">
                    <a:solidFill>
                      <a:sysClr val="windowText" lastClr="000000"/>
                    </a:solidFill>
                    <a:latin typeface="+mj-lt"/>
                  </a:endParaRPr>
                </a:p>
                <a:p>
                  <a:pPr>
                    <a:defRPr/>
                  </a:pPr>
                  <a:r>
                    <a:rPr lang="en-US" sz="1300" kern="0" dirty="0">
                      <a:solidFill>
                        <a:sysClr val="windowText" lastClr="000000"/>
                      </a:solidFill>
                      <a:latin typeface="+mj-lt"/>
                    </a:rPr>
                    <a:t>     AND</a:t>
                  </a:r>
                </a:p>
              </p:txBody>
            </p:sp>
            <p:cxnSp>
              <p:nvCxnSpPr>
                <p:cNvPr id="20" name="Straight Arrow Connector 19"/>
                <p:cNvCxnSpPr/>
                <p:nvPr/>
              </p:nvCxnSpPr>
              <p:spPr>
                <a:xfrm>
                  <a:off x="438150" y="1533525"/>
                  <a:ext cx="400050" cy="9525"/>
                </a:xfrm>
                <a:prstGeom prst="straightConnector1">
                  <a:avLst/>
                </a:prstGeom>
                <a:noFill/>
                <a:ln w="6350" cap="flat" cmpd="sng" algn="ctr">
                  <a:solidFill>
                    <a:sysClr val="windowText" lastClr="000000"/>
                  </a:solidFill>
                  <a:prstDash val="solid"/>
                  <a:miter lim="800000"/>
                  <a:tailEnd type="triangle"/>
                </a:ln>
                <a:effectLst/>
              </p:spPr>
            </p:cxnSp>
            <p:cxnSp>
              <p:nvCxnSpPr>
                <p:cNvPr id="21" name="Straight Arrow Connector 20"/>
                <p:cNvCxnSpPr/>
                <p:nvPr/>
              </p:nvCxnSpPr>
              <p:spPr>
                <a:xfrm>
                  <a:off x="438150" y="2000250"/>
                  <a:ext cx="400050" cy="9525"/>
                </a:xfrm>
                <a:prstGeom prst="straightConnector1">
                  <a:avLst/>
                </a:prstGeom>
                <a:noFill/>
                <a:ln w="6350" cap="flat" cmpd="sng" algn="ctr">
                  <a:solidFill>
                    <a:sysClr val="windowText" lastClr="000000"/>
                  </a:solidFill>
                  <a:prstDash val="solid"/>
                  <a:miter lim="800000"/>
                  <a:tailEnd type="triangle"/>
                </a:ln>
                <a:effectLst/>
              </p:spPr>
            </p:cxnSp>
            <p:cxnSp>
              <p:nvCxnSpPr>
                <p:cNvPr id="22" name="Straight Connector 21"/>
                <p:cNvCxnSpPr/>
                <p:nvPr/>
              </p:nvCxnSpPr>
              <p:spPr>
                <a:xfrm>
                  <a:off x="438150" y="2000250"/>
                  <a:ext cx="0" cy="457200"/>
                </a:xfrm>
                <a:prstGeom prst="line">
                  <a:avLst/>
                </a:prstGeom>
                <a:noFill/>
                <a:ln w="6350" cap="flat" cmpd="sng" algn="ctr">
                  <a:solidFill>
                    <a:sysClr val="windowText" lastClr="000000"/>
                  </a:solidFill>
                  <a:prstDash val="solid"/>
                  <a:miter lim="800000"/>
                </a:ln>
                <a:effectLst/>
              </p:spPr>
            </p:cxnSp>
            <p:cxnSp>
              <p:nvCxnSpPr>
                <p:cNvPr id="23" name="Straight Connector 22"/>
                <p:cNvCxnSpPr/>
                <p:nvPr/>
              </p:nvCxnSpPr>
              <p:spPr>
                <a:xfrm>
                  <a:off x="438150" y="2457450"/>
                  <a:ext cx="2809875" cy="0"/>
                </a:xfrm>
                <a:prstGeom prst="line">
                  <a:avLst/>
                </a:prstGeom>
                <a:noFill/>
                <a:ln w="6350" cap="flat" cmpd="sng" algn="ctr">
                  <a:solidFill>
                    <a:sysClr val="windowText" lastClr="000000"/>
                  </a:solidFill>
                  <a:prstDash val="solid"/>
                  <a:miter lim="800000"/>
                </a:ln>
                <a:effectLst/>
              </p:spPr>
            </p:cxnSp>
            <p:cxnSp>
              <p:nvCxnSpPr>
                <p:cNvPr id="24" name="Straight Connector 23"/>
                <p:cNvCxnSpPr/>
                <p:nvPr/>
              </p:nvCxnSpPr>
              <p:spPr>
                <a:xfrm flipV="1">
                  <a:off x="3248025" y="2085975"/>
                  <a:ext cx="0" cy="371475"/>
                </a:xfrm>
                <a:prstGeom prst="line">
                  <a:avLst/>
                </a:prstGeom>
                <a:noFill/>
                <a:ln w="6350" cap="flat" cmpd="sng" algn="ctr">
                  <a:solidFill>
                    <a:sysClr val="windowText" lastClr="000000"/>
                  </a:solidFill>
                  <a:prstDash val="solid"/>
                  <a:miter lim="800000"/>
                </a:ln>
                <a:effectLst/>
              </p:spPr>
            </p:cxnSp>
            <p:grpSp>
              <p:nvGrpSpPr>
                <p:cNvPr id="25" name="Group 24"/>
                <p:cNvGrpSpPr/>
                <p:nvPr/>
              </p:nvGrpSpPr>
              <p:grpSpPr>
                <a:xfrm>
                  <a:off x="2143125" y="361950"/>
                  <a:ext cx="2295525" cy="1724025"/>
                  <a:chOff x="0" y="0"/>
                  <a:chExt cx="2295525" cy="1724025"/>
                </a:xfrm>
              </p:grpSpPr>
              <p:grpSp>
                <p:nvGrpSpPr>
                  <p:cNvPr id="39" name="Group 38"/>
                  <p:cNvGrpSpPr/>
                  <p:nvPr/>
                </p:nvGrpSpPr>
                <p:grpSpPr>
                  <a:xfrm rot="5400000">
                    <a:off x="285750" y="-285750"/>
                    <a:ext cx="1724025" cy="2295525"/>
                    <a:chOff x="0" y="0"/>
                    <a:chExt cx="1724025" cy="971550"/>
                  </a:xfrm>
                </p:grpSpPr>
                <p:sp>
                  <p:nvSpPr>
                    <p:cNvPr id="47" name="Arc 46"/>
                    <p:cNvSpPr/>
                    <p:nvPr/>
                  </p:nvSpPr>
                  <p:spPr>
                    <a:xfrm>
                      <a:off x="0" y="0"/>
                      <a:ext cx="1724025" cy="971550"/>
                    </a:xfrm>
                    <a:prstGeom prst="arc">
                      <a:avLst>
                        <a:gd name="adj1" fmla="val 16200000"/>
                        <a:gd name="adj2" fmla="val 5548452"/>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sz="1300" kern="0">
                        <a:solidFill>
                          <a:sysClr val="windowText" lastClr="000000"/>
                        </a:solidFill>
                        <a:latin typeface="+mj-lt"/>
                      </a:endParaRPr>
                    </a:p>
                  </p:txBody>
                </p:sp>
                <p:sp>
                  <p:nvSpPr>
                    <p:cNvPr id="48" name="Arc 47"/>
                    <p:cNvSpPr/>
                    <p:nvPr/>
                  </p:nvSpPr>
                  <p:spPr>
                    <a:xfrm>
                      <a:off x="553820" y="0"/>
                      <a:ext cx="695325" cy="971550"/>
                    </a:xfrm>
                    <a:prstGeom prst="arc">
                      <a:avLst>
                        <a:gd name="adj1" fmla="val 16200000"/>
                        <a:gd name="adj2" fmla="val 5548452"/>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sz="1300" kern="0">
                        <a:solidFill>
                          <a:sysClr val="windowText" lastClr="000000"/>
                        </a:solidFill>
                        <a:latin typeface="+mj-lt"/>
                      </a:endParaRPr>
                    </a:p>
                  </p:txBody>
                </p:sp>
              </p:grpSp>
              <p:cxnSp>
                <p:nvCxnSpPr>
                  <p:cNvPr id="40" name="Straight Arrow Connector 39"/>
                  <p:cNvCxnSpPr/>
                  <p:nvPr/>
                </p:nvCxnSpPr>
                <p:spPr>
                  <a:xfrm>
                    <a:off x="828675" y="657225"/>
                    <a:ext cx="19050" cy="571500"/>
                  </a:xfrm>
                  <a:prstGeom prst="straightConnector1">
                    <a:avLst/>
                  </a:prstGeom>
                  <a:noFill/>
                  <a:ln w="6350" cap="flat" cmpd="sng" algn="ctr">
                    <a:solidFill>
                      <a:sysClr val="windowText" lastClr="000000"/>
                    </a:solidFill>
                    <a:prstDash val="solid"/>
                    <a:miter lim="800000"/>
                    <a:tailEnd type="triangle"/>
                  </a:ln>
                  <a:effectLst/>
                </p:spPr>
              </p:cxnSp>
              <p:cxnSp>
                <p:nvCxnSpPr>
                  <p:cNvPr id="41" name="Straight Arrow Connector 40"/>
                  <p:cNvCxnSpPr/>
                  <p:nvPr/>
                </p:nvCxnSpPr>
                <p:spPr>
                  <a:xfrm>
                    <a:off x="2171700" y="657225"/>
                    <a:ext cx="19050" cy="381000"/>
                  </a:xfrm>
                  <a:prstGeom prst="straightConnector1">
                    <a:avLst/>
                  </a:prstGeom>
                  <a:noFill/>
                  <a:ln w="6350" cap="flat" cmpd="sng" algn="ctr">
                    <a:solidFill>
                      <a:sysClr val="windowText" lastClr="000000"/>
                    </a:solidFill>
                    <a:prstDash val="solid"/>
                    <a:miter lim="800000"/>
                    <a:tailEnd type="triangle"/>
                  </a:ln>
                  <a:effectLst/>
                </p:spPr>
              </p:cxnSp>
              <p:cxnSp>
                <p:nvCxnSpPr>
                  <p:cNvPr id="42" name="Straight Arrow Connector 41"/>
                  <p:cNvCxnSpPr/>
                  <p:nvPr/>
                </p:nvCxnSpPr>
                <p:spPr>
                  <a:xfrm>
                    <a:off x="171450" y="657225"/>
                    <a:ext cx="19050" cy="438150"/>
                  </a:xfrm>
                  <a:prstGeom prst="straightConnector1">
                    <a:avLst/>
                  </a:prstGeom>
                  <a:noFill/>
                  <a:ln w="6350" cap="flat" cmpd="sng" algn="ctr">
                    <a:solidFill>
                      <a:sysClr val="windowText" lastClr="000000"/>
                    </a:solidFill>
                    <a:prstDash val="solid"/>
                    <a:miter lim="800000"/>
                    <a:tailEnd type="triangle"/>
                  </a:ln>
                  <a:effectLst/>
                </p:spPr>
              </p:cxnSp>
              <p:cxnSp>
                <p:nvCxnSpPr>
                  <p:cNvPr id="43" name="Straight Arrow Connector 42"/>
                  <p:cNvCxnSpPr/>
                  <p:nvPr/>
                </p:nvCxnSpPr>
                <p:spPr>
                  <a:xfrm>
                    <a:off x="1181100" y="657225"/>
                    <a:ext cx="19050" cy="571500"/>
                  </a:xfrm>
                  <a:prstGeom prst="straightConnector1">
                    <a:avLst/>
                  </a:prstGeom>
                  <a:noFill/>
                  <a:ln w="6350" cap="flat" cmpd="sng" algn="ctr">
                    <a:solidFill>
                      <a:sysClr val="windowText" lastClr="000000"/>
                    </a:solidFill>
                    <a:prstDash val="solid"/>
                    <a:miter lim="800000"/>
                    <a:tailEnd type="triangle"/>
                  </a:ln>
                  <a:effectLst/>
                </p:spPr>
              </p:cxnSp>
              <p:cxnSp>
                <p:nvCxnSpPr>
                  <p:cNvPr id="44" name="Straight Arrow Connector 43"/>
                  <p:cNvCxnSpPr/>
                  <p:nvPr/>
                </p:nvCxnSpPr>
                <p:spPr>
                  <a:xfrm>
                    <a:off x="1847850" y="657225"/>
                    <a:ext cx="0" cy="514350"/>
                  </a:xfrm>
                  <a:prstGeom prst="straightConnector1">
                    <a:avLst/>
                  </a:prstGeom>
                  <a:noFill/>
                  <a:ln w="6350" cap="flat" cmpd="sng" algn="ctr">
                    <a:solidFill>
                      <a:sysClr val="windowText" lastClr="000000"/>
                    </a:solidFill>
                    <a:prstDash val="solid"/>
                    <a:miter lim="800000"/>
                    <a:tailEnd type="triangle"/>
                  </a:ln>
                  <a:effectLst/>
                </p:spPr>
              </p:cxnSp>
              <p:cxnSp>
                <p:nvCxnSpPr>
                  <p:cNvPr id="45" name="Straight Arrow Connector 44"/>
                  <p:cNvCxnSpPr/>
                  <p:nvPr/>
                </p:nvCxnSpPr>
                <p:spPr>
                  <a:xfrm>
                    <a:off x="523875" y="657225"/>
                    <a:ext cx="0" cy="523875"/>
                  </a:xfrm>
                  <a:prstGeom prst="straightConnector1">
                    <a:avLst/>
                  </a:prstGeom>
                  <a:noFill/>
                  <a:ln w="6350" cap="flat" cmpd="sng" algn="ctr">
                    <a:solidFill>
                      <a:sysClr val="windowText" lastClr="000000"/>
                    </a:solidFill>
                    <a:prstDash val="solid"/>
                    <a:miter lim="800000"/>
                    <a:tailEnd type="triangle"/>
                  </a:ln>
                  <a:effectLst/>
                </p:spPr>
              </p:cxnSp>
              <p:cxnSp>
                <p:nvCxnSpPr>
                  <p:cNvPr id="46" name="Straight Arrow Connector 45"/>
                  <p:cNvCxnSpPr/>
                  <p:nvPr/>
                </p:nvCxnSpPr>
                <p:spPr>
                  <a:xfrm>
                    <a:off x="1514475" y="657225"/>
                    <a:ext cx="9525" cy="571500"/>
                  </a:xfrm>
                  <a:prstGeom prst="straightConnector1">
                    <a:avLst/>
                  </a:prstGeom>
                  <a:noFill/>
                  <a:ln w="6350" cap="flat" cmpd="sng" algn="ctr">
                    <a:solidFill>
                      <a:sysClr val="windowText" lastClr="000000"/>
                    </a:solidFill>
                    <a:prstDash val="solid"/>
                    <a:miter lim="800000"/>
                    <a:tailEnd type="triangle"/>
                  </a:ln>
                  <a:effectLst/>
                </p:spPr>
              </p:cxnSp>
            </p:grpSp>
            <p:cxnSp>
              <p:nvCxnSpPr>
                <p:cNvPr id="26" name="Straight Connector 25"/>
                <p:cNvCxnSpPr/>
                <p:nvPr/>
              </p:nvCxnSpPr>
              <p:spPr>
                <a:xfrm>
                  <a:off x="1219200" y="1800225"/>
                  <a:ext cx="504825" cy="0"/>
                </a:xfrm>
                <a:prstGeom prst="line">
                  <a:avLst/>
                </a:prstGeom>
                <a:noFill/>
                <a:ln w="6350" cap="flat" cmpd="sng" algn="ctr">
                  <a:solidFill>
                    <a:sysClr val="windowText" lastClr="000000"/>
                  </a:solidFill>
                  <a:prstDash val="solid"/>
                  <a:miter lim="800000"/>
                </a:ln>
                <a:effectLst/>
              </p:spPr>
            </p:cxnSp>
            <p:cxnSp>
              <p:nvCxnSpPr>
                <p:cNvPr id="27" name="Straight Connector 26"/>
                <p:cNvCxnSpPr/>
                <p:nvPr/>
              </p:nvCxnSpPr>
              <p:spPr>
                <a:xfrm flipV="1">
                  <a:off x="1724025" y="942975"/>
                  <a:ext cx="0" cy="857250"/>
                </a:xfrm>
                <a:prstGeom prst="line">
                  <a:avLst/>
                </a:prstGeom>
                <a:noFill/>
                <a:ln w="6350" cap="flat" cmpd="sng" algn="ctr">
                  <a:solidFill>
                    <a:sysClr val="windowText" lastClr="000000"/>
                  </a:solidFill>
                  <a:prstDash val="solid"/>
                  <a:miter lim="800000"/>
                </a:ln>
                <a:effectLst/>
              </p:spPr>
            </p:cxnSp>
            <p:sp>
              <p:nvSpPr>
                <p:cNvPr id="28" name="Rectangle 27"/>
                <p:cNvSpPr/>
                <p:nvPr/>
              </p:nvSpPr>
              <p:spPr>
                <a:xfrm>
                  <a:off x="0" y="0"/>
                  <a:ext cx="904875" cy="1019175"/>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defRPr/>
                  </a:pPr>
                  <a:r>
                    <a:rPr lang="en-IN" sz="1300" kern="0">
                      <a:solidFill>
                        <a:sysClr val="windowText" lastClr="000000"/>
                      </a:solidFill>
                      <a:latin typeface="+mj-lt"/>
                      <a:ea typeface="Calibri" panose="020F0502020204030204" pitchFamily="34" charset="0"/>
                      <a:cs typeface="Times New Roman" panose="02020603050405020304" pitchFamily="18" charset="0"/>
                    </a:rPr>
                    <a:t>Pulse Generator</a:t>
                  </a:r>
                  <a:endParaRPr lang="en-US" sz="1300" kern="0">
                    <a:solidFill>
                      <a:sysClr val="windowText" lastClr="000000"/>
                    </a:solidFill>
                    <a:latin typeface="+mj-lt"/>
                    <a:ea typeface="Calibri" panose="020F0502020204030204" pitchFamily="34" charset="0"/>
                    <a:cs typeface="Times New Roman" panose="02020603050405020304" pitchFamily="18" charset="0"/>
                  </a:endParaRPr>
                </a:p>
              </p:txBody>
            </p:sp>
            <p:cxnSp>
              <p:nvCxnSpPr>
                <p:cNvPr id="29" name="Straight Arrow Connector 28"/>
                <p:cNvCxnSpPr/>
                <p:nvPr/>
              </p:nvCxnSpPr>
              <p:spPr>
                <a:xfrm>
                  <a:off x="438150" y="1019175"/>
                  <a:ext cx="0" cy="523875"/>
                </a:xfrm>
                <a:prstGeom prst="straightConnector1">
                  <a:avLst/>
                </a:prstGeom>
                <a:noFill/>
                <a:ln w="6350" cap="flat" cmpd="sng" algn="ctr">
                  <a:solidFill>
                    <a:sysClr val="windowText" lastClr="000000"/>
                  </a:solidFill>
                  <a:prstDash val="solid"/>
                  <a:miter lim="800000"/>
                  <a:tailEnd type="triangle"/>
                </a:ln>
                <a:effectLst/>
              </p:spPr>
            </p:cxnSp>
            <p:cxnSp>
              <p:nvCxnSpPr>
                <p:cNvPr id="30" name="Straight Arrow Connector 29"/>
                <p:cNvCxnSpPr/>
                <p:nvPr/>
              </p:nvCxnSpPr>
              <p:spPr>
                <a:xfrm>
                  <a:off x="1724025" y="1800225"/>
                  <a:ext cx="0" cy="590550"/>
                </a:xfrm>
                <a:prstGeom prst="straightConnector1">
                  <a:avLst/>
                </a:prstGeom>
                <a:noFill/>
                <a:ln w="6350" cap="flat" cmpd="sng" algn="ctr">
                  <a:solidFill>
                    <a:sysClr val="windowText" lastClr="000000"/>
                  </a:solidFill>
                  <a:prstDash val="solid"/>
                  <a:miter lim="800000"/>
                  <a:tailEnd type="triangle"/>
                </a:ln>
                <a:effectLst/>
              </p:spPr>
            </p:cxnSp>
            <p:sp>
              <p:nvSpPr>
                <p:cNvPr id="31" name="Arc 30"/>
                <p:cNvSpPr/>
                <p:nvPr/>
              </p:nvSpPr>
              <p:spPr>
                <a:xfrm>
                  <a:off x="1600200" y="2390775"/>
                  <a:ext cx="266700" cy="238125"/>
                </a:xfrm>
                <a:prstGeom prst="arc">
                  <a:avLst>
                    <a:gd name="adj1" fmla="val 16200000"/>
                    <a:gd name="adj2" fmla="val 5400000"/>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sz="1300" kern="0">
                    <a:solidFill>
                      <a:sysClr val="windowText" lastClr="000000"/>
                    </a:solidFill>
                    <a:latin typeface="+mj-lt"/>
                  </a:endParaRPr>
                </a:p>
              </p:txBody>
            </p:sp>
            <p:grpSp>
              <p:nvGrpSpPr>
                <p:cNvPr id="32" name="Group 31"/>
                <p:cNvGrpSpPr/>
                <p:nvPr/>
              </p:nvGrpSpPr>
              <p:grpSpPr>
                <a:xfrm rot="5400000">
                  <a:off x="390526" y="1219200"/>
                  <a:ext cx="285750" cy="76200"/>
                  <a:chOff x="0" y="0"/>
                  <a:chExt cx="647700" cy="142875"/>
                </a:xfrm>
              </p:grpSpPr>
              <p:grpSp>
                <p:nvGrpSpPr>
                  <p:cNvPr id="33" name="Group 32"/>
                  <p:cNvGrpSpPr/>
                  <p:nvPr/>
                </p:nvGrpSpPr>
                <p:grpSpPr>
                  <a:xfrm>
                    <a:off x="0" y="0"/>
                    <a:ext cx="361950" cy="142875"/>
                    <a:chOff x="0" y="0"/>
                    <a:chExt cx="361950" cy="142875"/>
                  </a:xfrm>
                </p:grpSpPr>
                <p:cxnSp>
                  <p:nvCxnSpPr>
                    <p:cNvPr id="37" name="Elbow Connector 36"/>
                    <p:cNvCxnSpPr/>
                    <p:nvPr/>
                  </p:nvCxnSpPr>
                  <p:spPr>
                    <a:xfrm>
                      <a:off x="142875" y="0"/>
                      <a:ext cx="219075" cy="142875"/>
                    </a:xfrm>
                    <a:prstGeom prst="bentConnector3">
                      <a:avLst/>
                    </a:prstGeom>
                    <a:noFill/>
                    <a:ln w="6350" cap="flat" cmpd="sng" algn="ctr">
                      <a:solidFill>
                        <a:sysClr val="windowText" lastClr="000000"/>
                      </a:solidFill>
                      <a:prstDash val="solid"/>
                      <a:miter lim="800000"/>
                    </a:ln>
                    <a:effectLst/>
                  </p:spPr>
                </p:cxnSp>
                <p:cxnSp>
                  <p:nvCxnSpPr>
                    <p:cNvPr id="38" name="Elbow Connector 37"/>
                    <p:cNvCxnSpPr/>
                    <p:nvPr/>
                  </p:nvCxnSpPr>
                  <p:spPr>
                    <a:xfrm flipH="1">
                      <a:off x="0" y="0"/>
                      <a:ext cx="219075" cy="142875"/>
                    </a:xfrm>
                    <a:prstGeom prst="bentConnector3">
                      <a:avLst/>
                    </a:prstGeom>
                    <a:noFill/>
                    <a:ln w="6350" cap="flat" cmpd="sng" algn="ctr">
                      <a:solidFill>
                        <a:sysClr val="windowText" lastClr="000000"/>
                      </a:solidFill>
                      <a:prstDash val="solid"/>
                      <a:miter lim="800000"/>
                    </a:ln>
                    <a:effectLst/>
                  </p:spPr>
                </p:cxnSp>
              </p:grpSp>
              <p:grpSp>
                <p:nvGrpSpPr>
                  <p:cNvPr id="34" name="Group 33"/>
                  <p:cNvGrpSpPr/>
                  <p:nvPr/>
                </p:nvGrpSpPr>
                <p:grpSpPr>
                  <a:xfrm>
                    <a:off x="285750" y="0"/>
                    <a:ext cx="361950" cy="142875"/>
                    <a:chOff x="0" y="0"/>
                    <a:chExt cx="361950" cy="142875"/>
                  </a:xfrm>
                </p:grpSpPr>
                <p:cxnSp>
                  <p:nvCxnSpPr>
                    <p:cNvPr id="35" name="Elbow Connector 34"/>
                    <p:cNvCxnSpPr/>
                    <p:nvPr/>
                  </p:nvCxnSpPr>
                  <p:spPr>
                    <a:xfrm>
                      <a:off x="142875" y="0"/>
                      <a:ext cx="219075" cy="142875"/>
                    </a:xfrm>
                    <a:prstGeom prst="bentConnector3">
                      <a:avLst/>
                    </a:prstGeom>
                    <a:noFill/>
                    <a:ln w="6350" cap="flat" cmpd="sng" algn="ctr">
                      <a:solidFill>
                        <a:sysClr val="windowText" lastClr="000000"/>
                      </a:solidFill>
                      <a:prstDash val="solid"/>
                      <a:miter lim="800000"/>
                    </a:ln>
                    <a:effectLst/>
                  </p:spPr>
                </p:cxnSp>
                <p:cxnSp>
                  <p:nvCxnSpPr>
                    <p:cNvPr id="36" name="Elbow Connector 35"/>
                    <p:cNvCxnSpPr/>
                    <p:nvPr/>
                  </p:nvCxnSpPr>
                  <p:spPr>
                    <a:xfrm flipH="1">
                      <a:off x="0" y="0"/>
                      <a:ext cx="219075" cy="142875"/>
                    </a:xfrm>
                    <a:prstGeom prst="bentConnector3">
                      <a:avLst/>
                    </a:prstGeom>
                    <a:noFill/>
                    <a:ln w="6350" cap="flat" cmpd="sng" algn="ctr">
                      <a:solidFill>
                        <a:sysClr val="windowText" lastClr="000000"/>
                      </a:solidFill>
                      <a:prstDash val="solid"/>
                      <a:miter lim="800000"/>
                    </a:ln>
                    <a:effectLst/>
                  </p:spPr>
                </p:cxnSp>
              </p:grpSp>
            </p:grpSp>
          </p:grpSp>
        </p:grpSp>
        <p:sp>
          <p:nvSpPr>
            <p:cNvPr id="14" name="Text Box 2"/>
            <p:cNvSpPr txBox="1">
              <a:spLocks noChangeArrowheads="1"/>
            </p:cNvSpPr>
            <p:nvPr/>
          </p:nvSpPr>
          <p:spPr bwMode="auto">
            <a:xfrm>
              <a:off x="2143125" y="2143125"/>
              <a:ext cx="981075" cy="2571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r>
                <a:rPr lang="en-IN" sz="1400" kern="0" dirty="0">
                  <a:solidFill>
                    <a:sysClr val="windowText" lastClr="000000"/>
                  </a:solidFill>
                  <a:latin typeface="+mj-lt"/>
                  <a:ea typeface="Calibri" panose="020F0502020204030204" pitchFamily="34" charset="0"/>
                  <a:cs typeface="Times New Roman" panose="02020603050405020304" pitchFamily="18" charset="0"/>
                </a:rPr>
                <a:t>End of count </a:t>
              </a:r>
              <a:endParaRPr lang="en-US" sz="1400" kern="0" dirty="0">
                <a:solidFill>
                  <a:sysClr val="windowText" lastClr="000000"/>
                </a:solidFill>
                <a:latin typeface="+mj-lt"/>
                <a:ea typeface="Calibri" panose="020F0502020204030204" pitchFamily="34" charset="0"/>
                <a:cs typeface="Times New Roman" panose="02020603050405020304" pitchFamily="18" charset="0"/>
              </a:endParaRPr>
            </a:p>
          </p:txBody>
        </p:sp>
        <p:sp>
          <p:nvSpPr>
            <p:cNvPr id="15" name="Text Box 2"/>
            <p:cNvSpPr txBox="1">
              <a:spLocks noChangeArrowheads="1"/>
            </p:cNvSpPr>
            <p:nvPr/>
          </p:nvSpPr>
          <p:spPr bwMode="auto">
            <a:xfrm>
              <a:off x="2828925" y="1657350"/>
              <a:ext cx="981075" cy="2571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r>
                <a:rPr lang="en-IN" sz="1300" kern="0">
                  <a:solidFill>
                    <a:sysClr val="windowText" lastClr="000000"/>
                  </a:solidFill>
                  <a:latin typeface="+mj-lt"/>
                  <a:ea typeface="Calibri" panose="020F0502020204030204" pitchFamily="34" charset="0"/>
                  <a:cs typeface="Times New Roman" panose="02020603050405020304" pitchFamily="18" charset="0"/>
                </a:rPr>
                <a:t>OR Gate </a:t>
              </a:r>
              <a:endParaRPr lang="en-US" sz="1300" kern="0">
                <a:solidFill>
                  <a:sysClr val="windowText" lastClr="000000"/>
                </a:solidFill>
                <a:latin typeface="+mj-lt"/>
                <a:ea typeface="Calibri" panose="020F0502020204030204" pitchFamily="34" charset="0"/>
                <a:cs typeface="Times New Roman" panose="02020603050405020304" pitchFamily="18" charset="0"/>
              </a:endParaRPr>
            </a:p>
          </p:txBody>
        </p:sp>
      </p:grpSp>
      <p:sp>
        <p:nvSpPr>
          <p:cNvPr id="63" name="Title 62"/>
          <p:cNvSpPr>
            <a:spLocks noGrp="1"/>
          </p:cNvSpPr>
          <p:nvPr>
            <p:ph type="title"/>
          </p:nvPr>
        </p:nvSpPr>
        <p:spPr/>
        <p:txBody>
          <a:bodyPr>
            <a:normAutofit/>
          </a:bodyPr>
          <a:lstStyle/>
          <a:p>
            <a:r>
              <a:rPr lang="en-US" dirty="0"/>
              <a:t>Point-to-point control – one example</a:t>
            </a:r>
          </a:p>
        </p:txBody>
      </p:sp>
    </p:spTree>
    <p:extLst>
      <p:ext uri="{BB962C8B-B14F-4D97-AF65-F5344CB8AC3E}">
        <p14:creationId xmlns:p14="http://schemas.microsoft.com/office/powerpoint/2010/main" val="3617571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Explanations to the control loop elements</a:t>
            </a:r>
          </a:p>
        </p:txBody>
      </p:sp>
      <p:sp>
        <p:nvSpPr>
          <p:cNvPr id="3" name="Content Placeholder 2"/>
          <p:cNvSpPr>
            <a:spLocks noGrp="1"/>
          </p:cNvSpPr>
          <p:nvPr>
            <p:ph idx="1"/>
          </p:nvPr>
        </p:nvSpPr>
        <p:spPr/>
        <p:txBody>
          <a:bodyPr>
            <a:normAutofit/>
          </a:bodyPr>
          <a:lstStyle/>
          <a:p>
            <a:r>
              <a:rPr lang="en-US" dirty="0"/>
              <a:t>PDC = position down counter. It can be loaded with a binary number. A train of pulses input as shown will </a:t>
            </a:r>
            <a:r>
              <a:rPr lang="en-US" dirty="0" err="1"/>
              <a:t>downcount</a:t>
            </a:r>
            <a:r>
              <a:rPr lang="en-US" dirty="0"/>
              <a:t> the content of the counter, 1 bit for 1 pulse.</a:t>
            </a:r>
          </a:p>
          <a:p>
            <a:r>
              <a:rPr lang="en-US" dirty="0"/>
              <a:t>End of count = All the bits of the PDC are input t the OR gate. The OR gate will output a 0 only when all the inputs are 0. Which means – the contents of the PDC have been counted down to 0, so it is called ‘End of count’.</a:t>
            </a:r>
          </a:p>
          <a:p>
            <a:r>
              <a:rPr lang="en-US" dirty="0"/>
              <a:t>Pulse generator = The pulse generator sends out pulses continuously at a definite frequency</a:t>
            </a:r>
          </a:p>
          <a:p>
            <a:endParaRPr lang="en-US" dirty="0"/>
          </a:p>
          <a:p>
            <a:endParaRPr lang="en-US" dirty="0"/>
          </a:p>
          <a:p>
            <a:endParaRPr lang="en-US" dirty="0"/>
          </a:p>
        </p:txBody>
      </p:sp>
    </p:spTree>
    <p:extLst>
      <p:ext uri="{BB962C8B-B14F-4D97-AF65-F5344CB8AC3E}">
        <p14:creationId xmlns:p14="http://schemas.microsoft.com/office/powerpoint/2010/main" val="2277862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1070</TotalTime>
  <Words>5376</Words>
  <Application>Microsoft Office PowerPoint</Application>
  <PresentationFormat>Widescreen</PresentationFormat>
  <Paragraphs>899</Paragraphs>
  <Slides>74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Arial</vt:lpstr>
      <vt:lpstr>Calibri</vt:lpstr>
      <vt:lpstr>Calibri Light</vt:lpstr>
      <vt:lpstr>Cambria Math</vt:lpstr>
      <vt:lpstr>Times New Roman</vt:lpstr>
      <vt:lpstr>Wingdings</vt:lpstr>
      <vt:lpstr>Office Theme</vt:lpstr>
      <vt:lpstr>Previous class notes</vt:lpstr>
      <vt:lpstr>Addition of 2 bytes</vt:lpstr>
      <vt:lpstr>Addition of 3 bits </vt:lpstr>
      <vt:lpstr>The value of carry</vt:lpstr>
      <vt:lpstr>The value of Sum</vt:lpstr>
      <vt:lpstr>Numerical problem 2.1</vt:lpstr>
      <vt:lpstr>Solution to Prob 2.1</vt:lpstr>
      <vt:lpstr>Point-to-point control – one example</vt:lpstr>
      <vt:lpstr>Explanations to the control loop elements</vt:lpstr>
      <vt:lpstr>Explanations – cotd.</vt:lpstr>
      <vt:lpstr>P-T-P control – another example</vt:lpstr>
      <vt:lpstr>Observations on the two P-T-P systems </vt:lpstr>
      <vt:lpstr>MCQ on P-T-P machines</vt:lpstr>
      <vt:lpstr>When to use open loop</vt:lpstr>
      <vt:lpstr>P-T-P closed loop</vt:lpstr>
      <vt:lpstr>1. In a PTP open loop CNC drilling machine, a stepper motor drives the table in X direction. The stepper motor shaft is connected to a gear box with ratio (=output rpm/input rpm) ¼ which is in turn connected to a lead screw of pitch = 4 mm and no. of starts = 2. The stepper motor covers 1 rotation in 200 equal steps and executes 1 step per pulse of pulse generator  (100 pulses per minute, ppm) received by motor driver. The pulses output from AND gate, go to motor driver and also to a position down counter (PDC). These incoming pulses decrement the content of PDC (1 pulse comes in, PDC content does down by 1).  A. What are the BLU (basic length unit) and velocity of the table  along x axis ?                                            Line 1  G00 G90 X20 Y30                                          Line 2                  X25 B. What number in binary will the MCU put into PDC for executing line 2 of program above ?</vt:lpstr>
      <vt:lpstr>Answer to problem</vt:lpstr>
      <vt:lpstr>Find BLU, velocity and number to be put inside PDC</vt:lpstr>
      <vt:lpstr>Answer to previous problem</vt:lpstr>
      <vt:lpstr>PowerPoint Presentation</vt:lpstr>
      <vt:lpstr>PowerPoint Presentation</vt:lpstr>
      <vt:lpstr>Numerical Problem 3.1 </vt:lpstr>
      <vt:lpstr>PowerPoint Presentation</vt:lpstr>
      <vt:lpstr>Incremental format, Feed Calculation</vt:lpstr>
      <vt:lpstr>A CNC user wants to remove a stepper motor from one axis of his CNC drilling machine table and replace it with a PMDC (Permanent magnet direct current) motor.  The Stepper motor (1 rotation in 200 steps, 1 step for 1 pulse) received pulses from a pulse generator @ 5000 ppm and was driving a lead screw-nut pair (lead = 4 mm) directly. The PMDC motor rotates at a constant speed of 100 rpm and after fitting, should produce same BLU and axis speed as before. The user may employ any 1 lead screw-nut pair &amp; 1 gear box &amp; 1 encoder combination from inventory listed below. No equipment other than these is permitted. Encoder, if used, should be mounted on lead screw.  </vt:lpstr>
      <vt:lpstr>MCQ 5</vt:lpstr>
      <vt:lpstr>PowerPoint Presentation</vt:lpstr>
      <vt:lpstr>PowerPoint Presentation</vt:lpstr>
      <vt:lpstr>MCQ 8</vt:lpstr>
      <vt:lpstr>MCQ - 9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 innovative student develops a tachometer (instrument which can measure rotational speeds of rotating shafts) by employing simple digital devices. The figure shows a motor shaft connected to the input shaft of the tachometer. When the motor rotates, it makes the input shaft rotate at the same speed. The input shaft has an encoder mounted on it with 64 holes. The 8-bit position down counters are down-counted by the pulses they receive, each pulse making 1 decrement. After connecting the input shaft to the rotating shaft of the motor (whose rpm is to be measured), the two PDCs are filled completely and instrument is started.  If PDC1 = 0 and PDC2 = 204, whats the rpm of the motor?</vt:lpstr>
      <vt:lpstr>PowerPoint Presentation</vt:lpstr>
      <vt:lpstr>How much is the speed of the motor shaft if instrument shows unchanging values of PDC1 = 0 and PDC2 = 204 after some time.       How much is the speed of the motor shaft if instrument shows unchanging values of PDC1 = 204 and PDC2 = 0 after some time.</vt:lpstr>
      <vt:lpstr>One problem on decoder</vt:lpstr>
      <vt:lpstr>PowerPoint Presentation</vt:lpstr>
      <vt:lpstr>Decoding circuit problem contd…</vt:lpstr>
      <vt:lpstr>a+a.b = a.1+a.b = a.(1+b) = a</vt:lpstr>
      <vt:lpstr>CNC programming : Computer numerical control programming 10th lecture</vt:lpstr>
      <vt:lpstr>G &amp; M code programming</vt:lpstr>
      <vt:lpstr>Types of programmed motions </vt:lpstr>
      <vt:lpstr>Description of the basic G codes for motion</vt:lpstr>
      <vt:lpstr>Example of typical command blocks</vt:lpstr>
      <vt:lpstr>Program – starting declarations</vt:lpstr>
      <vt:lpstr>Program structure – main program</vt:lpstr>
      <vt:lpstr>PowerPoint Presentation</vt:lpstr>
      <vt:lpstr>Example programs</vt:lpstr>
      <vt:lpstr>Program</vt:lpstr>
      <vt:lpstr>PowerPoint Presentation</vt:lpstr>
      <vt:lpstr>PowerPoint Presentation</vt:lpstr>
      <vt:lpstr>PowerPoint Presentation</vt:lpstr>
      <vt:lpstr>Programming practice - II</vt:lpstr>
      <vt:lpstr>Example programs</vt:lpstr>
      <vt:lpstr>Program structure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Previous class notes</dc:title>
  <dc:creator>A RoyChowdhury</dc:creator>
  <cp:lastModifiedBy>Junaid Kewar</cp:lastModifiedBy>
  <cp:revision>3</cp:revision>
  <dcterms:created xsi:type="dcterms:W3CDTF">2023-02-01T18:30:15Z</dcterms:created>
  <dcterms:modified xsi:type="dcterms:W3CDTF">2023-02-13T06:24:43Z</dcterms:modified>
</cp:coreProperties>
</file>