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8" r:id="rId3"/>
    <p:sldId id="257" r:id="rId4"/>
    <p:sldId id="258" r:id="rId5"/>
    <p:sldId id="259" r:id="rId6"/>
    <p:sldId id="267" r:id="rId7"/>
    <p:sldId id="269" r:id="rId8"/>
    <p:sldId id="260" r:id="rId9"/>
    <p:sldId id="280" r:id="rId10"/>
    <p:sldId id="302" r:id="rId11"/>
    <p:sldId id="281" r:id="rId12"/>
    <p:sldId id="283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76" r:id="rId24"/>
    <p:sldId id="261" r:id="rId25"/>
    <p:sldId id="262" r:id="rId26"/>
    <p:sldId id="263" r:id="rId27"/>
    <p:sldId id="264" r:id="rId28"/>
    <p:sldId id="2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D08B-AE41-394B-A9F2-33E0F1B84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AA858-A198-114B-BBE0-7F485525C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BF36B-B56D-9440-84AD-1D29C595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02B-DC77-4D0B-BB50-54C0F33650C0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E0579-2F6E-D54B-8C1F-16A5FCE1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3ECA-8904-7748-833E-F2D26547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304A-56C8-41C8-A56E-36699801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3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7D90-0BAA-8745-9F7B-46E7DF2A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CA505-B0D5-AA4A-BEC2-E0EADB17A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3578-1744-A14A-B58B-7BAED48E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02B-DC77-4D0B-BB50-54C0F33650C0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1D50-A648-4C4A-89BF-D2293DA0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ECD8-963F-7842-BD1F-22D9454E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304A-56C8-41C8-A56E-36699801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558CB-47D9-C14D-851E-747C18784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F5A70-E09E-B845-9850-8EFC258AD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2EEF-B5F9-D74D-981F-C1F82610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02B-DC77-4D0B-BB50-54C0F33650C0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295E-5B86-B942-A2F6-B1665E50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8182-EC61-7C49-80DD-F9F53AF6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304A-56C8-41C8-A56E-36699801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A563-63AC-9C41-952D-F9C08430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87EC-C593-D648-9E44-57C6B45E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9E8EE-8120-9648-8727-0B3E2500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02B-DC77-4D0B-BB50-54C0F33650C0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17D9-174A-5149-BB2E-C349FA1E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68570-3653-0544-8817-01268317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304A-56C8-41C8-A56E-36699801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EA63-6C11-0842-86C7-40B1D8F5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91A9F-29DE-A549-BAD4-88B2AEF56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19FD1-C449-0249-ADE6-1A04C9CF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02B-DC77-4D0B-BB50-54C0F33650C0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1C05A-8DA3-2E4B-8DD5-398FC5EF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33D81-283F-3D4E-B3DF-051816D1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304A-56C8-41C8-A56E-36699801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9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9750-CAAA-E44D-B6F8-3257FD26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CC85-21EF-FF48-A624-3AE136E21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56D0E-A9DB-EE43-86B0-73D6349C4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EE511-0BE6-2E46-9378-F3A75088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02B-DC77-4D0B-BB50-54C0F33650C0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557C1-E7BA-794C-A0E0-7D76EFB9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D8A0D-63BD-304C-BF03-2E0799A9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304A-56C8-41C8-A56E-36699801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4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58FA-2537-6E45-BE15-D9122679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7AB1-ACDF-5343-A5A2-CAB2E1F39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7F1AE-709A-7645-8603-549F75646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010E7-37DE-5D42-9741-D8F60658E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F2EED-4F17-6C49-B50D-598FBE51A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EE2B0-219A-304E-9048-2C02A019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02B-DC77-4D0B-BB50-54C0F33650C0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80B47-4280-B444-A947-4445F778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7C886-2EC0-284D-B77C-3BBD80FF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304A-56C8-41C8-A56E-36699801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0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A5B9-4ECA-D345-BD3F-B1311E7F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8A300-A98A-764D-A70F-D7D2374D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02B-DC77-4D0B-BB50-54C0F33650C0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8AD11-5B4C-2047-B13F-DCB343D7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9A966-0662-6D45-B439-0318A8F2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304A-56C8-41C8-A56E-36699801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0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9D225-0C3F-4A4F-A7B4-F2EA9F98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02B-DC77-4D0B-BB50-54C0F33650C0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A8D86-ED29-5944-9464-6F244C7B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8F143-1A9C-584E-81DC-A02D3947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304A-56C8-41C8-A56E-36699801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7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144B-DE3C-524E-A83E-F3407130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6CD7-E92B-2C4F-9E5D-387DA9543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13CE6-F2FC-514D-BC05-B08B490C6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FC656-FD1E-5F45-B476-9C4F799A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02B-DC77-4D0B-BB50-54C0F33650C0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06CE2-8763-AD43-A01B-DD1F7891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FDD48-053B-ED49-A5AC-C151BDFC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304A-56C8-41C8-A56E-36699801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97B3-F0BC-1A43-99DE-C681FB69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D3AAF-6B01-1F4F-A487-3B019F75E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61C68-B4C7-004F-A580-32D0AA7F7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38912-CA31-DE4A-8280-2B86DFC5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302B-DC77-4D0B-BB50-54C0F33650C0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77AC4-73D5-E944-966B-84C66AF8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DB661-BE91-034A-8C65-30BE217D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304A-56C8-41C8-A56E-36699801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2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0DD52-3759-D54C-B255-F303243D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20195-2DF2-CF41-951B-1AC344726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D805-5C48-D54C-9A4C-1EAB7A8E6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302B-DC77-4D0B-BB50-54C0F33650C0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96CBD-A0FF-4542-9BEC-FF3BCDE8B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07540-9CD0-154F-8587-5985CD3D8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304A-56C8-41C8-A56E-36699801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57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on Kangaroo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How to solve </a:t>
            </a:r>
            <a:r>
              <a:rPr lang="en-US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300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= h (mod p)?</a:t>
            </a:r>
          </a:p>
          <a:p>
            <a:pPr lvl="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Tame Kangaroo vs Wild Kangaroo</a:t>
            </a: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8C6AA1-AE13-8647-89C0-92523ED8433A}"/>
              </a:ext>
            </a:extLst>
          </p:cNvPr>
          <p:cNvCxnSpPr>
            <a:cxnSpLocks/>
          </p:cNvCxnSpPr>
          <p:nvPr/>
        </p:nvCxnSpPr>
        <p:spPr>
          <a:xfrm>
            <a:off x="322729" y="5003681"/>
            <a:ext cx="11546542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699E3B-79E2-9F49-A11D-220CA17C8A12}"/>
              </a:ext>
            </a:extLst>
          </p:cNvPr>
          <p:cNvCxnSpPr/>
          <p:nvPr/>
        </p:nvCxnSpPr>
        <p:spPr>
          <a:xfrm>
            <a:off x="1254526" y="4824387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3A971-3D61-9D46-A764-3410994AEAA7}"/>
              </a:ext>
            </a:extLst>
          </p:cNvPr>
          <p:cNvSpPr/>
          <p:nvPr/>
        </p:nvSpPr>
        <p:spPr>
          <a:xfrm>
            <a:off x="986665" y="508455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A231DC-DC27-424B-9408-9C385AE69F0D}"/>
              </a:ext>
            </a:extLst>
          </p:cNvPr>
          <p:cNvCxnSpPr/>
          <p:nvPr/>
        </p:nvCxnSpPr>
        <p:spPr>
          <a:xfrm>
            <a:off x="2922508" y="4821088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D734A-E20F-524B-8F2C-732A1E456789}"/>
              </a:ext>
            </a:extLst>
          </p:cNvPr>
          <p:cNvCxnSpPr/>
          <p:nvPr/>
        </p:nvCxnSpPr>
        <p:spPr>
          <a:xfrm>
            <a:off x="4446012" y="4841705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366A95-D4D5-1B48-9A53-3DD412C87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27" y="3934872"/>
            <a:ext cx="1183422" cy="7755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EF16DD-8BC1-364B-91B2-57C407B1F636}"/>
              </a:ext>
            </a:extLst>
          </p:cNvPr>
          <p:cNvSpPr/>
          <p:nvPr/>
        </p:nvSpPr>
        <p:spPr>
          <a:xfrm>
            <a:off x="3725250" y="5130725"/>
            <a:ext cx="14415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D4C8DB-E2E1-274B-89C0-60134DBD9A21}"/>
              </a:ext>
            </a:extLst>
          </p:cNvPr>
          <p:cNvSpPr/>
          <p:nvPr/>
        </p:nvSpPr>
        <p:spPr>
          <a:xfrm>
            <a:off x="2107985" y="5129902"/>
            <a:ext cx="14415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62578-C518-F149-ACB8-9DC35A8140CB}"/>
              </a:ext>
            </a:extLst>
          </p:cNvPr>
          <p:cNvSpPr/>
          <p:nvPr/>
        </p:nvSpPr>
        <p:spPr>
          <a:xfrm>
            <a:off x="4237998" y="4743645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on Kangaroo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How to solve </a:t>
            </a:r>
            <a:r>
              <a:rPr lang="en-US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300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= h (mod p)?</a:t>
            </a:r>
          </a:p>
          <a:p>
            <a:pPr lvl="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Tame Kangaroo vs Wild Kangaroo</a:t>
            </a: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8C6AA1-AE13-8647-89C0-92523ED8433A}"/>
              </a:ext>
            </a:extLst>
          </p:cNvPr>
          <p:cNvCxnSpPr>
            <a:cxnSpLocks/>
          </p:cNvCxnSpPr>
          <p:nvPr/>
        </p:nvCxnSpPr>
        <p:spPr>
          <a:xfrm>
            <a:off x="322729" y="5003681"/>
            <a:ext cx="11546542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699E3B-79E2-9F49-A11D-220CA17C8A12}"/>
              </a:ext>
            </a:extLst>
          </p:cNvPr>
          <p:cNvCxnSpPr/>
          <p:nvPr/>
        </p:nvCxnSpPr>
        <p:spPr>
          <a:xfrm>
            <a:off x="1254526" y="4824387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3A971-3D61-9D46-A764-3410994AEAA7}"/>
              </a:ext>
            </a:extLst>
          </p:cNvPr>
          <p:cNvSpPr/>
          <p:nvPr/>
        </p:nvSpPr>
        <p:spPr>
          <a:xfrm>
            <a:off x="986665" y="508455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A231DC-DC27-424B-9408-9C385AE69F0D}"/>
              </a:ext>
            </a:extLst>
          </p:cNvPr>
          <p:cNvCxnSpPr/>
          <p:nvPr/>
        </p:nvCxnSpPr>
        <p:spPr>
          <a:xfrm>
            <a:off x="2922508" y="4821088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D734A-E20F-524B-8F2C-732A1E456789}"/>
              </a:ext>
            </a:extLst>
          </p:cNvPr>
          <p:cNvCxnSpPr/>
          <p:nvPr/>
        </p:nvCxnSpPr>
        <p:spPr>
          <a:xfrm>
            <a:off x="4446012" y="4841705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A191F76-2313-9C40-A2DA-B934C8DF5B4E}"/>
              </a:ext>
            </a:extLst>
          </p:cNvPr>
          <p:cNvSpPr/>
          <p:nvPr/>
        </p:nvSpPr>
        <p:spPr>
          <a:xfrm>
            <a:off x="4302033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E31053-29DE-024E-9335-6CFA300C1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56" y="3772897"/>
            <a:ext cx="1183422" cy="775544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78755851-383A-2A4F-8864-C10ACD6274DB}"/>
              </a:ext>
            </a:extLst>
          </p:cNvPr>
          <p:cNvSpPr/>
          <p:nvPr/>
        </p:nvSpPr>
        <p:spPr>
          <a:xfrm>
            <a:off x="6566317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7DEB71-682D-4548-AB30-347F5C62179F}"/>
              </a:ext>
            </a:extLst>
          </p:cNvPr>
          <p:cNvSpPr/>
          <p:nvPr/>
        </p:nvSpPr>
        <p:spPr>
          <a:xfrm>
            <a:off x="7759567" y="4753358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DCE27F-FB93-4C4D-96EE-6A7E72356CA7}"/>
              </a:ext>
            </a:extLst>
          </p:cNvPr>
          <p:cNvSpPr/>
          <p:nvPr/>
        </p:nvSpPr>
        <p:spPr>
          <a:xfrm>
            <a:off x="2228115" y="5142602"/>
            <a:ext cx="14415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36D7E0-7B4B-2644-A608-18FBE697B5E8}"/>
              </a:ext>
            </a:extLst>
          </p:cNvPr>
          <p:cNvSpPr/>
          <p:nvPr/>
        </p:nvSpPr>
        <p:spPr>
          <a:xfrm>
            <a:off x="3629720" y="5157020"/>
            <a:ext cx="14415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61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on Kangaroo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How to solve </a:t>
            </a:r>
            <a:r>
              <a:rPr lang="en-US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300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= h (mod p)?</a:t>
            </a:r>
          </a:p>
          <a:p>
            <a:pPr lvl="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Tame Kangaroo vs Wild Kangaroo</a:t>
            </a: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8C6AA1-AE13-8647-89C0-92523ED8433A}"/>
              </a:ext>
            </a:extLst>
          </p:cNvPr>
          <p:cNvCxnSpPr>
            <a:cxnSpLocks/>
          </p:cNvCxnSpPr>
          <p:nvPr/>
        </p:nvCxnSpPr>
        <p:spPr>
          <a:xfrm>
            <a:off x="322729" y="5003681"/>
            <a:ext cx="11546542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699E3B-79E2-9F49-A11D-220CA17C8A12}"/>
              </a:ext>
            </a:extLst>
          </p:cNvPr>
          <p:cNvCxnSpPr/>
          <p:nvPr/>
        </p:nvCxnSpPr>
        <p:spPr>
          <a:xfrm>
            <a:off x="1254526" y="4824387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70F824-A22B-F14A-9633-6AD5B986E58E}"/>
              </a:ext>
            </a:extLst>
          </p:cNvPr>
          <p:cNvSpPr/>
          <p:nvPr/>
        </p:nvSpPr>
        <p:spPr>
          <a:xfrm>
            <a:off x="2560069" y="5047894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cap="none" spc="0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3A971-3D61-9D46-A764-3410994AEAA7}"/>
              </a:ext>
            </a:extLst>
          </p:cNvPr>
          <p:cNvSpPr/>
          <p:nvPr/>
        </p:nvSpPr>
        <p:spPr>
          <a:xfrm>
            <a:off x="986665" y="508455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A231DC-DC27-424B-9408-9C385AE69F0D}"/>
              </a:ext>
            </a:extLst>
          </p:cNvPr>
          <p:cNvCxnSpPr/>
          <p:nvPr/>
        </p:nvCxnSpPr>
        <p:spPr>
          <a:xfrm>
            <a:off x="2922508" y="4821088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1A6787-DCF5-4844-8033-6B82C5B0789C}"/>
              </a:ext>
            </a:extLst>
          </p:cNvPr>
          <p:cNvSpPr/>
          <p:nvPr/>
        </p:nvSpPr>
        <p:spPr>
          <a:xfrm>
            <a:off x="3742327" y="5103674"/>
            <a:ext cx="14415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D734A-E20F-524B-8F2C-732A1E456789}"/>
              </a:ext>
            </a:extLst>
          </p:cNvPr>
          <p:cNvCxnSpPr/>
          <p:nvPr/>
        </p:nvCxnSpPr>
        <p:spPr>
          <a:xfrm>
            <a:off x="4446012" y="4841705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A191F76-2313-9C40-A2DA-B934C8DF5B4E}"/>
              </a:ext>
            </a:extLst>
          </p:cNvPr>
          <p:cNvSpPr/>
          <p:nvPr/>
        </p:nvSpPr>
        <p:spPr>
          <a:xfrm>
            <a:off x="4302033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E31053-29DE-024E-9335-6CFA300C1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477" y="3888362"/>
            <a:ext cx="1183422" cy="775544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78755851-383A-2A4F-8864-C10ACD6274DB}"/>
              </a:ext>
            </a:extLst>
          </p:cNvPr>
          <p:cNvSpPr/>
          <p:nvPr/>
        </p:nvSpPr>
        <p:spPr>
          <a:xfrm>
            <a:off x="6566317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7DEB71-682D-4548-AB30-347F5C62179F}"/>
              </a:ext>
            </a:extLst>
          </p:cNvPr>
          <p:cNvSpPr/>
          <p:nvPr/>
        </p:nvSpPr>
        <p:spPr>
          <a:xfrm>
            <a:off x="7759567" y="4753358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BB72D2-DD78-0C49-960D-30D99E881D0A}"/>
              </a:ext>
            </a:extLst>
          </p:cNvPr>
          <p:cNvSpPr/>
          <p:nvPr/>
        </p:nvSpPr>
        <p:spPr>
          <a:xfrm>
            <a:off x="8960058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F0244A-BE23-4F4D-A686-B4531973C6E6}"/>
              </a:ext>
            </a:extLst>
          </p:cNvPr>
          <p:cNvSpPr/>
          <p:nvPr/>
        </p:nvSpPr>
        <p:spPr>
          <a:xfrm>
            <a:off x="11519188" y="4763898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53FAE4-2685-4F44-8300-94BC67627BD8}"/>
              </a:ext>
            </a:extLst>
          </p:cNvPr>
          <p:cNvSpPr/>
          <p:nvPr/>
        </p:nvSpPr>
        <p:spPr>
          <a:xfrm>
            <a:off x="10798426" y="2831097"/>
            <a:ext cx="14415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b+d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076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on Kangaroo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How to solve </a:t>
            </a:r>
            <a:r>
              <a:rPr lang="en-US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300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= h (mod p)?</a:t>
            </a:r>
          </a:p>
          <a:p>
            <a:pPr lvl="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Tame Kangaroo vs Wild Kangaroo</a:t>
            </a: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8C6AA1-AE13-8647-89C0-92523ED8433A}"/>
              </a:ext>
            </a:extLst>
          </p:cNvPr>
          <p:cNvCxnSpPr>
            <a:cxnSpLocks/>
          </p:cNvCxnSpPr>
          <p:nvPr/>
        </p:nvCxnSpPr>
        <p:spPr>
          <a:xfrm flipV="1">
            <a:off x="322729" y="4977726"/>
            <a:ext cx="10475697" cy="25956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699E3B-79E2-9F49-A11D-220CA17C8A12}"/>
              </a:ext>
            </a:extLst>
          </p:cNvPr>
          <p:cNvCxnSpPr/>
          <p:nvPr/>
        </p:nvCxnSpPr>
        <p:spPr>
          <a:xfrm>
            <a:off x="1254526" y="4824387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70F824-A22B-F14A-9633-6AD5B986E58E}"/>
              </a:ext>
            </a:extLst>
          </p:cNvPr>
          <p:cNvSpPr/>
          <p:nvPr/>
        </p:nvSpPr>
        <p:spPr>
          <a:xfrm>
            <a:off x="2560069" y="5047894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cap="none" spc="0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3A971-3D61-9D46-A764-3410994AEAA7}"/>
              </a:ext>
            </a:extLst>
          </p:cNvPr>
          <p:cNvSpPr/>
          <p:nvPr/>
        </p:nvSpPr>
        <p:spPr>
          <a:xfrm>
            <a:off x="986665" y="508455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A231DC-DC27-424B-9408-9C385AE69F0D}"/>
              </a:ext>
            </a:extLst>
          </p:cNvPr>
          <p:cNvCxnSpPr/>
          <p:nvPr/>
        </p:nvCxnSpPr>
        <p:spPr>
          <a:xfrm>
            <a:off x="2922508" y="4821088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1A6787-DCF5-4844-8033-6B82C5B0789C}"/>
              </a:ext>
            </a:extLst>
          </p:cNvPr>
          <p:cNvSpPr/>
          <p:nvPr/>
        </p:nvSpPr>
        <p:spPr>
          <a:xfrm>
            <a:off x="3742327" y="5103674"/>
            <a:ext cx="14415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D734A-E20F-524B-8F2C-732A1E456789}"/>
              </a:ext>
            </a:extLst>
          </p:cNvPr>
          <p:cNvCxnSpPr/>
          <p:nvPr/>
        </p:nvCxnSpPr>
        <p:spPr>
          <a:xfrm>
            <a:off x="4446012" y="4841705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A191F76-2313-9C40-A2DA-B934C8DF5B4E}"/>
              </a:ext>
            </a:extLst>
          </p:cNvPr>
          <p:cNvSpPr/>
          <p:nvPr/>
        </p:nvSpPr>
        <p:spPr>
          <a:xfrm>
            <a:off x="4302033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755851-383A-2A4F-8864-C10ACD6274DB}"/>
              </a:ext>
            </a:extLst>
          </p:cNvPr>
          <p:cNvSpPr/>
          <p:nvPr/>
        </p:nvSpPr>
        <p:spPr>
          <a:xfrm>
            <a:off x="6566317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7DEB71-682D-4548-AB30-347F5C62179F}"/>
              </a:ext>
            </a:extLst>
          </p:cNvPr>
          <p:cNvSpPr/>
          <p:nvPr/>
        </p:nvSpPr>
        <p:spPr>
          <a:xfrm>
            <a:off x="7759567" y="4753358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BB72D2-DD78-0C49-960D-30D99E881D0A}"/>
              </a:ext>
            </a:extLst>
          </p:cNvPr>
          <p:cNvSpPr/>
          <p:nvPr/>
        </p:nvSpPr>
        <p:spPr>
          <a:xfrm>
            <a:off x="8960058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53FAE4-2685-4F44-8300-94BC67627BD8}"/>
              </a:ext>
            </a:extLst>
          </p:cNvPr>
          <p:cNvSpPr/>
          <p:nvPr/>
        </p:nvSpPr>
        <p:spPr>
          <a:xfrm>
            <a:off x="10824402" y="2907652"/>
            <a:ext cx="14415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b+d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EE93E9-135A-1A4D-8EAB-BD67057B7F68}"/>
              </a:ext>
            </a:extLst>
          </p:cNvPr>
          <p:cNvCxnSpPr/>
          <p:nvPr/>
        </p:nvCxnSpPr>
        <p:spPr>
          <a:xfrm>
            <a:off x="10798426" y="4977726"/>
            <a:ext cx="0" cy="1548587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A01A0E-3B5E-ED44-8C61-9605E5D55694}"/>
              </a:ext>
            </a:extLst>
          </p:cNvPr>
          <p:cNvCxnSpPr>
            <a:cxnSpLocks/>
          </p:cNvCxnSpPr>
          <p:nvPr/>
        </p:nvCxnSpPr>
        <p:spPr>
          <a:xfrm>
            <a:off x="10798426" y="6526313"/>
            <a:ext cx="1241174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219BD3-B112-A440-8AF7-AD7F0A641446}"/>
              </a:ext>
            </a:extLst>
          </p:cNvPr>
          <p:cNvCxnSpPr>
            <a:cxnSpLocks/>
          </p:cNvCxnSpPr>
          <p:nvPr/>
        </p:nvCxnSpPr>
        <p:spPr>
          <a:xfrm>
            <a:off x="12005733" y="3996267"/>
            <a:ext cx="0" cy="2530046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picture containing looking, dark, black, sitting&#10;&#10;Description automatically generated">
            <a:extLst>
              <a:ext uri="{FF2B5EF4-FFF2-40B4-BE49-F238E27FC236}">
                <a16:creationId xmlns:a16="http://schemas.microsoft.com/office/drawing/2014/main" id="{06C2B5FD-E44E-4445-AA63-2988079E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09" y="3982704"/>
            <a:ext cx="1218935" cy="75750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C1D05E01-CF98-5C41-A6EA-3DEA6C3BFE47}"/>
              </a:ext>
            </a:extLst>
          </p:cNvPr>
          <p:cNvSpPr/>
          <p:nvPr/>
        </p:nvSpPr>
        <p:spPr>
          <a:xfrm>
            <a:off x="11290669" y="6258839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on Kangaroo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How to solve </a:t>
            </a:r>
            <a:r>
              <a:rPr lang="en-US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300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= h (mod p)?</a:t>
            </a:r>
          </a:p>
          <a:p>
            <a:pPr lvl="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Tame Kangaroo vs Wild Kangaroo</a:t>
            </a: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8C6AA1-AE13-8647-89C0-92523ED8433A}"/>
              </a:ext>
            </a:extLst>
          </p:cNvPr>
          <p:cNvCxnSpPr>
            <a:cxnSpLocks/>
          </p:cNvCxnSpPr>
          <p:nvPr/>
        </p:nvCxnSpPr>
        <p:spPr>
          <a:xfrm flipV="1">
            <a:off x="322729" y="4977726"/>
            <a:ext cx="10475697" cy="25956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699E3B-79E2-9F49-A11D-220CA17C8A12}"/>
              </a:ext>
            </a:extLst>
          </p:cNvPr>
          <p:cNvCxnSpPr/>
          <p:nvPr/>
        </p:nvCxnSpPr>
        <p:spPr>
          <a:xfrm>
            <a:off x="1254526" y="4824387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70F824-A22B-F14A-9633-6AD5B986E58E}"/>
              </a:ext>
            </a:extLst>
          </p:cNvPr>
          <p:cNvSpPr/>
          <p:nvPr/>
        </p:nvSpPr>
        <p:spPr>
          <a:xfrm>
            <a:off x="2560069" y="5047894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cap="none" spc="0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3A971-3D61-9D46-A764-3410994AEAA7}"/>
              </a:ext>
            </a:extLst>
          </p:cNvPr>
          <p:cNvSpPr/>
          <p:nvPr/>
        </p:nvSpPr>
        <p:spPr>
          <a:xfrm>
            <a:off x="986665" y="508455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A231DC-DC27-424B-9408-9C385AE69F0D}"/>
              </a:ext>
            </a:extLst>
          </p:cNvPr>
          <p:cNvCxnSpPr/>
          <p:nvPr/>
        </p:nvCxnSpPr>
        <p:spPr>
          <a:xfrm>
            <a:off x="2922508" y="4821088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1A6787-DCF5-4844-8033-6B82C5B0789C}"/>
              </a:ext>
            </a:extLst>
          </p:cNvPr>
          <p:cNvSpPr/>
          <p:nvPr/>
        </p:nvSpPr>
        <p:spPr>
          <a:xfrm>
            <a:off x="3742327" y="5103674"/>
            <a:ext cx="14415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D734A-E20F-524B-8F2C-732A1E456789}"/>
              </a:ext>
            </a:extLst>
          </p:cNvPr>
          <p:cNvCxnSpPr/>
          <p:nvPr/>
        </p:nvCxnSpPr>
        <p:spPr>
          <a:xfrm>
            <a:off x="4446012" y="4841705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A191F76-2313-9C40-A2DA-B934C8DF5B4E}"/>
              </a:ext>
            </a:extLst>
          </p:cNvPr>
          <p:cNvSpPr/>
          <p:nvPr/>
        </p:nvSpPr>
        <p:spPr>
          <a:xfrm>
            <a:off x="4302033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755851-383A-2A4F-8864-C10ACD6274DB}"/>
              </a:ext>
            </a:extLst>
          </p:cNvPr>
          <p:cNvSpPr/>
          <p:nvPr/>
        </p:nvSpPr>
        <p:spPr>
          <a:xfrm>
            <a:off x="6566317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7DEB71-682D-4548-AB30-347F5C62179F}"/>
              </a:ext>
            </a:extLst>
          </p:cNvPr>
          <p:cNvSpPr/>
          <p:nvPr/>
        </p:nvSpPr>
        <p:spPr>
          <a:xfrm>
            <a:off x="7759567" y="4753358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BB72D2-DD78-0C49-960D-30D99E881D0A}"/>
              </a:ext>
            </a:extLst>
          </p:cNvPr>
          <p:cNvSpPr/>
          <p:nvPr/>
        </p:nvSpPr>
        <p:spPr>
          <a:xfrm>
            <a:off x="8960058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53FAE4-2685-4F44-8300-94BC67627BD8}"/>
              </a:ext>
            </a:extLst>
          </p:cNvPr>
          <p:cNvSpPr/>
          <p:nvPr/>
        </p:nvSpPr>
        <p:spPr>
          <a:xfrm>
            <a:off x="10824402" y="2907652"/>
            <a:ext cx="14415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b+d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EE93E9-135A-1A4D-8EAB-BD67057B7F68}"/>
              </a:ext>
            </a:extLst>
          </p:cNvPr>
          <p:cNvCxnSpPr/>
          <p:nvPr/>
        </p:nvCxnSpPr>
        <p:spPr>
          <a:xfrm>
            <a:off x="10798426" y="4977726"/>
            <a:ext cx="0" cy="1548587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A01A0E-3B5E-ED44-8C61-9605E5D55694}"/>
              </a:ext>
            </a:extLst>
          </p:cNvPr>
          <p:cNvCxnSpPr>
            <a:cxnSpLocks/>
          </p:cNvCxnSpPr>
          <p:nvPr/>
        </p:nvCxnSpPr>
        <p:spPr>
          <a:xfrm>
            <a:off x="10798426" y="6526313"/>
            <a:ext cx="1241174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219BD3-B112-A440-8AF7-AD7F0A641446}"/>
              </a:ext>
            </a:extLst>
          </p:cNvPr>
          <p:cNvCxnSpPr>
            <a:cxnSpLocks/>
          </p:cNvCxnSpPr>
          <p:nvPr/>
        </p:nvCxnSpPr>
        <p:spPr>
          <a:xfrm>
            <a:off x="12005733" y="3996267"/>
            <a:ext cx="0" cy="2530046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picture containing looking, dark, black, sitting&#10;&#10;Description automatically generated">
            <a:extLst>
              <a:ext uri="{FF2B5EF4-FFF2-40B4-BE49-F238E27FC236}">
                <a16:creationId xmlns:a16="http://schemas.microsoft.com/office/drawing/2014/main" id="{06C2B5FD-E44E-4445-AA63-2988079E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09" y="3982704"/>
            <a:ext cx="1218935" cy="75750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900F177-7892-CC4D-8956-A60BD7AD8D1A}"/>
              </a:ext>
            </a:extLst>
          </p:cNvPr>
          <p:cNvSpPr/>
          <p:nvPr/>
        </p:nvSpPr>
        <p:spPr>
          <a:xfrm>
            <a:off x="2794164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78BDD1-786C-914E-8D40-360A4E0B6D35}"/>
              </a:ext>
            </a:extLst>
          </p:cNvPr>
          <p:cNvSpPr/>
          <p:nvPr/>
        </p:nvSpPr>
        <p:spPr>
          <a:xfrm>
            <a:off x="11292049" y="6266069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70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on Kangaroo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How to solve </a:t>
            </a:r>
            <a:r>
              <a:rPr lang="en-US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300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= h (mod p)?</a:t>
            </a:r>
          </a:p>
          <a:p>
            <a:pPr lvl="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Tame Kangaroo vs Wild Kangaroo</a:t>
            </a: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8C6AA1-AE13-8647-89C0-92523ED8433A}"/>
              </a:ext>
            </a:extLst>
          </p:cNvPr>
          <p:cNvCxnSpPr>
            <a:cxnSpLocks/>
          </p:cNvCxnSpPr>
          <p:nvPr/>
        </p:nvCxnSpPr>
        <p:spPr>
          <a:xfrm flipV="1">
            <a:off x="322729" y="4977726"/>
            <a:ext cx="10475697" cy="25956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699E3B-79E2-9F49-A11D-220CA17C8A12}"/>
              </a:ext>
            </a:extLst>
          </p:cNvPr>
          <p:cNvCxnSpPr/>
          <p:nvPr/>
        </p:nvCxnSpPr>
        <p:spPr>
          <a:xfrm>
            <a:off x="1254526" y="4824387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70F824-A22B-F14A-9633-6AD5B986E58E}"/>
              </a:ext>
            </a:extLst>
          </p:cNvPr>
          <p:cNvSpPr/>
          <p:nvPr/>
        </p:nvSpPr>
        <p:spPr>
          <a:xfrm>
            <a:off x="2560069" y="5047894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cap="none" spc="0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3A971-3D61-9D46-A764-3410994AEAA7}"/>
              </a:ext>
            </a:extLst>
          </p:cNvPr>
          <p:cNvSpPr/>
          <p:nvPr/>
        </p:nvSpPr>
        <p:spPr>
          <a:xfrm>
            <a:off x="986665" y="508455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A231DC-DC27-424B-9408-9C385AE69F0D}"/>
              </a:ext>
            </a:extLst>
          </p:cNvPr>
          <p:cNvCxnSpPr/>
          <p:nvPr/>
        </p:nvCxnSpPr>
        <p:spPr>
          <a:xfrm>
            <a:off x="2922508" y="4821088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1A6787-DCF5-4844-8033-6B82C5B0789C}"/>
              </a:ext>
            </a:extLst>
          </p:cNvPr>
          <p:cNvSpPr/>
          <p:nvPr/>
        </p:nvSpPr>
        <p:spPr>
          <a:xfrm>
            <a:off x="3742327" y="5103674"/>
            <a:ext cx="14415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D734A-E20F-524B-8F2C-732A1E456789}"/>
              </a:ext>
            </a:extLst>
          </p:cNvPr>
          <p:cNvCxnSpPr/>
          <p:nvPr/>
        </p:nvCxnSpPr>
        <p:spPr>
          <a:xfrm>
            <a:off x="4446012" y="4841705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A191F76-2313-9C40-A2DA-B934C8DF5B4E}"/>
              </a:ext>
            </a:extLst>
          </p:cNvPr>
          <p:cNvSpPr/>
          <p:nvPr/>
        </p:nvSpPr>
        <p:spPr>
          <a:xfrm>
            <a:off x="4302033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755851-383A-2A4F-8864-C10ACD6274DB}"/>
              </a:ext>
            </a:extLst>
          </p:cNvPr>
          <p:cNvSpPr/>
          <p:nvPr/>
        </p:nvSpPr>
        <p:spPr>
          <a:xfrm>
            <a:off x="6566317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7DEB71-682D-4548-AB30-347F5C62179F}"/>
              </a:ext>
            </a:extLst>
          </p:cNvPr>
          <p:cNvSpPr/>
          <p:nvPr/>
        </p:nvSpPr>
        <p:spPr>
          <a:xfrm>
            <a:off x="7759567" y="4753358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BB72D2-DD78-0C49-960D-30D99E881D0A}"/>
              </a:ext>
            </a:extLst>
          </p:cNvPr>
          <p:cNvSpPr/>
          <p:nvPr/>
        </p:nvSpPr>
        <p:spPr>
          <a:xfrm>
            <a:off x="8960058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53FAE4-2685-4F44-8300-94BC67627BD8}"/>
              </a:ext>
            </a:extLst>
          </p:cNvPr>
          <p:cNvSpPr/>
          <p:nvPr/>
        </p:nvSpPr>
        <p:spPr>
          <a:xfrm>
            <a:off x="10824402" y="2907652"/>
            <a:ext cx="14415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b+d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EE93E9-135A-1A4D-8EAB-BD67057B7F68}"/>
              </a:ext>
            </a:extLst>
          </p:cNvPr>
          <p:cNvCxnSpPr/>
          <p:nvPr/>
        </p:nvCxnSpPr>
        <p:spPr>
          <a:xfrm>
            <a:off x="10798426" y="4977726"/>
            <a:ext cx="0" cy="1548587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A01A0E-3B5E-ED44-8C61-9605E5D55694}"/>
              </a:ext>
            </a:extLst>
          </p:cNvPr>
          <p:cNvCxnSpPr>
            <a:cxnSpLocks/>
          </p:cNvCxnSpPr>
          <p:nvPr/>
        </p:nvCxnSpPr>
        <p:spPr>
          <a:xfrm>
            <a:off x="10798426" y="6526313"/>
            <a:ext cx="1241174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219BD3-B112-A440-8AF7-AD7F0A641446}"/>
              </a:ext>
            </a:extLst>
          </p:cNvPr>
          <p:cNvCxnSpPr>
            <a:cxnSpLocks/>
          </p:cNvCxnSpPr>
          <p:nvPr/>
        </p:nvCxnSpPr>
        <p:spPr>
          <a:xfrm>
            <a:off x="12005733" y="3996267"/>
            <a:ext cx="0" cy="2530046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picture containing looking, dark, black, sitting&#10;&#10;Description automatically generated">
            <a:extLst>
              <a:ext uri="{FF2B5EF4-FFF2-40B4-BE49-F238E27FC236}">
                <a16:creationId xmlns:a16="http://schemas.microsoft.com/office/drawing/2014/main" id="{06C2B5FD-E44E-4445-AA63-2988079E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79" y="3982704"/>
            <a:ext cx="1218935" cy="75750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900F177-7892-CC4D-8956-A60BD7AD8D1A}"/>
              </a:ext>
            </a:extLst>
          </p:cNvPr>
          <p:cNvSpPr/>
          <p:nvPr/>
        </p:nvSpPr>
        <p:spPr>
          <a:xfrm>
            <a:off x="2794164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F8E8D2-4907-3B4E-B1D6-A8DFCA2EE703}"/>
              </a:ext>
            </a:extLst>
          </p:cNvPr>
          <p:cNvSpPr/>
          <p:nvPr/>
        </p:nvSpPr>
        <p:spPr>
          <a:xfrm>
            <a:off x="3405542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896D34-4C7A-7E4B-93DC-9D2F16BA5C9D}"/>
              </a:ext>
            </a:extLst>
          </p:cNvPr>
          <p:cNvSpPr/>
          <p:nvPr/>
        </p:nvSpPr>
        <p:spPr>
          <a:xfrm>
            <a:off x="11290669" y="6247625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0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on Kangaroo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How to solve </a:t>
            </a:r>
            <a:r>
              <a:rPr lang="en-US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300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= h (mod p)?</a:t>
            </a:r>
          </a:p>
          <a:p>
            <a:pPr lvl="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Tame Kangaroo vs Wild Kangaroo</a:t>
            </a: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8C6AA1-AE13-8647-89C0-92523ED8433A}"/>
              </a:ext>
            </a:extLst>
          </p:cNvPr>
          <p:cNvCxnSpPr>
            <a:cxnSpLocks/>
          </p:cNvCxnSpPr>
          <p:nvPr/>
        </p:nvCxnSpPr>
        <p:spPr>
          <a:xfrm flipV="1">
            <a:off x="322729" y="4977726"/>
            <a:ext cx="10475697" cy="25956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699E3B-79E2-9F49-A11D-220CA17C8A12}"/>
              </a:ext>
            </a:extLst>
          </p:cNvPr>
          <p:cNvCxnSpPr/>
          <p:nvPr/>
        </p:nvCxnSpPr>
        <p:spPr>
          <a:xfrm>
            <a:off x="1254526" y="4824387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70F824-A22B-F14A-9633-6AD5B986E58E}"/>
              </a:ext>
            </a:extLst>
          </p:cNvPr>
          <p:cNvSpPr/>
          <p:nvPr/>
        </p:nvSpPr>
        <p:spPr>
          <a:xfrm>
            <a:off x="2560069" y="5047894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cap="none" spc="0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3A971-3D61-9D46-A764-3410994AEAA7}"/>
              </a:ext>
            </a:extLst>
          </p:cNvPr>
          <p:cNvSpPr/>
          <p:nvPr/>
        </p:nvSpPr>
        <p:spPr>
          <a:xfrm>
            <a:off x="986665" y="508455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A231DC-DC27-424B-9408-9C385AE69F0D}"/>
              </a:ext>
            </a:extLst>
          </p:cNvPr>
          <p:cNvCxnSpPr/>
          <p:nvPr/>
        </p:nvCxnSpPr>
        <p:spPr>
          <a:xfrm>
            <a:off x="2922508" y="4821088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1A6787-DCF5-4844-8033-6B82C5B0789C}"/>
              </a:ext>
            </a:extLst>
          </p:cNvPr>
          <p:cNvSpPr/>
          <p:nvPr/>
        </p:nvSpPr>
        <p:spPr>
          <a:xfrm>
            <a:off x="3742327" y="5103674"/>
            <a:ext cx="14415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D734A-E20F-524B-8F2C-732A1E456789}"/>
              </a:ext>
            </a:extLst>
          </p:cNvPr>
          <p:cNvCxnSpPr/>
          <p:nvPr/>
        </p:nvCxnSpPr>
        <p:spPr>
          <a:xfrm>
            <a:off x="4446012" y="4841705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A191F76-2313-9C40-A2DA-B934C8DF5B4E}"/>
              </a:ext>
            </a:extLst>
          </p:cNvPr>
          <p:cNvSpPr/>
          <p:nvPr/>
        </p:nvSpPr>
        <p:spPr>
          <a:xfrm>
            <a:off x="4302033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755851-383A-2A4F-8864-C10ACD6274DB}"/>
              </a:ext>
            </a:extLst>
          </p:cNvPr>
          <p:cNvSpPr/>
          <p:nvPr/>
        </p:nvSpPr>
        <p:spPr>
          <a:xfrm>
            <a:off x="6566317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7DEB71-682D-4548-AB30-347F5C62179F}"/>
              </a:ext>
            </a:extLst>
          </p:cNvPr>
          <p:cNvSpPr/>
          <p:nvPr/>
        </p:nvSpPr>
        <p:spPr>
          <a:xfrm>
            <a:off x="7759567" y="4753358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BB72D2-DD78-0C49-960D-30D99E881D0A}"/>
              </a:ext>
            </a:extLst>
          </p:cNvPr>
          <p:cNvSpPr/>
          <p:nvPr/>
        </p:nvSpPr>
        <p:spPr>
          <a:xfrm>
            <a:off x="8960058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53FAE4-2685-4F44-8300-94BC67627BD8}"/>
              </a:ext>
            </a:extLst>
          </p:cNvPr>
          <p:cNvSpPr/>
          <p:nvPr/>
        </p:nvSpPr>
        <p:spPr>
          <a:xfrm>
            <a:off x="10824402" y="2907652"/>
            <a:ext cx="14415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b+d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EE93E9-135A-1A4D-8EAB-BD67057B7F68}"/>
              </a:ext>
            </a:extLst>
          </p:cNvPr>
          <p:cNvCxnSpPr/>
          <p:nvPr/>
        </p:nvCxnSpPr>
        <p:spPr>
          <a:xfrm>
            <a:off x="10798426" y="4977726"/>
            <a:ext cx="0" cy="1548587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A01A0E-3B5E-ED44-8C61-9605E5D55694}"/>
              </a:ext>
            </a:extLst>
          </p:cNvPr>
          <p:cNvCxnSpPr>
            <a:cxnSpLocks/>
          </p:cNvCxnSpPr>
          <p:nvPr/>
        </p:nvCxnSpPr>
        <p:spPr>
          <a:xfrm>
            <a:off x="10798426" y="6526313"/>
            <a:ext cx="1241174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219BD3-B112-A440-8AF7-AD7F0A641446}"/>
              </a:ext>
            </a:extLst>
          </p:cNvPr>
          <p:cNvCxnSpPr>
            <a:cxnSpLocks/>
          </p:cNvCxnSpPr>
          <p:nvPr/>
        </p:nvCxnSpPr>
        <p:spPr>
          <a:xfrm>
            <a:off x="12005733" y="3996267"/>
            <a:ext cx="0" cy="2530046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picture containing looking, dark, black, sitting&#10;&#10;Description automatically generated">
            <a:extLst>
              <a:ext uri="{FF2B5EF4-FFF2-40B4-BE49-F238E27FC236}">
                <a16:creationId xmlns:a16="http://schemas.microsoft.com/office/drawing/2014/main" id="{06C2B5FD-E44E-4445-AA63-2988079E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47" y="3982059"/>
            <a:ext cx="1218935" cy="75750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900F177-7892-CC4D-8956-A60BD7AD8D1A}"/>
              </a:ext>
            </a:extLst>
          </p:cNvPr>
          <p:cNvSpPr/>
          <p:nvPr/>
        </p:nvSpPr>
        <p:spPr>
          <a:xfrm>
            <a:off x="2794164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F8E8D2-4907-3B4E-B1D6-A8DFCA2EE703}"/>
              </a:ext>
            </a:extLst>
          </p:cNvPr>
          <p:cNvSpPr/>
          <p:nvPr/>
        </p:nvSpPr>
        <p:spPr>
          <a:xfrm>
            <a:off x="3405542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D435AA-EB13-E94E-A6F4-717E106D6D2F}"/>
              </a:ext>
            </a:extLst>
          </p:cNvPr>
          <p:cNvSpPr/>
          <p:nvPr/>
        </p:nvSpPr>
        <p:spPr>
          <a:xfrm>
            <a:off x="3965826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13B5B23-0FFC-8445-8590-D0117DF8E3AA}"/>
              </a:ext>
            </a:extLst>
          </p:cNvPr>
          <p:cNvSpPr/>
          <p:nvPr/>
        </p:nvSpPr>
        <p:spPr>
          <a:xfrm>
            <a:off x="11288477" y="6266069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0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on Kangaroo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How to solve </a:t>
            </a:r>
            <a:r>
              <a:rPr lang="en-US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300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= h (mod p)?</a:t>
            </a:r>
          </a:p>
          <a:p>
            <a:pPr lvl="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Tame Kangaroo vs Wild Kangaroo</a:t>
            </a: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8C6AA1-AE13-8647-89C0-92523ED8433A}"/>
              </a:ext>
            </a:extLst>
          </p:cNvPr>
          <p:cNvCxnSpPr>
            <a:cxnSpLocks/>
          </p:cNvCxnSpPr>
          <p:nvPr/>
        </p:nvCxnSpPr>
        <p:spPr>
          <a:xfrm flipV="1">
            <a:off x="322729" y="4977726"/>
            <a:ext cx="10475697" cy="25956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699E3B-79E2-9F49-A11D-220CA17C8A12}"/>
              </a:ext>
            </a:extLst>
          </p:cNvPr>
          <p:cNvCxnSpPr/>
          <p:nvPr/>
        </p:nvCxnSpPr>
        <p:spPr>
          <a:xfrm>
            <a:off x="1254526" y="4824387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70F824-A22B-F14A-9633-6AD5B986E58E}"/>
              </a:ext>
            </a:extLst>
          </p:cNvPr>
          <p:cNvSpPr/>
          <p:nvPr/>
        </p:nvSpPr>
        <p:spPr>
          <a:xfrm>
            <a:off x="2560069" y="5047894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cap="none" spc="0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3A971-3D61-9D46-A764-3410994AEAA7}"/>
              </a:ext>
            </a:extLst>
          </p:cNvPr>
          <p:cNvSpPr/>
          <p:nvPr/>
        </p:nvSpPr>
        <p:spPr>
          <a:xfrm>
            <a:off x="986665" y="508455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A231DC-DC27-424B-9408-9C385AE69F0D}"/>
              </a:ext>
            </a:extLst>
          </p:cNvPr>
          <p:cNvCxnSpPr/>
          <p:nvPr/>
        </p:nvCxnSpPr>
        <p:spPr>
          <a:xfrm>
            <a:off x="2922508" y="4821088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1A6787-DCF5-4844-8033-6B82C5B0789C}"/>
              </a:ext>
            </a:extLst>
          </p:cNvPr>
          <p:cNvSpPr/>
          <p:nvPr/>
        </p:nvSpPr>
        <p:spPr>
          <a:xfrm>
            <a:off x="3742327" y="5103674"/>
            <a:ext cx="14415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D734A-E20F-524B-8F2C-732A1E456789}"/>
              </a:ext>
            </a:extLst>
          </p:cNvPr>
          <p:cNvCxnSpPr/>
          <p:nvPr/>
        </p:nvCxnSpPr>
        <p:spPr>
          <a:xfrm>
            <a:off x="4446012" y="4841705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A191F76-2313-9C40-A2DA-B934C8DF5B4E}"/>
              </a:ext>
            </a:extLst>
          </p:cNvPr>
          <p:cNvSpPr/>
          <p:nvPr/>
        </p:nvSpPr>
        <p:spPr>
          <a:xfrm>
            <a:off x="4302033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755851-383A-2A4F-8864-C10ACD6274DB}"/>
              </a:ext>
            </a:extLst>
          </p:cNvPr>
          <p:cNvSpPr/>
          <p:nvPr/>
        </p:nvSpPr>
        <p:spPr>
          <a:xfrm>
            <a:off x="6566317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7DEB71-682D-4548-AB30-347F5C62179F}"/>
              </a:ext>
            </a:extLst>
          </p:cNvPr>
          <p:cNvSpPr/>
          <p:nvPr/>
        </p:nvSpPr>
        <p:spPr>
          <a:xfrm>
            <a:off x="7759567" y="4753358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BB72D2-DD78-0C49-960D-30D99E881D0A}"/>
              </a:ext>
            </a:extLst>
          </p:cNvPr>
          <p:cNvSpPr/>
          <p:nvPr/>
        </p:nvSpPr>
        <p:spPr>
          <a:xfrm>
            <a:off x="8960058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53FAE4-2685-4F44-8300-94BC67627BD8}"/>
              </a:ext>
            </a:extLst>
          </p:cNvPr>
          <p:cNvSpPr/>
          <p:nvPr/>
        </p:nvSpPr>
        <p:spPr>
          <a:xfrm>
            <a:off x="10824402" y="2907652"/>
            <a:ext cx="14415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b+d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EE93E9-135A-1A4D-8EAB-BD67057B7F68}"/>
              </a:ext>
            </a:extLst>
          </p:cNvPr>
          <p:cNvCxnSpPr/>
          <p:nvPr/>
        </p:nvCxnSpPr>
        <p:spPr>
          <a:xfrm>
            <a:off x="10798426" y="4977726"/>
            <a:ext cx="0" cy="1548587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A01A0E-3B5E-ED44-8C61-9605E5D55694}"/>
              </a:ext>
            </a:extLst>
          </p:cNvPr>
          <p:cNvCxnSpPr>
            <a:cxnSpLocks/>
          </p:cNvCxnSpPr>
          <p:nvPr/>
        </p:nvCxnSpPr>
        <p:spPr>
          <a:xfrm>
            <a:off x="10798426" y="6526313"/>
            <a:ext cx="1241174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219BD3-B112-A440-8AF7-AD7F0A641446}"/>
              </a:ext>
            </a:extLst>
          </p:cNvPr>
          <p:cNvCxnSpPr>
            <a:cxnSpLocks/>
          </p:cNvCxnSpPr>
          <p:nvPr/>
        </p:nvCxnSpPr>
        <p:spPr>
          <a:xfrm>
            <a:off x="12005733" y="3996267"/>
            <a:ext cx="0" cy="2530046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picture containing looking, dark, black, sitting&#10;&#10;Description automatically generated">
            <a:extLst>
              <a:ext uri="{FF2B5EF4-FFF2-40B4-BE49-F238E27FC236}">
                <a16:creationId xmlns:a16="http://schemas.microsoft.com/office/drawing/2014/main" id="{06C2B5FD-E44E-4445-AA63-2988079E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42" y="3967456"/>
            <a:ext cx="1218935" cy="75750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900F177-7892-CC4D-8956-A60BD7AD8D1A}"/>
              </a:ext>
            </a:extLst>
          </p:cNvPr>
          <p:cNvSpPr/>
          <p:nvPr/>
        </p:nvSpPr>
        <p:spPr>
          <a:xfrm>
            <a:off x="2794164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F8E8D2-4907-3B4E-B1D6-A8DFCA2EE703}"/>
              </a:ext>
            </a:extLst>
          </p:cNvPr>
          <p:cNvSpPr/>
          <p:nvPr/>
        </p:nvSpPr>
        <p:spPr>
          <a:xfrm>
            <a:off x="3405542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D435AA-EB13-E94E-A6F4-717E106D6D2F}"/>
              </a:ext>
            </a:extLst>
          </p:cNvPr>
          <p:cNvSpPr/>
          <p:nvPr/>
        </p:nvSpPr>
        <p:spPr>
          <a:xfrm>
            <a:off x="3965826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6462E8-A3C5-524A-955F-B28DF988DDA3}"/>
              </a:ext>
            </a:extLst>
          </p:cNvPr>
          <p:cNvSpPr/>
          <p:nvPr/>
        </p:nvSpPr>
        <p:spPr>
          <a:xfrm>
            <a:off x="5034029" y="4769614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65AD727-A52C-8641-A57D-AD4B2248B00C}"/>
              </a:ext>
            </a:extLst>
          </p:cNvPr>
          <p:cNvSpPr/>
          <p:nvPr/>
        </p:nvSpPr>
        <p:spPr>
          <a:xfrm>
            <a:off x="11290669" y="6266069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18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on Kangaroo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How to solve </a:t>
            </a:r>
            <a:r>
              <a:rPr lang="en-US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300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= h (mod p)?</a:t>
            </a:r>
          </a:p>
          <a:p>
            <a:pPr lvl="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Tame Kangaroo vs Wild Kangaroo</a:t>
            </a: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8C6AA1-AE13-8647-89C0-92523ED8433A}"/>
              </a:ext>
            </a:extLst>
          </p:cNvPr>
          <p:cNvCxnSpPr>
            <a:cxnSpLocks/>
          </p:cNvCxnSpPr>
          <p:nvPr/>
        </p:nvCxnSpPr>
        <p:spPr>
          <a:xfrm flipV="1">
            <a:off x="322729" y="4977726"/>
            <a:ext cx="10475697" cy="25956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699E3B-79E2-9F49-A11D-220CA17C8A12}"/>
              </a:ext>
            </a:extLst>
          </p:cNvPr>
          <p:cNvCxnSpPr/>
          <p:nvPr/>
        </p:nvCxnSpPr>
        <p:spPr>
          <a:xfrm>
            <a:off x="1254526" y="4824387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70F824-A22B-F14A-9633-6AD5B986E58E}"/>
              </a:ext>
            </a:extLst>
          </p:cNvPr>
          <p:cNvSpPr/>
          <p:nvPr/>
        </p:nvSpPr>
        <p:spPr>
          <a:xfrm>
            <a:off x="2560069" y="5047894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cap="none" spc="0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3A971-3D61-9D46-A764-3410994AEAA7}"/>
              </a:ext>
            </a:extLst>
          </p:cNvPr>
          <p:cNvSpPr/>
          <p:nvPr/>
        </p:nvSpPr>
        <p:spPr>
          <a:xfrm>
            <a:off x="986665" y="508455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A231DC-DC27-424B-9408-9C385AE69F0D}"/>
              </a:ext>
            </a:extLst>
          </p:cNvPr>
          <p:cNvCxnSpPr/>
          <p:nvPr/>
        </p:nvCxnSpPr>
        <p:spPr>
          <a:xfrm>
            <a:off x="2922508" y="4821088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1A6787-DCF5-4844-8033-6B82C5B0789C}"/>
              </a:ext>
            </a:extLst>
          </p:cNvPr>
          <p:cNvSpPr/>
          <p:nvPr/>
        </p:nvSpPr>
        <p:spPr>
          <a:xfrm>
            <a:off x="3742327" y="5103674"/>
            <a:ext cx="14415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D734A-E20F-524B-8F2C-732A1E456789}"/>
              </a:ext>
            </a:extLst>
          </p:cNvPr>
          <p:cNvCxnSpPr/>
          <p:nvPr/>
        </p:nvCxnSpPr>
        <p:spPr>
          <a:xfrm>
            <a:off x="4446012" y="4841705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A191F76-2313-9C40-A2DA-B934C8DF5B4E}"/>
              </a:ext>
            </a:extLst>
          </p:cNvPr>
          <p:cNvSpPr/>
          <p:nvPr/>
        </p:nvSpPr>
        <p:spPr>
          <a:xfrm>
            <a:off x="4302033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755851-383A-2A4F-8864-C10ACD6274DB}"/>
              </a:ext>
            </a:extLst>
          </p:cNvPr>
          <p:cNvSpPr/>
          <p:nvPr/>
        </p:nvSpPr>
        <p:spPr>
          <a:xfrm>
            <a:off x="6566317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7DEB71-682D-4548-AB30-347F5C62179F}"/>
              </a:ext>
            </a:extLst>
          </p:cNvPr>
          <p:cNvSpPr/>
          <p:nvPr/>
        </p:nvSpPr>
        <p:spPr>
          <a:xfrm>
            <a:off x="7759567" y="4753358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BB72D2-DD78-0C49-960D-30D99E881D0A}"/>
              </a:ext>
            </a:extLst>
          </p:cNvPr>
          <p:cNvSpPr/>
          <p:nvPr/>
        </p:nvSpPr>
        <p:spPr>
          <a:xfrm>
            <a:off x="8960058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53FAE4-2685-4F44-8300-94BC67627BD8}"/>
              </a:ext>
            </a:extLst>
          </p:cNvPr>
          <p:cNvSpPr/>
          <p:nvPr/>
        </p:nvSpPr>
        <p:spPr>
          <a:xfrm>
            <a:off x="10824402" y="2907652"/>
            <a:ext cx="14415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b+d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EE93E9-135A-1A4D-8EAB-BD67057B7F68}"/>
              </a:ext>
            </a:extLst>
          </p:cNvPr>
          <p:cNvCxnSpPr/>
          <p:nvPr/>
        </p:nvCxnSpPr>
        <p:spPr>
          <a:xfrm>
            <a:off x="10798426" y="4977726"/>
            <a:ext cx="0" cy="1548587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A01A0E-3B5E-ED44-8C61-9605E5D55694}"/>
              </a:ext>
            </a:extLst>
          </p:cNvPr>
          <p:cNvCxnSpPr>
            <a:cxnSpLocks/>
          </p:cNvCxnSpPr>
          <p:nvPr/>
        </p:nvCxnSpPr>
        <p:spPr>
          <a:xfrm>
            <a:off x="10798426" y="6526313"/>
            <a:ext cx="1241174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219BD3-B112-A440-8AF7-AD7F0A641446}"/>
              </a:ext>
            </a:extLst>
          </p:cNvPr>
          <p:cNvCxnSpPr>
            <a:cxnSpLocks/>
          </p:cNvCxnSpPr>
          <p:nvPr/>
        </p:nvCxnSpPr>
        <p:spPr>
          <a:xfrm>
            <a:off x="12005733" y="3996267"/>
            <a:ext cx="0" cy="2530046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picture containing looking, dark, black, sitting&#10;&#10;Description automatically generated">
            <a:extLst>
              <a:ext uri="{FF2B5EF4-FFF2-40B4-BE49-F238E27FC236}">
                <a16:creationId xmlns:a16="http://schemas.microsoft.com/office/drawing/2014/main" id="{06C2B5FD-E44E-4445-AA63-2988079E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849" y="3907858"/>
            <a:ext cx="1218935" cy="75750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900F177-7892-CC4D-8956-A60BD7AD8D1A}"/>
              </a:ext>
            </a:extLst>
          </p:cNvPr>
          <p:cNvSpPr/>
          <p:nvPr/>
        </p:nvSpPr>
        <p:spPr>
          <a:xfrm>
            <a:off x="2794164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F8E8D2-4907-3B4E-B1D6-A8DFCA2EE703}"/>
              </a:ext>
            </a:extLst>
          </p:cNvPr>
          <p:cNvSpPr/>
          <p:nvPr/>
        </p:nvSpPr>
        <p:spPr>
          <a:xfrm>
            <a:off x="3405542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D435AA-EB13-E94E-A6F4-717E106D6D2F}"/>
              </a:ext>
            </a:extLst>
          </p:cNvPr>
          <p:cNvSpPr/>
          <p:nvPr/>
        </p:nvSpPr>
        <p:spPr>
          <a:xfrm>
            <a:off x="3965826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6462E8-A3C5-524A-955F-B28DF988DDA3}"/>
              </a:ext>
            </a:extLst>
          </p:cNvPr>
          <p:cNvSpPr/>
          <p:nvPr/>
        </p:nvSpPr>
        <p:spPr>
          <a:xfrm>
            <a:off x="5034029" y="4769614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65CDBB-41CB-3F41-AC29-99C27BC3206C}"/>
              </a:ext>
            </a:extLst>
          </p:cNvPr>
          <p:cNvSpPr/>
          <p:nvPr/>
        </p:nvSpPr>
        <p:spPr>
          <a:xfrm>
            <a:off x="11288477" y="6266069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6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on Kangaroo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601" y="1844405"/>
            <a:ext cx="10515600" cy="4351338"/>
          </a:xfrm>
        </p:spPr>
        <p:txBody>
          <a:bodyPr/>
          <a:lstStyle/>
          <a:p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How to solve </a:t>
            </a:r>
            <a:r>
              <a:rPr lang="en-US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300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= h (mod p)?</a:t>
            </a:r>
          </a:p>
          <a:p>
            <a:pPr lvl="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Tame Kangaroo vs Wild Kangaroo</a:t>
            </a: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8C6AA1-AE13-8647-89C0-92523ED8433A}"/>
              </a:ext>
            </a:extLst>
          </p:cNvPr>
          <p:cNvCxnSpPr>
            <a:cxnSpLocks/>
          </p:cNvCxnSpPr>
          <p:nvPr/>
        </p:nvCxnSpPr>
        <p:spPr>
          <a:xfrm flipV="1">
            <a:off x="322729" y="4977726"/>
            <a:ext cx="10475697" cy="25956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699E3B-79E2-9F49-A11D-220CA17C8A12}"/>
              </a:ext>
            </a:extLst>
          </p:cNvPr>
          <p:cNvCxnSpPr/>
          <p:nvPr/>
        </p:nvCxnSpPr>
        <p:spPr>
          <a:xfrm>
            <a:off x="1254526" y="4824387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70F824-A22B-F14A-9633-6AD5B986E58E}"/>
              </a:ext>
            </a:extLst>
          </p:cNvPr>
          <p:cNvSpPr/>
          <p:nvPr/>
        </p:nvSpPr>
        <p:spPr>
          <a:xfrm>
            <a:off x="2560069" y="5047894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cap="none" spc="0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3A971-3D61-9D46-A764-3410994AEAA7}"/>
              </a:ext>
            </a:extLst>
          </p:cNvPr>
          <p:cNvSpPr/>
          <p:nvPr/>
        </p:nvSpPr>
        <p:spPr>
          <a:xfrm>
            <a:off x="986665" y="508455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A231DC-DC27-424B-9408-9C385AE69F0D}"/>
              </a:ext>
            </a:extLst>
          </p:cNvPr>
          <p:cNvCxnSpPr/>
          <p:nvPr/>
        </p:nvCxnSpPr>
        <p:spPr>
          <a:xfrm>
            <a:off x="2922508" y="4821088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1A6787-DCF5-4844-8033-6B82C5B0789C}"/>
              </a:ext>
            </a:extLst>
          </p:cNvPr>
          <p:cNvSpPr/>
          <p:nvPr/>
        </p:nvSpPr>
        <p:spPr>
          <a:xfrm>
            <a:off x="3742327" y="5103674"/>
            <a:ext cx="14415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D734A-E20F-524B-8F2C-732A1E456789}"/>
              </a:ext>
            </a:extLst>
          </p:cNvPr>
          <p:cNvCxnSpPr/>
          <p:nvPr/>
        </p:nvCxnSpPr>
        <p:spPr>
          <a:xfrm>
            <a:off x="4446012" y="4841705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A191F76-2313-9C40-A2DA-B934C8DF5B4E}"/>
              </a:ext>
            </a:extLst>
          </p:cNvPr>
          <p:cNvSpPr/>
          <p:nvPr/>
        </p:nvSpPr>
        <p:spPr>
          <a:xfrm>
            <a:off x="4302033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755851-383A-2A4F-8864-C10ACD6274DB}"/>
              </a:ext>
            </a:extLst>
          </p:cNvPr>
          <p:cNvSpPr/>
          <p:nvPr/>
        </p:nvSpPr>
        <p:spPr>
          <a:xfrm>
            <a:off x="6566317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7DEB71-682D-4548-AB30-347F5C62179F}"/>
              </a:ext>
            </a:extLst>
          </p:cNvPr>
          <p:cNvSpPr/>
          <p:nvPr/>
        </p:nvSpPr>
        <p:spPr>
          <a:xfrm>
            <a:off x="7759567" y="4753358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BB72D2-DD78-0C49-960D-30D99E881D0A}"/>
              </a:ext>
            </a:extLst>
          </p:cNvPr>
          <p:cNvSpPr/>
          <p:nvPr/>
        </p:nvSpPr>
        <p:spPr>
          <a:xfrm>
            <a:off x="8960058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53FAE4-2685-4F44-8300-94BC67627BD8}"/>
              </a:ext>
            </a:extLst>
          </p:cNvPr>
          <p:cNvSpPr/>
          <p:nvPr/>
        </p:nvSpPr>
        <p:spPr>
          <a:xfrm>
            <a:off x="10824402" y="2907652"/>
            <a:ext cx="14415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b+d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EE93E9-135A-1A4D-8EAB-BD67057B7F68}"/>
              </a:ext>
            </a:extLst>
          </p:cNvPr>
          <p:cNvCxnSpPr/>
          <p:nvPr/>
        </p:nvCxnSpPr>
        <p:spPr>
          <a:xfrm>
            <a:off x="10798426" y="4977726"/>
            <a:ext cx="0" cy="1548587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A01A0E-3B5E-ED44-8C61-9605E5D55694}"/>
              </a:ext>
            </a:extLst>
          </p:cNvPr>
          <p:cNvCxnSpPr>
            <a:cxnSpLocks/>
          </p:cNvCxnSpPr>
          <p:nvPr/>
        </p:nvCxnSpPr>
        <p:spPr>
          <a:xfrm>
            <a:off x="10798426" y="6526313"/>
            <a:ext cx="1241174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219BD3-B112-A440-8AF7-AD7F0A641446}"/>
              </a:ext>
            </a:extLst>
          </p:cNvPr>
          <p:cNvCxnSpPr>
            <a:cxnSpLocks/>
          </p:cNvCxnSpPr>
          <p:nvPr/>
        </p:nvCxnSpPr>
        <p:spPr>
          <a:xfrm>
            <a:off x="12005733" y="3996267"/>
            <a:ext cx="0" cy="2530046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picture containing looking, dark, black, sitting&#10;&#10;Description automatically generated">
            <a:extLst>
              <a:ext uri="{FF2B5EF4-FFF2-40B4-BE49-F238E27FC236}">
                <a16:creationId xmlns:a16="http://schemas.microsoft.com/office/drawing/2014/main" id="{06C2B5FD-E44E-4445-AA63-2988079E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99" y="3951638"/>
            <a:ext cx="1218935" cy="75750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900F177-7892-CC4D-8956-A60BD7AD8D1A}"/>
              </a:ext>
            </a:extLst>
          </p:cNvPr>
          <p:cNvSpPr/>
          <p:nvPr/>
        </p:nvSpPr>
        <p:spPr>
          <a:xfrm>
            <a:off x="2794164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F8E8D2-4907-3B4E-B1D6-A8DFCA2EE703}"/>
              </a:ext>
            </a:extLst>
          </p:cNvPr>
          <p:cNvSpPr/>
          <p:nvPr/>
        </p:nvSpPr>
        <p:spPr>
          <a:xfrm>
            <a:off x="3405542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D435AA-EB13-E94E-A6F4-717E106D6D2F}"/>
              </a:ext>
            </a:extLst>
          </p:cNvPr>
          <p:cNvSpPr/>
          <p:nvPr/>
        </p:nvSpPr>
        <p:spPr>
          <a:xfrm>
            <a:off x="3965826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6462E8-A3C5-524A-955F-B28DF988DDA3}"/>
              </a:ext>
            </a:extLst>
          </p:cNvPr>
          <p:cNvSpPr/>
          <p:nvPr/>
        </p:nvSpPr>
        <p:spPr>
          <a:xfrm>
            <a:off x="5034029" y="4769614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FFC141-7AE0-A744-9805-453B49CC8A5C}"/>
              </a:ext>
            </a:extLst>
          </p:cNvPr>
          <p:cNvSpPr/>
          <p:nvPr/>
        </p:nvSpPr>
        <p:spPr>
          <a:xfrm>
            <a:off x="11290669" y="6247625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Two persons are employing a </a:t>
            </a:r>
            <a:r>
              <a:rPr lang="en-US" sz="2400" dirty="0" err="1"/>
              <a:t>Diffie</a:t>
            </a:r>
            <a:r>
              <a:rPr lang="en-US" sz="2400" dirty="0"/>
              <a:t>-Hellman scheme to fix up a session key for their communications. They are using a prime modulus of</a:t>
            </a:r>
          </a:p>
          <a:p>
            <a:pPr marL="0" indent="0" algn="ctr">
              <a:buNone/>
            </a:pPr>
            <a:r>
              <a:rPr lang="en-US" sz="2400" dirty="0"/>
              <a:t>61845915503831114091865164962647232917206327870669899</a:t>
            </a:r>
          </a:p>
          <a:p>
            <a:pPr marL="0" indent="0">
              <a:buNone/>
            </a:pPr>
            <a:r>
              <a:rPr lang="en-US" sz="2400" dirty="0"/>
              <a:t>and a base value of 3.</a:t>
            </a:r>
          </a:p>
          <a:p>
            <a:pPr marL="0" indent="0">
              <a:buNone/>
            </a:pPr>
            <a:r>
              <a:rPr lang="en-US" sz="2400" dirty="0"/>
              <a:t>Your operatives report that they have witnessed the </a:t>
            </a:r>
            <a:r>
              <a:rPr lang="en-US" sz="2400" dirty="0" err="1"/>
              <a:t>Diffie</a:t>
            </a:r>
            <a:r>
              <a:rPr lang="en-US" sz="2400" dirty="0"/>
              <a:t>-Hellman exchanges of information</a:t>
            </a:r>
          </a:p>
          <a:p>
            <a:pPr marL="0" indent="0" algn="ctr">
              <a:buNone/>
            </a:pPr>
            <a:r>
              <a:rPr lang="en-US" sz="2400" dirty="0"/>
              <a:t>23476518809109841512388888255597834570025548669239101</a:t>
            </a:r>
          </a:p>
          <a:p>
            <a:pPr marL="0" indent="0">
              <a:buNone/>
            </a:pPr>
            <a:r>
              <a:rPr lang="en-US" sz="2400" dirty="0"/>
              <a:t>And</a:t>
            </a:r>
          </a:p>
          <a:p>
            <a:pPr marL="0" indent="0" algn="ctr">
              <a:buNone/>
            </a:pPr>
            <a:r>
              <a:rPr lang="en-US" sz="2400" dirty="0"/>
              <a:t>5815015754374921280955691220093049847105334794690583</a:t>
            </a:r>
          </a:p>
          <a:p>
            <a:pPr marL="0" indent="0">
              <a:buNone/>
            </a:pPr>
            <a:r>
              <a:rPr lang="en-US" sz="2400" dirty="0"/>
              <a:t>Find the shared secret key.</a:t>
            </a:r>
          </a:p>
        </p:txBody>
      </p:sp>
    </p:spTree>
    <p:extLst>
      <p:ext uri="{BB962C8B-B14F-4D97-AF65-F5344CB8AC3E}">
        <p14:creationId xmlns:p14="http://schemas.microsoft.com/office/powerpoint/2010/main" val="177065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on Kangaroo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How to solve </a:t>
            </a:r>
            <a:r>
              <a:rPr lang="en-US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300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= h (mod p)?</a:t>
            </a:r>
          </a:p>
          <a:p>
            <a:pPr lvl="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Tame Kangaroo vs Wild Kangaroo</a:t>
            </a: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8C6AA1-AE13-8647-89C0-92523ED8433A}"/>
              </a:ext>
            </a:extLst>
          </p:cNvPr>
          <p:cNvCxnSpPr>
            <a:cxnSpLocks/>
          </p:cNvCxnSpPr>
          <p:nvPr/>
        </p:nvCxnSpPr>
        <p:spPr>
          <a:xfrm flipV="1">
            <a:off x="322729" y="4977726"/>
            <a:ext cx="10475697" cy="25956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699E3B-79E2-9F49-A11D-220CA17C8A12}"/>
              </a:ext>
            </a:extLst>
          </p:cNvPr>
          <p:cNvCxnSpPr/>
          <p:nvPr/>
        </p:nvCxnSpPr>
        <p:spPr>
          <a:xfrm>
            <a:off x="1254526" y="4824387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70F824-A22B-F14A-9633-6AD5B986E58E}"/>
              </a:ext>
            </a:extLst>
          </p:cNvPr>
          <p:cNvSpPr/>
          <p:nvPr/>
        </p:nvSpPr>
        <p:spPr>
          <a:xfrm>
            <a:off x="2560069" y="5047894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cap="none" spc="0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3A971-3D61-9D46-A764-3410994AEAA7}"/>
              </a:ext>
            </a:extLst>
          </p:cNvPr>
          <p:cNvSpPr/>
          <p:nvPr/>
        </p:nvSpPr>
        <p:spPr>
          <a:xfrm>
            <a:off x="986665" y="508455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A231DC-DC27-424B-9408-9C385AE69F0D}"/>
              </a:ext>
            </a:extLst>
          </p:cNvPr>
          <p:cNvCxnSpPr/>
          <p:nvPr/>
        </p:nvCxnSpPr>
        <p:spPr>
          <a:xfrm>
            <a:off x="2922508" y="4821088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1A6787-DCF5-4844-8033-6B82C5B0789C}"/>
              </a:ext>
            </a:extLst>
          </p:cNvPr>
          <p:cNvSpPr/>
          <p:nvPr/>
        </p:nvSpPr>
        <p:spPr>
          <a:xfrm>
            <a:off x="3742327" y="5103674"/>
            <a:ext cx="14415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D734A-E20F-524B-8F2C-732A1E456789}"/>
              </a:ext>
            </a:extLst>
          </p:cNvPr>
          <p:cNvCxnSpPr/>
          <p:nvPr/>
        </p:nvCxnSpPr>
        <p:spPr>
          <a:xfrm>
            <a:off x="4446012" y="4841705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A191F76-2313-9C40-A2DA-B934C8DF5B4E}"/>
              </a:ext>
            </a:extLst>
          </p:cNvPr>
          <p:cNvSpPr/>
          <p:nvPr/>
        </p:nvSpPr>
        <p:spPr>
          <a:xfrm>
            <a:off x="4302033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755851-383A-2A4F-8864-C10ACD6274DB}"/>
              </a:ext>
            </a:extLst>
          </p:cNvPr>
          <p:cNvSpPr/>
          <p:nvPr/>
        </p:nvSpPr>
        <p:spPr>
          <a:xfrm>
            <a:off x="6566317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7DEB71-682D-4548-AB30-347F5C62179F}"/>
              </a:ext>
            </a:extLst>
          </p:cNvPr>
          <p:cNvSpPr/>
          <p:nvPr/>
        </p:nvSpPr>
        <p:spPr>
          <a:xfrm>
            <a:off x="7759567" y="4753358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BB72D2-DD78-0C49-960D-30D99E881D0A}"/>
              </a:ext>
            </a:extLst>
          </p:cNvPr>
          <p:cNvSpPr/>
          <p:nvPr/>
        </p:nvSpPr>
        <p:spPr>
          <a:xfrm>
            <a:off x="8960058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53FAE4-2685-4F44-8300-94BC67627BD8}"/>
              </a:ext>
            </a:extLst>
          </p:cNvPr>
          <p:cNvSpPr/>
          <p:nvPr/>
        </p:nvSpPr>
        <p:spPr>
          <a:xfrm>
            <a:off x="10824402" y="2907652"/>
            <a:ext cx="14415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b+d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EE93E9-135A-1A4D-8EAB-BD67057B7F68}"/>
              </a:ext>
            </a:extLst>
          </p:cNvPr>
          <p:cNvCxnSpPr/>
          <p:nvPr/>
        </p:nvCxnSpPr>
        <p:spPr>
          <a:xfrm>
            <a:off x="10798426" y="4977726"/>
            <a:ext cx="0" cy="1548587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A01A0E-3B5E-ED44-8C61-9605E5D55694}"/>
              </a:ext>
            </a:extLst>
          </p:cNvPr>
          <p:cNvCxnSpPr>
            <a:cxnSpLocks/>
          </p:cNvCxnSpPr>
          <p:nvPr/>
        </p:nvCxnSpPr>
        <p:spPr>
          <a:xfrm>
            <a:off x="10798426" y="6526313"/>
            <a:ext cx="1241174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219BD3-B112-A440-8AF7-AD7F0A641446}"/>
              </a:ext>
            </a:extLst>
          </p:cNvPr>
          <p:cNvCxnSpPr>
            <a:cxnSpLocks/>
          </p:cNvCxnSpPr>
          <p:nvPr/>
        </p:nvCxnSpPr>
        <p:spPr>
          <a:xfrm>
            <a:off x="12005733" y="3996267"/>
            <a:ext cx="0" cy="2530046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picture containing looking, dark, black, sitting&#10;&#10;Description automatically generated">
            <a:extLst>
              <a:ext uri="{FF2B5EF4-FFF2-40B4-BE49-F238E27FC236}">
                <a16:creationId xmlns:a16="http://schemas.microsoft.com/office/drawing/2014/main" id="{06C2B5FD-E44E-4445-AA63-2988079E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590" y="3925402"/>
            <a:ext cx="1218935" cy="75750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900F177-7892-CC4D-8956-A60BD7AD8D1A}"/>
              </a:ext>
            </a:extLst>
          </p:cNvPr>
          <p:cNvSpPr/>
          <p:nvPr/>
        </p:nvSpPr>
        <p:spPr>
          <a:xfrm>
            <a:off x="2794164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F8E8D2-4907-3B4E-B1D6-A8DFCA2EE703}"/>
              </a:ext>
            </a:extLst>
          </p:cNvPr>
          <p:cNvSpPr/>
          <p:nvPr/>
        </p:nvSpPr>
        <p:spPr>
          <a:xfrm>
            <a:off x="3405542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D435AA-EB13-E94E-A6F4-717E106D6D2F}"/>
              </a:ext>
            </a:extLst>
          </p:cNvPr>
          <p:cNvSpPr/>
          <p:nvPr/>
        </p:nvSpPr>
        <p:spPr>
          <a:xfrm>
            <a:off x="3965826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6462E8-A3C5-524A-955F-B28DF988DDA3}"/>
              </a:ext>
            </a:extLst>
          </p:cNvPr>
          <p:cNvSpPr/>
          <p:nvPr/>
        </p:nvSpPr>
        <p:spPr>
          <a:xfrm>
            <a:off x="5034029" y="4769614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2311F2-67A1-6449-AA6B-02E7FBF04CB7}"/>
              </a:ext>
            </a:extLst>
          </p:cNvPr>
          <p:cNvSpPr/>
          <p:nvPr/>
        </p:nvSpPr>
        <p:spPr>
          <a:xfrm>
            <a:off x="11290669" y="6263769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09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on Kangaroo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How to solve </a:t>
            </a:r>
            <a:r>
              <a:rPr lang="en-US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300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= h (mod p)?</a:t>
            </a:r>
          </a:p>
          <a:p>
            <a:pPr lvl="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Tame Kangaroo vs Wild Kangaroo</a:t>
            </a: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8C6AA1-AE13-8647-89C0-92523ED8433A}"/>
              </a:ext>
            </a:extLst>
          </p:cNvPr>
          <p:cNvCxnSpPr>
            <a:cxnSpLocks/>
          </p:cNvCxnSpPr>
          <p:nvPr/>
        </p:nvCxnSpPr>
        <p:spPr>
          <a:xfrm flipV="1">
            <a:off x="322729" y="4977726"/>
            <a:ext cx="10475697" cy="25956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699E3B-79E2-9F49-A11D-220CA17C8A12}"/>
              </a:ext>
            </a:extLst>
          </p:cNvPr>
          <p:cNvCxnSpPr/>
          <p:nvPr/>
        </p:nvCxnSpPr>
        <p:spPr>
          <a:xfrm>
            <a:off x="1254526" y="4824387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70F824-A22B-F14A-9633-6AD5B986E58E}"/>
              </a:ext>
            </a:extLst>
          </p:cNvPr>
          <p:cNvSpPr/>
          <p:nvPr/>
        </p:nvSpPr>
        <p:spPr>
          <a:xfrm>
            <a:off x="2560069" y="5047894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cap="none" spc="0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3A971-3D61-9D46-A764-3410994AEAA7}"/>
              </a:ext>
            </a:extLst>
          </p:cNvPr>
          <p:cNvSpPr/>
          <p:nvPr/>
        </p:nvSpPr>
        <p:spPr>
          <a:xfrm>
            <a:off x="986665" y="508455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A231DC-DC27-424B-9408-9C385AE69F0D}"/>
              </a:ext>
            </a:extLst>
          </p:cNvPr>
          <p:cNvCxnSpPr/>
          <p:nvPr/>
        </p:nvCxnSpPr>
        <p:spPr>
          <a:xfrm>
            <a:off x="2922508" y="4821088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1A6787-DCF5-4844-8033-6B82C5B0789C}"/>
              </a:ext>
            </a:extLst>
          </p:cNvPr>
          <p:cNvSpPr/>
          <p:nvPr/>
        </p:nvSpPr>
        <p:spPr>
          <a:xfrm>
            <a:off x="3742327" y="5103674"/>
            <a:ext cx="14415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D734A-E20F-524B-8F2C-732A1E456789}"/>
              </a:ext>
            </a:extLst>
          </p:cNvPr>
          <p:cNvCxnSpPr/>
          <p:nvPr/>
        </p:nvCxnSpPr>
        <p:spPr>
          <a:xfrm>
            <a:off x="4446012" y="4841705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A191F76-2313-9C40-A2DA-B934C8DF5B4E}"/>
              </a:ext>
            </a:extLst>
          </p:cNvPr>
          <p:cNvSpPr/>
          <p:nvPr/>
        </p:nvSpPr>
        <p:spPr>
          <a:xfrm>
            <a:off x="4302033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755851-383A-2A4F-8864-C10ACD6274DB}"/>
              </a:ext>
            </a:extLst>
          </p:cNvPr>
          <p:cNvSpPr/>
          <p:nvPr/>
        </p:nvSpPr>
        <p:spPr>
          <a:xfrm>
            <a:off x="6566317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7DEB71-682D-4548-AB30-347F5C62179F}"/>
              </a:ext>
            </a:extLst>
          </p:cNvPr>
          <p:cNvSpPr/>
          <p:nvPr/>
        </p:nvSpPr>
        <p:spPr>
          <a:xfrm>
            <a:off x="7759567" y="4753358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BB72D2-DD78-0C49-960D-30D99E881D0A}"/>
              </a:ext>
            </a:extLst>
          </p:cNvPr>
          <p:cNvSpPr/>
          <p:nvPr/>
        </p:nvSpPr>
        <p:spPr>
          <a:xfrm>
            <a:off x="8960058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53FAE4-2685-4F44-8300-94BC67627BD8}"/>
              </a:ext>
            </a:extLst>
          </p:cNvPr>
          <p:cNvSpPr/>
          <p:nvPr/>
        </p:nvSpPr>
        <p:spPr>
          <a:xfrm>
            <a:off x="10824402" y="2907652"/>
            <a:ext cx="14415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b+d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EE93E9-135A-1A4D-8EAB-BD67057B7F68}"/>
              </a:ext>
            </a:extLst>
          </p:cNvPr>
          <p:cNvCxnSpPr/>
          <p:nvPr/>
        </p:nvCxnSpPr>
        <p:spPr>
          <a:xfrm>
            <a:off x="10798426" y="4977726"/>
            <a:ext cx="0" cy="1548587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A01A0E-3B5E-ED44-8C61-9605E5D55694}"/>
              </a:ext>
            </a:extLst>
          </p:cNvPr>
          <p:cNvCxnSpPr>
            <a:cxnSpLocks/>
          </p:cNvCxnSpPr>
          <p:nvPr/>
        </p:nvCxnSpPr>
        <p:spPr>
          <a:xfrm>
            <a:off x="10798426" y="6526313"/>
            <a:ext cx="1241174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219BD3-B112-A440-8AF7-AD7F0A641446}"/>
              </a:ext>
            </a:extLst>
          </p:cNvPr>
          <p:cNvCxnSpPr>
            <a:cxnSpLocks/>
          </p:cNvCxnSpPr>
          <p:nvPr/>
        </p:nvCxnSpPr>
        <p:spPr>
          <a:xfrm>
            <a:off x="12005733" y="3996267"/>
            <a:ext cx="0" cy="2530046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picture containing looking, dark, black, sitting&#10;&#10;Description automatically generated">
            <a:extLst>
              <a:ext uri="{FF2B5EF4-FFF2-40B4-BE49-F238E27FC236}">
                <a16:creationId xmlns:a16="http://schemas.microsoft.com/office/drawing/2014/main" id="{06C2B5FD-E44E-4445-AA63-2988079E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32" y="5452893"/>
            <a:ext cx="1218935" cy="75750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900F177-7892-CC4D-8956-A60BD7AD8D1A}"/>
              </a:ext>
            </a:extLst>
          </p:cNvPr>
          <p:cNvSpPr/>
          <p:nvPr/>
        </p:nvSpPr>
        <p:spPr>
          <a:xfrm>
            <a:off x="2794164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F8E8D2-4907-3B4E-B1D6-A8DFCA2EE703}"/>
              </a:ext>
            </a:extLst>
          </p:cNvPr>
          <p:cNvSpPr/>
          <p:nvPr/>
        </p:nvSpPr>
        <p:spPr>
          <a:xfrm>
            <a:off x="3405542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D435AA-EB13-E94E-A6F4-717E106D6D2F}"/>
              </a:ext>
            </a:extLst>
          </p:cNvPr>
          <p:cNvSpPr/>
          <p:nvPr/>
        </p:nvSpPr>
        <p:spPr>
          <a:xfrm>
            <a:off x="3965826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6462E8-A3C5-524A-955F-B28DF988DDA3}"/>
              </a:ext>
            </a:extLst>
          </p:cNvPr>
          <p:cNvSpPr/>
          <p:nvPr/>
        </p:nvSpPr>
        <p:spPr>
          <a:xfrm>
            <a:off x="5034029" y="4769614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613B59-7EB5-6847-B0CF-0722F20EDC01}"/>
              </a:ext>
            </a:extLst>
          </p:cNvPr>
          <p:cNvSpPr/>
          <p:nvPr/>
        </p:nvSpPr>
        <p:spPr>
          <a:xfrm>
            <a:off x="9420204" y="5569545"/>
            <a:ext cx="14415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x+f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8812B4-1CD6-8D4F-AF1D-81D5AC800ACB}"/>
              </a:ext>
            </a:extLst>
          </p:cNvPr>
          <p:cNvSpPr/>
          <p:nvPr/>
        </p:nvSpPr>
        <p:spPr>
          <a:xfrm>
            <a:off x="11290669" y="6282788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9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on Kangaroo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How to solve </a:t>
            </a:r>
            <a:r>
              <a:rPr lang="en-US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300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= h (mod p)?</a:t>
            </a:r>
          </a:p>
          <a:p>
            <a:pPr lvl="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Tame Kangaroo vs Wild Kangaroo</a:t>
            </a: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8C6AA1-AE13-8647-89C0-92523ED8433A}"/>
              </a:ext>
            </a:extLst>
          </p:cNvPr>
          <p:cNvCxnSpPr>
            <a:cxnSpLocks/>
          </p:cNvCxnSpPr>
          <p:nvPr/>
        </p:nvCxnSpPr>
        <p:spPr>
          <a:xfrm flipV="1">
            <a:off x="322729" y="4977726"/>
            <a:ext cx="10475697" cy="25956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699E3B-79E2-9F49-A11D-220CA17C8A12}"/>
              </a:ext>
            </a:extLst>
          </p:cNvPr>
          <p:cNvCxnSpPr/>
          <p:nvPr/>
        </p:nvCxnSpPr>
        <p:spPr>
          <a:xfrm>
            <a:off x="1254526" y="4824387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70F824-A22B-F14A-9633-6AD5B986E58E}"/>
              </a:ext>
            </a:extLst>
          </p:cNvPr>
          <p:cNvSpPr/>
          <p:nvPr/>
        </p:nvSpPr>
        <p:spPr>
          <a:xfrm>
            <a:off x="2560069" y="5047894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cap="none" spc="0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3A971-3D61-9D46-A764-3410994AEAA7}"/>
              </a:ext>
            </a:extLst>
          </p:cNvPr>
          <p:cNvSpPr/>
          <p:nvPr/>
        </p:nvSpPr>
        <p:spPr>
          <a:xfrm>
            <a:off x="986665" y="508455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A231DC-DC27-424B-9408-9C385AE69F0D}"/>
              </a:ext>
            </a:extLst>
          </p:cNvPr>
          <p:cNvCxnSpPr/>
          <p:nvPr/>
        </p:nvCxnSpPr>
        <p:spPr>
          <a:xfrm>
            <a:off x="2922508" y="4821088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1A6787-DCF5-4844-8033-6B82C5B0789C}"/>
              </a:ext>
            </a:extLst>
          </p:cNvPr>
          <p:cNvSpPr/>
          <p:nvPr/>
        </p:nvSpPr>
        <p:spPr>
          <a:xfrm>
            <a:off x="3742327" y="5103674"/>
            <a:ext cx="14415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D734A-E20F-524B-8F2C-732A1E456789}"/>
              </a:ext>
            </a:extLst>
          </p:cNvPr>
          <p:cNvCxnSpPr/>
          <p:nvPr/>
        </p:nvCxnSpPr>
        <p:spPr>
          <a:xfrm>
            <a:off x="4446012" y="4841705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A191F76-2313-9C40-A2DA-B934C8DF5B4E}"/>
              </a:ext>
            </a:extLst>
          </p:cNvPr>
          <p:cNvSpPr/>
          <p:nvPr/>
        </p:nvSpPr>
        <p:spPr>
          <a:xfrm>
            <a:off x="4302033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755851-383A-2A4F-8864-C10ACD6274DB}"/>
              </a:ext>
            </a:extLst>
          </p:cNvPr>
          <p:cNvSpPr/>
          <p:nvPr/>
        </p:nvSpPr>
        <p:spPr>
          <a:xfrm>
            <a:off x="6566317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7DEB71-682D-4548-AB30-347F5C62179F}"/>
              </a:ext>
            </a:extLst>
          </p:cNvPr>
          <p:cNvSpPr/>
          <p:nvPr/>
        </p:nvSpPr>
        <p:spPr>
          <a:xfrm>
            <a:off x="7759567" y="4753358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BB72D2-DD78-0C49-960D-30D99E881D0A}"/>
              </a:ext>
            </a:extLst>
          </p:cNvPr>
          <p:cNvSpPr/>
          <p:nvPr/>
        </p:nvSpPr>
        <p:spPr>
          <a:xfrm>
            <a:off x="8960058" y="4750920"/>
            <a:ext cx="256687" cy="2268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53FAE4-2685-4F44-8300-94BC67627BD8}"/>
              </a:ext>
            </a:extLst>
          </p:cNvPr>
          <p:cNvSpPr/>
          <p:nvPr/>
        </p:nvSpPr>
        <p:spPr>
          <a:xfrm>
            <a:off x="10824402" y="2907652"/>
            <a:ext cx="14415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b+d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EE93E9-135A-1A4D-8EAB-BD67057B7F68}"/>
              </a:ext>
            </a:extLst>
          </p:cNvPr>
          <p:cNvCxnSpPr/>
          <p:nvPr/>
        </p:nvCxnSpPr>
        <p:spPr>
          <a:xfrm>
            <a:off x="10798426" y="4977726"/>
            <a:ext cx="0" cy="1548587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A01A0E-3B5E-ED44-8C61-9605E5D55694}"/>
              </a:ext>
            </a:extLst>
          </p:cNvPr>
          <p:cNvCxnSpPr>
            <a:cxnSpLocks/>
          </p:cNvCxnSpPr>
          <p:nvPr/>
        </p:nvCxnSpPr>
        <p:spPr>
          <a:xfrm>
            <a:off x="10798426" y="6526313"/>
            <a:ext cx="1241174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219BD3-B112-A440-8AF7-AD7F0A641446}"/>
              </a:ext>
            </a:extLst>
          </p:cNvPr>
          <p:cNvCxnSpPr>
            <a:cxnSpLocks/>
          </p:cNvCxnSpPr>
          <p:nvPr/>
        </p:nvCxnSpPr>
        <p:spPr>
          <a:xfrm>
            <a:off x="12005733" y="3996267"/>
            <a:ext cx="0" cy="2530046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picture containing looking, dark, black, sitting&#10;&#10;Description automatically generated">
            <a:extLst>
              <a:ext uri="{FF2B5EF4-FFF2-40B4-BE49-F238E27FC236}">
                <a16:creationId xmlns:a16="http://schemas.microsoft.com/office/drawing/2014/main" id="{06C2B5FD-E44E-4445-AA63-2988079E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932" y="5602083"/>
            <a:ext cx="1218935" cy="75750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900F177-7892-CC4D-8956-A60BD7AD8D1A}"/>
              </a:ext>
            </a:extLst>
          </p:cNvPr>
          <p:cNvSpPr/>
          <p:nvPr/>
        </p:nvSpPr>
        <p:spPr>
          <a:xfrm>
            <a:off x="2794164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F8E8D2-4907-3B4E-B1D6-A8DFCA2EE703}"/>
              </a:ext>
            </a:extLst>
          </p:cNvPr>
          <p:cNvSpPr/>
          <p:nvPr/>
        </p:nvSpPr>
        <p:spPr>
          <a:xfrm>
            <a:off x="3405542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D435AA-EB13-E94E-A6F4-717E106D6D2F}"/>
              </a:ext>
            </a:extLst>
          </p:cNvPr>
          <p:cNvSpPr/>
          <p:nvPr/>
        </p:nvSpPr>
        <p:spPr>
          <a:xfrm>
            <a:off x="3965826" y="4750920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6462E8-A3C5-524A-955F-B28DF988DDA3}"/>
              </a:ext>
            </a:extLst>
          </p:cNvPr>
          <p:cNvSpPr/>
          <p:nvPr/>
        </p:nvSpPr>
        <p:spPr>
          <a:xfrm>
            <a:off x="5034029" y="4769614"/>
            <a:ext cx="256687" cy="226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613B59-7EB5-6847-B0CF-0722F20EDC01}"/>
              </a:ext>
            </a:extLst>
          </p:cNvPr>
          <p:cNvSpPr/>
          <p:nvPr/>
        </p:nvSpPr>
        <p:spPr>
          <a:xfrm>
            <a:off x="8404381" y="2901527"/>
            <a:ext cx="14415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x+f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A81117-F46A-F649-8ACD-7B18956D6100}"/>
              </a:ext>
            </a:extLst>
          </p:cNvPr>
          <p:cNvSpPr/>
          <p:nvPr/>
        </p:nvSpPr>
        <p:spPr>
          <a:xfrm>
            <a:off x="9517481" y="2901527"/>
            <a:ext cx="14415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48833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Intuition on Kangaroo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Wild Kangaroo vs Tame Kangaroo</a:t>
            </a:r>
          </a:p>
          <a:p>
            <a:pPr lvl="0"/>
            <a:endParaRPr lang="en-US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en-US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347DD7-465A-C347-877A-ABE614534C19}"/>
              </a:ext>
            </a:extLst>
          </p:cNvPr>
          <p:cNvSpPr txBox="1">
            <a:spLocks/>
          </p:cNvSpPr>
          <p:nvPr/>
        </p:nvSpPr>
        <p:spPr>
          <a:xfrm>
            <a:off x="838200" y="3279255"/>
            <a:ext cx="10515600" cy="235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Comparison with baby-step-giant-step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ADB4C81-B63A-4741-BFA0-96686CC05C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105351"/>
                  </p:ext>
                </p:extLst>
              </p:nvPr>
            </p:nvGraphicFramePr>
            <p:xfrm>
              <a:off x="1408832" y="4047165"/>
              <a:ext cx="8513724" cy="2111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8431">
                      <a:extLst>
                        <a:ext uri="{9D8B030D-6E8A-4147-A177-3AD203B41FA5}">
                          <a16:colId xmlns:a16="http://schemas.microsoft.com/office/drawing/2014/main" val="2342522010"/>
                        </a:ext>
                      </a:extLst>
                    </a:gridCol>
                    <a:gridCol w="2128431">
                      <a:extLst>
                        <a:ext uri="{9D8B030D-6E8A-4147-A177-3AD203B41FA5}">
                          <a16:colId xmlns:a16="http://schemas.microsoft.com/office/drawing/2014/main" val="3415167160"/>
                        </a:ext>
                      </a:extLst>
                    </a:gridCol>
                    <a:gridCol w="2128431">
                      <a:extLst>
                        <a:ext uri="{9D8B030D-6E8A-4147-A177-3AD203B41FA5}">
                          <a16:colId xmlns:a16="http://schemas.microsoft.com/office/drawing/2014/main" val="3445047218"/>
                        </a:ext>
                      </a:extLst>
                    </a:gridCol>
                    <a:gridCol w="2128431">
                      <a:extLst>
                        <a:ext uri="{9D8B030D-6E8A-4147-A177-3AD203B41FA5}">
                          <a16:colId xmlns:a16="http://schemas.microsoft.com/office/drawing/2014/main" val="338296282"/>
                        </a:ext>
                      </a:extLst>
                    </a:gridCol>
                  </a:tblGrid>
                  <a:tr h="6244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Space 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Parallelable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1086460"/>
                      </a:ext>
                    </a:extLst>
                  </a:tr>
                  <a:tr h="82798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Kangaroo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O(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 really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902207"/>
                      </a:ext>
                    </a:extLst>
                  </a:tr>
                  <a:tr h="65936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Baby step Giant step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5357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ADB4C81-B63A-4741-BFA0-96686CC05C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105351"/>
                  </p:ext>
                </p:extLst>
              </p:nvPr>
            </p:nvGraphicFramePr>
            <p:xfrm>
              <a:off x="1408832" y="4047165"/>
              <a:ext cx="8513724" cy="2111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8431">
                      <a:extLst>
                        <a:ext uri="{9D8B030D-6E8A-4147-A177-3AD203B41FA5}">
                          <a16:colId xmlns:a16="http://schemas.microsoft.com/office/drawing/2014/main" val="2342522010"/>
                        </a:ext>
                      </a:extLst>
                    </a:gridCol>
                    <a:gridCol w="2128431">
                      <a:extLst>
                        <a:ext uri="{9D8B030D-6E8A-4147-A177-3AD203B41FA5}">
                          <a16:colId xmlns:a16="http://schemas.microsoft.com/office/drawing/2014/main" val="3415167160"/>
                        </a:ext>
                      </a:extLst>
                    </a:gridCol>
                    <a:gridCol w="2128431">
                      <a:extLst>
                        <a:ext uri="{9D8B030D-6E8A-4147-A177-3AD203B41FA5}">
                          <a16:colId xmlns:a16="http://schemas.microsoft.com/office/drawing/2014/main" val="3445047218"/>
                        </a:ext>
                      </a:extLst>
                    </a:gridCol>
                    <a:gridCol w="2128431">
                      <a:extLst>
                        <a:ext uri="{9D8B030D-6E8A-4147-A177-3AD203B41FA5}">
                          <a16:colId xmlns:a16="http://schemas.microsoft.com/office/drawing/2014/main" val="338296282"/>
                        </a:ext>
                      </a:extLst>
                    </a:gridCol>
                  </a:tblGrid>
                  <a:tr h="6244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Space 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Parallelable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1086460"/>
                      </a:ext>
                    </a:extLst>
                  </a:tr>
                  <a:tr h="82798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Kangaroo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7273" r="-200595" b="-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7273" r="-100595" b="-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 really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902207"/>
                      </a:ext>
                    </a:extLst>
                  </a:tr>
                  <a:tr h="65936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Baby step Giant step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25000" r="-200595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5357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388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86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08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8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Sieve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22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1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99892" cy="1325563"/>
          </a:xfrm>
        </p:spPr>
        <p:txBody>
          <a:bodyPr/>
          <a:lstStyle/>
          <a:p>
            <a:r>
              <a:rPr lang="en-US" dirty="0"/>
              <a:t>Brute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99892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43246" y="365125"/>
            <a:ext cx="49998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Baby-Step Giant-Step</a:t>
            </a:r>
          </a:p>
        </p:txBody>
      </p:sp>
    </p:spTree>
    <p:extLst>
      <p:ext uri="{BB962C8B-B14F-4D97-AF65-F5344CB8AC3E}">
        <p14:creationId xmlns:p14="http://schemas.microsoft.com/office/powerpoint/2010/main" val="294443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Pohlig</a:t>
            </a:r>
            <a:r>
              <a:rPr lang="en-US" dirty="0"/>
              <a:t>-Hellman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0" fontAlgn="base"/>
                <a:r>
                  <a:rPr lang="en-US" dirty="0"/>
                  <a:t>For a discrete log problem with base g and an order n, </a:t>
                </a:r>
                <a:r>
                  <a:rPr lang="en-US" dirty="0" err="1"/>
                  <a:t>g</a:t>
                </a:r>
                <a:r>
                  <a:rPr lang="en-US" baseline="30000" dirty="0" err="1"/>
                  <a:t>x</a:t>
                </a:r>
                <a:r>
                  <a:rPr lang="en-US" baseline="30000" dirty="0"/>
                  <a:t> </a:t>
                </a:r>
                <a:r>
                  <a:rPr lang="en-US" dirty="0"/>
                  <a:t>≡ h (mod m) and n can be written as a product of primes n = p</a:t>
                </a:r>
                <a:r>
                  <a:rPr lang="en-US" baseline="-25000" dirty="0"/>
                  <a:t>1</a:t>
                </a:r>
                <a:r>
                  <a:rPr lang="en-US" baseline="30000" dirty="0"/>
                  <a:t>e1 </a:t>
                </a:r>
                <a:r>
                  <a:rPr lang="en-US" dirty="0"/>
                  <a:t>*p</a:t>
                </a:r>
                <a:r>
                  <a:rPr lang="en-US" baseline="-25000" dirty="0"/>
                  <a:t>2</a:t>
                </a:r>
                <a:r>
                  <a:rPr lang="en-US" baseline="30000" dirty="0"/>
                  <a:t>e2</a:t>
                </a:r>
                <a:r>
                  <a:rPr lang="en-US" dirty="0"/>
                  <a:t>...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r</a:t>
                </a:r>
                <a:r>
                  <a:rPr lang="en-US" baseline="30000" dirty="0" err="1"/>
                  <a:t>er</a:t>
                </a:r>
                <a:r>
                  <a:rPr lang="en-US" dirty="0"/>
                  <a:t>. Since n is a product of primes, the problem can be split up into r problems. </a:t>
                </a:r>
              </a:p>
              <a:p>
                <a:pPr lvl="0" fontAlgn="base"/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 1 to 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≡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𝑒𝑖</m:t>
                                </m:r>
                              </m:sup>
                            </m:sSubSup>
                          </m:den>
                        </m:f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has order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i</a:t>
                </a:r>
                <a:r>
                  <a:rPr lang="en-US" baseline="30000" dirty="0" err="1"/>
                  <a:t>ei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≡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𝑒𝑖</m:t>
                                </m:r>
                              </m:sup>
                            </m:sSubSup>
                          </m:den>
                        </m:f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which turns the discrete log problem into r problems of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fontAlgn="base"/>
                <a:r>
                  <a:rPr lang="en-US" dirty="0"/>
                  <a:t>For each problem, since the order is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i</a:t>
                </a:r>
                <a:r>
                  <a:rPr lang="en-US" baseline="30000" dirty="0" err="1"/>
                  <a:t>ei</a:t>
                </a:r>
                <a:r>
                  <a:rPr lang="en-US" dirty="0"/>
                  <a:t>, x</a:t>
                </a:r>
                <a:r>
                  <a:rPr lang="en-US" baseline="-25000" dirty="0"/>
                  <a:t>i</a:t>
                </a:r>
                <a:r>
                  <a:rPr lang="en-US" dirty="0"/>
                  <a:t> can be iteratively found using Baby-Step Giant-Step or another method.</a:t>
                </a:r>
              </a:p>
              <a:p>
                <a:pPr lvl="0" fontAlgn="base"/>
                <a:r>
                  <a:rPr lang="en-US" dirty="0"/>
                  <a:t>Solving the individual DLPs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r </a:t>
                </a:r>
                <a:r>
                  <a:rPr lang="en-US" dirty="0" err="1"/>
                  <a:t>congruences</a:t>
                </a:r>
                <a:r>
                  <a:rPr lang="en-US" dirty="0"/>
                  <a:t> where x = x</a:t>
                </a:r>
                <a:r>
                  <a:rPr lang="en-US" baseline="-25000" dirty="0"/>
                  <a:t>i</a:t>
                </a:r>
                <a:r>
                  <a:rPr lang="en-US" dirty="0"/>
                  <a:t> (mod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i</a:t>
                </a:r>
                <a:r>
                  <a:rPr lang="en-US" baseline="30000" dirty="0" err="1"/>
                  <a:t>ei</a:t>
                </a:r>
                <a:r>
                  <a:rPr lang="en-US" dirty="0"/>
                  <a:t>) and using CRT, x can be found.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339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80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Pohlig</a:t>
            </a:r>
            <a:r>
              <a:rPr lang="en-US" sz="3200" dirty="0"/>
              <a:t>-Hellman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52185"/>
                <a:ext cx="5205761" cy="371335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∗5</m:t>
                      </m:r>
                    </m:oMath>
                  </m:oMathPara>
                </a14:m>
                <a:endParaRPr lang="en-US" sz="2000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5</m:t>
                        </m:r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spcBef>
                    <a:spcPts val="1200"/>
                  </a:spcBef>
                  <a:spcAft>
                    <a:spcPts val="500"/>
                  </a:spcAft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sz="2000" dirty="0"/>
              </a:p>
              <a:p>
                <a:pPr marL="0" indent="0">
                  <a:spcBef>
                    <a:spcPts val="1200"/>
                  </a:spcBef>
                  <a:spcAft>
                    <a:spcPts val="500"/>
                  </a:spcAft>
                  <a:buNone/>
                </a:pPr>
                <a:r>
                  <a:rPr lang="en-US" sz="2000" dirty="0"/>
                  <a:t>Starting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00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da-DK" sz="200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a-DK" sz="2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a-DK" sz="2000" i="1" smtClean="0">
                          <a:latin typeface="Cambria Math" panose="02040503050406030204" pitchFamily="18" charset="0"/>
                        </a:rPr>
                        <m:t> 41)≡40≡−1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spcBef>
                    <a:spcPts val="1200"/>
                  </a:spcBef>
                  <a:spcAft>
                    <a:spcPts val="500"/>
                  </a:spcAft>
                  <a:buNone/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da-DK" sz="200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a-DK" sz="200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a-DK" sz="2000" i="1" smtClean="0">
                        <a:latin typeface="Cambria Math" panose="02040503050406030204" pitchFamily="18" charset="0"/>
                      </a:rPr>
                      <m:t> 40)≡−1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= 1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500"/>
                  </a:spcAft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52185"/>
                <a:ext cx="5205761" cy="3713356"/>
              </a:xfrm>
              <a:blipFill rotWithShape="0">
                <a:blip r:embed="rId2"/>
                <a:stretch>
                  <a:fillRect l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383323"/>
                <a:ext cx="104042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Given:  m = 41	 g = 7	n = 40	h=35</a:t>
                </a:r>
              </a:p>
              <a:p>
                <a:r>
                  <a:rPr lang="en-US" dirty="0"/>
                  <a:t>Find x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3323"/>
                <a:ext cx="1040423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52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90764" y="2029653"/>
                <a:ext cx="4155142" cy="483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a-DK" i="1" smtClean="0">
                          <a:latin typeface="Cambria Math" panose="02040503050406030204" pitchFamily="18" charset="0"/>
                        </a:rPr>
                        <m:t> 41)≡5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da-DK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da-DK" i="1" smtClean="0">
                              <a:latin typeface="Cambria Math" panose="02040503050406030204" pitchFamily="18" charset="0"/>
                            </a:rPr>
                            <m:t> 41</m:t>
                          </m:r>
                        </m:e>
                      </m:d>
                      <m:r>
                        <a:rPr lang="da-DK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da-DK" i="1" smtClean="0">
                          <a:latin typeface="Cambria Math" panose="02040503050406030204" pitchFamily="18" charset="0"/>
                        </a:rPr>
                        <m:t>≡−1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500"/>
                  </a:spcAft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da-DK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a-DK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a-DK" i="1" smtClean="0">
                        <a:latin typeface="Cambria Math" panose="02040503050406030204" pitchFamily="18" charset="0"/>
                      </a:rPr>
                      <m:t> 40)≡−1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1</a:t>
                </a:r>
              </a:p>
              <a:p>
                <a:pPr>
                  <a:spcBef>
                    <a:spcPts val="12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a-DK" i="1" smtClean="0">
                          <a:latin typeface="Cambria Math" panose="02040503050406030204" pitchFamily="18" charset="0"/>
                        </a:rPr>
                        <m:t> 41)≡16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sup>
                      </m:sSup>
                      <m:r>
                        <a:rPr lang="da-DK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da-DK" i="1" smtClean="0">
                              <a:latin typeface="Cambria Math" panose="02040503050406030204" pitchFamily="18" charset="0"/>
                            </a:rPr>
                            <m:t> 41</m:t>
                          </m:r>
                        </m:e>
                      </m:d>
                      <m:r>
                        <a:rPr lang="da-DK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500"/>
                  </a:spcAft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r>
                      <a:rPr lang="da-DK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a-DK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a-DK" i="1" smtClean="0">
                        <a:latin typeface="Cambria Math" panose="02040503050406030204" pitchFamily="18" charset="0"/>
                      </a:rPr>
                      <m:t> 40)≡1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pPr>
                  <a:spcBef>
                    <a:spcPts val="1200"/>
                  </a:spcBef>
                  <a:spcAft>
                    <a:spcPts val="500"/>
                  </a:spcAft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8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8)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1200"/>
                  </a:spcBef>
                  <a:spcAft>
                    <a:spcPts val="500"/>
                  </a:spcAft>
                </a:pPr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5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764" y="2029653"/>
                <a:ext cx="4155142" cy="4830297"/>
              </a:xfrm>
              <a:prstGeom prst="rect">
                <a:avLst/>
              </a:prstGeom>
              <a:blipFill rotWithShape="0">
                <a:blip r:embed="rId4"/>
                <a:stretch>
                  <a:fillRect l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64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Pohlig</a:t>
            </a:r>
            <a:r>
              <a:rPr lang="en-US" sz="3200" dirty="0"/>
              <a:t>-Hellman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05318"/>
                <a:ext cx="4809565" cy="39716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∗5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5)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spcBef>
                    <a:spcPts val="1200"/>
                  </a:spcBef>
                  <a:spcAft>
                    <a:spcPts val="500"/>
                  </a:spcAft>
                  <a:buNone/>
                </a:pPr>
                <a:r>
                  <a:rPr lang="en-US" sz="2000" dirty="0"/>
                  <a:t>Starting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41)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200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41</m:t>
                          </m:r>
                        </m:e>
                      </m:d>
                      <m:r>
                        <a:rPr lang="en-US" sz="20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000" i="0" smtClean="0">
                          <a:latin typeface="Cambria Math" panose="02040503050406030204" pitchFamily="18" charset="0"/>
                        </a:rPr>
                        <m:t>37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200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41)≡16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200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∗3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41)≡18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200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∗4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41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≡10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≡4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5)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05318"/>
                <a:ext cx="4809565" cy="3971646"/>
              </a:xfrm>
              <a:blipFill>
                <a:blip r:embed="rId2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4071" y="1202704"/>
                <a:ext cx="104042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Given:  m = 41	 g = 7	n = 40	h=35</a:t>
                </a:r>
              </a:p>
              <a:p>
                <a:r>
                  <a:rPr lang="en-US" dirty="0"/>
                  <a:t>Find x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71" y="1202704"/>
                <a:ext cx="1040423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46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49471" y="1973215"/>
                <a:ext cx="5903258" cy="182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8)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5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8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≡4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5)</m:t>
                    </m:r>
                  </m:oMath>
                </a14:m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U</a:t>
                </a:r>
                <a:r>
                  <a:rPr lang="en-US" b="0" dirty="0">
                    <a:ea typeface="Cambria Math" panose="02040503050406030204" pitchFamily="18" charset="0"/>
                  </a:rPr>
                  <a:t>sing the CRT,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19 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40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≡35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41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471" y="1973215"/>
                <a:ext cx="5903258" cy="1821140"/>
              </a:xfrm>
              <a:prstGeom prst="rect">
                <a:avLst/>
              </a:prstGeom>
              <a:blipFill rotWithShape="0">
                <a:blip r:embed="rId4"/>
                <a:stretch>
                  <a:fillRect l="-930" t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39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Pollard’s Lambda/Kangaroo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1928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Introduced in 1987 by John Pollard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probabilistic method solves DLP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g^x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h(mod p)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1A6787-DCF5-4844-8033-6B82C5B0789C}"/>
              </a:ext>
            </a:extLst>
          </p:cNvPr>
          <p:cNvSpPr/>
          <p:nvPr/>
        </p:nvSpPr>
        <p:spPr>
          <a:xfrm>
            <a:off x="6688747" y="3852199"/>
            <a:ext cx="177644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2F7AE32-0CE8-9545-AAAF-E8FE2F753B79}"/>
              </a:ext>
            </a:extLst>
          </p:cNvPr>
          <p:cNvSpPr txBox="1">
            <a:spLocks/>
          </p:cNvSpPr>
          <p:nvPr/>
        </p:nvSpPr>
        <p:spPr>
          <a:xfrm>
            <a:off x="838200" y="3986119"/>
            <a:ext cx="10515600" cy="235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81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on Kangaroo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 simple fact</a:t>
            </a: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8C6AA1-AE13-8647-89C0-92523ED8433A}"/>
              </a:ext>
            </a:extLst>
          </p:cNvPr>
          <p:cNvCxnSpPr>
            <a:cxnSpLocks/>
          </p:cNvCxnSpPr>
          <p:nvPr/>
        </p:nvCxnSpPr>
        <p:spPr>
          <a:xfrm>
            <a:off x="412376" y="3748622"/>
            <a:ext cx="11546542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699E3B-79E2-9F49-A11D-220CA17C8A12}"/>
              </a:ext>
            </a:extLst>
          </p:cNvPr>
          <p:cNvCxnSpPr/>
          <p:nvPr/>
        </p:nvCxnSpPr>
        <p:spPr>
          <a:xfrm>
            <a:off x="2187387" y="3586776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70F824-A22B-F14A-9633-6AD5B986E58E}"/>
              </a:ext>
            </a:extLst>
          </p:cNvPr>
          <p:cNvSpPr/>
          <p:nvPr/>
        </p:nvSpPr>
        <p:spPr>
          <a:xfrm>
            <a:off x="4320967" y="3811170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3A971-3D61-9D46-A764-3410994AEAA7}"/>
              </a:ext>
            </a:extLst>
          </p:cNvPr>
          <p:cNvSpPr/>
          <p:nvPr/>
        </p:nvSpPr>
        <p:spPr>
          <a:xfrm>
            <a:off x="1919525" y="381117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A231DC-DC27-424B-9408-9C385AE69F0D}"/>
              </a:ext>
            </a:extLst>
          </p:cNvPr>
          <p:cNvCxnSpPr/>
          <p:nvPr/>
        </p:nvCxnSpPr>
        <p:spPr>
          <a:xfrm>
            <a:off x="4571998" y="3580846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1A6787-DCF5-4844-8033-6B82C5B0789C}"/>
              </a:ext>
            </a:extLst>
          </p:cNvPr>
          <p:cNvSpPr/>
          <p:nvPr/>
        </p:nvSpPr>
        <p:spPr>
          <a:xfrm>
            <a:off x="6688747" y="3852199"/>
            <a:ext cx="177644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D734A-E20F-524B-8F2C-732A1E456789}"/>
              </a:ext>
            </a:extLst>
          </p:cNvPr>
          <p:cNvCxnSpPr/>
          <p:nvPr/>
        </p:nvCxnSpPr>
        <p:spPr>
          <a:xfrm>
            <a:off x="7576971" y="3541192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C5F3349-282E-F44B-9C02-5894E998D544}"/>
              </a:ext>
            </a:extLst>
          </p:cNvPr>
          <p:cNvSpPr/>
          <p:nvPr/>
        </p:nvSpPr>
        <p:spPr>
          <a:xfrm rot="16200000">
            <a:off x="5925201" y="1716521"/>
            <a:ext cx="298558" cy="3004964"/>
          </a:xfrm>
          <a:prstGeom prst="rightBrac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802D7-7EA0-514E-9B43-F8EDC73511A2}"/>
              </a:ext>
            </a:extLst>
          </p:cNvPr>
          <p:cNvSpPr/>
          <p:nvPr/>
        </p:nvSpPr>
        <p:spPr>
          <a:xfrm>
            <a:off x="5186262" y="2036503"/>
            <a:ext cx="177644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</a:t>
            </a: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84F7FD-B09F-E840-9A23-EE98C065BC84}"/>
              </a:ext>
            </a:extLst>
          </p:cNvPr>
          <p:cNvSpPr/>
          <p:nvPr/>
        </p:nvSpPr>
        <p:spPr>
          <a:xfrm>
            <a:off x="2544518" y="5316771"/>
            <a:ext cx="561336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 = b - d</a:t>
            </a: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750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on Kangaroo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How to solve </a:t>
            </a:r>
            <a:r>
              <a:rPr lang="en-US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baseline="300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= h (mod p)?</a:t>
            </a:r>
          </a:p>
          <a:p>
            <a:pPr lvl="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Tame Kangaroo vs Wild Kangaroo</a:t>
            </a: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8C6AA1-AE13-8647-89C0-92523ED8433A}"/>
              </a:ext>
            </a:extLst>
          </p:cNvPr>
          <p:cNvCxnSpPr>
            <a:cxnSpLocks/>
          </p:cNvCxnSpPr>
          <p:nvPr/>
        </p:nvCxnSpPr>
        <p:spPr>
          <a:xfrm>
            <a:off x="322729" y="5003681"/>
            <a:ext cx="11546542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699E3B-79E2-9F49-A11D-220CA17C8A12}"/>
              </a:ext>
            </a:extLst>
          </p:cNvPr>
          <p:cNvCxnSpPr/>
          <p:nvPr/>
        </p:nvCxnSpPr>
        <p:spPr>
          <a:xfrm>
            <a:off x="1254526" y="4824387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3A971-3D61-9D46-A764-3410994AEAA7}"/>
              </a:ext>
            </a:extLst>
          </p:cNvPr>
          <p:cNvSpPr/>
          <p:nvPr/>
        </p:nvSpPr>
        <p:spPr>
          <a:xfrm>
            <a:off x="986665" y="508455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A231DC-DC27-424B-9408-9C385AE69F0D}"/>
              </a:ext>
            </a:extLst>
          </p:cNvPr>
          <p:cNvCxnSpPr/>
          <p:nvPr/>
        </p:nvCxnSpPr>
        <p:spPr>
          <a:xfrm>
            <a:off x="2922508" y="4821088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D734A-E20F-524B-8F2C-732A1E456789}"/>
              </a:ext>
            </a:extLst>
          </p:cNvPr>
          <p:cNvCxnSpPr/>
          <p:nvPr/>
        </p:nvCxnSpPr>
        <p:spPr>
          <a:xfrm>
            <a:off x="4446012" y="4841705"/>
            <a:ext cx="0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366A95-D4D5-1B48-9A53-3DD412C87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27" y="3934872"/>
            <a:ext cx="1183422" cy="7755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EF16DD-8BC1-364B-91B2-57C407B1F636}"/>
              </a:ext>
            </a:extLst>
          </p:cNvPr>
          <p:cNvSpPr/>
          <p:nvPr/>
        </p:nvSpPr>
        <p:spPr>
          <a:xfrm>
            <a:off x="3725250" y="5130725"/>
            <a:ext cx="14415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D4C8DB-E2E1-274B-89C0-60134DBD9A21}"/>
              </a:ext>
            </a:extLst>
          </p:cNvPr>
          <p:cNvSpPr/>
          <p:nvPr/>
        </p:nvSpPr>
        <p:spPr>
          <a:xfrm>
            <a:off x="2107985" y="5129902"/>
            <a:ext cx="14415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sz="5400" b="1" baseline="3000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394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951</Words>
  <Application>Microsoft Macintosh PowerPoint</Application>
  <PresentationFormat>Widescreen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Diffie-Hellman</vt:lpstr>
      <vt:lpstr>The problem:</vt:lpstr>
      <vt:lpstr>Brute Force</vt:lpstr>
      <vt:lpstr>Pohlig-Hellman</vt:lpstr>
      <vt:lpstr>Pohlig-Hellman Example</vt:lpstr>
      <vt:lpstr>Pohlig-Hellman Example</vt:lpstr>
      <vt:lpstr>Pollard’s Lambda/Kangaroo algorithm</vt:lpstr>
      <vt:lpstr>Intuition on Kangaroo method</vt:lpstr>
      <vt:lpstr>Intuition on Kangaroo method</vt:lpstr>
      <vt:lpstr>Intuition on Kangaroo method</vt:lpstr>
      <vt:lpstr>Intuition on Kangaroo method</vt:lpstr>
      <vt:lpstr>Intuition on Kangaroo method</vt:lpstr>
      <vt:lpstr>Intuition on Kangaroo method</vt:lpstr>
      <vt:lpstr>Intuition on Kangaroo method</vt:lpstr>
      <vt:lpstr>Intuition on Kangaroo method</vt:lpstr>
      <vt:lpstr>Intuition on Kangaroo method</vt:lpstr>
      <vt:lpstr>Intuition on Kangaroo method</vt:lpstr>
      <vt:lpstr>Intuition on Kangaroo method</vt:lpstr>
      <vt:lpstr>Intuition on Kangaroo method</vt:lpstr>
      <vt:lpstr>Intuition on Kangaroo method</vt:lpstr>
      <vt:lpstr>Intuition on Kangaroo method</vt:lpstr>
      <vt:lpstr>Intuition on Kangaroo method</vt:lpstr>
      <vt:lpstr>Intuition on Kangaroo method</vt:lpstr>
      <vt:lpstr>Index Calculus</vt:lpstr>
      <vt:lpstr>Initial attempt</vt:lpstr>
      <vt:lpstr>Issues</vt:lpstr>
      <vt:lpstr>Linear Sieve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Diffie-Hellman</dc:title>
  <dc:creator>Jonathan Cheu</dc:creator>
  <cp:lastModifiedBy>En Lin</cp:lastModifiedBy>
  <cp:revision>47</cp:revision>
  <dcterms:created xsi:type="dcterms:W3CDTF">2019-11-22T22:15:02Z</dcterms:created>
  <dcterms:modified xsi:type="dcterms:W3CDTF">2019-11-25T02:00:45Z</dcterms:modified>
</cp:coreProperties>
</file>