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6" r:id="rId2"/>
    <p:sldId id="323" r:id="rId3"/>
    <p:sldId id="268" r:id="rId4"/>
    <p:sldId id="269" r:id="rId5"/>
    <p:sldId id="270" r:id="rId6"/>
    <p:sldId id="299" r:id="rId7"/>
    <p:sldId id="271" r:id="rId8"/>
    <p:sldId id="300" r:id="rId9"/>
    <p:sldId id="273" r:id="rId10"/>
    <p:sldId id="274" r:id="rId11"/>
    <p:sldId id="275" r:id="rId12"/>
    <p:sldId id="276" r:id="rId13"/>
    <p:sldId id="277" r:id="rId14"/>
    <p:sldId id="312" r:id="rId15"/>
    <p:sldId id="324" r:id="rId16"/>
    <p:sldId id="278" r:id="rId17"/>
    <p:sldId id="279" r:id="rId18"/>
    <p:sldId id="282" r:id="rId19"/>
    <p:sldId id="280" r:id="rId20"/>
    <p:sldId id="283" r:id="rId21"/>
    <p:sldId id="285" r:id="rId22"/>
    <p:sldId id="286" r:id="rId23"/>
    <p:sldId id="287" r:id="rId24"/>
    <p:sldId id="288" r:id="rId25"/>
    <p:sldId id="289" r:id="rId26"/>
    <p:sldId id="290" r:id="rId27"/>
    <p:sldId id="292" r:id="rId28"/>
    <p:sldId id="291" r:id="rId29"/>
    <p:sldId id="293" r:id="rId30"/>
    <p:sldId id="294" r:id="rId31"/>
    <p:sldId id="295" r:id="rId32"/>
    <p:sldId id="296" r:id="rId33"/>
    <p:sldId id="297" r:id="rId34"/>
    <p:sldId id="298" r:id="rId35"/>
    <p:sldId id="301" r:id="rId36"/>
    <p:sldId id="302" r:id="rId37"/>
    <p:sldId id="303" r:id="rId38"/>
    <p:sldId id="304" r:id="rId39"/>
    <p:sldId id="306" r:id="rId40"/>
    <p:sldId id="305" r:id="rId41"/>
    <p:sldId id="307" r:id="rId42"/>
    <p:sldId id="308" r:id="rId43"/>
    <p:sldId id="309" r:id="rId44"/>
    <p:sldId id="310" r:id="rId45"/>
    <p:sldId id="311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5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8235"/>
  </p:normalViewPr>
  <p:slideViewPr>
    <p:cSldViewPr snapToGrid="0" snapToObjects="1">
      <p:cViewPr varScale="1">
        <p:scale>
          <a:sx n="92" d="100"/>
          <a:sy n="92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0DB0B-2F65-494C-87ED-437C508F5E9F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90139-551C-574F-9EB5-5B55BF602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1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90139-551C-574F-9EB5-5B55BF6027F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99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90139-551C-574F-9EB5-5B55BF6027F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85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90139-551C-574F-9EB5-5B55BF6027F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15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90139-551C-574F-9EB5-5B55BF6027F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98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90139-551C-574F-9EB5-5B55BF6027F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38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90139-551C-574F-9EB5-5B55BF6027F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55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8EC9-1CDE-514E-9DC0-59A3C88A2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F8869-698D-B54C-A4D1-8AE37A8DB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622F3-5FDC-EA40-81D5-075B2C57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A8B9-23E4-264E-8958-97D42C932DC6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1069C-44C6-EA4A-97B4-332ED93D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5146F-6F66-3141-BB0A-4E879E1E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D5DA-07E0-964F-B0A7-6CA203B5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2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6C5E-32FA-FB4E-B3EA-11F02A71E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79579-C792-7645-8EA2-A028A272B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4FB87-7310-894D-8C8F-0A4CD130C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A8B9-23E4-264E-8958-97D42C932DC6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4FD03-7B88-9740-88C3-48B2CB6A1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5F123-D3FC-B947-81C3-66350992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D5DA-07E0-964F-B0A7-6CA203B5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7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8F12C-3519-A149-8748-2089A0FD0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023BC-3521-1442-BA07-0D2DCFF9B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F0965-0F19-F44F-BEB2-D0710061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A8B9-23E4-264E-8958-97D42C932DC6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314B1-7B76-3C4D-8553-EE655A8FC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4D4CA-9416-1045-AAB6-CED74062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D5DA-07E0-964F-B0A7-6CA203B5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8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4D662-AC6F-3E48-93EE-EFB38504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E910B-DFFD-B647-8E47-4A672127B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6FD5D-A56B-7349-97B5-8ECCD7D1D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A8B9-23E4-264E-8958-97D42C932DC6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5B0C3-B7F0-5C49-9C07-F3A0040D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8ADFD-BBED-6A4D-8EDA-28990E0BA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D5DA-07E0-964F-B0A7-6CA203B5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9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9B8F-CCBB-E041-8BD6-4A64F9FB3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98793-CAED-1D47-8EB4-FA36BA7BB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DD702-9DF8-EA44-A0FD-27916221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A8B9-23E4-264E-8958-97D42C932DC6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5D80B-DC8D-7E4C-9FC3-8D086C89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F46F3-6EEE-4F4D-8133-C49E6DB0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D5DA-07E0-964F-B0A7-6CA203B5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3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F247-812B-8441-B392-C1199065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92192-C113-7243-83BA-737196AD1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C0884-2B9B-CC49-AD7E-DA68B9371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4759E-5391-5649-9B7C-E942DC0C0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A8B9-23E4-264E-8958-97D42C932DC6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CAC1F-BE8C-CA41-9EDD-33458495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966F2-875F-A540-B3F5-FDF492B8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D5DA-07E0-964F-B0A7-6CA203B5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7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668BD-55D2-DC40-A3D7-AF7F63576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9C63-1A18-294B-9062-ADFD34B22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8194D-67CE-6F4D-8A04-1C70F68A4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00F955-DCCE-044E-8CE5-2B065D4AF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870A25-7D36-2A48-847E-630F64643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45A57-8012-7E4B-BB93-30C6C9044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A8B9-23E4-264E-8958-97D42C932DC6}" type="datetimeFigureOut">
              <a:rPr lang="en-US" smtClean="0"/>
              <a:t>12/3/19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843D77-010A-7943-B93B-C7D089C4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9D9D8-8DA0-7848-B68B-FD3F9891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D5DA-07E0-964F-B0A7-6CA203B5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6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C826-C89C-F94C-BFFB-411DCB89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65A5F-6D8A-2C45-9822-7CB2C838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A8B9-23E4-264E-8958-97D42C932DC6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B3112-2B6B-A745-8CC7-E6C940DD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E3C9D-19B3-6447-8A6A-485D9BE4C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D5DA-07E0-964F-B0A7-6CA203B5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1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97D41-B540-7842-BF2B-6E82FB6D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A8B9-23E4-264E-8958-97D42C932DC6}" type="datetimeFigureOut">
              <a:rPr lang="en-US" smtClean="0"/>
              <a:t>12/3/19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34F2A-1165-FC43-B219-69BC02E1C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2774F-9AF0-5948-B97B-09A17FF0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D5DA-07E0-964F-B0A7-6CA203B5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4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54E0-93FA-614A-B008-D6EC91D6B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A61C-F23D-2841-BB38-4F889F84B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2F444-220C-C747-BDAE-4B81F0D97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28BA1-EB73-274D-8675-9BDC014C4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A8B9-23E4-264E-8958-97D42C932DC6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C872F-6795-8A48-80A0-EF547536C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C4762-AC0E-494B-9279-0AEB3383A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D5DA-07E0-964F-B0A7-6CA203B5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4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2E3C-CBF1-4446-A98B-8E4261F5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CCD1C-0675-3D4C-A09B-29E8E3288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76AEA-9C7E-A44E-BE75-11386EEB8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66588-FA1C-E440-A46F-472EADD1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A8B9-23E4-264E-8958-97D42C932DC6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4FA32-F99B-F342-8305-61D49812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19CD7-811F-9B40-8F29-4996E89D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D5DA-07E0-964F-B0A7-6CA203B5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2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DA0A9-1D5F-3E4B-919A-8FF503F9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5BC62-9C18-F940-A6B5-4C567E505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23B6E-97B4-074B-9226-C909F34C8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4A8B9-23E4-264E-8958-97D42C932DC6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4A5F5-6701-AB4A-84DF-5AB093C0D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5D57-498A-DD4E-ABE2-661B6B4D1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2D5DA-07E0-964F-B0A7-6CA203B5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0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25B4-7B88-5C4C-9280-4AB9F9D733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3DAAE-3940-9742-B806-FA9E07E39E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Paper report 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6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/>
          </a:bodyPr>
          <a:lstStyle/>
          <a:p>
            <a:r>
              <a:rPr lang="en-US" sz="2400" dirty="0"/>
              <a:t>grid</a:t>
            </a:r>
          </a:p>
          <a:p>
            <a:pPr lvl="1"/>
            <a:r>
              <a:rPr lang="en-US" sz="2000" dirty="0"/>
              <a:t>Decompose space into net of grids</a:t>
            </a:r>
          </a:p>
          <a:p>
            <a:pPr lvl="1"/>
            <a:r>
              <a:rPr lang="en-US" sz="2000" dirty="0"/>
              <a:t>Rounding points into grid points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15E13FA-8236-3441-BAFF-227D8CE21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67005"/>
              </p:ext>
            </p:extLst>
          </p:nvPr>
        </p:nvGraphicFramePr>
        <p:xfrm>
          <a:off x="2180770" y="2831634"/>
          <a:ext cx="6816271" cy="379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753">
                  <a:extLst>
                    <a:ext uri="{9D8B030D-6E8A-4147-A177-3AD203B41FA5}">
                      <a16:colId xmlns:a16="http://schemas.microsoft.com/office/drawing/2014/main" val="510783223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3162197513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4140630337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194184038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2895502643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1775380913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3436752455"/>
                    </a:ext>
                  </a:extLst>
                </a:gridCol>
              </a:tblGrid>
              <a:tr h="6329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691995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212616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093443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805134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164792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20254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A83E0C9E-9B44-A342-9416-5D8F4C3E3A0A}"/>
              </a:ext>
            </a:extLst>
          </p:cNvPr>
          <p:cNvSpPr/>
          <p:nvPr/>
        </p:nvSpPr>
        <p:spPr>
          <a:xfrm>
            <a:off x="4044770" y="421119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95721B-6CFC-534F-8EE4-FC76B2B3D195}"/>
              </a:ext>
            </a:extLst>
          </p:cNvPr>
          <p:cNvSpPr/>
          <p:nvPr/>
        </p:nvSpPr>
        <p:spPr>
          <a:xfrm>
            <a:off x="4193861" y="477191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E76D3A-420B-014A-B56A-AC25E8E53F28}"/>
              </a:ext>
            </a:extLst>
          </p:cNvPr>
          <p:cNvSpPr/>
          <p:nvPr/>
        </p:nvSpPr>
        <p:spPr>
          <a:xfrm>
            <a:off x="3829103" y="496604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F2B2D7-8E2B-0640-A1B1-B2EF03C6903C}"/>
              </a:ext>
            </a:extLst>
          </p:cNvPr>
          <p:cNvSpPr/>
          <p:nvPr/>
        </p:nvSpPr>
        <p:spPr>
          <a:xfrm>
            <a:off x="5614920" y="447471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D6EE41-D0CE-D94C-A604-DB8E0CA4E5B9}"/>
              </a:ext>
            </a:extLst>
          </p:cNvPr>
          <p:cNvSpPr/>
          <p:nvPr/>
        </p:nvSpPr>
        <p:spPr>
          <a:xfrm>
            <a:off x="4542110" y="487688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415EC6-FB51-F742-9B00-07041BDA1500}"/>
              </a:ext>
            </a:extLst>
          </p:cNvPr>
          <p:cNvSpPr/>
          <p:nvPr/>
        </p:nvSpPr>
        <p:spPr>
          <a:xfrm>
            <a:off x="6290631" y="524343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073000-B25D-124A-9DDD-A97AC0AF82F8}"/>
              </a:ext>
            </a:extLst>
          </p:cNvPr>
          <p:cNvSpPr/>
          <p:nvPr/>
        </p:nvSpPr>
        <p:spPr>
          <a:xfrm>
            <a:off x="4383057" y="3803427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F91556-54C0-7B4B-9F35-6C79E99EB863}"/>
              </a:ext>
            </a:extLst>
          </p:cNvPr>
          <p:cNvSpPr/>
          <p:nvPr/>
        </p:nvSpPr>
        <p:spPr>
          <a:xfrm>
            <a:off x="6273101" y="326554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4811C-DD71-6B49-BC49-CA303575001D}"/>
              </a:ext>
            </a:extLst>
          </p:cNvPr>
          <p:cNvSpPr/>
          <p:nvPr/>
        </p:nvSpPr>
        <p:spPr>
          <a:xfrm>
            <a:off x="6422192" y="382627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267C36-ECE2-8843-8EF1-08022B1E9D24}"/>
              </a:ext>
            </a:extLst>
          </p:cNvPr>
          <p:cNvSpPr/>
          <p:nvPr/>
        </p:nvSpPr>
        <p:spPr>
          <a:xfrm>
            <a:off x="6057434" y="402039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CD64E1B-4605-C642-B4BD-193524A5DB54}"/>
              </a:ext>
            </a:extLst>
          </p:cNvPr>
          <p:cNvSpPr/>
          <p:nvPr/>
        </p:nvSpPr>
        <p:spPr>
          <a:xfrm>
            <a:off x="8097058" y="310900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DFFA693-4E69-1E47-AA8F-FA87E15AEB3A}"/>
              </a:ext>
            </a:extLst>
          </p:cNvPr>
          <p:cNvSpPr/>
          <p:nvPr/>
        </p:nvSpPr>
        <p:spPr>
          <a:xfrm>
            <a:off x="6770441" y="393124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CF44B2F-924A-F045-B976-56DE63AF7206}"/>
              </a:ext>
            </a:extLst>
          </p:cNvPr>
          <p:cNvSpPr/>
          <p:nvPr/>
        </p:nvSpPr>
        <p:spPr>
          <a:xfrm>
            <a:off x="7250600" y="549276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127F1B9-E255-F448-8F98-2126C5B415ED}"/>
              </a:ext>
            </a:extLst>
          </p:cNvPr>
          <p:cNvSpPr/>
          <p:nvPr/>
        </p:nvSpPr>
        <p:spPr>
          <a:xfrm>
            <a:off x="7092636" y="508169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6F4244C-9EA7-1F41-84B8-CE51CE0391E9}"/>
              </a:ext>
            </a:extLst>
          </p:cNvPr>
          <p:cNvSpPr/>
          <p:nvPr/>
        </p:nvSpPr>
        <p:spPr>
          <a:xfrm>
            <a:off x="3905553" y="536422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6C23064-CE51-1844-9E48-B418D004517B}"/>
              </a:ext>
            </a:extLst>
          </p:cNvPr>
          <p:cNvSpPr/>
          <p:nvPr/>
        </p:nvSpPr>
        <p:spPr>
          <a:xfrm>
            <a:off x="7981922" y="553461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C0A56EC-40F6-5E4A-AA6A-CA8131F453F1}"/>
              </a:ext>
            </a:extLst>
          </p:cNvPr>
          <p:cNvSpPr/>
          <p:nvPr/>
        </p:nvSpPr>
        <p:spPr>
          <a:xfrm>
            <a:off x="4314180" y="538433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33DABB-5BA1-CC4B-A40F-5FCC8ADD90FF}"/>
              </a:ext>
            </a:extLst>
          </p:cNvPr>
          <p:cNvSpPr/>
          <p:nvPr/>
        </p:nvSpPr>
        <p:spPr>
          <a:xfrm>
            <a:off x="5148511" y="553461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CCC42CF-41AA-244C-8218-2DA42BEFF7C6}"/>
              </a:ext>
            </a:extLst>
          </p:cNvPr>
          <p:cNvSpPr/>
          <p:nvPr/>
        </p:nvSpPr>
        <p:spPr>
          <a:xfrm>
            <a:off x="3924420" y="611907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EB94D95-A9F9-944A-9A8B-2F2E01479B51}"/>
              </a:ext>
            </a:extLst>
          </p:cNvPr>
          <p:cNvSpPr/>
          <p:nvPr/>
        </p:nvSpPr>
        <p:spPr>
          <a:xfrm>
            <a:off x="5816090" y="332592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F8AD269-AA96-624A-BD7F-1962A1010CAB}"/>
              </a:ext>
            </a:extLst>
          </p:cNvPr>
          <p:cNvSpPr/>
          <p:nvPr/>
        </p:nvSpPr>
        <p:spPr>
          <a:xfrm>
            <a:off x="4743280" y="3728097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3ACB99B-C139-7E4E-A7B7-996D22A7AD4C}"/>
              </a:ext>
            </a:extLst>
          </p:cNvPr>
          <p:cNvSpPr/>
          <p:nvPr/>
        </p:nvSpPr>
        <p:spPr>
          <a:xfrm>
            <a:off x="6491801" y="409464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730B65-1A68-834E-8304-DC5E8729ABA5}"/>
              </a:ext>
            </a:extLst>
          </p:cNvPr>
          <p:cNvSpPr/>
          <p:nvPr/>
        </p:nvSpPr>
        <p:spPr>
          <a:xfrm>
            <a:off x="4838597" y="428876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9DADBA7-4CC5-5C48-932D-816BA6202EF3}"/>
              </a:ext>
            </a:extLst>
          </p:cNvPr>
          <p:cNvSpPr/>
          <p:nvPr/>
        </p:nvSpPr>
        <p:spPr>
          <a:xfrm>
            <a:off x="7257562" y="307142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A2C47D5-9CC6-2A47-9965-23FE30401E48}"/>
              </a:ext>
            </a:extLst>
          </p:cNvPr>
          <p:cNvSpPr/>
          <p:nvPr/>
        </p:nvSpPr>
        <p:spPr>
          <a:xfrm>
            <a:off x="6612826" y="306498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6B89B1E-5573-1747-90C3-5658FF919364}"/>
              </a:ext>
            </a:extLst>
          </p:cNvPr>
          <p:cNvSpPr/>
          <p:nvPr/>
        </p:nvSpPr>
        <p:spPr>
          <a:xfrm>
            <a:off x="6961075" y="350278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C58C0D8-A985-BC4B-94A4-7C7CFECE65D2}"/>
              </a:ext>
            </a:extLst>
          </p:cNvPr>
          <p:cNvSpPr/>
          <p:nvPr/>
        </p:nvSpPr>
        <p:spPr>
          <a:xfrm>
            <a:off x="7066928" y="417031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5091988-319E-214D-BB52-2BAFB2CA93B7}"/>
              </a:ext>
            </a:extLst>
          </p:cNvPr>
          <p:cNvSpPr/>
          <p:nvPr/>
        </p:nvSpPr>
        <p:spPr>
          <a:xfrm>
            <a:off x="5588160" y="383337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8C92D8E-491A-7D4A-8B2F-F5AE1A03D6D1}"/>
              </a:ext>
            </a:extLst>
          </p:cNvPr>
          <p:cNvSpPr/>
          <p:nvPr/>
        </p:nvSpPr>
        <p:spPr>
          <a:xfrm>
            <a:off x="6555525" y="485593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17494EA-ED67-7D41-A587-6E50F0AC292C}"/>
              </a:ext>
            </a:extLst>
          </p:cNvPr>
          <p:cNvSpPr/>
          <p:nvPr/>
        </p:nvSpPr>
        <p:spPr>
          <a:xfrm>
            <a:off x="5614920" y="447471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8C005C1-ABC4-DF4F-B088-D38F4E32D06A}"/>
              </a:ext>
            </a:extLst>
          </p:cNvPr>
          <p:cNvSpPr/>
          <p:nvPr/>
        </p:nvSpPr>
        <p:spPr>
          <a:xfrm>
            <a:off x="4542110" y="487688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17D9D69-4E97-424A-8271-0877C9E2A8A6}"/>
              </a:ext>
            </a:extLst>
          </p:cNvPr>
          <p:cNvSpPr/>
          <p:nvPr/>
        </p:nvSpPr>
        <p:spPr>
          <a:xfrm>
            <a:off x="6290631" y="524343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65E88C7-45B9-5F41-AF9C-B0245338312C}"/>
              </a:ext>
            </a:extLst>
          </p:cNvPr>
          <p:cNvSpPr/>
          <p:nvPr/>
        </p:nvSpPr>
        <p:spPr>
          <a:xfrm>
            <a:off x="5490997" y="583040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C94EB86-681D-DA45-BC74-EDDA6EDDB69C}"/>
              </a:ext>
            </a:extLst>
          </p:cNvPr>
          <p:cNvSpPr/>
          <p:nvPr/>
        </p:nvSpPr>
        <p:spPr>
          <a:xfrm>
            <a:off x="6422192" y="382627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494EFC4-B8D0-4E42-89F2-016E053FC65E}"/>
              </a:ext>
            </a:extLst>
          </p:cNvPr>
          <p:cNvSpPr/>
          <p:nvPr/>
        </p:nvSpPr>
        <p:spPr>
          <a:xfrm>
            <a:off x="6057434" y="402039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D430F46-C498-E142-9934-C23B55E4A483}"/>
              </a:ext>
            </a:extLst>
          </p:cNvPr>
          <p:cNvSpPr/>
          <p:nvPr/>
        </p:nvSpPr>
        <p:spPr>
          <a:xfrm>
            <a:off x="6770441" y="393124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5FAF415-57AF-C042-9417-A0C90CFACDFA}"/>
              </a:ext>
            </a:extLst>
          </p:cNvPr>
          <p:cNvSpPr/>
          <p:nvPr/>
        </p:nvSpPr>
        <p:spPr>
          <a:xfrm>
            <a:off x="7092636" y="508169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68F1572-FA69-3D49-8923-B213F4B4B1D7}"/>
              </a:ext>
            </a:extLst>
          </p:cNvPr>
          <p:cNvSpPr/>
          <p:nvPr/>
        </p:nvSpPr>
        <p:spPr>
          <a:xfrm>
            <a:off x="5053194" y="499820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D24B016-3205-7847-A769-E756D8299CE3}"/>
              </a:ext>
            </a:extLst>
          </p:cNvPr>
          <p:cNvSpPr/>
          <p:nvPr/>
        </p:nvSpPr>
        <p:spPr>
          <a:xfrm>
            <a:off x="6195245" y="609930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283E61A-3F98-584B-B2AC-CD91F8F5D6F9}"/>
              </a:ext>
            </a:extLst>
          </p:cNvPr>
          <p:cNvSpPr/>
          <p:nvPr/>
        </p:nvSpPr>
        <p:spPr>
          <a:xfrm>
            <a:off x="6952643" y="460842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7886F15-EA25-3449-8751-408629BB1127}"/>
              </a:ext>
            </a:extLst>
          </p:cNvPr>
          <p:cNvSpPr/>
          <p:nvPr/>
        </p:nvSpPr>
        <p:spPr>
          <a:xfrm>
            <a:off x="5879833" y="501059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F6A2810-5788-0C41-8A33-A9CE03249091}"/>
              </a:ext>
            </a:extLst>
          </p:cNvPr>
          <p:cNvSpPr/>
          <p:nvPr/>
        </p:nvSpPr>
        <p:spPr>
          <a:xfrm>
            <a:off x="7855232" y="513972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825D3C7-B256-0747-9F3E-ED13B48540EA}"/>
              </a:ext>
            </a:extLst>
          </p:cNvPr>
          <p:cNvSpPr/>
          <p:nvPr/>
        </p:nvSpPr>
        <p:spPr>
          <a:xfrm>
            <a:off x="5975150" y="557126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93BEBA9-5D81-9547-AEDC-28B9C6C16801}"/>
              </a:ext>
            </a:extLst>
          </p:cNvPr>
          <p:cNvSpPr/>
          <p:nvPr/>
        </p:nvSpPr>
        <p:spPr>
          <a:xfrm>
            <a:off x="7759915" y="395998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09EAD7C-188E-374F-892B-2915F7B5534F}"/>
              </a:ext>
            </a:extLst>
          </p:cNvPr>
          <p:cNvSpPr/>
          <p:nvPr/>
        </p:nvSpPr>
        <p:spPr>
          <a:xfrm>
            <a:off x="7395157" y="415410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D0E66F0-FD91-6347-B32E-B328FEF60967}"/>
              </a:ext>
            </a:extLst>
          </p:cNvPr>
          <p:cNvSpPr/>
          <p:nvPr/>
        </p:nvSpPr>
        <p:spPr>
          <a:xfrm>
            <a:off x="8108164" y="406495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F10FBF9-8338-8B4E-AB19-DF0302DE2075}"/>
              </a:ext>
            </a:extLst>
          </p:cNvPr>
          <p:cNvSpPr/>
          <p:nvPr/>
        </p:nvSpPr>
        <p:spPr>
          <a:xfrm>
            <a:off x="7823834" y="469914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135306A-8F75-AF4E-AE79-B862136C79FB}"/>
              </a:ext>
            </a:extLst>
          </p:cNvPr>
          <p:cNvSpPr/>
          <p:nvPr/>
        </p:nvSpPr>
        <p:spPr>
          <a:xfrm>
            <a:off x="6724713" y="511586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AD6757C-0AB8-B546-92E3-A2B1B128B8E5}"/>
              </a:ext>
            </a:extLst>
          </p:cNvPr>
          <p:cNvSpPr/>
          <p:nvPr/>
        </p:nvSpPr>
        <p:spPr>
          <a:xfrm>
            <a:off x="7627302" y="564716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8C3E5B0-B298-9548-900D-C0586E1BE7EC}"/>
              </a:ext>
            </a:extLst>
          </p:cNvPr>
          <p:cNvSpPr/>
          <p:nvPr/>
        </p:nvSpPr>
        <p:spPr>
          <a:xfrm>
            <a:off x="6760328" y="569586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2866D5D-19E6-0B45-AA26-F9DA991570F3}"/>
              </a:ext>
            </a:extLst>
          </p:cNvPr>
          <p:cNvCxnSpPr>
            <a:cxnSpLocks/>
            <a:stCxn id="27" idx="7"/>
            <a:endCxn id="19" idx="3"/>
          </p:cNvCxnSpPr>
          <p:nvPr/>
        </p:nvCxnSpPr>
        <p:spPr>
          <a:xfrm flipV="1">
            <a:off x="4087136" y="3274693"/>
            <a:ext cx="4037840" cy="287281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3B90865-AF9B-8D45-AF44-879076377C85}"/>
              </a:ext>
            </a:extLst>
          </p:cNvPr>
          <p:cNvSpPr/>
          <p:nvPr/>
        </p:nvSpPr>
        <p:spPr>
          <a:xfrm>
            <a:off x="5768694" y="4484874"/>
            <a:ext cx="8771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D(S)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650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/>
          </a:bodyPr>
          <a:lstStyle/>
          <a:p>
            <a:r>
              <a:rPr lang="en-US" sz="2400" dirty="0"/>
              <a:t>grid</a:t>
            </a:r>
          </a:p>
          <a:p>
            <a:pPr lvl="1"/>
            <a:r>
              <a:rPr lang="en-US" sz="2000" dirty="0"/>
              <a:t>Decompose space into net of grids</a:t>
            </a:r>
          </a:p>
          <a:p>
            <a:pPr lvl="1"/>
            <a:r>
              <a:rPr lang="en-US" sz="2000" dirty="0"/>
              <a:t>Rounding points into grid points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15E13FA-8236-3441-BAFF-227D8CE21872}"/>
              </a:ext>
            </a:extLst>
          </p:cNvPr>
          <p:cNvGraphicFramePr>
            <a:graphicFrameLocks noGrp="1"/>
          </p:cNvGraphicFramePr>
          <p:nvPr/>
        </p:nvGraphicFramePr>
        <p:xfrm>
          <a:off x="2180770" y="2831634"/>
          <a:ext cx="6816271" cy="379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753">
                  <a:extLst>
                    <a:ext uri="{9D8B030D-6E8A-4147-A177-3AD203B41FA5}">
                      <a16:colId xmlns:a16="http://schemas.microsoft.com/office/drawing/2014/main" val="510783223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3162197513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4140630337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194184038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2895502643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1775380913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3436752455"/>
                    </a:ext>
                  </a:extLst>
                </a:gridCol>
              </a:tblGrid>
              <a:tr h="6329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691995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212616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093443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805134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164792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20254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A83E0C9E-9B44-A342-9416-5D8F4C3E3A0A}"/>
              </a:ext>
            </a:extLst>
          </p:cNvPr>
          <p:cNvSpPr/>
          <p:nvPr/>
        </p:nvSpPr>
        <p:spPr>
          <a:xfrm>
            <a:off x="4044770" y="4211191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95721B-6CFC-534F-8EE4-FC76B2B3D195}"/>
              </a:ext>
            </a:extLst>
          </p:cNvPr>
          <p:cNvSpPr/>
          <p:nvPr/>
        </p:nvSpPr>
        <p:spPr>
          <a:xfrm>
            <a:off x="4193861" y="4771919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E76D3A-420B-014A-B56A-AC25E8E53F28}"/>
              </a:ext>
            </a:extLst>
          </p:cNvPr>
          <p:cNvSpPr/>
          <p:nvPr/>
        </p:nvSpPr>
        <p:spPr>
          <a:xfrm>
            <a:off x="3829103" y="4966041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F2B2D7-8E2B-0640-A1B1-B2EF03C6903C}"/>
              </a:ext>
            </a:extLst>
          </p:cNvPr>
          <p:cNvSpPr/>
          <p:nvPr/>
        </p:nvSpPr>
        <p:spPr>
          <a:xfrm>
            <a:off x="5614920" y="447471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D6EE41-D0CE-D94C-A604-DB8E0CA4E5B9}"/>
              </a:ext>
            </a:extLst>
          </p:cNvPr>
          <p:cNvSpPr/>
          <p:nvPr/>
        </p:nvSpPr>
        <p:spPr>
          <a:xfrm>
            <a:off x="4542110" y="487688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415EC6-FB51-F742-9B00-07041BDA1500}"/>
              </a:ext>
            </a:extLst>
          </p:cNvPr>
          <p:cNvSpPr/>
          <p:nvPr/>
        </p:nvSpPr>
        <p:spPr>
          <a:xfrm>
            <a:off x="6290631" y="524343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073000-B25D-124A-9DDD-A97AC0AF82F8}"/>
              </a:ext>
            </a:extLst>
          </p:cNvPr>
          <p:cNvSpPr/>
          <p:nvPr/>
        </p:nvSpPr>
        <p:spPr>
          <a:xfrm>
            <a:off x="4383057" y="3803427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F91556-54C0-7B4B-9F35-6C79E99EB863}"/>
              </a:ext>
            </a:extLst>
          </p:cNvPr>
          <p:cNvSpPr/>
          <p:nvPr/>
        </p:nvSpPr>
        <p:spPr>
          <a:xfrm>
            <a:off x="6273101" y="3265546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4811C-DD71-6B49-BC49-CA303575001D}"/>
              </a:ext>
            </a:extLst>
          </p:cNvPr>
          <p:cNvSpPr/>
          <p:nvPr/>
        </p:nvSpPr>
        <p:spPr>
          <a:xfrm>
            <a:off x="6422192" y="382627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267C36-ECE2-8843-8EF1-08022B1E9D24}"/>
              </a:ext>
            </a:extLst>
          </p:cNvPr>
          <p:cNvSpPr/>
          <p:nvPr/>
        </p:nvSpPr>
        <p:spPr>
          <a:xfrm>
            <a:off x="6057434" y="402039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CD64E1B-4605-C642-B4BD-193524A5DB54}"/>
              </a:ext>
            </a:extLst>
          </p:cNvPr>
          <p:cNvSpPr/>
          <p:nvPr/>
        </p:nvSpPr>
        <p:spPr>
          <a:xfrm>
            <a:off x="8097058" y="3109000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DFFA693-4E69-1E47-AA8F-FA87E15AEB3A}"/>
              </a:ext>
            </a:extLst>
          </p:cNvPr>
          <p:cNvSpPr/>
          <p:nvPr/>
        </p:nvSpPr>
        <p:spPr>
          <a:xfrm>
            <a:off x="6770441" y="393124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CF44B2F-924A-F045-B976-56DE63AF7206}"/>
              </a:ext>
            </a:extLst>
          </p:cNvPr>
          <p:cNvSpPr/>
          <p:nvPr/>
        </p:nvSpPr>
        <p:spPr>
          <a:xfrm>
            <a:off x="7250600" y="5492760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127F1B9-E255-F448-8F98-2126C5B415ED}"/>
              </a:ext>
            </a:extLst>
          </p:cNvPr>
          <p:cNvSpPr/>
          <p:nvPr/>
        </p:nvSpPr>
        <p:spPr>
          <a:xfrm>
            <a:off x="7092636" y="508169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6F4244C-9EA7-1F41-84B8-CE51CE0391E9}"/>
              </a:ext>
            </a:extLst>
          </p:cNvPr>
          <p:cNvSpPr/>
          <p:nvPr/>
        </p:nvSpPr>
        <p:spPr>
          <a:xfrm>
            <a:off x="3905553" y="5364229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6C23064-CE51-1844-9E48-B418D004517B}"/>
              </a:ext>
            </a:extLst>
          </p:cNvPr>
          <p:cNvSpPr/>
          <p:nvPr/>
        </p:nvSpPr>
        <p:spPr>
          <a:xfrm>
            <a:off x="7981922" y="5534614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C0A56EC-40F6-5E4A-AA6A-CA8131F453F1}"/>
              </a:ext>
            </a:extLst>
          </p:cNvPr>
          <p:cNvSpPr/>
          <p:nvPr/>
        </p:nvSpPr>
        <p:spPr>
          <a:xfrm>
            <a:off x="4314180" y="5384330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33DABB-5BA1-CC4B-A40F-5FCC8ADD90FF}"/>
              </a:ext>
            </a:extLst>
          </p:cNvPr>
          <p:cNvSpPr/>
          <p:nvPr/>
        </p:nvSpPr>
        <p:spPr>
          <a:xfrm>
            <a:off x="5148511" y="5534614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CCC42CF-41AA-244C-8218-2DA42BEFF7C6}"/>
              </a:ext>
            </a:extLst>
          </p:cNvPr>
          <p:cNvSpPr/>
          <p:nvPr/>
        </p:nvSpPr>
        <p:spPr>
          <a:xfrm>
            <a:off x="3924420" y="6119079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EB94D95-A9F9-944A-9A8B-2F2E01479B51}"/>
              </a:ext>
            </a:extLst>
          </p:cNvPr>
          <p:cNvSpPr/>
          <p:nvPr/>
        </p:nvSpPr>
        <p:spPr>
          <a:xfrm>
            <a:off x="5816090" y="3325928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F8AD269-AA96-624A-BD7F-1962A1010CAB}"/>
              </a:ext>
            </a:extLst>
          </p:cNvPr>
          <p:cNvSpPr/>
          <p:nvPr/>
        </p:nvSpPr>
        <p:spPr>
          <a:xfrm>
            <a:off x="4743280" y="3728097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3ACB99B-C139-7E4E-A7B7-996D22A7AD4C}"/>
              </a:ext>
            </a:extLst>
          </p:cNvPr>
          <p:cNvSpPr/>
          <p:nvPr/>
        </p:nvSpPr>
        <p:spPr>
          <a:xfrm>
            <a:off x="6491801" y="4094640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730B65-1A68-834E-8304-DC5E8729ABA5}"/>
              </a:ext>
            </a:extLst>
          </p:cNvPr>
          <p:cNvSpPr/>
          <p:nvPr/>
        </p:nvSpPr>
        <p:spPr>
          <a:xfrm>
            <a:off x="4838597" y="4288762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9DADBA7-4CC5-5C48-932D-816BA6202EF3}"/>
              </a:ext>
            </a:extLst>
          </p:cNvPr>
          <p:cNvSpPr/>
          <p:nvPr/>
        </p:nvSpPr>
        <p:spPr>
          <a:xfrm>
            <a:off x="7257562" y="3071424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A2C47D5-9CC6-2A47-9965-23FE30401E48}"/>
              </a:ext>
            </a:extLst>
          </p:cNvPr>
          <p:cNvSpPr/>
          <p:nvPr/>
        </p:nvSpPr>
        <p:spPr>
          <a:xfrm>
            <a:off x="6612826" y="3064981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6B89B1E-5573-1747-90C3-5658FF919364}"/>
              </a:ext>
            </a:extLst>
          </p:cNvPr>
          <p:cNvSpPr/>
          <p:nvPr/>
        </p:nvSpPr>
        <p:spPr>
          <a:xfrm>
            <a:off x="6961075" y="3502785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C58C0D8-A985-BC4B-94A4-7C7CFECE65D2}"/>
              </a:ext>
            </a:extLst>
          </p:cNvPr>
          <p:cNvSpPr/>
          <p:nvPr/>
        </p:nvSpPr>
        <p:spPr>
          <a:xfrm>
            <a:off x="7066928" y="4170319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5091988-319E-214D-BB52-2BAFB2CA93B7}"/>
              </a:ext>
            </a:extLst>
          </p:cNvPr>
          <p:cNvSpPr/>
          <p:nvPr/>
        </p:nvSpPr>
        <p:spPr>
          <a:xfrm>
            <a:off x="5588160" y="3833370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8C92D8E-491A-7D4A-8B2F-F5AE1A03D6D1}"/>
              </a:ext>
            </a:extLst>
          </p:cNvPr>
          <p:cNvSpPr/>
          <p:nvPr/>
        </p:nvSpPr>
        <p:spPr>
          <a:xfrm>
            <a:off x="6555525" y="4855933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17494EA-ED67-7D41-A587-6E50F0AC292C}"/>
              </a:ext>
            </a:extLst>
          </p:cNvPr>
          <p:cNvSpPr/>
          <p:nvPr/>
        </p:nvSpPr>
        <p:spPr>
          <a:xfrm>
            <a:off x="5614920" y="4474719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8C005C1-ABC4-DF4F-B088-D38F4E32D06A}"/>
              </a:ext>
            </a:extLst>
          </p:cNvPr>
          <p:cNvSpPr/>
          <p:nvPr/>
        </p:nvSpPr>
        <p:spPr>
          <a:xfrm>
            <a:off x="4542110" y="4876888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17D9D69-4E97-424A-8271-0877C9E2A8A6}"/>
              </a:ext>
            </a:extLst>
          </p:cNvPr>
          <p:cNvSpPr/>
          <p:nvPr/>
        </p:nvSpPr>
        <p:spPr>
          <a:xfrm>
            <a:off x="6290631" y="5243431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65E88C7-45B9-5F41-AF9C-B0245338312C}"/>
              </a:ext>
            </a:extLst>
          </p:cNvPr>
          <p:cNvSpPr/>
          <p:nvPr/>
        </p:nvSpPr>
        <p:spPr>
          <a:xfrm>
            <a:off x="5490997" y="5830402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C94EB86-681D-DA45-BC74-EDDA6EDDB69C}"/>
              </a:ext>
            </a:extLst>
          </p:cNvPr>
          <p:cNvSpPr/>
          <p:nvPr/>
        </p:nvSpPr>
        <p:spPr>
          <a:xfrm>
            <a:off x="6422192" y="3826274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494EFC4-B8D0-4E42-89F2-016E053FC65E}"/>
              </a:ext>
            </a:extLst>
          </p:cNvPr>
          <p:cNvSpPr/>
          <p:nvPr/>
        </p:nvSpPr>
        <p:spPr>
          <a:xfrm>
            <a:off x="6057434" y="4020396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D430F46-C498-E142-9934-C23B55E4A483}"/>
              </a:ext>
            </a:extLst>
          </p:cNvPr>
          <p:cNvSpPr/>
          <p:nvPr/>
        </p:nvSpPr>
        <p:spPr>
          <a:xfrm>
            <a:off x="6770441" y="3931243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5FAF415-57AF-C042-9417-A0C90CFACDFA}"/>
              </a:ext>
            </a:extLst>
          </p:cNvPr>
          <p:cNvSpPr/>
          <p:nvPr/>
        </p:nvSpPr>
        <p:spPr>
          <a:xfrm>
            <a:off x="7092636" y="5081693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68F1572-FA69-3D49-8923-B213F4B4B1D7}"/>
              </a:ext>
            </a:extLst>
          </p:cNvPr>
          <p:cNvSpPr/>
          <p:nvPr/>
        </p:nvSpPr>
        <p:spPr>
          <a:xfrm>
            <a:off x="5053194" y="4998203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D24B016-3205-7847-A769-E756D8299CE3}"/>
              </a:ext>
            </a:extLst>
          </p:cNvPr>
          <p:cNvSpPr/>
          <p:nvPr/>
        </p:nvSpPr>
        <p:spPr>
          <a:xfrm>
            <a:off x="6195245" y="6099308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283E61A-3F98-584B-B2AC-CD91F8F5D6F9}"/>
              </a:ext>
            </a:extLst>
          </p:cNvPr>
          <p:cNvSpPr/>
          <p:nvPr/>
        </p:nvSpPr>
        <p:spPr>
          <a:xfrm>
            <a:off x="6952643" y="4608426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7886F15-EA25-3449-8751-408629BB1127}"/>
              </a:ext>
            </a:extLst>
          </p:cNvPr>
          <p:cNvSpPr/>
          <p:nvPr/>
        </p:nvSpPr>
        <p:spPr>
          <a:xfrm>
            <a:off x="5879833" y="5010595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F6A2810-5788-0C41-8A33-A9CE03249091}"/>
              </a:ext>
            </a:extLst>
          </p:cNvPr>
          <p:cNvSpPr/>
          <p:nvPr/>
        </p:nvSpPr>
        <p:spPr>
          <a:xfrm>
            <a:off x="7855232" y="5139721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825D3C7-B256-0747-9F3E-ED13B48540EA}"/>
              </a:ext>
            </a:extLst>
          </p:cNvPr>
          <p:cNvSpPr/>
          <p:nvPr/>
        </p:nvSpPr>
        <p:spPr>
          <a:xfrm>
            <a:off x="5975150" y="5571260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93BEBA9-5D81-9547-AEDC-28B9C6C16801}"/>
              </a:ext>
            </a:extLst>
          </p:cNvPr>
          <p:cNvSpPr/>
          <p:nvPr/>
        </p:nvSpPr>
        <p:spPr>
          <a:xfrm>
            <a:off x="7759915" y="3959981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09EAD7C-188E-374F-892B-2915F7B5534F}"/>
              </a:ext>
            </a:extLst>
          </p:cNvPr>
          <p:cNvSpPr/>
          <p:nvPr/>
        </p:nvSpPr>
        <p:spPr>
          <a:xfrm>
            <a:off x="7395157" y="4154103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D0E66F0-FD91-6347-B32E-B328FEF60967}"/>
              </a:ext>
            </a:extLst>
          </p:cNvPr>
          <p:cNvSpPr/>
          <p:nvPr/>
        </p:nvSpPr>
        <p:spPr>
          <a:xfrm>
            <a:off x="8108164" y="4064950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F10FBF9-8338-8B4E-AB19-DF0302DE2075}"/>
              </a:ext>
            </a:extLst>
          </p:cNvPr>
          <p:cNvSpPr/>
          <p:nvPr/>
        </p:nvSpPr>
        <p:spPr>
          <a:xfrm>
            <a:off x="7823834" y="4699143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135306A-8F75-AF4E-AE79-B862136C79FB}"/>
              </a:ext>
            </a:extLst>
          </p:cNvPr>
          <p:cNvSpPr/>
          <p:nvPr/>
        </p:nvSpPr>
        <p:spPr>
          <a:xfrm>
            <a:off x="6724713" y="5115868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AD6757C-0AB8-B546-92E3-A2B1B128B8E5}"/>
              </a:ext>
            </a:extLst>
          </p:cNvPr>
          <p:cNvSpPr/>
          <p:nvPr/>
        </p:nvSpPr>
        <p:spPr>
          <a:xfrm>
            <a:off x="7627302" y="5647163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8C3E5B0-B298-9548-900D-C0586E1BE7EC}"/>
              </a:ext>
            </a:extLst>
          </p:cNvPr>
          <p:cNvSpPr/>
          <p:nvPr/>
        </p:nvSpPr>
        <p:spPr>
          <a:xfrm>
            <a:off x="6760328" y="5695869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2866D5D-19E6-0B45-AA26-F9DA991570F3}"/>
              </a:ext>
            </a:extLst>
          </p:cNvPr>
          <p:cNvCxnSpPr>
            <a:cxnSpLocks/>
            <a:stCxn id="27" idx="7"/>
            <a:endCxn id="19" idx="3"/>
          </p:cNvCxnSpPr>
          <p:nvPr/>
        </p:nvCxnSpPr>
        <p:spPr>
          <a:xfrm flipV="1">
            <a:off x="4087136" y="3274693"/>
            <a:ext cx="4037840" cy="287281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3B90865-AF9B-8D45-AF44-879076377C85}"/>
              </a:ext>
            </a:extLst>
          </p:cNvPr>
          <p:cNvSpPr/>
          <p:nvPr/>
        </p:nvSpPr>
        <p:spPr>
          <a:xfrm>
            <a:off x="7781779" y="3446708"/>
            <a:ext cx="70083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D(S)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CFC071-9E00-B746-9906-B9CF95DC3B83}"/>
              </a:ext>
            </a:extLst>
          </p:cNvPr>
          <p:cNvSpPr/>
          <p:nvPr/>
        </p:nvSpPr>
        <p:spPr>
          <a:xfrm>
            <a:off x="4044770" y="400934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15D7A15-DECF-7F4E-B8DE-637BA9CE4A84}"/>
              </a:ext>
            </a:extLst>
          </p:cNvPr>
          <p:cNvSpPr/>
          <p:nvPr/>
        </p:nvSpPr>
        <p:spPr>
          <a:xfrm>
            <a:off x="4046490" y="4639840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A72ED75-1436-3642-BFD3-D5AC3D9AE496}"/>
              </a:ext>
            </a:extLst>
          </p:cNvPr>
          <p:cNvSpPr/>
          <p:nvPr/>
        </p:nvSpPr>
        <p:spPr>
          <a:xfrm>
            <a:off x="4044124" y="5276914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2DFDFB3-21A7-0745-A386-257CFC95E5BA}"/>
              </a:ext>
            </a:extLst>
          </p:cNvPr>
          <p:cNvSpPr/>
          <p:nvPr/>
        </p:nvSpPr>
        <p:spPr>
          <a:xfrm>
            <a:off x="4046490" y="5900200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0997946-9D5A-2F4E-A8FE-82C4CD95FD6E}"/>
              </a:ext>
            </a:extLst>
          </p:cNvPr>
          <p:cNvSpPr/>
          <p:nvPr/>
        </p:nvSpPr>
        <p:spPr>
          <a:xfrm>
            <a:off x="5037344" y="4005038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A85A37F-4347-9A4A-9C07-92A9AB338ADB}"/>
              </a:ext>
            </a:extLst>
          </p:cNvPr>
          <p:cNvSpPr/>
          <p:nvPr/>
        </p:nvSpPr>
        <p:spPr>
          <a:xfrm>
            <a:off x="5039064" y="463553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D9C1E66-B2C1-6C4F-811F-1976B1513DFD}"/>
              </a:ext>
            </a:extLst>
          </p:cNvPr>
          <p:cNvSpPr/>
          <p:nvPr/>
        </p:nvSpPr>
        <p:spPr>
          <a:xfrm>
            <a:off x="5036698" y="527260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C605B5A-AD7E-9E47-9F84-CB6BAC570449}"/>
              </a:ext>
            </a:extLst>
          </p:cNvPr>
          <p:cNvSpPr/>
          <p:nvPr/>
        </p:nvSpPr>
        <p:spPr>
          <a:xfrm>
            <a:off x="5984462" y="3991070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C7B8005-F792-9340-B5AB-6858E7937BA2}"/>
              </a:ext>
            </a:extLst>
          </p:cNvPr>
          <p:cNvSpPr/>
          <p:nvPr/>
        </p:nvSpPr>
        <p:spPr>
          <a:xfrm>
            <a:off x="5986182" y="4621564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5C93693-D489-DD46-B930-DA1959172CAF}"/>
              </a:ext>
            </a:extLst>
          </p:cNvPr>
          <p:cNvSpPr/>
          <p:nvPr/>
        </p:nvSpPr>
        <p:spPr>
          <a:xfrm>
            <a:off x="5983816" y="5258638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232D6F5-CB5C-474B-9FAD-52CCE563C6E7}"/>
              </a:ext>
            </a:extLst>
          </p:cNvPr>
          <p:cNvSpPr/>
          <p:nvPr/>
        </p:nvSpPr>
        <p:spPr>
          <a:xfrm>
            <a:off x="5986182" y="5881924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7FD9ADC-5FB9-6040-A595-B9002F992384}"/>
              </a:ext>
            </a:extLst>
          </p:cNvPr>
          <p:cNvSpPr/>
          <p:nvPr/>
        </p:nvSpPr>
        <p:spPr>
          <a:xfrm>
            <a:off x="6961232" y="3982309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33E59C6-1F4F-A640-AFC4-0DAFCF0BC590}"/>
              </a:ext>
            </a:extLst>
          </p:cNvPr>
          <p:cNvSpPr/>
          <p:nvPr/>
        </p:nvSpPr>
        <p:spPr>
          <a:xfrm>
            <a:off x="6962952" y="4612803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5B5D867-2C17-394D-B944-6057A9E96170}"/>
              </a:ext>
            </a:extLst>
          </p:cNvPr>
          <p:cNvSpPr/>
          <p:nvPr/>
        </p:nvSpPr>
        <p:spPr>
          <a:xfrm>
            <a:off x="6960586" y="5249877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5A6C698-C62F-924D-9565-0B4023EDBD23}"/>
              </a:ext>
            </a:extLst>
          </p:cNvPr>
          <p:cNvSpPr/>
          <p:nvPr/>
        </p:nvSpPr>
        <p:spPr>
          <a:xfrm>
            <a:off x="6962952" y="5873163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0FDDCA-6A00-6043-88E0-83EA428CCBCE}"/>
              </a:ext>
            </a:extLst>
          </p:cNvPr>
          <p:cNvSpPr/>
          <p:nvPr/>
        </p:nvSpPr>
        <p:spPr>
          <a:xfrm>
            <a:off x="7928281" y="400441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D645709-D626-A145-884E-9CA601F5A596}"/>
              </a:ext>
            </a:extLst>
          </p:cNvPr>
          <p:cNvSpPr/>
          <p:nvPr/>
        </p:nvSpPr>
        <p:spPr>
          <a:xfrm>
            <a:off x="7930001" y="463490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0207CE9-04C0-DB4A-9C77-FBB2B35BCCCE}"/>
              </a:ext>
            </a:extLst>
          </p:cNvPr>
          <p:cNvSpPr/>
          <p:nvPr/>
        </p:nvSpPr>
        <p:spPr>
          <a:xfrm>
            <a:off x="7927635" y="5271980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6B53A86-27E8-5E48-BFA5-4C62A1DC875B}"/>
              </a:ext>
            </a:extLst>
          </p:cNvPr>
          <p:cNvSpPr/>
          <p:nvPr/>
        </p:nvSpPr>
        <p:spPr>
          <a:xfrm>
            <a:off x="7930001" y="589526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C123F4C-781C-F94C-BDFC-300E0F205530}"/>
              </a:ext>
            </a:extLst>
          </p:cNvPr>
          <p:cNvSpPr/>
          <p:nvPr/>
        </p:nvSpPr>
        <p:spPr>
          <a:xfrm>
            <a:off x="5981837" y="3355807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EABC07F-95F8-4446-B9CA-666E23FC21BE}"/>
              </a:ext>
            </a:extLst>
          </p:cNvPr>
          <p:cNvSpPr/>
          <p:nvPr/>
        </p:nvSpPr>
        <p:spPr>
          <a:xfrm>
            <a:off x="6960586" y="334778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50ECD11-2155-7F4E-934A-AF4556901E6E}"/>
              </a:ext>
            </a:extLst>
          </p:cNvPr>
          <p:cNvSpPr/>
          <p:nvPr/>
        </p:nvSpPr>
        <p:spPr>
          <a:xfrm>
            <a:off x="7916872" y="334484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059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/>
          </a:bodyPr>
          <a:lstStyle/>
          <a:p>
            <a:r>
              <a:rPr lang="en-US" sz="2400" dirty="0"/>
              <a:t>grid</a:t>
            </a:r>
          </a:p>
          <a:p>
            <a:pPr lvl="1"/>
            <a:r>
              <a:rPr lang="en-US" sz="2000" dirty="0"/>
              <a:t>Decompose space into net of grids</a:t>
            </a:r>
          </a:p>
          <a:p>
            <a:pPr lvl="1"/>
            <a:r>
              <a:rPr lang="en-US" sz="2000" dirty="0"/>
              <a:t>Rounding points into grid points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15E13FA-8236-3441-BAFF-227D8CE21872}"/>
              </a:ext>
            </a:extLst>
          </p:cNvPr>
          <p:cNvGraphicFramePr>
            <a:graphicFrameLocks noGrp="1"/>
          </p:cNvGraphicFramePr>
          <p:nvPr/>
        </p:nvGraphicFramePr>
        <p:xfrm>
          <a:off x="2180770" y="2831634"/>
          <a:ext cx="6816271" cy="379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753">
                  <a:extLst>
                    <a:ext uri="{9D8B030D-6E8A-4147-A177-3AD203B41FA5}">
                      <a16:colId xmlns:a16="http://schemas.microsoft.com/office/drawing/2014/main" val="510783223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3162197513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4140630337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194184038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2895502643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1775380913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3436752455"/>
                    </a:ext>
                  </a:extLst>
                </a:gridCol>
              </a:tblGrid>
              <a:tr h="6329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691995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212616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093443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805134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164792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20254"/>
                  </a:ext>
                </a:extLst>
              </a:tr>
            </a:tbl>
          </a:graphicData>
        </a:graphic>
      </p:graphicFrame>
      <p:sp>
        <p:nvSpPr>
          <p:cNvPr id="48" name="Oval 47">
            <a:extLst>
              <a:ext uri="{FF2B5EF4-FFF2-40B4-BE49-F238E27FC236}">
                <a16:creationId xmlns:a16="http://schemas.microsoft.com/office/drawing/2014/main" id="{E283E61A-3F98-584B-B2AC-CD91F8F5D6F9}"/>
              </a:ext>
            </a:extLst>
          </p:cNvPr>
          <p:cNvSpPr/>
          <p:nvPr/>
        </p:nvSpPr>
        <p:spPr>
          <a:xfrm>
            <a:off x="6952643" y="4608426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CFC071-9E00-B746-9906-B9CF95DC3B83}"/>
              </a:ext>
            </a:extLst>
          </p:cNvPr>
          <p:cNvSpPr/>
          <p:nvPr/>
        </p:nvSpPr>
        <p:spPr>
          <a:xfrm>
            <a:off x="4044770" y="400934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15D7A15-DECF-7F4E-B8DE-637BA9CE4A84}"/>
              </a:ext>
            </a:extLst>
          </p:cNvPr>
          <p:cNvSpPr/>
          <p:nvPr/>
        </p:nvSpPr>
        <p:spPr>
          <a:xfrm>
            <a:off x="4046490" y="4639840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A72ED75-1436-3642-BFD3-D5AC3D9AE496}"/>
              </a:ext>
            </a:extLst>
          </p:cNvPr>
          <p:cNvSpPr/>
          <p:nvPr/>
        </p:nvSpPr>
        <p:spPr>
          <a:xfrm>
            <a:off x="4044124" y="5276914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2DFDFB3-21A7-0745-A386-257CFC95E5BA}"/>
              </a:ext>
            </a:extLst>
          </p:cNvPr>
          <p:cNvSpPr/>
          <p:nvPr/>
        </p:nvSpPr>
        <p:spPr>
          <a:xfrm>
            <a:off x="4046490" y="5900200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0997946-9D5A-2F4E-A8FE-82C4CD95FD6E}"/>
              </a:ext>
            </a:extLst>
          </p:cNvPr>
          <p:cNvSpPr/>
          <p:nvPr/>
        </p:nvSpPr>
        <p:spPr>
          <a:xfrm>
            <a:off x="5037344" y="4005038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A85A37F-4347-9A4A-9C07-92A9AB338ADB}"/>
              </a:ext>
            </a:extLst>
          </p:cNvPr>
          <p:cNvSpPr/>
          <p:nvPr/>
        </p:nvSpPr>
        <p:spPr>
          <a:xfrm>
            <a:off x="5039064" y="463553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D9C1E66-B2C1-6C4F-811F-1976B1513DFD}"/>
              </a:ext>
            </a:extLst>
          </p:cNvPr>
          <p:cNvSpPr/>
          <p:nvPr/>
        </p:nvSpPr>
        <p:spPr>
          <a:xfrm>
            <a:off x="5036698" y="527260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C605B5A-AD7E-9E47-9F84-CB6BAC570449}"/>
              </a:ext>
            </a:extLst>
          </p:cNvPr>
          <p:cNvSpPr/>
          <p:nvPr/>
        </p:nvSpPr>
        <p:spPr>
          <a:xfrm>
            <a:off x="5984462" y="3991070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C7B8005-F792-9340-B5AB-6858E7937BA2}"/>
              </a:ext>
            </a:extLst>
          </p:cNvPr>
          <p:cNvSpPr/>
          <p:nvPr/>
        </p:nvSpPr>
        <p:spPr>
          <a:xfrm>
            <a:off x="5986182" y="4621564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5C93693-D489-DD46-B930-DA1959172CAF}"/>
              </a:ext>
            </a:extLst>
          </p:cNvPr>
          <p:cNvSpPr/>
          <p:nvPr/>
        </p:nvSpPr>
        <p:spPr>
          <a:xfrm>
            <a:off x="5983816" y="5258638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232D6F5-CB5C-474B-9FAD-52CCE563C6E7}"/>
              </a:ext>
            </a:extLst>
          </p:cNvPr>
          <p:cNvSpPr/>
          <p:nvPr/>
        </p:nvSpPr>
        <p:spPr>
          <a:xfrm>
            <a:off x="5986182" y="5881924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7FD9ADC-5FB9-6040-A595-B9002F992384}"/>
              </a:ext>
            </a:extLst>
          </p:cNvPr>
          <p:cNvSpPr/>
          <p:nvPr/>
        </p:nvSpPr>
        <p:spPr>
          <a:xfrm>
            <a:off x="6961232" y="3982309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33E59C6-1F4F-A640-AFC4-0DAFCF0BC590}"/>
              </a:ext>
            </a:extLst>
          </p:cNvPr>
          <p:cNvSpPr/>
          <p:nvPr/>
        </p:nvSpPr>
        <p:spPr>
          <a:xfrm>
            <a:off x="6962952" y="4612803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5B5D867-2C17-394D-B944-6057A9E96170}"/>
              </a:ext>
            </a:extLst>
          </p:cNvPr>
          <p:cNvSpPr/>
          <p:nvPr/>
        </p:nvSpPr>
        <p:spPr>
          <a:xfrm>
            <a:off x="6960586" y="5249877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5A6C698-C62F-924D-9565-0B4023EDBD23}"/>
              </a:ext>
            </a:extLst>
          </p:cNvPr>
          <p:cNvSpPr/>
          <p:nvPr/>
        </p:nvSpPr>
        <p:spPr>
          <a:xfrm>
            <a:off x="6962952" y="5873163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0FDDCA-6A00-6043-88E0-83EA428CCBCE}"/>
              </a:ext>
            </a:extLst>
          </p:cNvPr>
          <p:cNvSpPr/>
          <p:nvPr/>
        </p:nvSpPr>
        <p:spPr>
          <a:xfrm>
            <a:off x="7928281" y="400441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D645709-D626-A145-884E-9CA601F5A596}"/>
              </a:ext>
            </a:extLst>
          </p:cNvPr>
          <p:cNvSpPr/>
          <p:nvPr/>
        </p:nvSpPr>
        <p:spPr>
          <a:xfrm>
            <a:off x="7930001" y="463490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0207CE9-04C0-DB4A-9C77-FBB2B35BCCCE}"/>
              </a:ext>
            </a:extLst>
          </p:cNvPr>
          <p:cNvSpPr/>
          <p:nvPr/>
        </p:nvSpPr>
        <p:spPr>
          <a:xfrm>
            <a:off x="7927635" y="5271980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6B53A86-27E8-5E48-BFA5-4C62A1DC875B}"/>
              </a:ext>
            </a:extLst>
          </p:cNvPr>
          <p:cNvSpPr/>
          <p:nvPr/>
        </p:nvSpPr>
        <p:spPr>
          <a:xfrm>
            <a:off x="7930001" y="589526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C123F4C-781C-F94C-BDFC-300E0F205530}"/>
              </a:ext>
            </a:extLst>
          </p:cNvPr>
          <p:cNvSpPr/>
          <p:nvPr/>
        </p:nvSpPr>
        <p:spPr>
          <a:xfrm>
            <a:off x="5981837" y="3355807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EABC07F-95F8-4446-B9CA-666E23FC21BE}"/>
              </a:ext>
            </a:extLst>
          </p:cNvPr>
          <p:cNvSpPr/>
          <p:nvPr/>
        </p:nvSpPr>
        <p:spPr>
          <a:xfrm>
            <a:off x="6960586" y="334778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50ECD11-2155-7F4E-934A-AF4556901E6E}"/>
              </a:ext>
            </a:extLst>
          </p:cNvPr>
          <p:cNvSpPr/>
          <p:nvPr/>
        </p:nvSpPr>
        <p:spPr>
          <a:xfrm>
            <a:off x="7916872" y="334484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8353C86-389D-CC45-A173-EFC774593EE3}"/>
              </a:ext>
            </a:extLst>
          </p:cNvPr>
          <p:cNvSpPr/>
          <p:nvPr/>
        </p:nvSpPr>
        <p:spPr>
          <a:xfrm>
            <a:off x="8097058" y="3109000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A9296DE-F345-3F4A-98E8-244243D4EE60}"/>
              </a:ext>
            </a:extLst>
          </p:cNvPr>
          <p:cNvSpPr/>
          <p:nvPr/>
        </p:nvSpPr>
        <p:spPr>
          <a:xfrm>
            <a:off x="3924420" y="6119079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B34388-7247-3641-8BC2-16EB1F7129E1}"/>
              </a:ext>
            </a:extLst>
          </p:cNvPr>
          <p:cNvCxnSpPr>
            <a:cxnSpLocks/>
          </p:cNvCxnSpPr>
          <p:nvPr/>
        </p:nvCxnSpPr>
        <p:spPr>
          <a:xfrm flipV="1">
            <a:off x="4262000" y="3521088"/>
            <a:ext cx="3654872" cy="2360836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739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grid</a:t>
                </a:r>
              </a:p>
              <a:p>
                <a:pPr lvl="1"/>
                <a:r>
                  <a:rPr lang="en-US" sz="2000" dirty="0"/>
                  <a:t>Decompose space into net of grids, Rounding points into grid points</a:t>
                </a:r>
              </a:p>
              <a:p>
                <a:pPr lvl="1"/>
                <a:r>
                  <a:rPr lang="en-US" sz="2000" dirty="0"/>
                  <a:t>Error introduced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) = O(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D(S))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15E13FA-8236-3441-BAFF-227D8CE21872}"/>
              </a:ext>
            </a:extLst>
          </p:cNvPr>
          <p:cNvGraphicFramePr>
            <a:graphicFrameLocks noGrp="1"/>
          </p:cNvGraphicFramePr>
          <p:nvPr/>
        </p:nvGraphicFramePr>
        <p:xfrm>
          <a:off x="2180770" y="2831634"/>
          <a:ext cx="6816271" cy="379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753">
                  <a:extLst>
                    <a:ext uri="{9D8B030D-6E8A-4147-A177-3AD203B41FA5}">
                      <a16:colId xmlns:a16="http://schemas.microsoft.com/office/drawing/2014/main" val="510783223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3162197513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4140630337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194184038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2895502643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1775380913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3436752455"/>
                    </a:ext>
                  </a:extLst>
                </a:gridCol>
              </a:tblGrid>
              <a:tr h="6329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691995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212616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093443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805134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164792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20254"/>
                  </a:ext>
                </a:extLst>
              </a:tr>
            </a:tbl>
          </a:graphicData>
        </a:graphic>
      </p:graphicFrame>
      <p:sp>
        <p:nvSpPr>
          <p:cNvPr id="48" name="Oval 47">
            <a:extLst>
              <a:ext uri="{FF2B5EF4-FFF2-40B4-BE49-F238E27FC236}">
                <a16:creationId xmlns:a16="http://schemas.microsoft.com/office/drawing/2014/main" id="{E283E61A-3F98-584B-B2AC-CD91F8F5D6F9}"/>
              </a:ext>
            </a:extLst>
          </p:cNvPr>
          <p:cNvSpPr/>
          <p:nvPr/>
        </p:nvSpPr>
        <p:spPr>
          <a:xfrm>
            <a:off x="6952643" y="4608426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CFC071-9E00-B746-9906-B9CF95DC3B83}"/>
              </a:ext>
            </a:extLst>
          </p:cNvPr>
          <p:cNvSpPr/>
          <p:nvPr/>
        </p:nvSpPr>
        <p:spPr>
          <a:xfrm>
            <a:off x="4044770" y="400934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15D7A15-DECF-7F4E-B8DE-637BA9CE4A84}"/>
              </a:ext>
            </a:extLst>
          </p:cNvPr>
          <p:cNvSpPr/>
          <p:nvPr/>
        </p:nvSpPr>
        <p:spPr>
          <a:xfrm>
            <a:off x="4046490" y="4639840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A72ED75-1436-3642-BFD3-D5AC3D9AE496}"/>
              </a:ext>
            </a:extLst>
          </p:cNvPr>
          <p:cNvSpPr/>
          <p:nvPr/>
        </p:nvSpPr>
        <p:spPr>
          <a:xfrm>
            <a:off x="4044124" y="5276914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2DFDFB3-21A7-0745-A386-257CFC95E5BA}"/>
              </a:ext>
            </a:extLst>
          </p:cNvPr>
          <p:cNvSpPr/>
          <p:nvPr/>
        </p:nvSpPr>
        <p:spPr>
          <a:xfrm>
            <a:off x="4046490" y="5900200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0997946-9D5A-2F4E-A8FE-82C4CD95FD6E}"/>
              </a:ext>
            </a:extLst>
          </p:cNvPr>
          <p:cNvSpPr/>
          <p:nvPr/>
        </p:nvSpPr>
        <p:spPr>
          <a:xfrm>
            <a:off x="5037344" y="4005038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A85A37F-4347-9A4A-9C07-92A9AB338ADB}"/>
              </a:ext>
            </a:extLst>
          </p:cNvPr>
          <p:cNvSpPr/>
          <p:nvPr/>
        </p:nvSpPr>
        <p:spPr>
          <a:xfrm>
            <a:off x="5039064" y="463553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D9C1E66-B2C1-6C4F-811F-1976B1513DFD}"/>
              </a:ext>
            </a:extLst>
          </p:cNvPr>
          <p:cNvSpPr/>
          <p:nvPr/>
        </p:nvSpPr>
        <p:spPr>
          <a:xfrm>
            <a:off x="5036698" y="527260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C605B5A-AD7E-9E47-9F84-CB6BAC570449}"/>
              </a:ext>
            </a:extLst>
          </p:cNvPr>
          <p:cNvSpPr/>
          <p:nvPr/>
        </p:nvSpPr>
        <p:spPr>
          <a:xfrm>
            <a:off x="5984462" y="3991070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C7B8005-F792-9340-B5AB-6858E7937BA2}"/>
              </a:ext>
            </a:extLst>
          </p:cNvPr>
          <p:cNvSpPr/>
          <p:nvPr/>
        </p:nvSpPr>
        <p:spPr>
          <a:xfrm>
            <a:off x="5986182" y="4621564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5C93693-D489-DD46-B930-DA1959172CAF}"/>
              </a:ext>
            </a:extLst>
          </p:cNvPr>
          <p:cNvSpPr/>
          <p:nvPr/>
        </p:nvSpPr>
        <p:spPr>
          <a:xfrm>
            <a:off x="5983816" y="5258638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232D6F5-CB5C-474B-9FAD-52CCE563C6E7}"/>
              </a:ext>
            </a:extLst>
          </p:cNvPr>
          <p:cNvSpPr/>
          <p:nvPr/>
        </p:nvSpPr>
        <p:spPr>
          <a:xfrm>
            <a:off x="5986182" y="5881924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7FD9ADC-5FB9-6040-A595-B9002F992384}"/>
              </a:ext>
            </a:extLst>
          </p:cNvPr>
          <p:cNvSpPr/>
          <p:nvPr/>
        </p:nvSpPr>
        <p:spPr>
          <a:xfrm>
            <a:off x="6961232" y="3982309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33E59C6-1F4F-A640-AFC4-0DAFCF0BC590}"/>
              </a:ext>
            </a:extLst>
          </p:cNvPr>
          <p:cNvSpPr/>
          <p:nvPr/>
        </p:nvSpPr>
        <p:spPr>
          <a:xfrm>
            <a:off x="6962952" y="4612803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5B5D867-2C17-394D-B944-6057A9E96170}"/>
              </a:ext>
            </a:extLst>
          </p:cNvPr>
          <p:cNvSpPr/>
          <p:nvPr/>
        </p:nvSpPr>
        <p:spPr>
          <a:xfrm>
            <a:off x="6960586" y="5249877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5A6C698-C62F-924D-9565-0B4023EDBD23}"/>
              </a:ext>
            </a:extLst>
          </p:cNvPr>
          <p:cNvSpPr/>
          <p:nvPr/>
        </p:nvSpPr>
        <p:spPr>
          <a:xfrm>
            <a:off x="6962952" y="5873163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0FDDCA-6A00-6043-88E0-83EA428CCBCE}"/>
              </a:ext>
            </a:extLst>
          </p:cNvPr>
          <p:cNvSpPr/>
          <p:nvPr/>
        </p:nvSpPr>
        <p:spPr>
          <a:xfrm>
            <a:off x="7928281" y="400441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D645709-D626-A145-884E-9CA601F5A596}"/>
              </a:ext>
            </a:extLst>
          </p:cNvPr>
          <p:cNvSpPr/>
          <p:nvPr/>
        </p:nvSpPr>
        <p:spPr>
          <a:xfrm>
            <a:off x="7930001" y="463490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0207CE9-04C0-DB4A-9C77-FBB2B35BCCCE}"/>
              </a:ext>
            </a:extLst>
          </p:cNvPr>
          <p:cNvSpPr/>
          <p:nvPr/>
        </p:nvSpPr>
        <p:spPr>
          <a:xfrm>
            <a:off x="7927635" y="5271980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6B53A86-27E8-5E48-BFA5-4C62A1DC875B}"/>
              </a:ext>
            </a:extLst>
          </p:cNvPr>
          <p:cNvSpPr/>
          <p:nvPr/>
        </p:nvSpPr>
        <p:spPr>
          <a:xfrm>
            <a:off x="7930001" y="589526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C123F4C-781C-F94C-BDFC-300E0F205530}"/>
              </a:ext>
            </a:extLst>
          </p:cNvPr>
          <p:cNvSpPr/>
          <p:nvPr/>
        </p:nvSpPr>
        <p:spPr>
          <a:xfrm>
            <a:off x="5981837" y="3355807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EABC07F-95F8-4446-B9CA-666E23FC21BE}"/>
              </a:ext>
            </a:extLst>
          </p:cNvPr>
          <p:cNvSpPr/>
          <p:nvPr/>
        </p:nvSpPr>
        <p:spPr>
          <a:xfrm>
            <a:off x="6960586" y="334778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50ECD11-2155-7F4E-934A-AF4556901E6E}"/>
              </a:ext>
            </a:extLst>
          </p:cNvPr>
          <p:cNvSpPr/>
          <p:nvPr/>
        </p:nvSpPr>
        <p:spPr>
          <a:xfrm>
            <a:off x="7916872" y="334484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8353C86-389D-CC45-A173-EFC774593EE3}"/>
              </a:ext>
            </a:extLst>
          </p:cNvPr>
          <p:cNvSpPr/>
          <p:nvPr/>
        </p:nvSpPr>
        <p:spPr>
          <a:xfrm>
            <a:off x="8097058" y="3109000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A9296DE-F345-3F4A-98E8-244243D4EE60}"/>
              </a:ext>
            </a:extLst>
          </p:cNvPr>
          <p:cNvSpPr/>
          <p:nvPr/>
        </p:nvSpPr>
        <p:spPr>
          <a:xfrm>
            <a:off x="3924420" y="6119079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B34388-7247-3641-8BC2-16EB1F7129E1}"/>
              </a:ext>
            </a:extLst>
          </p:cNvPr>
          <p:cNvCxnSpPr>
            <a:cxnSpLocks/>
          </p:cNvCxnSpPr>
          <p:nvPr/>
        </p:nvCxnSpPr>
        <p:spPr>
          <a:xfrm flipV="1">
            <a:off x="4262000" y="3521088"/>
            <a:ext cx="3654872" cy="2360836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C3E95B-20C0-5F48-A399-2417D2F8548A}"/>
              </a:ext>
            </a:extLst>
          </p:cNvPr>
          <p:cNvCxnSpPr/>
          <p:nvPr/>
        </p:nvCxnSpPr>
        <p:spPr>
          <a:xfrm flipH="1">
            <a:off x="1316736" y="2831634"/>
            <a:ext cx="3108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75784F-A511-594E-922A-21BD97032D30}"/>
              </a:ext>
            </a:extLst>
          </p:cNvPr>
          <p:cNvCxnSpPr/>
          <p:nvPr/>
        </p:nvCxnSpPr>
        <p:spPr>
          <a:xfrm flipH="1">
            <a:off x="1316736" y="3468852"/>
            <a:ext cx="3108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506AC8-6D41-254A-8EF9-B636C8EACC48}"/>
              </a:ext>
            </a:extLst>
          </p:cNvPr>
          <p:cNvCxnSpPr/>
          <p:nvPr/>
        </p:nvCxnSpPr>
        <p:spPr>
          <a:xfrm>
            <a:off x="1377950" y="2794000"/>
            <a:ext cx="0" cy="7270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25E73D-A7CC-C343-9B2E-287E88CEE62C}"/>
                  </a:ext>
                </a:extLst>
              </p:cNvPr>
              <p:cNvSpPr txBox="1"/>
              <p:nvPr/>
            </p:nvSpPr>
            <p:spPr>
              <a:xfrm>
                <a:off x="739316" y="2837442"/>
                <a:ext cx="601703" cy="672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25E73D-A7CC-C343-9B2E-287E88CEE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16" y="2837442"/>
                <a:ext cx="601703" cy="6726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F90F77-7104-504C-A78C-845B7DD94EF7}"/>
              </a:ext>
            </a:extLst>
          </p:cNvPr>
          <p:cNvCxnSpPr>
            <a:cxnSpLocks/>
          </p:cNvCxnSpPr>
          <p:nvPr/>
        </p:nvCxnSpPr>
        <p:spPr>
          <a:xfrm>
            <a:off x="2088470" y="2785424"/>
            <a:ext cx="1192834" cy="780569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B5229CA-A841-BB41-9697-7EFCD167623E}"/>
                  </a:ext>
                </a:extLst>
              </p:cNvPr>
              <p:cNvSpPr txBox="1"/>
              <p:nvPr/>
            </p:nvSpPr>
            <p:spPr>
              <a:xfrm>
                <a:off x="2565073" y="2871595"/>
                <a:ext cx="6017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B5229CA-A841-BB41-9697-7EFCD1676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073" y="2871595"/>
                <a:ext cx="60170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8F0A7B-9E32-9946-8CFD-412DE9B6914B}"/>
              </a:ext>
            </a:extLst>
          </p:cNvPr>
          <p:cNvCxnSpPr>
            <a:cxnSpLocks/>
            <a:endCxn id="86" idx="7"/>
          </p:cNvCxnSpPr>
          <p:nvPr/>
        </p:nvCxnSpPr>
        <p:spPr>
          <a:xfrm flipH="1">
            <a:off x="4087136" y="3283790"/>
            <a:ext cx="4006988" cy="28637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D090C67-C572-5D42-BD77-086886F0B3FB}"/>
                  </a:ext>
                </a:extLst>
              </p:cNvPr>
              <p:cNvSpPr txBox="1"/>
              <p:nvPr/>
            </p:nvSpPr>
            <p:spPr>
              <a:xfrm>
                <a:off x="618068" y="3674395"/>
                <a:ext cx="1157561" cy="518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(In R</a:t>
                </a:r>
                <a:r>
                  <a:rPr lang="en-US" baseline="30000" dirty="0">
                    <a:ea typeface="Cambria Math" panose="02040503050406030204" pitchFamily="18" charset="0"/>
                  </a:rPr>
                  <a:t>d</a:t>
                </a:r>
                <a:r>
                  <a:rPr lang="en-US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D090C67-C572-5D42-BD77-086886F0B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68" y="3674395"/>
                <a:ext cx="1157561" cy="518860"/>
              </a:xfrm>
              <a:prstGeom prst="rect">
                <a:avLst/>
              </a:prstGeom>
              <a:blipFill>
                <a:blip r:embed="rId5"/>
                <a:stretch>
                  <a:fillRect l="-4348" r="-3261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777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grid</a:t>
                </a:r>
              </a:p>
              <a:p>
                <a:pPr lvl="1"/>
                <a:r>
                  <a:rPr lang="en-US" sz="2000" dirty="0"/>
                  <a:t>Decompose space into net of grids, Rounding points into grid points</a:t>
                </a:r>
              </a:p>
              <a:p>
                <a:pPr lvl="1"/>
                <a:r>
                  <a:rPr lang="en-US" sz="2000" dirty="0"/>
                  <a:t>Error introduced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) = O(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D(S))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15E13FA-8236-3441-BAFF-227D8CE21872}"/>
              </a:ext>
            </a:extLst>
          </p:cNvPr>
          <p:cNvGraphicFramePr>
            <a:graphicFrameLocks noGrp="1"/>
          </p:cNvGraphicFramePr>
          <p:nvPr/>
        </p:nvGraphicFramePr>
        <p:xfrm>
          <a:off x="2180770" y="2831634"/>
          <a:ext cx="6816271" cy="379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753">
                  <a:extLst>
                    <a:ext uri="{9D8B030D-6E8A-4147-A177-3AD203B41FA5}">
                      <a16:colId xmlns:a16="http://schemas.microsoft.com/office/drawing/2014/main" val="510783223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3162197513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4140630337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194184038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2895502643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1775380913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3436752455"/>
                    </a:ext>
                  </a:extLst>
                </a:gridCol>
              </a:tblGrid>
              <a:tr h="6329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691995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212616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093443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805134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164792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20254"/>
                  </a:ext>
                </a:extLst>
              </a:tr>
            </a:tbl>
          </a:graphicData>
        </a:graphic>
      </p:graphicFrame>
      <p:sp>
        <p:nvSpPr>
          <p:cNvPr id="48" name="Oval 47">
            <a:extLst>
              <a:ext uri="{FF2B5EF4-FFF2-40B4-BE49-F238E27FC236}">
                <a16:creationId xmlns:a16="http://schemas.microsoft.com/office/drawing/2014/main" id="{E283E61A-3F98-584B-B2AC-CD91F8F5D6F9}"/>
              </a:ext>
            </a:extLst>
          </p:cNvPr>
          <p:cNvSpPr/>
          <p:nvPr/>
        </p:nvSpPr>
        <p:spPr>
          <a:xfrm>
            <a:off x="6952643" y="4608426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CFC071-9E00-B746-9906-B9CF95DC3B83}"/>
              </a:ext>
            </a:extLst>
          </p:cNvPr>
          <p:cNvSpPr/>
          <p:nvPr/>
        </p:nvSpPr>
        <p:spPr>
          <a:xfrm>
            <a:off x="4044770" y="400934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15D7A15-DECF-7F4E-B8DE-637BA9CE4A84}"/>
              </a:ext>
            </a:extLst>
          </p:cNvPr>
          <p:cNvSpPr/>
          <p:nvPr/>
        </p:nvSpPr>
        <p:spPr>
          <a:xfrm>
            <a:off x="4046490" y="4639840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A72ED75-1436-3642-BFD3-D5AC3D9AE496}"/>
              </a:ext>
            </a:extLst>
          </p:cNvPr>
          <p:cNvSpPr/>
          <p:nvPr/>
        </p:nvSpPr>
        <p:spPr>
          <a:xfrm>
            <a:off x="4044124" y="5276914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2DFDFB3-21A7-0745-A386-257CFC95E5BA}"/>
              </a:ext>
            </a:extLst>
          </p:cNvPr>
          <p:cNvSpPr/>
          <p:nvPr/>
        </p:nvSpPr>
        <p:spPr>
          <a:xfrm>
            <a:off x="4046490" y="5900200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0997946-9D5A-2F4E-A8FE-82C4CD95FD6E}"/>
              </a:ext>
            </a:extLst>
          </p:cNvPr>
          <p:cNvSpPr/>
          <p:nvPr/>
        </p:nvSpPr>
        <p:spPr>
          <a:xfrm>
            <a:off x="5037344" y="4005038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A85A37F-4347-9A4A-9C07-92A9AB338ADB}"/>
              </a:ext>
            </a:extLst>
          </p:cNvPr>
          <p:cNvSpPr/>
          <p:nvPr/>
        </p:nvSpPr>
        <p:spPr>
          <a:xfrm>
            <a:off x="5039064" y="463553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D9C1E66-B2C1-6C4F-811F-1976B1513DFD}"/>
              </a:ext>
            </a:extLst>
          </p:cNvPr>
          <p:cNvSpPr/>
          <p:nvPr/>
        </p:nvSpPr>
        <p:spPr>
          <a:xfrm>
            <a:off x="5036698" y="527260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C605B5A-AD7E-9E47-9F84-CB6BAC570449}"/>
              </a:ext>
            </a:extLst>
          </p:cNvPr>
          <p:cNvSpPr/>
          <p:nvPr/>
        </p:nvSpPr>
        <p:spPr>
          <a:xfrm>
            <a:off x="5984462" y="3991070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C7B8005-F792-9340-B5AB-6858E7937BA2}"/>
              </a:ext>
            </a:extLst>
          </p:cNvPr>
          <p:cNvSpPr/>
          <p:nvPr/>
        </p:nvSpPr>
        <p:spPr>
          <a:xfrm>
            <a:off x="5986182" y="4621564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5C93693-D489-DD46-B930-DA1959172CAF}"/>
              </a:ext>
            </a:extLst>
          </p:cNvPr>
          <p:cNvSpPr/>
          <p:nvPr/>
        </p:nvSpPr>
        <p:spPr>
          <a:xfrm>
            <a:off x="5983816" y="5258638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232D6F5-CB5C-474B-9FAD-52CCE563C6E7}"/>
              </a:ext>
            </a:extLst>
          </p:cNvPr>
          <p:cNvSpPr/>
          <p:nvPr/>
        </p:nvSpPr>
        <p:spPr>
          <a:xfrm>
            <a:off x="5986182" y="5881924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7FD9ADC-5FB9-6040-A595-B9002F992384}"/>
              </a:ext>
            </a:extLst>
          </p:cNvPr>
          <p:cNvSpPr/>
          <p:nvPr/>
        </p:nvSpPr>
        <p:spPr>
          <a:xfrm>
            <a:off x="6961232" y="3982309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33E59C6-1F4F-A640-AFC4-0DAFCF0BC590}"/>
              </a:ext>
            </a:extLst>
          </p:cNvPr>
          <p:cNvSpPr/>
          <p:nvPr/>
        </p:nvSpPr>
        <p:spPr>
          <a:xfrm>
            <a:off x="6962952" y="4612803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5B5D867-2C17-394D-B944-6057A9E96170}"/>
              </a:ext>
            </a:extLst>
          </p:cNvPr>
          <p:cNvSpPr/>
          <p:nvPr/>
        </p:nvSpPr>
        <p:spPr>
          <a:xfrm>
            <a:off x="6960586" y="5249877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5A6C698-C62F-924D-9565-0B4023EDBD23}"/>
              </a:ext>
            </a:extLst>
          </p:cNvPr>
          <p:cNvSpPr/>
          <p:nvPr/>
        </p:nvSpPr>
        <p:spPr>
          <a:xfrm>
            <a:off x="6962952" y="5873163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0FDDCA-6A00-6043-88E0-83EA428CCBCE}"/>
              </a:ext>
            </a:extLst>
          </p:cNvPr>
          <p:cNvSpPr/>
          <p:nvPr/>
        </p:nvSpPr>
        <p:spPr>
          <a:xfrm>
            <a:off x="7928281" y="400441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D645709-D626-A145-884E-9CA601F5A596}"/>
              </a:ext>
            </a:extLst>
          </p:cNvPr>
          <p:cNvSpPr/>
          <p:nvPr/>
        </p:nvSpPr>
        <p:spPr>
          <a:xfrm>
            <a:off x="7930001" y="463490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0207CE9-04C0-DB4A-9C77-FBB2B35BCCCE}"/>
              </a:ext>
            </a:extLst>
          </p:cNvPr>
          <p:cNvSpPr/>
          <p:nvPr/>
        </p:nvSpPr>
        <p:spPr>
          <a:xfrm>
            <a:off x="7927635" y="5271980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6B53A86-27E8-5E48-BFA5-4C62A1DC875B}"/>
              </a:ext>
            </a:extLst>
          </p:cNvPr>
          <p:cNvSpPr/>
          <p:nvPr/>
        </p:nvSpPr>
        <p:spPr>
          <a:xfrm>
            <a:off x="7930001" y="589526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C123F4C-781C-F94C-BDFC-300E0F205530}"/>
              </a:ext>
            </a:extLst>
          </p:cNvPr>
          <p:cNvSpPr/>
          <p:nvPr/>
        </p:nvSpPr>
        <p:spPr>
          <a:xfrm>
            <a:off x="5981837" y="3355807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EABC07F-95F8-4446-B9CA-666E23FC21BE}"/>
              </a:ext>
            </a:extLst>
          </p:cNvPr>
          <p:cNvSpPr/>
          <p:nvPr/>
        </p:nvSpPr>
        <p:spPr>
          <a:xfrm>
            <a:off x="6960586" y="334778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50ECD11-2155-7F4E-934A-AF4556901E6E}"/>
              </a:ext>
            </a:extLst>
          </p:cNvPr>
          <p:cNvSpPr/>
          <p:nvPr/>
        </p:nvSpPr>
        <p:spPr>
          <a:xfrm>
            <a:off x="7916872" y="334484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8353C86-389D-CC45-A173-EFC774593EE3}"/>
              </a:ext>
            </a:extLst>
          </p:cNvPr>
          <p:cNvSpPr/>
          <p:nvPr/>
        </p:nvSpPr>
        <p:spPr>
          <a:xfrm>
            <a:off x="8097058" y="3109000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A9296DE-F345-3F4A-98E8-244243D4EE60}"/>
              </a:ext>
            </a:extLst>
          </p:cNvPr>
          <p:cNvSpPr/>
          <p:nvPr/>
        </p:nvSpPr>
        <p:spPr>
          <a:xfrm>
            <a:off x="3924420" y="6119079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B34388-7247-3641-8BC2-16EB1F7129E1}"/>
              </a:ext>
            </a:extLst>
          </p:cNvPr>
          <p:cNvCxnSpPr>
            <a:cxnSpLocks/>
          </p:cNvCxnSpPr>
          <p:nvPr/>
        </p:nvCxnSpPr>
        <p:spPr>
          <a:xfrm flipV="1">
            <a:off x="4262000" y="3521088"/>
            <a:ext cx="3654872" cy="2360836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C3E95B-20C0-5F48-A399-2417D2F8548A}"/>
              </a:ext>
            </a:extLst>
          </p:cNvPr>
          <p:cNvCxnSpPr/>
          <p:nvPr/>
        </p:nvCxnSpPr>
        <p:spPr>
          <a:xfrm flipH="1">
            <a:off x="1316736" y="2831634"/>
            <a:ext cx="3108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75784F-A511-594E-922A-21BD97032D30}"/>
              </a:ext>
            </a:extLst>
          </p:cNvPr>
          <p:cNvCxnSpPr/>
          <p:nvPr/>
        </p:nvCxnSpPr>
        <p:spPr>
          <a:xfrm flipH="1">
            <a:off x="1316736" y="3468852"/>
            <a:ext cx="3108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506AC8-6D41-254A-8EF9-B636C8EACC48}"/>
              </a:ext>
            </a:extLst>
          </p:cNvPr>
          <p:cNvCxnSpPr/>
          <p:nvPr/>
        </p:nvCxnSpPr>
        <p:spPr>
          <a:xfrm>
            <a:off x="1377950" y="2794000"/>
            <a:ext cx="0" cy="7270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25E73D-A7CC-C343-9B2E-287E88CEE62C}"/>
                  </a:ext>
                </a:extLst>
              </p:cNvPr>
              <p:cNvSpPr txBox="1"/>
              <p:nvPr/>
            </p:nvSpPr>
            <p:spPr>
              <a:xfrm>
                <a:off x="739316" y="2837442"/>
                <a:ext cx="601703" cy="672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25E73D-A7CC-C343-9B2E-287E88CEE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16" y="2837442"/>
                <a:ext cx="601703" cy="6726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F90F77-7104-504C-A78C-845B7DD94EF7}"/>
              </a:ext>
            </a:extLst>
          </p:cNvPr>
          <p:cNvCxnSpPr>
            <a:cxnSpLocks/>
          </p:cNvCxnSpPr>
          <p:nvPr/>
        </p:nvCxnSpPr>
        <p:spPr>
          <a:xfrm>
            <a:off x="2088470" y="2785424"/>
            <a:ext cx="1192834" cy="780569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B5229CA-A841-BB41-9697-7EFCD167623E}"/>
                  </a:ext>
                </a:extLst>
              </p:cNvPr>
              <p:cNvSpPr txBox="1"/>
              <p:nvPr/>
            </p:nvSpPr>
            <p:spPr>
              <a:xfrm>
                <a:off x="2565073" y="2871595"/>
                <a:ext cx="6017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B5229CA-A841-BB41-9697-7EFCD1676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073" y="2871595"/>
                <a:ext cx="60170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8F0A7B-9E32-9946-8CFD-412DE9B6914B}"/>
              </a:ext>
            </a:extLst>
          </p:cNvPr>
          <p:cNvCxnSpPr>
            <a:cxnSpLocks/>
            <a:endCxn id="86" idx="7"/>
          </p:cNvCxnSpPr>
          <p:nvPr/>
        </p:nvCxnSpPr>
        <p:spPr>
          <a:xfrm flipH="1">
            <a:off x="4087136" y="3283790"/>
            <a:ext cx="4006988" cy="28637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D090C67-C572-5D42-BD77-086886F0B3FB}"/>
                  </a:ext>
                </a:extLst>
              </p:cNvPr>
              <p:cNvSpPr txBox="1"/>
              <p:nvPr/>
            </p:nvSpPr>
            <p:spPr>
              <a:xfrm>
                <a:off x="618068" y="3674395"/>
                <a:ext cx="1157561" cy="518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(In R</a:t>
                </a:r>
                <a:r>
                  <a:rPr lang="en-US" baseline="30000" dirty="0">
                    <a:ea typeface="Cambria Math" panose="02040503050406030204" pitchFamily="18" charset="0"/>
                  </a:rPr>
                  <a:t>d</a:t>
                </a:r>
                <a:r>
                  <a:rPr lang="en-US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D090C67-C572-5D42-BD77-086886F0B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68" y="3674395"/>
                <a:ext cx="1157561" cy="518860"/>
              </a:xfrm>
              <a:prstGeom prst="rect">
                <a:avLst/>
              </a:prstGeom>
              <a:blipFill>
                <a:blip r:embed="rId5"/>
                <a:stretch>
                  <a:fillRect l="-4348" r="-3261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3360EF5-1ED4-EB41-9375-041339469410}"/>
                  </a:ext>
                </a:extLst>
              </p:cNvPr>
              <p:cNvSpPr txBox="1"/>
              <p:nvPr/>
            </p:nvSpPr>
            <p:spPr>
              <a:xfrm>
                <a:off x="9246132" y="2744743"/>
                <a:ext cx="2557944" cy="724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#grid-points = O(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aseline="30000" dirty="0"/>
                  <a:t>d</a:t>
                </a: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3360EF5-1ED4-EB41-9375-041339469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132" y="2744743"/>
                <a:ext cx="2557944" cy="724109"/>
              </a:xfrm>
              <a:prstGeom prst="rect">
                <a:avLst/>
              </a:prstGeom>
              <a:blipFill>
                <a:blip r:embed="rId6"/>
                <a:stretch>
                  <a:fillRect l="-2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7B7F126-7F68-534C-B6A2-93FF00F5F243}"/>
                  </a:ext>
                </a:extLst>
              </p:cNvPr>
              <p:cNvSpPr txBox="1"/>
              <p:nvPr/>
            </p:nvSpPr>
            <p:spPr>
              <a:xfrm>
                <a:off x="10546970" y="3521088"/>
                <a:ext cx="1179234" cy="586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= O(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</m:num>
                      <m:den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aseline="30000" dirty="0"/>
                  <a:t>d</a:t>
                </a: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7B7F126-7F68-534C-B6A2-93FF00F5F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6970" y="3521088"/>
                <a:ext cx="1179234" cy="586827"/>
              </a:xfrm>
              <a:prstGeom prst="rect">
                <a:avLst/>
              </a:prstGeom>
              <a:blipFill>
                <a:blip r:embed="rId7"/>
                <a:stretch>
                  <a:fillRect l="-4255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4C6CF5D-2218-9647-A83C-7284F59742B8}"/>
                  </a:ext>
                </a:extLst>
              </p:cNvPr>
              <p:cNvSpPr txBox="1"/>
              <p:nvPr/>
            </p:nvSpPr>
            <p:spPr>
              <a:xfrm>
                <a:off x="9301565" y="4143649"/>
                <a:ext cx="2490810" cy="582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𝑣𝑜𝑙𝑢𝑚𝑒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𝑏𝑜𝑢𝑛𝑑𝑖𝑛𝑔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𝑏𝑜𝑥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𝑣𝑜𝑙𝑢𝑚𝑒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𝑔𝑟𝑖𝑑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𝑏𝑜𝑥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4C6CF5D-2218-9647-A83C-7284F5974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565" y="4143649"/>
                <a:ext cx="2490810" cy="582660"/>
              </a:xfrm>
              <a:prstGeom prst="rect">
                <a:avLst/>
              </a:prstGeom>
              <a:blipFill>
                <a:blip r:embed="rId8"/>
                <a:stretch>
                  <a:fillRect l="-253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434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grid</a:t>
                </a:r>
              </a:p>
              <a:p>
                <a:pPr lvl="1"/>
                <a:r>
                  <a:rPr lang="en-US" sz="2000" dirty="0"/>
                  <a:t>Decompose space into net of grids, Rounding points into grid points</a:t>
                </a:r>
              </a:p>
              <a:p>
                <a:pPr lvl="1"/>
                <a:r>
                  <a:rPr lang="en-US" sz="2000" dirty="0"/>
                  <a:t>Error introduced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) = O(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D(S))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15E13FA-8236-3441-BAFF-227D8CE21872}"/>
              </a:ext>
            </a:extLst>
          </p:cNvPr>
          <p:cNvGraphicFramePr>
            <a:graphicFrameLocks noGrp="1"/>
          </p:cNvGraphicFramePr>
          <p:nvPr/>
        </p:nvGraphicFramePr>
        <p:xfrm>
          <a:off x="2180770" y="2831634"/>
          <a:ext cx="6816271" cy="379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753">
                  <a:extLst>
                    <a:ext uri="{9D8B030D-6E8A-4147-A177-3AD203B41FA5}">
                      <a16:colId xmlns:a16="http://schemas.microsoft.com/office/drawing/2014/main" val="510783223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3162197513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4140630337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194184038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2895502643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1775380913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3436752455"/>
                    </a:ext>
                  </a:extLst>
                </a:gridCol>
              </a:tblGrid>
              <a:tr h="6329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691995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212616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093443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805134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164792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20254"/>
                  </a:ext>
                </a:extLst>
              </a:tr>
            </a:tbl>
          </a:graphicData>
        </a:graphic>
      </p:graphicFrame>
      <p:sp>
        <p:nvSpPr>
          <p:cNvPr id="48" name="Oval 47">
            <a:extLst>
              <a:ext uri="{FF2B5EF4-FFF2-40B4-BE49-F238E27FC236}">
                <a16:creationId xmlns:a16="http://schemas.microsoft.com/office/drawing/2014/main" id="{E283E61A-3F98-584B-B2AC-CD91F8F5D6F9}"/>
              </a:ext>
            </a:extLst>
          </p:cNvPr>
          <p:cNvSpPr/>
          <p:nvPr/>
        </p:nvSpPr>
        <p:spPr>
          <a:xfrm>
            <a:off x="6952643" y="4608426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CFC071-9E00-B746-9906-B9CF95DC3B83}"/>
              </a:ext>
            </a:extLst>
          </p:cNvPr>
          <p:cNvSpPr/>
          <p:nvPr/>
        </p:nvSpPr>
        <p:spPr>
          <a:xfrm>
            <a:off x="4044770" y="400934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15D7A15-DECF-7F4E-B8DE-637BA9CE4A84}"/>
              </a:ext>
            </a:extLst>
          </p:cNvPr>
          <p:cNvSpPr/>
          <p:nvPr/>
        </p:nvSpPr>
        <p:spPr>
          <a:xfrm>
            <a:off x="4046490" y="4639840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A72ED75-1436-3642-BFD3-D5AC3D9AE496}"/>
              </a:ext>
            </a:extLst>
          </p:cNvPr>
          <p:cNvSpPr/>
          <p:nvPr/>
        </p:nvSpPr>
        <p:spPr>
          <a:xfrm>
            <a:off x="4044124" y="5276914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2DFDFB3-21A7-0745-A386-257CFC95E5BA}"/>
              </a:ext>
            </a:extLst>
          </p:cNvPr>
          <p:cNvSpPr/>
          <p:nvPr/>
        </p:nvSpPr>
        <p:spPr>
          <a:xfrm>
            <a:off x="4046490" y="5900200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0997946-9D5A-2F4E-A8FE-82C4CD95FD6E}"/>
              </a:ext>
            </a:extLst>
          </p:cNvPr>
          <p:cNvSpPr/>
          <p:nvPr/>
        </p:nvSpPr>
        <p:spPr>
          <a:xfrm>
            <a:off x="5037344" y="4005038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A85A37F-4347-9A4A-9C07-92A9AB338ADB}"/>
              </a:ext>
            </a:extLst>
          </p:cNvPr>
          <p:cNvSpPr/>
          <p:nvPr/>
        </p:nvSpPr>
        <p:spPr>
          <a:xfrm>
            <a:off x="5039064" y="463553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D9C1E66-B2C1-6C4F-811F-1976B1513DFD}"/>
              </a:ext>
            </a:extLst>
          </p:cNvPr>
          <p:cNvSpPr/>
          <p:nvPr/>
        </p:nvSpPr>
        <p:spPr>
          <a:xfrm>
            <a:off x="5036698" y="527260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C605B5A-AD7E-9E47-9F84-CB6BAC570449}"/>
              </a:ext>
            </a:extLst>
          </p:cNvPr>
          <p:cNvSpPr/>
          <p:nvPr/>
        </p:nvSpPr>
        <p:spPr>
          <a:xfrm>
            <a:off x="5984462" y="3991070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C7B8005-F792-9340-B5AB-6858E7937BA2}"/>
              </a:ext>
            </a:extLst>
          </p:cNvPr>
          <p:cNvSpPr/>
          <p:nvPr/>
        </p:nvSpPr>
        <p:spPr>
          <a:xfrm>
            <a:off x="5986182" y="4621564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5C93693-D489-DD46-B930-DA1959172CAF}"/>
              </a:ext>
            </a:extLst>
          </p:cNvPr>
          <p:cNvSpPr/>
          <p:nvPr/>
        </p:nvSpPr>
        <p:spPr>
          <a:xfrm>
            <a:off x="5983816" y="5258638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232D6F5-CB5C-474B-9FAD-52CCE563C6E7}"/>
              </a:ext>
            </a:extLst>
          </p:cNvPr>
          <p:cNvSpPr/>
          <p:nvPr/>
        </p:nvSpPr>
        <p:spPr>
          <a:xfrm>
            <a:off x="5986182" y="5881924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7FD9ADC-5FB9-6040-A595-B9002F992384}"/>
              </a:ext>
            </a:extLst>
          </p:cNvPr>
          <p:cNvSpPr/>
          <p:nvPr/>
        </p:nvSpPr>
        <p:spPr>
          <a:xfrm>
            <a:off x="6961232" y="3982309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33E59C6-1F4F-A640-AFC4-0DAFCF0BC590}"/>
              </a:ext>
            </a:extLst>
          </p:cNvPr>
          <p:cNvSpPr/>
          <p:nvPr/>
        </p:nvSpPr>
        <p:spPr>
          <a:xfrm>
            <a:off x="6962952" y="4612803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5B5D867-2C17-394D-B944-6057A9E96170}"/>
              </a:ext>
            </a:extLst>
          </p:cNvPr>
          <p:cNvSpPr/>
          <p:nvPr/>
        </p:nvSpPr>
        <p:spPr>
          <a:xfrm>
            <a:off x="6960586" y="5249877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5A6C698-C62F-924D-9565-0B4023EDBD23}"/>
              </a:ext>
            </a:extLst>
          </p:cNvPr>
          <p:cNvSpPr/>
          <p:nvPr/>
        </p:nvSpPr>
        <p:spPr>
          <a:xfrm>
            <a:off x="6962952" y="5873163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0FDDCA-6A00-6043-88E0-83EA428CCBCE}"/>
              </a:ext>
            </a:extLst>
          </p:cNvPr>
          <p:cNvSpPr/>
          <p:nvPr/>
        </p:nvSpPr>
        <p:spPr>
          <a:xfrm>
            <a:off x="7928281" y="400441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D645709-D626-A145-884E-9CA601F5A596}"/>
              </a:ext>
            </a:extLst>
          </p:cNvPr>
          <p:cNvSpPr/>
          <p:nvPr/>
        </p:nvSpPr>
        <p:spPr>
          <a:xfrm>
            <a:off x="7930001" y="463490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0207CE9-04C0-DB4A-9C77-FBB2B35BCCCE}"/>
              </a:ext>
            </a:extLst>
          </p:cNvPr>
          <p:cNvSpPr/>
          <p:nvPr/>
        </p:nvSpPr>
        <p:spPr>
          <a:xfrm>
            <a:off x="7927635" y="5271980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6B53A86-27E8-5E48-BFA5-4C62A1DC875B}"/>
              </a:ext>
            </a:extLst>
          </p:cNvPr>
          <p:cNvSpPr/>
          <p:nvPr/>
        </p:nvSpPr>
        <p:spPr>
          <a:xfrm>
            <a:off x="7930001" y="589526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C123F4C-781C-F94C-BDFC-300E0F205530}"/>
              </a:ext>
            </a:extLst>
          </p:cNvPr>
          <p:cNvSpPr/>
          <p:nvPr/>
        </p:nvSpPr>
        <p:spPr>
          <a:xfrm>
            <a:off x="5981837" y="3355807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EABC07F-95F8-4446-B9CA-666E23FC21BE}"/>
              </a:ext>
            </a:extLst>
          </p:cNvPr>
          <p:cNvSpPr/>
          <p:nvPr/>
        </p:nvSpPr>
        <p:spPr>
          <a:xfrm>
            <a:off x="6960586" y="334778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50ECD11-2155-7F4E-934A-AF4556901E6E}"/>
              </a:ext>
            </a:extLst>
          </p:cNvPr>
          <p:cNvSpPr/>
          <p:nvPr/>
        </p:nvSpPr>
        <p:spPr>
          <a:xfrm>
            <a:off x="7916872" y="334484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8353C86-389D-CC45-A173-EFC774593EE3}"/>
              </a:ext>
            </a:extLst>
          </p:cNvPr>
          <p:cNvSpPr/>
          <p:nvPr/>
        </p:nvSpPr>
        <p:spPr>
          <a:xfrm>
            <a:off x="8097058" y="3109000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A9296DE-F345-3F4A-98E8-244243D4EE60}"/>
              </a:ext>
            </a:extLst>
          </p:cNvPr>
          <p:cNvSpPr/>
          <p:nvPr/>
        </p:nvSpPr>
        <p:spPr>
          <a:xfrm>
            <a:off x="3924420" y="6119079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B34388-7247-3641-8BC2-16EB1F7129E1}"/>
              </a:ext>
            </a:extLst>
          </p:cNvPr>
          <p:cNvCxnSpPr>
            <a:cxnSpLocks/>
          </p:cNvCxnSpPr>
          <p:nvPr/>
        </p:nvCxnSpPr>
        <p:spPr>
          <a:xfrm flipV="1">
            <a:off x="4262000" y="3521088"/>
            <a:ext cx="3654872" cy="2360836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C3E95B-20C0-5F48-A399-2417D2F8548A}"/>
              </a:ext>
            </a:extLst>
          </p:cNvPr>
          <p:cNvCxnSpPr/>
          <p:nvPr/>
        </p:nvCxnSpPr>
        <p:spPr>
          <a:xfrm flipH="1">
            <a:off x="1316736" y="2831634"/>
            <a:ext cx="3108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75784F-A511-594E-922A-21BD97032D30}"/>
              </a:ext>
            </a:extLst>
          </p:cNvPr>
          <p:cNvCxnSpPr/>
          <p:nvPr/>
        </p:nvCxnSpPr>
        <p:spPr>
          <a:xfrm flipH="1">
            <a:off x="1316736" y="3468852"/>
            <a:ext cx="3108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506AC8-6D41-254A-8EF9-B636C8EACC48}"/>
              </a:ext>
            </a:extLst>
          </p:cNvPr>
          <p:cNvCxnSpPr/>
          <p:nvPr/>
        </p:nvCxnSpPr>
        <p:spPr>
          <a:xfrm>
            <a:off x="1377950" y="2794000"/>
            <a:ext cx="0" cy="7270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25E73D-A7CC-C343-9B2E-287E88CEE62C}"/>
                  </a:ext>
                </a:extLst>
              </p:cNvPr>
              <p:cNvSpPr txBox="1"/>
              <p:nvPr/>
            </p:nvSpPr>
            <p:spPr>
              <a:xfrm>
                <a:off x="739316" y="2837442"/>
                <a:ext cx="601703" cy="672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25E73D-A7CC-C343-9B2E-287E88CEE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16" y="2837442"/>
                <a:ext cx="601703" cy="6726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F90F77-7104-504C-A78C-845B7DD94EF7}"/>
              </a:ext>
            </a:extLst>
          </p:cNvPr>
          <p:cNvCxnSpPr>
            <a:cxnSpLocks/>
          </p:cNvCxnSpPr>
          <p:nvPr/>
        </p:nvCxnSpPr>
        <p:spPr>
          <a:xfrm>
            <a:off x="2088470" y="2785424"/>
            <a:ext cx="1192834" cy="780569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B5229CA-A841-BB41-9697-7EFCD167623E}"/>
                  </a:ext>
                </a:extLst>
              </p:cNvPr>
              <p:cNvSpPr txBox="1"/>
              <p:nvPr/>
            </p:nvSpPr>
            <p:spPr>
              <a:xfrm>
                <a:off x="2565073" y="2871595"/>
                <a:ext cx="6017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B5229CA-A841-BB41-9697-7EFCD1676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073" y="2871595"/>
                <a:ext cx="60170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8F0A7B-9E32-9946-8CFD-412DE9B6914B}"/>
              </a:ext>
            </a:extLst>
          </p:cNvPr>
          <p:cNvCxnSpPr>
            <a:cxnSpLocks/>
            <a:endCxn id="86" idx="7"/>
          </p:cNvCxnSpPr>
          <p:nvPr/>
        </p:nvCxnSpPr>
        <p:spPr>
          <a:xfrm flipH="1">
            <a:off x="4087136" y="3283790"/>
            <a:ext cx="4006988" cy="28637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D090C67-C572-5D42-BD77-086886F0B3FB}"/>
                  </a:ext>
                </a:extLst>
              </p:cNvPr>
              <p:cNvSpPr txBox="1"/>
              <p:nvPr/>
            </p:nvSpPr>
            <p:spPr>
              <a:xfrm>
                <a:off x="618068" y="3674395"/>
                <a:ext cx="1157561" cy="518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(In R</a:t>
                </a:r>
                <a:r>
                  <a:rPr lang="en-US" baseline="30000" dirty="0">
                    <a:ea typeface="Cambria Math" panose="02040503050406030204" pitchFamily="18" charset="0"/>
                  </a:rPr>
                  <a:t>d</a:t>
                </a:r>
                <a:r>
                  <a:rPr lang="en-US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D090C67-C572-5D42-BD77-086886F0B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68" y="3674395"/>
                <a:ext cx="1157561" cy="518860"/>
              </a:xfrm>
              <a:prstGeom prst="rect">
                <a:avLst/>
              </a:prstGeom>
              <a:blipFill>
                <a:blip r:embed="rId5"/>
                <a:stretch>
                  <a:fillRect l="-4348" r="-3261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3360EF5-1ED4-EB41-9375-041339469410}"/>
                  </a:ext>
                </a:extLst>
              </p:cNvPr>
              <p:cNvSpPr txBox="1"/>
              <p:nvPr/>
            </p:nvSpPr>
            <p:spPr>
              <a:xfrm>
                <a:off x="9246132" y="2744743"/>
                <a:ext cx="2557944" cy="724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#grid-points = O(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aseline="30000" dirty="0"/>
                  <a:t>d</a:t>
                </a: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3360EF5-1ED4-EB41-9375-041339469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132" y="2744743"/>
                <a:ext cx="2557944" cy="724109"/>
              </a:xfrm>
              <a:prstGeom prst="rect">
                <a:avLst/>
              </a:prstGeom>
              <a:blipFill>
                <a:blip r:embed="rId6"/>
                <a:stretch>
                  <a:fillRect l="-2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7B7F126-7F68-534C-B6A2-93FF00F5F243}"/>
                  </a:ext>
                </a:extLst>
              </p:cNvPr>
              <p:cNvSpPr txBox="1"/>
              <p:nvPr/>
            </p:nvSpPr>
            <p:spPr>
              <a:xfrm>
                <a:off x="10546970" y="3521088"/>
                <a:ext cx="1179234" cy="586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= O(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</m:num>
                      <m:den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aseline="30000" dirty="0"/>
                  <a:t>d</a:t>
                </a: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7B7F126-7F68-534C-B6A2-93FF00F5F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6970" y="3521088"/>
                <a:ext cx="1179234" cy="586827"/>
              </a:xfrm>
              <a:prstGeom prst="rect">
                <a:avLst/>
              </a:prstGeom>
              <a:blipFill>
                <a:blip r:embed="rId7"/>
                <a:stretch>
                  <a:fillRect l="-4255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4C6CF5D-2218-9647-A83C-7284F59742B8}"/>
                  </a:ext>
                </a:extLst>
              </p:cNvPr>
              <p:cNvSpPr txBox="1"/>
              <p:nvPr/>
            </p:nvSpPr>
            <p:spPr>
              <a:xfrm>
                <a:off x="9301565" y="4143649"/>
                <a:ext cx="2490810" cy="582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𝑣𝑜𝑙𝑢𝑚𝑒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𝑏𝑜𝑢𝑛𝑑𝑖𝑛𝑔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𝑏𝑜𝑥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𝑣𝑜𝑙𝑢𝑚𝑒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𝑔𝑟𝑖𝑑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𝑏𝑜𝑥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4C6CF5D-2218-9647-A83C-7284F5974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565" y="4143649"/>
                <a:ext cx="2490810" cy="582660"/>
              </a:xfrm>
              <a:prstGeom prst="rect">
                <a:avLst/>
              </a:prstGeom>
              <a:blipFill>
                <a:blip r:embed="rId8"/>
                <a:stretch>
                  <a:fillRect l="-253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DD3B8B7-0902-8A43-9E50-513260867AD7}"/>
                  </a:ext>
                </a:extLst>
              </p:cNvPr>
              <p:cNvSpPr txBox="1"/>
              <p:nvPr/>
            </p:nvSpPr>
            <p:spPr>
              <a:xfrm>
                <a:off x="9301565" y="5366954"/>
                <a:ext cx="26445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Time: O(#grid-points </a:t>
                </a:r>
                <a:r>
                  <a:rPr lang="en-US" sz="2000" baseline="30000" dirty="0"/>
                  <a:t>2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DD3B8B7-0902-8A43-9E50-513260867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565" y="5366954"/>
                <a:ext cx="2644506" cy="400110"/>
              </a:xfrm>
              <a:prstGeom prst="rect">
                <a:avLst/>
              </a:prstGeom>
              <a:blipFill>
                <a:blip r:embed="rId9"/>
                <a:stretch>
                  <a:fillRect l="-2392" t="-6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183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/>
          </a:bodyPr>
          <a:lstStyle/>
          <a:p>
            <a:r>
              <a:rPr lang="en-US" sz="2400" dirty="0"/>
              <a:t>Direction partitioning [Agarwal at 1992]</a:t>
            </a:r>
          </a:p>
          <a:p>
            <a:pPr lvl="1"/>
            <a:r>
              <a:rPr lang="en-US" sz="2000" dirty="0"/>
              <a:t>Partition space into unit direction vectors</a:t>
            </a:r>
          </a:p>
          <a:p>
            <a:pPr lvl="1"/>
            <a:r>
              <a:rPr lang="en-US" sz="2000" dirty="0"/>
              <a:t>Find extreme points along each direction vector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7F7B655-75DC-2A49-ACB0-BB8F8F5002DF}"/>
              </a:ext>
            </a:extLst>
          </p:cNvPr>
          <p:cNvSpPr/>
          <p:nvPr/>
        </p:nvSpPr>
        <p:spPr>
          <a:xfrm>
            <a:off x="1841972" y="438022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EB121ED-6B8E-E740-B6F6-CE6A0EBE3954}"/>
              </a:ext>
            </a:extLst>
          </p:cNvPr>
          <p:cNvSpPr/>
          <p:nvPr/>
        </p:nvSpPr>
        <p:spPr>
          <a:xfrm>
            <a:off x="1991063" y="494095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624D06B-9D78-7244-B856-282973C3DF85}"/>
              </a:ext>
            </a:extLst>
          </p:cNvPr>
          <p:cNvSpPr/>
          <p:nvPr/>
        </p:nvSpPr>
        <p:spPr>
          <a:xfrm>
            <a:off x="1626305" y="513507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F56D96EB-3846-FC4D-B2C6-C1209DE82DFB}"/>
              </a:ext>
            </a:extLst>
          </p:cNvPr>
          <p:cNvSpPr/>
          <p:nvPr/>
        </p:nvSpPr>
        <p:spPr>
          <a:xfrm>
            <a:off x="3412122" y="464375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9C0F3AD6-5BCB-234D-9E16-758130A47C92}"/>
              </a:ext>
            </a:extLst>
          </p:cNvPr>
          <p:cNvSpPr/>
          <p:nvPr/>
        </p:nvSpPr>
        <p:spPr>
          <a:xfrm>
            <a:off x="2339312" y="504592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E0C72362-C49A-C34D-8890-E8621B929A01}"/>
              </a:ext>
            </a:extLst>
          </p:cNvPr>
          <p:cNvSpPr/>
          <p:nvPr/>
        </p:nvSpPr>
        <p:spPr>
          <a:xfrm>
            <a:off x="4087833" y="541246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F73C86F-CEE5-4F4B-8FA3-6561BDE5D8EF}"/>
              </a:ext>
            </a:extLst>
          </p:cNvPr>
          <p:cNvSpPr/>
          <p:nvPr/>
        </p:nvSpPr>
        <p:spPr>
          <a:xfrm>
            <a:off x="2180259" y="397245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5D8B1507-797F-F64B-B9F8-CB8FC639D0D8}"/>
              </a:ext>
            </a:extLst>
          </p:cNvPr>
          <p:cNvSpPr/>
          <p:nvPr/>
        </p:nvSpPr>
        <p:spPr>
          <a:xfrm>
            <a:off x="4070303" y="343457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E20A00C-3EC7-7D4D-8CCB-FD5D3EA5F327}"/>
              </a:ext>
            </a:extLst>
          </p:cNvPr>
          <p:cNvSpPr/>
          <p:nvPr/>
        </p:nvSpPr>
        <p:spPr>
          <a:xfrm>
            <a:off x="4219394" y="399530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4F7B33BA-006B-664C-AE41-8024291F0850}"/>
              </a:ext>
            </a:extLst>
          </p:cNvPr>
          <p:cNvSpPr/>
          <p:nvPr/>
        </p:nvSpPr>
        <p:spPr>
          <a:xfrm>
            <a:off x="3854636" y="418942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003CFAC9-AC51-0249-99EE-D93E5733484F}"/>
              </a:ext>
            </a:extLst>
          </p:cNvPr>
          <p:cNvSpPr/>
          <p:nvPr/>
        </p:nvSpPr>
        <p:spPr>
          <a:xfrm>
            <a:off x="5894260" y="327803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1749F646-C292-4842-BAD8-739189100AD8}"/>
              </a:ext>
            </a:extLst>
          </p:cNvPr>
          <p:cNvSpPr/>
          <p:nvPr/>
        </p:nvSpPr>
        <p:spPr>
          <a:xfrm>
            <a:off x="4567643" y="410027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C15D6216-E52D-224D-B20B-807BEB1BFFCA}"/>
              </a:ext>
            </a:extLst>
          </p:cNvPr>
          <p:cNvSpPr/>
          <p:nvPr/>
        </p:nvSpPr>
        <p:spPr>
          <a:xfrm>
            <a:off x="5047802" y="566179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179FE33-4E41-064A-80AD-197E76B77249}"/>
              </a:ext>
            </a:extLst>
          </p:cNvPr>
          <p:cNvSpPr/>
          <p:nvPr/>
        </p:nvSpPr>
        <p:spPr>
          <a:xfrm>
            <a:off x="4889838" y="525072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CD1ACED4-58F6-7945-9D03-3E383EAE343B}"/>
              </a:ext>
            </a:extLst>
          </p:cNvPr>
          <p:cNvSpPr/>
          <p:nvPr/>
        </p:nvSpPr>
        <p:spPr>
          <a:xfrm>
            <a:off x="1702755" y="553326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AAF9F871-5A07-CB41-9110-48BE45E1941A}"/>
              </a:ext>
            </a:extLst>
          </p:cNvPr>
          <p:cNvSpPr/>
          <p:nvPr/>
        </p:nvSpPr>
        <p:spPr>
          <a:xfrm>
            <a:off x="5779124" y="570364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2AD4BB48-C22C-0A4D-A272-AC1AAC4DE42A}"/>
              </a:ext>
            </a:extLst>
          </p:cNvPr>
          <p:cNvSpPr/>
          <p:nvPr/>
        </p:nvSpPr>
        <p:spPr>
          <a:xfrm>
            <a:off x="2111382" y="555336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73B014A4-BEF9-9C45-9DF6-4D7433959176}"/>
              </a:ext>
            </a:extLst>
          </p:cNvPr>
          <p:cNvSpPr/>
          <p:nvPr/>
        </p:nvSpPr>
        <p:spPr>
          <a:xfrm>
            <a:off x="2945713" y="570364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6C855079-E4BA-2C4A-9701-F83EFEC8E4F5}"/>
              </a:ext>
            </a:extLst>
          </p:cNvPr>
          <p:cNvSpPr/>
          <p:nvPr/>
        </p:nvSpPr>
        <p:spPr>
          <a:xfrm>
            <a:off x="1721622" y="628811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2FF8B8CF-A26D-9E44-A498-1767995E234E}"/>
              </a:ext>
            </a:extLst>
          </p:cNvPr>
          <p:cNvSpPr/>
          <p:nvPr/>
        </p:nvSpPr>
        <p:spPr>
          <a:xfrm>
            <a:off x="3613292" y="349496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9AE4D7D-C6AB-B647-8819-020152C14012}"/>
              </a:ext>
            </a:extLst>
          </p:cNvPr>
          <p:cNvSpPr/>
          <p:nvPr/>
        </p:nvSpPr>
        <p:spPr>
          <a:xfrm>
            <a:off x="2540482" y="389712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F7A72E32-3EA3-FF43-AA6F-BBFF06D568E2}"/>
              </a:ext>
            </a:extLst>
          </p:cNvPr>
          <p:cNvSpPr/>
          <p:nvPr/>
        </p:nvSpPr>
        <p:spPr>
          <a:xfrm>
            <a:off x="4289003" y="426367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49A9172C-52C9-7E42-B000-7F02661CE9E9}"/>
              </a:ext>
            </a:extLst>
          </p:cNvPr>
          <p:cNvSpPr/>
          <p:nvPr/>
        </p:nvSpPr>
        <p:spPr>
          <a:xfrm>
            <a:off x="2635799" y="445779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22E1F2F2-AD7B-E247-9E79-E37B7B357096}"/>
              </a:ext>
            </a:extLst>
          </p:cNvPr>
          <p:cNvSpPr/>
          <p:nvPr/>
        </p:nvSpPr>
        <p:spPr>
          <a:xfrm>
            <a:off x="5054764" y="324045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266FB0EF-782A-E14D-8303-62DFC4736934}"/>
              </a:ext>
            </a:extLst>
          </p:cNvPr>
          <p:cNvSpPr/>
          <p:nvPr/>
        </p:nvSpPr>
        <p:spPr>
          <a:xfrm>
            <a:off x="4410028" y="323401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7BD73A06-3B55-A444-945E-F54B5E2A4415}"/>
              </a:ext>
            </a:extLst>
          </p:cNvPr>
          <p:cNvSpPr/>
          <p:nvPr/>
        </p:nvSpPr>
        <p:spPr>
          <a:xfrm>
            <a:off x="4758277" y="3671817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2ED67053-6DCB-2340-BF61-7B7E83085723}"/>
              </a:ext>
            </a:extLst>
          </p:cNvPr>
          <p:cNvSpPr/>
          <p:nvPr/>
        </p:nvSpPr>
        <p:spPr>
          <a:xfrm>
            <a:off x="4864130" y="433935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19887978-05DA-114A-8F13-698D6993F920}"/>
              </a:ext>
            </a:extLst>
          </p:cNvPr>
          <p:cNvSpPr/>
          <p:nvPr/>
        </p:nvSpPr>
        <p:spPr>
          <a:xfrm>
            <a:off x="3385362" y="400240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67B6B6BD-C328-D740-AFB4-C301EA5E219C}"/>
              </a:ext>
            </a:extLst>
          </p:cNvPr>
          <p:cNvSpPr/>
          <p:nvPr/>
        </p:nvSpPr>
        <p:spPr>
          <a:xfrm>
            <a:off x="4352727" y="502496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1A8CCE8F-9370-C244-8AFF-3D8BEB442042}"/>
              </a:ext>
            </a:extLst>
          </p:cNvPr>
          <p:cNvSpPr/>
          <p:nvPr/>
        </p:nvSpPr>
        <p:spPr>
          <a:xfrm>
            <a:off x="3412122" y="464375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EE40FB48-A320-1A4A-8C5F-042BCA0EA891}"/>
              </a:ext>
            </a:extLst>
          </p:cNvPr>
          <p:cNvSpPr/>
          <p:nvPr/>
        </p:nvSpPr>
        <p:spPr>
          <a:xfrm>
            <a:off x="2339312" y="504592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231B95BF-C668-9C4F-8457-7048627D7759}"/>
              </a:ext>
            </a:extLst>
          </p:cNvPr>
          <p:cNvSpPr/>
          <p:nvPr/>
        </p:nvSpPr>
        <p:spPr>
          <a:xfrm>
            <a:off x="4087833" y="541246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C556B80F-FE02-4444-9706-9D7F3C28E451}"/>
              </a:ext>
            </a:extLst>
          </p:cNvPr>
          <p:cNvSpPr/>
          <p:nvPr/>
        </p:nvSpPr>
        <p:spPr>
          <a:xfrm>
            <a:off x="3288199" y="599943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A9D51165-42F4-7C4A-B043-21ECEF8415B8}"/>
              </a:ext>
            </a:extLst>
          </p:cNvPr>
          <p:cNvSpPr/>
          <p:nvPr/>
        </p:nvSpPr>
        <p:spPr>
          <a:xfrm>
            <a:off x="4219394" y="399530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21B2AE9-D8F2-614D-86DD-B254F363A37A}"/>
              </a:ext>
            </a:extLst>
          </p:cNvPr>
          <p:cNvSpPr/>
          <p:nvPr/>
        </p:nvSpPr>
        <p:spPr>
          <a:xfrm>
            <a:off x="3854636" y="418942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896FE797-980E-6647-BF2C-8C0E9D53B79D}"/>
              </a:ext>
            </a:extLst>
          </p:cNvPr>
          <p:cNvSpPr/>
          <p:nvPr/>
        </p:nvSpPr>
        <p:spPr>
          <a:xfrm>
            <a:off x="4567643" y="410027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87950B79-81E4-1B4E-A1AB-9B98E1E49AE0}"/>
              </a:ext>
            </a:extLst>
          </p:cNvPr>
          <p:cNvSpPr/>
          <p:nvPr/>
        </p:nvSpPr>
        <p:spPr>
          <a:xfrm>
            <a:off x="4889838" y="525072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B6E92840-4E68-D144-A4DB-E5357BE2D3DB}"/>
              </a:ext>
            </a:extLst>
          </p:cNvPr>
          <p:cNvSpPr/>
          <p:nvPr/>
        </p:nvSpPr>
        <p:spPr>
          <a:xfrm>
            <a:off x="2850396" y="516723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0E17BBDA-5C82-F944-88F0-A4BA47E43B2A}"/>
              </a:ext>
            </a:extLst>
          </p:cNvPr>
          <p:cNvSpPr/>
          <p:nvPr/>
        </p:nvSpPr>
        <p:spPr>
          <a:xfrm>
            <a:off x="3992447" y="626834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582C2212-C73A-524C-8490-8BF97F4958C7}"/>
              </a:ext>
            </a:extLst>
          </p:cNvPr>
          <p:cNvSpPr/>
          <p:nvPr/>
        </p:nvSpPr>
        <p:spPr>
          <a:xfrm>
            <a:off x="4749845" y="477745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997C2ED9-F99A-CE4D-B949-E780EC8C4F28}"/>
              </a:ext>
            </a:extLst>
          </p:cNvPr>
          <p:cNvSpPr/>
          <p:nvPr/>
        </p:nvSpPr>
        <p:spPr>
          <a:xfrm>
            <a:off x="3677035" y="5179627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B52AF65E-A6C5-7947-BBBD-82EEAA20AE63}"/>
              </a:ext>
            </a:extLst>
          </p:cNvPr>
          <p:cNvSpPr/>
          <p:nvPr/>
        </p:nvSpPr>
        <p:spPr>
          <a:xfrm>
            <a:off x="5652434" y="530875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7BC70BD7-E9ED-4548-8252-F125A17A9483}"/>
              </a:ext>
            </a:extLst>
          </p:cNvPr>
          <p:cNvSpPr/>
          <p:nvPr/>
        </p:nvSpPr>
        <p:spPr>
          <a:xfrm>
            <a:off x="3772352" y="574029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4A818A8-0514-FB48-8DFF-B427B39EB164}"/>
              </a:ext>
            </a:extLst>
          </p:cNvPr>
          <p:cNvSpPr/>
          <p:nvPr/>
        </p:nvSpPr>
        <p:spPr>
          <a:xfrm>
            <a:off x="5557117" y="412901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AA20CB33-2835-E447-AB8F-FAEE5A9E210C}"/>
              </a:ext>
            </a:extLst>
          </p:cNvPr>
          <p:cNvSpPr/>
          <p:nvPr/>
        </p:nvSpPr>
        <p:spPr>
          <a:xfrm>
            <a:off x="5192359" y="432313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49FCF6D8-EC0E-7D42-A96E-E8294B4BAEEC}"/>
              </a:ext>
            </a:extLst>
          </p:cNvPr>
          <p:cNvSpPr/>
          <p:nvPr/>
        </p:nvSpPr>
        <p:spPr>
          <a:xfrm>
            <a:off x="5905366" y="423398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ADD27B4D-049C-CF46-A893-DCE601E6D856}"/>
              </a:ext>
            </a:extLst>
          </p:cNvPr>
          <p:cNvSpPr/>
          <p:nvPr/>
        </p:nvSpPr>
        <p:spPr>
          <a:xfrm>
            <a:off x="5621036" y="486817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3F8968E7-47D7-9C4B-87BE-6CD2E597C304}"/>
              </a:ext>
            </a:extLst>
          </p:cNvPr>
          <p:cNvSpPr/>
          <p:nvPr/>
        </p:nvSpPr>
        <p:spPr>
          <a:xfrm>
            <a:off x="4521915" y="528490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E700E47F-DC1C-3A4E-9BB0-11E67A52D022}"/>
              </a:ext>
            </a:extLst>
          </p:cNvPr>
          <p:cNvSpPr/>
          <p:nvPr/>
        </p:nvSpPr>
        <p:spPr>
          <a:xfrm>
            <a:off x="5424504" y="581619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2DF722DD-06E2-BF4F-9D4A-3DCD48AD8735}"/>
              </a:ext>
            </a:extLst>
          </p:cNvPr>
          <p:cNvSpPr/>
          <p:nvPr/>
        </p:nvSpPr>
        <p:spPr>
          <a:xfrm>
            <a:off x="4557530" y="586490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5400EDF-8D85-7042-BA66-3AA6AEC05B6C}"/>
              </a:ext>
            </a:extLst>
          </p:cNvPr>
          <p:cNvCxnSpPr>
            <a:cxnSpLocks/>
            <a:stCxn id="134" idx="7"/>
            <a:endCxn id="126" idx="3"/>
          </p:cNvCxnSpPr>
          <p:nvPr/>
        </p:nvCxnSpPr>
        <p:spPr>
          <a:xfrm flipV="1">
            <a:off x="1884338" y="3443725"/>
            <a:ext cx="4037840" cy="287281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6A8B7B82-F176-3441-AFD0-F01C7EAF69B9}"/>
              </a:ext>
            </a:extLst>
          </p:cNvPr>
          <p:cNvSpPr/>
          <p:nvPr/>
        </p:nvSpPr>
        <p:spPr>
          <a:xfrm>
            <a:off x="3565896" y="4653906"/>
            <a:ext cx="8771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D(S)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5913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Diameter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/>
          </a:bodyPr>
          <a:lstStyle/>
          <a:p>
            <a:r>
              <a:rPr lang="en-US" sz="2400" dirty="0"/>
              <a:t>Direction partitioning [Agarwal at 1992]</a:t>
            </a:r>
          </a:p>
          <a:p>
            <a:pPr lvl="1"/>
            <a:r>
              <a:rPr lang="en-US" sz="2000" dirty="0"/>
              <a:t>Partition space into unit direction vectors</a:t>
            </a:r>
          </a:p>
          <a:p>
            <a:pPr lvl="1"/>
            <a:r>
              <a:rPr lang="en-US" sz="2000" dirty="0"/>
              <a:t>Find extreme points along each direction vector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E36F1DFF-15E4-2848-9D1D-244316BFAA9A}"/>
              </a:ext>
            </a:extLst>
          </p:cNvPr>
          <p:cNvSpPr/>
          <p:nvPr/>
        </p:nvSpPr>
        <p:spPr>
          <a:xfrm>
            <a:off x="1841972" y="438022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D752B6D-D7F4-B145-905B-40848A1F5520}"/>
              </a:ext>
            </a:extLst>
          </p:cNvPr>
          <p:cNvSpPr/>
          <p:nvPr/>
        </p:nvSpPr>
        <p:spPr>
          <a:xfrm>
            <a:off x="1991063" y="494095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EF0F92E6-4C58-0E4E-A00E-64B62929F38A}"/>
              </a:ext>
            </a:extLst>
          </p:cNvPr>
          <p:cNvSpPr/>
          <p:nvPr/>
        </p:nvSpPr>
        <p:spPr>
          <a:xfrm>
            <a:off x="1626305" y="513507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587A64B-98F9-564A-BCF8-F2B5EC1BC264}"/>
              </a:ext>
            </a:extLst>
          </p:cNvPr>
          <p:cNvSpPr/>
          <p:nvPr/>
        </p:nvSpPr>
        <p:spPr>
          <a:xfrm>
            <a:off x="3412122" y="464375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584E57A-39ED-A141-950A-FF562D53B2C6}"/>
              </a:ext>
            </a:extLst>
          </p:cNvPr>
          <p:cNvSpPr/>
          <p:nvPr/>
        </p:nvSpPr>
        <p:spPr>
          <a:xfrm>
            <a:off x="2339312" y="504592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09D3E55B-F677-6340-9E03-7F024AF5CF77}"/>
              </a:ext>
            </a:extLst>
          </p:cNvPr>
          <p:cNvSpPr/>
          <p:nvPr/>
        </p:nvSpPr>
        <p:spPr>
          <a:xfrm>
            <a:off x="4087833" y="541246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EB996389-ACEE-874C-8584-DD01A137364A}"/>
              </a:ext>
            </a:extLst>
          </p:cNvPr>
          <p:cNvSpPr/>
          <p:nvPr/>
        </p:nvSpPr>
        <p:spPr>
          <a:xfrm>
            <a:off x="2180259" y="397245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F4A48E3D-FC6A-B246-9FA8-839C71209BFB}"/>
              </a:ext>
            </a:extLst>
          </p:cNvPr>
          <p:cNvSpPr/>
          <p:nvPr/>
        </p:nvSpPr>
        <p:spPr>
          <a:xfrm>
            <a:off x="4070303" y="343457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E6548179-35E9-F344-90E4-5B16CCC7952F}"/>
              </a:ext>
            </a:extLst>
          </p:cNvPr>
          <p:cNvSpPr/>
          <p:nvPr/>
        </p:nvSpPr>
        <p:spPr>
          <a:xfrm>
            <a:off x="4219394" y="399530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2B7101AC-6545-224B-BD4F-94FFC83CC7AC}"/>
              </a:ext>
            </a:extLst>
          </p:cNvPr>
          <p:cNvSpPr/>
          <p:nvPr/>
        </p:nvSpPr>
        <p:spPr>
          <a:xfrm>
            <a:off x="3854636" y="418942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A370DC8D-B0B6-8E4D-B516-0D7250F2EF75}"/>
              </a:ext>
            </a:extLst>
          </p:cNvPr>
          <p:cNvSpPr/>
          <p:nvPr/>
        </p:nvSpPr>
        <p:spPr>
          <a:xfrm>
            <a:off x="5894260" y="327803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1F3FFBD3-D40E-1848-98E2-16A76EEB5A2B}"/>
              </a:ext>
            </a:extLst>
          </p:cNvPr>
          <p:cNvSpPr/>
          <p:nvPr/>
        </p:nvSpPr>
        <p:spPr>
          <a:xfrm>
            <a:off x="4567643" y="410027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6B6CD36-0858-E242-ABE1-69F8A3FAC0F0}"/>
              </a:ext>
            </a:extLst>
          </p:cNvPr>
          <p:cNvSpPr/>
          <p:nvPr/>
        </p:nvSpPr>
        <p:spPr>
          <a:xfrm>
            <a:off x="5047802" y="566179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2D8F63CD-AC45-224E-9BFB-B6430E8F620B}"/>
              </a:ext>
            </a:extLst>
          </p:cNvPr>
          <p:cNvSpPr/>
          <p:nvPr/>
        </p:nvSpPr>
        <p:spPr>
          <a:xfrm>
            <a:off x="4889838" y="525072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CEAC7160-86EF-F745-B05C-B8208CD6EEFA}"/>
              </a:ext>
            </a:extLst>
          </p:cNvPr>
          <p:cNvSpPr/>
          <p:nvPr/>
        </p:nvSpPr>
        <p:spPr>
          <a:xfrm>
            <a:off x="1702755" y="553326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5FD9DFF4-BFCF-2847-BF24-C50EF468B5CE}"/>
              </a:ext>
            </a:extLst>
          </p:cNvPr>
          <p:cNvSpPr/>
          <p:nvPr/>
        </p:nvSpPr>
        <p:spPr>
          <a:xfrm>
            <a:off x="5779124" y="570364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AB979907-367C-284E-B1CC-79451E00445F}"/>
              </a:ext>
            </a:extLst>
          </p:cNvPr>
          <p:cNvSpPr/>
          <p:nvPr/>
        </p:nvSpPr>
        <p:spPr>
          <a:xfrm>
            <a:off x="2111382" y="555336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B7959B36-F16E-E349-B9DC-430A7C328FFB}"/>
              </a:ext>
            </a:extLst>
          </p:cNvPr>
          <p:cNvSpPr/>
          <p:nvPr/>
        </p:nvSpPr>
        <p:spPr>
          <a:xfrm>
            <a:off x="2945713" y="570364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D2D2E15D-E254-F446-B0E6-88D6BAFF06BF}"/>
              </a:ext>
            </a:extLst>
          </p:cNvPr>
          <p:cNvSpPr/>
          <p:nvPr/>
        </p:nvSpPr>
        <p:spPr>
          <a:xfrm>
            <a:off x="1721622" y="628811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E08692A2-CB9D-944B-8296-C27A1DE54210}"/>
              </a:ext>
            </a:extLst>
          </p:cNvPr>
          <p:cNvSpPr/>
          <p:nvPr/>
        </p:nvSpPr>
        <p:spPr>
          <a:xfrm>
            <a:off x="3613292" y="349496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46F81FD9-B4BF-2A49-BE7C-86C5DD44BE82}"/>
              </a:ext>
            </a:extLst>
          </p:cNvPr>
          <p:cNvSpPr/>
          <p:nvPr/>
        </p:nvSpPr>
        <p:spPr>
          <a:xfrm>
            <a:off x="2540482" y="389712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F8ADE885-3447-AD49-B6C2-88FBB9A949C8}"/>
              </a:ext>
            </a:extLst>
          </p:cNvPr>
          <p:cNvSpPr/>
          <p:nvPr/>
        </p:nvSpPr>
        <p:spPr>
          <a:xfrm>
            <a:off x="4289003" y="426367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94BABC4C-F3C9-5942-A98A-F72568954B5A}"/>
              </a:ext>
            </a:extLst>
          </p:cNvPr>
          <p:cNvSpPr/>
          <p:nvPr/>
        </p:nvSpPr>
        <p:spPr>
          <a:xfrm>
            <a:off x="2635799" y="445779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FC172AA3-B90B-704D-A158-D2B1995F1AD3}"/>
              </a:ext>
            </a:extLst>
          </p:cNvPr>
          <p:cNvSpPr/>
          <p:nvPr/>
        </p:nvSpPr>
        <p:spPr>
          <a:xfrm>
            <a:off x="5054764" y="324045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190D7BFB-34B3-D94D-BEEB-21D521984E12}"/>
              </a:ext>
            </a:extLst>
          </p:cNvPr>
          <p:cNvSpPr/>
          <p:nvPr/>
        </p:nvSpPr>
        <p:spPr>
          <a:xfrm>
            <a:off x="4410028" y="323401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A851967D-FB6D-4444-8012-4CA79978792B}"/>
              </a:ext>
            </a:extLst>
          </p:cNvPr>
          <p:cNvSpPr/>
          <p:nvPr/>
        </p:nvSpPr>
        <p:spPr>
          <a:xfrm>
            <a:off x="4758277" y="3671817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030A856E-BC20-2045-AB63-A5B4BF736DC2}"/>
              </a:ext>
            </a:extLst>
          </p:cNvPr>
          <p:cNvSpPr/>
          <p:nvPr/>
        </p:nvSpPr>
        <p:spPr>
          <a:xfrm>
            <a:off x="4864130" y="433935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1645CBDB-98BE-2B4E-BB60-C8F2EC4D6D0A}"/>
              </a:ext>
            </a:extLst>
          </p:cNvPr>
          <p:cNvSpPr/>
          <p:nvPr/>
        </p:nvSpPr>
        <p:spPr>
          <a:xfrm>
            <a:off x="3385362" y="400240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C414CB81-4E21-D34A-94A4-065100EBC8EF}"/>
              </a:ext>
            </a:extLst>
          </p:cNvPr>
          <p:cNvSpPr/>
          <p:nvPr/>
        </p:nvSpPr>
        <p:spPr>
          <a:xfrm>
            <a:off x="4352727" y="502496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8AE49386-B86C-6D49-861C-5B6C46341CF7}"/>
              </a:ext>
            </a:extLst>
          </p:cNvPr>
          <p:cNvSpPr/>
          <p:nvPr/>
        </p:nvSpPr>
        <p:spPr>
          <a:xfrm>
            <a:off x="3412122" y="464375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F9275795-C193-7945-A71A-8FB7FA5B7438}"/>
              </a:ext>
            </a:extLst>
          </p:cNvPr>
          <p:cNvSpPr/>
          <p:nvPr/>
        </p:nvSpPr>
        <p:spPr>
          <a:xfrm>
            <a:off x="2339312" y="504592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ECB464D1-64C3-024C-A2E0-0A9574EE8770}"/>
              </a:ext>
            </a:extLst>
          </p:cNvPr>
          <p:cNvSpPr/>
          <p:nvPr/>
        </p:nvSpPr>
        <p:spPr>
          <a:xfrm>
            <a:off x="4087833" y="541246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2944B86F-DA49-9B48-B620-1DC302FA7F4E}"/>
              </a:ext>
            </a:extLst>
          </p:cNvPr>
          <p:cNvSpPr/>
          <p:nvPr/>
        </p:nvSpPr>
        <p:spPr>
          <a:xfrm>
            <a:off x="3288199" y="599943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2AD9E11C-C413-0945-99FA-CDADCADCA58C}"/>
              </a:ext>
            </a:extLst>
          </p:cNvPr>
          <p:cNvSpPr/>
          <p:nvPr/>
        </p:nvSpPr>
        <p:spPr>
          <a:xfrm>
            <a:off x="4219394" y="399530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197225E3-0101-7D41-9ADF-5FD6D6AAAEE9}"/>
              </a:ext>
            </a:extLst>
          </p:cNvPr>
          <p:cNvSpPr/>
          <p:nvPr/>
        </p:nvSpPr>
        <p:spPr>
          <a:xfrm>
            <a:off x="3854636" y="418942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617979BC-3487-8E4F-86CE-2D1A044D4285}"/>
              </a:ext>
            </a:extLst>
          </p:cNvPr>
          <p:cNvSpPr/>
          <p:nvPr/>
        </p:nvSpPr>
        <p:spPr>
          <a:xfrm>
            <a:off x="4567643" y="410027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1D0F4298-E0A3-4B43-AD2D-236D1C81DBBE}"/>
              </a:ext>
            </a:extLst>
          </p:cNvPr>
          <p:cNvSpPr/>
          <p:nvPr/>
        </p:nvSpPr>
        <p:spPr>
          <a:xfrm>
            <a:off x="4889838" y="525072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25C1F1BF-9A03-EF49-A34F-C2DA916E557E}"/>
              </a:ext>
            </a:extLst>
          </p:cNvPr>
          <p:cNvSpPr/>
          <p:nvPr/>
        </p:nvSpPr>
        <p:spPr>
          <a:xfrm>
            <a:off x="2850396" y="516723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19358ECC-8474-C848-B2CC-9B46D58D7183}"/>
              </a:ext>
            </a:extLst>
          </p:cNvPr>
          <p:cNvSpPr/>
          <p:nvPr/>
        </p:nvSpPr>
        <p:spPr>
          <a:xfrm>
            <a:off x="3992447" y="626834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8B047072-5B62-DB44-935B-CE3E0D727FFB}"/>
              </a:ext>
            </a:extLst>
          </p:cNvPr>
          <p:cNvSpPr/>
          <p:nvPr/>
        </p:nvSpPr>
        <p:spPr>
          <a:xfrm>
            <a:off x="4749845" y="477745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BC4CAA22-EBC0-614B-9C62-3489368C5B10}"/>
              </a:ext>
            </a:extLst>
          </p:cNvPr>
          <p:cNvSpPr/>
          <p:nvPr/>
        </p:nvSpPr>
        <p:spPr>
          <a:xfrm>
            <a:off x="3677035" y="5179627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0C0C1F82-2CDA-1146-8DE6-45D434F3C556}"/>
              </a:ext>
            </a:extLst>
          </p:cNvPr>
          <p:cNvSpPr/>
          <p:nvPr/>
        </p:nvSpPr>
        <p:spPr>
          <a:xfrm>
            <a:off x="5652434" y="530875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84C7C539-D15D-BA4B-9F0A-D8B2DCD209DD}"/>
              </a:ext>
            </a:extLst>
          </p:cNvPr>
          <p:cNvSpPr/>
          <p:nvPr/>
        </p:nvSpPr>
        <p:spPr>
          <a:xfrm>
            <a:off x="3772352" y="574029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25A48D59-BA5D-7F49-AA6A-B430E1D7BD4F}"/>
              </a:ext>
            </a:extLst>
          </p:cNvPr>
          <p:cNvSpPr/>
          <p:nvPr/>
        </p:nvSpPr>
        <p:spPr>
          <a:xfrm>
            <a:off x="5557117" y="412901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238003C-77F4-5E4C-B23B-04D089D33116}"/>
              </a:ext>
            </a:extLst>
          </p:cNvPr>
          <p:cNvSpPr/>
          <p:nvPr/>
        </p:nvSpPr>
        <p:spPr>
          <a:xfrm>
            <a:off x="5192359" y="432313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0D590694-B3B5-3949-8F13-8800A972429B}"/>
              </a:ext>
            </a:extLst>
          </p:cNvPr>
          <p:cNvSpPr/>
          <p:nvPr/>
        </p:nvSpPr>
        <p:spPr>
          <a:xfrm>
            <a:off x="5905366" y="423398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C21C47CA-86E7-0E47-8C4C-AC3223454042}"/>
              </a:ext>
            </a:extLst>
          </p:cNvPr>
          <p:cNvSpPr/>
          <p:nvPr/>
        </p:nvSpPr>
        <p:spPr>
          <a:xfrm>
            <a:off x="5621036" y="486817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8339DF88-D092-9F48-8E5C-0B68EF325959}"/>
              </a:ext>
            </a:extLst>
          </p:cNvPr>
          <p:cNvSpPr/>
          <p:nvPr/>
        </p:nvSpPr>
        <p:spPr>
          <a:xfrm>
            <a:off x="4521915" y="528490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C45DB4F8-1FB9-5D4C-8FF1-E195D595DAD8}"/>
              </a:ext>
            </a:extLst>
          </p:cNvPr>
          <p:cNvSpPr/>
          <p:nvPr/>
        </p:nvSpPr>
        <p:spPr>
          <a:xfrm>
            <a:off x="5424504" y="581619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A4D92C64-5DFE-D445-8E83-7EC19013E520}"/>
              </a:ext>
            </a:extLst>
          </p:cNvPr>
          <p:cNvSpPr/>
          <p:nvPr/>
        </p:nvSpPr>
        <p:spPr>
          <a:xfrm>
            <a:off x="4557530" y="586490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497E781E-2A4F-6A44-AB47-CB2CD96877DE}"/>
              </a:ext>
            </a:extLst>
          </p:cNvPr>
          <p:cNvCxnSpPr>
            <a:cxnSpLocks/>
            <a:stCxn id="138" idx="7"/>
            <a:endCxn id="130" idx="3"/>
          </p:cNvCxnSpPr>
          <p:nvPr/>
        </p:nvCxnSpPr>
        <p:spPr>
          <a:xfrm flipV="1">
            <a:off x="1884338" y="3443725"/>
            <a:ext cx="4037840" cy="287281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7B7DF6E-2CC8-B84E-BA5A-72EBE72D3953}"/>
              </a:ext>
            </a:extLst>
          </p:cNvPr>
          <p:cNvSpPr/>
          <p:nvPr/>
        </p:nvSpPr>
        <p:spPr>
          <a:xfrm>
            <a:off x="3565896" y="4653906"/>
            <a:ext cx="8771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D(S)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47EFD6B5-BE4C-8745-ABCD-9E4A1190FDA6}"/>
              </a:ext>
            </a:extLst>
          </p:cNvPr>
          <p:cNvSpPr/>
          <p:nvPr/>
        </p:nvSpPr>
        <p:spPr>
          <a:xfrm>
            <a:off x="8323206" y="396142"/>
            <a:ext cx="1767926" cy="16713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0DE1F174-5376-884D-9FB5-00D2A1D23525}"/>
              </a:ext>
            </a:extLst>
          </p:cNvPr>
          <p:cNvCxnSpPr/>
          <p:nvPr/>
        </p:nvCxnSpPr>
        <p:spPr>
          <a:xfrm flipV="1">
            <a:off x="8474178" y="507449"/>
            <a:ext cx="1434904" cy="14627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A6FE7E1A-C965-4641-A8C6-0D548175E540}"/>
              </a:ext>
            </a:extLst>
          </p:cNvPr>
          <p:cNvCxnSpPr>
            <a:cxnSpLocks/>
          </p:cNvCxnSpPr>
          <p:nvPr/>
        </p:nvCxnSpPr>
        <p:spPr>
          <a:xfrm>
            <a:off x="8474178" y="507449"/>
            <a:ext cx="1538235" cy="14627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2A9BDEB-2672-E94E-9594-802FE664F166}"/>
              </a:ext>
            </a:extLst>
          </p:cNvPr>
          <p:cNvCxnSpPr>
            <a:cxnSpLocks/>
          </p:cNvCxnSpPr>
          <p:nvPr/>
        </p:nvCxnSpPr>
        <p:spPr>
          <a:xfrm>
            <a:off x="9207169" y="260919"/>
            <a:ext cx="0" cy="20065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65F8BD22-FB6A-6845-9815-7024A59D54AA}"/>
              </a:ext>
            </a:extLst>
          </p:cNvPr>
          <p:cNvCxnSpPr>
            <a:cxnSpLocks/>
          </p:cNvCxnSpPr>
          <p:nvPr/>
        </p:nvCxnSpPr>
        <p:spPr>
          <a:xfrm flipV="1">
            <a:off x="8168154" y="1223607"/>
            <a:ext cx="2067339" cy="82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8CE535B6-C44B-1148-80FA-823400D2174A}"/>
                  </a:ext>
                </a:extLst>
              </p:cNvPr>
              <p:cNvSpPr txBox="1"/>
              <p:nvPr/>
            </p:nvSpPr>
            <p:spPr>
              <a:xfrm>
                <a:off x="7302607" y="2283019"/>
                <a:ext cx="4484658" cy="495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1) V = {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} </a:t>
                </a:r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8CE535B6-C44B-1148-80FA-823400D21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607" y="2283019"/>
                <a:ext cx="4484658" cy="495264"/>
              </a:xfrm>
              <a:prstGeom prst="rect">
                <a:avLst/>
              </a:prstGeom>
              <a:blipFill>
                <a:blip r:embed="rId2"/>
                <a:stretch>
                  <a:fillRect l="-847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606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Diameter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/>
          </a:bodyPr>
          <a:lstStyle/>
          <a:p>
            <a:r>
              <a:rPr lang="en-US" sz="2400" dirty="0"/>
              <a:t>Direction partitioning [Agarwal at 1992]</a:t>
            </a:r>
          </a:p>
          <a:p>
            <a:pPr lvl="1"/>
            <a:r>
              <a:rPr lang="en-US" sz="2000" dirty="0"/>
              <a:t>Partition space into unit direction vectors</a:t>
            </a:r>
          </a:p>
          <a:p>
            <a:pPr lvl="1"/>
            <a:r>
              <a:rPr lang="en-US" sz="2000" dirty="0"/>
              <a:t>Find extreme points along each direction vector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4A9636-7420-4F40-AB75-41E6FAEB1E4E}"/>
              </a:ext>
            </a:extLst>
          </p:cNvPr>
          <p:cNvSpPr/>
          <p:nvPr/>
        </p:nvSpPr>
        <p:spPr>
          <a:xfrm>
            <a:off x="8323206" y="396142"/>
            <a:ext cx="1767926" cy="16713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4BBD68C-9093-4D49-BEBC-AAC6F9AC936E}"/>
              </a:ext>
            </a:extLst>
          </p:cNvPr>
          <p:cNvCxnSpPr/>
          <p:nvPr/>
        </p:nvCxnSpPr>
        <p:spPr>
          <a:xfrm flipV="1">
            <a:off x="8474178" y="507449"/>
            <a:ext cx="1434904" cy="14627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6DA88DB-949D-444F-80C9-6255AE9A8645}"/>
              </a:ext>
            </a:extLst>
          </p:cNvPr>
          <p:cNvCxnSpPr>
            <a:cxnSpLocks/>
          </p:cNvCxnSpPr>
          <p:nvPr/>
        </p:nvCxnSpPr>
        <p:spPr>
          <a:xfrm>
            <a:off x="8474178" y="507449"/>
            <a:ext cx="1538235" cy="14627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A48CEB-07ED-DF4A-AAED-FFA604431CF8}"/>
              </a:ext>
            </a:extLst>
          </p:cNvPr>
          <p:cNvCxnSpPr>
            <a:cxnSpLocks/>
          </p:cNvCxnSpPr>
          <p:nvPr/>
        </p:nvCxnSpPr>
        <p:spPr>
          <a:xfrm>
            <a:off x="9207169" y="260919"/>
            <a:ext cx="0" cy="20065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AE061E0-6AC4-4544-9182-598ADAD480DF}"/>
              </a:ext>
            </a:extLst>
          </p:cNvPr>
          <p:cNvCxnSpPr>
            <a:cxnSpLocks/>
          </p:cNvCxnSpPr>
          <p:nvPr/>
        </p:nvCxnSpPr>
        <p:spPr>
          <a:xfrm flipV="1">
            <a:off x="8168154" y="1223607"/>
            <a:ext cx="2067339" cy="82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DBE47DE-686B-3446-BED3-B13F4FB035BF}"/>
                  </a:ext>
                </a:extLst>
              </p:cNvPr>
              <p:cNvSpPr txBox="1"/>
              <p:nvPr/>
            </p:nvSpPr>
            <p:spPr>
              <a:xfrm>
                <a:off x="7302607" y="2283019"/>
                <a:ext cx="4484658" cy="495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1) V = {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} 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DBE47DE-686B-3446-BED3-B13F4FB03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607" y="2283019"/>
                <a:ext cx="4484658" cy="495264"/>
              </a:xfrm>
              <a:prstGeom prst="rect">
                <a:avLst/>
              </a:prstGeom>
              <a:blipFill>
                <a:blip r:embed="rId2"/>
                <a:stretch>
                  <a:fillRect l="-847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10E57A1-50BF-D34D-859B-245971E3EB87}"/>
                  </a:ext>
                </a:extLst>
              </p:cNvPr>
              <p:cNvSpPr txBox="1"/>
              <p:nvPr/>
            </p:nvSpPr>
            <p:spPr>
              <a:xfrm>
                <a:off x="7302607" y="3364904"/>
                <a:ext cx="4398448" cy="704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2)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∘(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10E57A1-50BF-D34D-859B-245971E3E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607" y="3364904"/>
                <a:ext cx="4398448" cy="704616"/>
              </a:xfrm>
              <a:prstGeom prst="rect">
                <a:avLst/>
              </a:prstGeom>
              <a:blipFill>
                <a:blip r:embed="rId3"/>
                <a:stretch>
                  <a:fillRect l="-1441" t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" name="Oval 204">
            <a:extLst>
              <a:ext uri="{FF2B5EF4-FFF2-40B4-BE49-F238E27FC236}">
                <a16:creationId xmlns:a16="http://schemas.microsoft.com/office/drawing/2014/main" id="{ED45ACCB-D14F-AC41-928B-04C50F888630}"/>
              </a:ext>
            </a:extLst>
          </p:cNvPr>
          <p:cNvSpPr/>
          <p:nvPr/>
        </p:nvSpPr>
        <p:spPr>
          <a:xfrm>
            <a:off x="1841972" y="438022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75F86E69-D178-B146-B65B-BA3DC05E7CBE}"/>
              </a:ext>
            </a:extLst>
          </p:cNvPr>
          <p:cNvSpPr/>
          <p:nvPr/>
        </p:nvSpPr>
        <p:spPr>
          <a:xfrm>
            <a:off x="1991063" y="494095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36DFEA88-C0CC-474B-A704-FA5B504E57AD}"/>
              </a:ext>
            </a:extLst>
          </p:cNvPr>
          <p:cNvSpPr/>
          <p:nvPr/>
        </p:nvSpPr>
        <p:spPr>
          <a:xfrm>
            <a:off x="1626305" y="513507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6BAC471A-8614-534F-A55D-CD27CCA5DA37}"/>
              </a:ext>
            </a:extLst>
          </p:cNvPr>
          <p:cNvSpPr/>
          <p:nvPr/>
        </p:nvSpPr>
        <p:spPr>
          <a:xfrm>
            <a:off x="3412122" y="464375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24266F59-2205-244B-9789-EF6F418626C5}"/>
              </a:ext>
            </a:extLst>
          </p:cNvPr>
          <p:cNvSpPr/>
          <p:nvPr/>
        </p:nvSpPr>
        <p:spPr>
          <a:xfrm>
            <a:off x="2339312" y="504592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79076C28-7943-9249-8D27-4D0B2B974066}"/>
              </a:ext>
            </a:extLst>
          </p:cNvPr>
          <p:cNvSpPr/>
          <p:nvPr/>
        </p:nvSpPr>
        <p:spPr>
          <a:xfrm>
            <a:off x="4087833" y="541246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4B873F2E-D10F-6841-80B8-D341A505D92D}"/>
              </a:ext>
            </a:extLst>
          </p:cNvPr>
          <p:cNvSpPr/>
          <p:nvPr/>
        </p:nvSpPr>
        <p:spPr>
          <a:xfrm>
            <a:off x="2180259" y="397245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5BA6A257-BBAC-DC48-AFAA-5F9EA0C09832}"/>
              </a:ext>
            </a:extLst>
          </p:cNvPr>
          <p:cNvSpPr/>
          <p:nvPr/>
        </p:nvSpPr>
        <p:spPr>
          <a:xfrm>
            <a:off x="4070303" y="343457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27073695-AA77-9F4B-8E69-90C1722ECF76}"/>
              </a:ext>
            </a:extLst>
          </p:cNvPr>
          <p:cNvSpPr/>
          <p:nvPr/>
        </p:nvSpPr>
        <p:spPr>
          <a:xfrm>
            <a:off x="4219394" y="399530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F3EE0805-ECE5-3447-9D9F-AAB994CEB1A6}"/>
              </a:ext>
            </a:extLst>
          </p:cNvPr>
          <p:cNvSpPr/>
          <p:nvPr/>
        </p:nvSpPr>
        <p:spPr>
          <a:xfrm>
            <a:off x="3854636" y="418942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D82B90A7-8A50-D747-8419-856D91BD6F42}"/>
              </a:ext>
            </a:extLst>
          </p:cNvPr>
          <p:cNvSpPr/>
          <p:nvPr/>
        </p:nvSpPr>
        <p:spPr>
          <a:xfrm>
            <a:off x="5894260" y="327803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0296F294-2854-EA46-8201-E9B4CF4FC086}"/>
              </a:ext>
            </a:extLst>
          </p:cNvPr>
          <p:cNvSpPr/>
          <p:nvPr/>
        </p:nvSpPr>
        <p:spPr>
          <a:xfrm>
            <a:off x="4567643" y="410027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F5AC2D6A-4E32-7B42-BC03-1AEE4EAADF99}"/>
              </a:ext>
            </a:extLst>
          </p:cNvPr>
          <p:cNvSpPr/>
          <p:nvPr/>
        </p:nvSpPr>
        <p:spPr>
          <a:xfrm>
            <a:off x="5047802" y="566179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9B98D1DF-B08F-9545-88C2-333FF72CD026}"/>
              </a:ext>
            </a:extLst>
          </p:cNvPr>
          <p:cNvSpPr/>
          <p:nvPr/>
        </p:nvSpPr>
        <p:spPr>
          <a:xfrm>
            <a:off x="4889838" y="525072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51046CDA-C926-794F-B54B-BF18859BC0BE}"/>
              </a:ext>
            </a:extLst>
          </p:cNvPr>
          <p:cNvSpPr/>
          <p:nvPr/>
        </p:nvSpPr>
        <p:spPr>
          <a:xfrm>
            <a:off x="1702755" y="553326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D094D9F5-4ED9-144A-83EE-458456C984F0}"/>
              </a:ext>
            </a:extLst>
          </p:cNvPr>
          <p:cNvSpPr/>
          <p:nvPr/>
        </p:nvSpPr>
        <p:spPr>
          <a:xfrm>
            <a:off x="5779124" y="570364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2112D274-2327-E349-865F-84E04B8D13F3}"/>
              </a:ext>
            </a:extLst>
          </p:cNvPr>
          <p:cNvSpPr/>
          <p:nvPr/>
        </p:nvSpPr>
        <p:spPr>
          <a:xfrm>
            <a:off x="2111382" y="555336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A117390D-C602-EB47-84A8-410A98CBF845}"/>
              </a:ext>
            </a:extLst>
          </p:cNvPr>
          <p:cNvSpPr/>
          <p:nvPr/>
        </p:nvSpPr>
        <p:spPr>
          <a:xfrm>
            <a:off x="2945713" y="570364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ECB32750-F0D0-CA46-8AAC-F002EE974D41}"/>
              </a:ext>
            </a:extLst>
          </p:cNvPr>
          <p:cNvSpPr/>
          <p:nvPr/>
        </p:nvSpPr>
        <p:spPr>
          <a:xfrm>
            <a:off x="1721622" y="628811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622C57C1-48FF-EB4D-84E3-9D7DA80DCCF1}"/>
              </a:ext>
            </a:extLst>
          </p:cNvPr>
          <p:cNvSpPr/>
          <p:nvPr/>
        </p:nvSpPr>
        <p:spPr>
          <a:xfrm>
            <a:off x="3613292" y="349496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87A60A82-05DF-C749-910A-C220D12B25A4}"/>
              </a:ext>
            </a:extLst>
          </p:cNvPr>
          <p:cNvSpPr/>
          <p:nvPr/>
        </p:nvSpPr>
        <p:spPr>
          <a:xfrm>
            <a:off x="2540482" y="389712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FF446939-6693-0941-996D-EE6FDF087AC9}"/>
              </a:ext>
            </a:extLst>
          </p:cNvPr>
          <p:cNvSpPr/>
          <p:nvPr/>
        </p:nvSpPr>
        <p:spPr>
          <a:xfrm>
            <a:off x="4289003" y="426367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8C134119-3F3A-0C4E-A0D8-6B45840E8495}"/>
              </a:ext>
            </a:extLst>
          </p:cNvPr>
          <p:cNvSpPr/>
          <p:nvPr/>
        </p:nvSpPr>
        <p:spPr>
          <a:xfrm>
            <a:off x="2635799" y="445779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A4F1878B-240A-3D46-B622-9CAAF3AF399D}"/>
              </a:ext>
            </a:extLst>
          </p:cNvPr>
          <p:cNvSpPr/>
          <p:nvPr/>
        </p:nvSpPr>
        <p:spPr>
          <a:xfrm>
            <a:off x="5054764" y="324045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081CD5C0-CC63-B447-B3D8-ED94FD364B80}"/>
              </a:ext>
            </a:extLst>
          </p:cNvPr>
          <p:cNvSpPr/>
          <p:nvPr/>
        </p:nvSpPr>
        <p:spPr>
          <a:xfrm>
            <a:off x="4410028" y="323401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14AF9BC0-6097-9A43-9272-BA1829A3D735}"/>
              </a:ext>
            </a:extLst>
          </p:cNvPr>
          <p:cNvSpPr/>
          <p:nvPr/>
        </p:nvSpPr>
        <p:spPr>
          <a:xfrm>
            <a:off x="4758277" y="3671817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8E4A2E5A-03C3-9249-BC45-EC12AFE57209}"/>
              </a:ext>
            </a:extLst>
          </p:cNvPr>
          <p:cNvSpPr/>
          <p:nvPr/>
        </p:nvSpPr>
        <p:spPr>
          <a:xfrm>
            <a:off x="4864130" y="433935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1C14F6CD-EB1F-104D-A35F-5BA042563F24}"/>
              </a:ext>
            </a:extLst>
          </p:cNvPr>
          <p:cNvSpPr/>
          <p:nvPr/>
        </p:nvSpPr>
        <p:spPr>
          <a:xfrm>
            <a:off x="3385362" y="400240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9C327766-75A3-9B48-AEB5-DC935E947CC4}"/>
              </a:ext>
            </a:extLst>
          </p:cNvPr>
          <p:cNvSpPr/>
          <p:nvPr/>
        </p:nvSpPr>
        <p:spPr>
          <a:xfrm>
            <a:off x="4352727" y="502496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14CD4ADF-DCB2-F94B-B7B0-BF70B4D2A266}"/>
              </a:ext>
            </a:extLst>
          </p:cNvPr>
          <p:cNvSpPr/>
          <p:nvPr/>
        </p:nvSpPr>
        <p:spPr>
          <a:xfrm>
            <a:off x="3412122" y="464375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91552FD2-5B61-0046-A2E5-782B57C74ED0}"/>
              </a:ext>
            </a:extLst>
          </p:cNvPr>
          <p:cNvSpPr/>
          <p:nvPr/>
        </p:nvSpPr>
        <p:spPr>
          <a:xfrm>
            <a:off x="2339312" y="504592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98094883-19E5-BB4C-93FE-149D27AA85A3}"/>
              </a:ext>
            </a:extLst>
          </p:cNvPr>
          <p:cNvSpPr/>
          <p:nvPr/>
        </p:nvSpPr>
        <p:spPr>
          <a:xfrm>
            <a:off x="4087833" y="541246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83690445-F003-6B4D-A0D3-6A29D574EA8D}"/>
              </a:ext>
            </a:extLst>
          </p:cNvPr>
          <p:cNvSpPr/>
          <p:nvPr/>
        </p:nvSpPr>
        <p:spPr>
          <a:xfrm>
            <a:off x="3288199" y="599943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87E8C813-8717-4248-9074-D7FD5A2EF4D1}"/>
              </a:ext>
            </a:extLst>
          </p:cNvPr>
          <p:cNvSpPr/>
          <p:nvPr/>
        </p:nvSpPr>
        <p:spPr>
          <a:xfrm>
            <a:off x="4219394" y="399530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2977F43B-7776-4C4B-AFB1-79317F4C1F7D}"/>
              </a:ext>
            </a:extLst>
          </p:cNvPr>
          <p:cNvSpPr/>
          <p:nvPr/>
        </p:nvSpPr>
        <p:spPr>
          <a:xfrm>
            <a:off x="3854636" y="418942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26ECB4FC-4348-4644-BB57-3EB429314CD8}"/>
              </a:ext>
            </a:extLst>
          </p:cNvPr>
          <p:cNvSpPr/>
          <p:nvPr/>
        </p:nvSpPr>
        <p:spPr>
          <a:xfrm>
            <a:off x="4567643" y="410027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53D2A890-574E-CF4C-BE1A-03877027D195}"/>
              </a:ext>
            </a:extLst>
          </p:cNvPr>
          <p:cNvSpPr/>
          <p:nvPr/>
        </p:nvSpPr>
        <p:spPr>
          <a:xfrm>
            <a:off x="4889838" y="525072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A6D0A706-FB8D-F44F-996E-27F571D82BC8}"/>
              </a:ext>
            </a:extLst>
          </p:cNvPr>
          <p:cNvSpPr/>
          <p:nvPr/>
        </p:nvSpPr>
        <p:spPr>
          <a:xfrm>
            <a:off x="2850396" y="516723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C8534816-81E5-9142-BBFA-CF559A3D8089}"/>
              </a:ext>
            </a:extLst>
          </p:cNvPr>
          <p:cNvSpPr/>
          <p:nvPr/>
        </p:nvSpPr>
        <p:spPr>
          <a:xfrm>
            <a:off x="3992447" y="626834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1DD1FBEF-FDB5-0145-ABD6-7E0D78384299}"/>
              </a:ext>
            </a:extLst>
          </p:cNvPr>
          <p:cNvSpPr/>
          <p:nvPr/>
        </p:nvSpPr>
        <p:spPr>
          <a:xfrm>
            <a:off x="4749845" y="477745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6BDA6D43-D5A4-7F44-9932-D3EC5205BA52}"/>
              </a:ext>
            </a:extLst>
          </p:cNvPr>
          <p:cNvSpPr/>
          <p:nvPr/>
        </p:nvSpPr>
        <p:spPr>
          <a:xfrm>
            <a:off x="3677035" y="5179627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A04D277E-CE26-D54B-88FF-7AF61E30B6B5}"/>
              </a:ext>
            </a:extLst>
          </p:cNvPr>
          <p:cNvSpPr/>
          <p:nvPr/>
        </p:nvSpPr>
        <p:spPr>
          <a:xfrm>
            <a:off x="5652434" y="530875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5E953419-8001-7A4A-A83D-BCE8FFB09D3A}"/>
              </a:ext>
            </a:extLst>
          </p:cNvPr>
          <p:cNvSpPr/>
          <p:nvPr/>
        </p:nvSpPr>
        <p:spPr>
          <a:xfrm>
            <a:off x="3772352" y="574029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E41CB328-63A5-BF42-B451-9D0AA286D694}"/>
              </a:ext>
            </a:extLst>
          </p:cNvPr>
          <p:cNvSpPr/>
          <p:nvPr/>
        </p:nvSpPr>
        <p:spPr>
          <a:xfrm>
            <a:off x="5557117" y="412901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DF90EE65-9E06-8A48-90B8-692199B0E0A9}"/>
              </a:ext>
            </a:extLst>
          </p:cNvPr>
          <p:cNvSpPr/>
          <p:nvPr/>
        </p:nvSpPr>
        <p:spPr>
          <a:xfrm>
            <a:off x="5192359" y="432313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2AAFA5A8-3BC5-E44D-A25F-86475933E99D}"/>
              </a:ext>
            </a:extLst>
          </p:cNvPr>
          <p:cNvSpPr/>
          <p:nvPr/>
        </p:nvSpPr>
        <p:spPr>
          <a:xfrm>
            <a:off x="5905366" y="423398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CDBF1626-DAAA-264B-AA84-3167E4F0A15B}"/>
              </a:ext>
            </a:extLst>
          </p:cNvPr>
          <p:cNvSpPr/>
          <p:nvPr/>
        </p:nvSpPr>
        <p:spPr>
          <a:xfrm>
            <a:off x="5621036" y="486817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80A348CB-1ABF-574E-9559-7782AFB412C4}"/>
              </a:ext>
            </a:extLst>
          </p:cNvPr>
          <p:cNvSpPr/>
          <p:nvPr/>
        </p:nvSpPr>
        <p:spPr>
          <a:xfrm>
            <a:off x="4521915" y="528490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8674A33D-6288-1F41-BC93-2204B317BC5A}"/>
              </a:ext>
            </a:extLst>
          </p:cNvPr>
          <p:cNvSpPr/>
          <p:nvPr/>
        </p:nvSpPr>
        <p:spPr>
          <a:xfrm>
            <a:off x="5424504" y="581619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4783A3C5-24FD-EB4B-8485-AB87BB392950}"/>
              </a:ext>
            </a:extLst>
          </p:cNvPr>
          <p:cNvSpPr/>
          <p:nvPr/>
        </p:nvSpPr>
        <p:spPr>
          <a:xfrm>
            <a:off x="4557530" y="586490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436D6781-14E7-9F4E-B03D-14B3BC12D09A}"/>
              </a:ext>
            </a:extLst>
          </p:cNvPr>
          <p:cNvCxnSpPr>
            <a:cxnSpLocks/>
            <a:stCxn id="223" idx="7"/>
            <a:endCxn id="215" idx="3"/>
          </p:cNvCxnSpPr>
          <p:nvPr/>
        </p:nvCxnSpPr>
        <p:spPr>
          <a:xfrm flipV="1">
            <a:off x="1884338" y="3443725"/>
            <a:ext cx="4037840" cy="287281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921586C9-D913-A842-A2FB-E01C849C96DD}"/>
              </a:ext>
            </a:extLst>
          </p:cNvPr>
          <p:cNvSpPr/>
          <p:nvPr/>
        </p:nvSpPr>
        <p:spPr>
          <a:xfrm>
            <a:off x="3565896" y="4653906"/>
            <a:ext cx="8771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D(S)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807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/>
          </a:bodyPr>
          <a:lstStyle/>
          <a:p>
            <a:r>
              <a:rPr lang="en-US" sz="2400" dirty="0"/>
              <a:t>Direction partitioning [Agarwal at 1992]</a:t>
            </a:r>
          </a:p>
          <a:p>
            <a:pPr lvl="1"/>
            <a:r>
              <a:rPr lang="en-US" sz="2000" dirty="0"/>
              <a:t>Partition space into unit direction vectors</a:t>
            </a:r>
          </a:p>
          <a:p>
            <a:pPr lvl="1"/>
            <a:r>
              <a:rPr lang="en-US" sz="2000" dirty="0"/>
              <a:t>Find extreme points along each direction vector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65DCA7B-4954-024D-8D78-0445B48DC030}"/>
              </a:ext>
            </a:extLst>
          </p:cNvPr>
          <p:cNvSpPr/>
          <p:nvPr/>
        </p:nvSpPr>
        <p:spPr>
          <a:xfrm>
            <a:off x="1577346" y="506876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B5AD92D-8F39-CA4D-A24D-3705215CBA6E}"/>
              </a:ext>
            </a:extLst>
          </p:cNvPr>
          <p:cNvSpPr/>
          <p:nvPr/>
        </p:nvSpPr>
        <p:spPr>
          <a:xfrm>
            <a:off x="2131300" y="390614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DF41E10-3F65-814E-A4FB-F33A17FBB027}"/>
              </a:ext>
            </a:extLst>
          </p:cNvPr>
          <p:cNvSpPr/>
          <p:nvPr/>
        </p:nvSpPr>
        <p:spPr>
          <a:xfrm>
            <a:off x="5845301" y="321172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067A315-45C2-604C-8671-54C4A391BB8E}"/>
              </a:ext>
            </a:extLst>
          </p:cNvPr>
          <p:cNvSpPr/>
          <p:nvPr/>
        </p:nvSpPr>
        <p:spPr>
          <a:xfrm>
            <a:off x="5730165" y="563733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A4B6C86-B5D4-AA45-83BA-D330D2ABBE48}"/>
              </a:ext>
            </a:extLst>
          </p:cNvPr>
          <p:cNvSpPr/>
          <p:nvPr/>
        </p:nvSpPr>
        <p:spPr>
          <a:xfrm>
            <a:off x="1672663" y="622180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3EFD40D-F7E5-FA42-A2ED-CA59E05BB1FF}"/>
              </a:ext>
            </a:extLst>
          </p:cNvPr>
          <p:cNvSpPr/>
          <p:nvPr/>
        </p:nvSpPr>
        <p:spPr>
          <a:xfrm>
            <a:off x="4361069" y="316770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3946BE0-6810-E24B-A9A3-8872FBAD0FE9}"/>
              </a:ext>
            </a:extLst>
          </p:cNvPr>
          <p:cNvSpPr/>
          <p:nvPr/>
        </p:nvSpPr>
        <p:spPr>
          <a:xfrm>
            <a:off x="3943488" y="620202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AA8B6CC-A67F-8245-A4F3-26E7981FF3E7}"/>
              </a:ext>
            </a:extLst>
          </p:cNvPr>
          <p:cNvSpPr/>
          <p:nvPr/>
        </p:nvSpPr>
        <p:spPr>
          <a:xfrm>
            <a:off x="5856407" y="416767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7587C27-7BC9-9A40-897D-CF22ECF962F7}"/>
              </a:ext>
            </a:extLst>
          </p:cNvPr>
          <p:cNvCxnSpPr>
            <a:cxnSpLocks/>
            <a:stCxn id="59" idx="7"/>
            <a:endCxn id="51" idx="3"/>
          </p:cNvCxnSpPr>
          <p:nvPr/>
        </p:nvCxnSpPr>
        <p:spPr>
          <a:xfrm flipV="1">
            <a:off x="1835379" y="3377414"/>
            <a:ext cx="4037840" cy="287281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344A9636-7420-4F40-AB75-41E6FAEB1E4E}"/>
              </a:ext>
            </a:extLst>
          </p:cNvPr>
          <p:cNvSpPr/>
          <p:nvPr/>
        </p:nvSpPr>
        <p:spPr>
          <a:xfrm>
            <a:off x="2952256" y="3989377"/>
            <a:ext cx="1767926" cy="16713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4BBD68C-9093-4D49-BEBC-AAC6F9AC936E}"/>
              </a:ext>
            </a:extLst>
          </p:cNvPr>
          <p:cNvCxnSpPr>
            <a:cxnSpLocks/>
          </p:cNvCxnSpPr>
          <p:nvPr/>
        </p:nvCxnSpPr>
        <p:spPr>
          <a:xfrm flipV="1">
            <a:off x="1843186" y="2831634"/>
            <a:ext cx="4110439" cy="38798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6DA88DB-949D-444F-80C9-6255AE9A8645}"/>
              </a:ext>
            </a:extLst>
          </p:cNvPr>
          <p:cNvCxnSpPr>
            <a:cxnSpLocks/>
          </p:cNvCxnSpPr>
          <p:nvPr/>
        </p:nvCxnSpPr>
        <p:spPr>
          <a:xfrm>
            <a:off x="2486498" y="3531721"/>
            <a:ext cx="3106113" cy="30022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A48CEB-07ED-DF4A-AAED-FFA604431CF8}"/>
              </a:ext>
            </a:extLst>
          </p:cNvPr>
          <p:cNvCxnSpPr>
            <a:cxnSpLocks/>
          </p:cNvCxnSpPr>
          <p:nvPr/>
        </p:nvCxnSpPr>
        <p:spPr>
          <a:xfrm flipH="1">
            <a:off x="3828583" y="2942174"/>
            <a:ext cx="15660" cy="3770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AE061E0-6AC4-4544-9182-598ADAD480DF}"/>
              </a:ext>
            </a:extLst>
          </p:cNvPr>
          <p:cNvCxnSpPr>
            <a:cxnSpLocks/>
          </p:cNvCxnSpPr>
          <p:nvPr/>
        </p:nvCxnSpPr>
        <p:spPr>
          <a:xfrm>
            <a:off x="1421885" y="4819223"/>
            <a:ext cx="4973053" cy="23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CFB6C77-F397-8948-B24B-E66837912C46}"/>
              </a:ext>
            </a:extLst>
          </p:cNvPr>
          <p:cNvSpPr txBox="1"/>
          <p:nvPr/>
        </p:nvSpPr>
        <p:spPr>
          <a:xfrm>
            <a:off x="1420159" y="6342176"/>
            <a:ext cx="36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P’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D0ABD8-A568-8041-A80F-CCF740C74887}"/>
              </a:ext>
            </a:extLst>
          </p:cNvPr>
          <p:cNvSpPr txBox="1"/>
          <p:nvPr/>
        </p:nvSpPr>
        <p:spPr>
          <a:xfrm>
            <a:off x="5953625" y="29369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q’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6D0A87E-B2D2-CB4B-BE51-C57A6F62CD37}"/>
              </a:ext>
            </a:extLst>
          </p:cNvPr>
          <p:cNvSpPr/>
          <p:nvPr/>
        </p:nvSpPr>
        <p:spPr>
          <a:xfrm>
            <a:off x="8323206" y="396142"/>
            <a:ext cx="1767926" cy="16713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547DCE1-6074-C84A-87A9-08CD756F84D4}"/>
              </a:ext>
            </a:extLst>
          </p:cNvPr>
          <p:cNvCxnSpPr/>
          <p:nvPr/>
        </p:nvCxnSpPr>
        <p:spPr>
          <a:xfrm flipV="1">
            <a:off x="8474178" y="507449"/>
            <a:ext cx="1434904" cy="14627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54CEC7C-DFFC-AA44-9600-40BEACFE215D}"/>
              </a:ext>
            </a:extLst>
          </p:cNvPr>
          <p:cNvCxnSpPr>
            <a:cxnSpLocks/>
          </p:cNvCxnSpPr>
          <p:nvPr/>
        </p:nvCxnSpPr>
        <p:spPr>
          <a:xfrm>
            <a:off x="8474178" y="507449"/>
            <a:ext cx="1538235" cy="14627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01BD401-E7CE-CE42-AE86-9126F82E7006}"/>
              </a:ext>
            </a:extLst>
          </p:cNvPr>
          <p:cNvCxnSpPr>
            <a:cxnSpLocks/>
          </p:cNvCxnSpPr>
          <p:nvPr/>
        </p:nvCxnSpPr>
        <p:spPr>
          <a:xfrm>
            <a:off x="9207169" y="260919"/>
            <a:ext cx="0" cy="20065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CF109E5-6BB5-DF4C-ACBB-320D6120A96A}"/>
              </a:ext>
            </a:extLst>
          </p:cNvPr>
          <p:cNvCxnSpPr>
            <a:cxnSpLocks/>
          </p:cNvCxnSpPr>
          <p:nvPr/>
        </p:nvCxnSpPr>
        <p:spPr>
          <a:xfrm flipV="1">
            <a:off x="8168154" y="1223607"/>
            <a:ext cx="2067339" cy="82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AACF641-5C78-BD4F-967D-D828C8DCE22C}"/>
                  </a:ext>
                </a:extLst>
              </p:cNvPr>
              <p:cNvSpPr txBox="1"/>
              <p:nvPr/>
            </p:nvSpPr>
            <p:spPr>
              <a:xfrm>
                <a:off x="7302607" y="2283019"/>
                <a:ext cx="4484658" cy="495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1) V = {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} </a:t>
                </a: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AACF641-5C78-BD4F-967D-D828C8DCE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607" y="2283019"/>
                <a:ext cx="4484658" cy="495264"/>
              </a:xfrm>
              <a:prstGeom prst="rect">
                <a:avLst/>
              </a:prstGeom>
              <a:blipFill>
                <a:blip r:embed="rId2"/>
                <a:stretch>
                  <a:fillRect l="-847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44DB34E-3302-E248-A4ED-66F4ED9992B5}"/>
                  </a:ext>
                </a:extLst>
              </p:cNvPr>
              <p:cNvSpPr txBox="1"/>
              <p:nvPr/>
            </p:nvSpPr>
            <p:spPr>
              <a:xfrm>
                <a:off x="7302607" y="3364904"/>
                <a:ext cx="4443461" cy="704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2)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∘(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44DB34E-3302-E248-A4ED-66F4ED999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607" y="3364904"/>
                <a:ext cx="4443461" cy="704616"/>
              </a:xfrm>
              <a:prstGeom prst="rect">
                <a:avLst/>
              </a:prstGeom>
              <a:blipFill>
                <a:blip r:embed="rId3"/>
                <a:stretch>
                  <a:fillRect l="-1425" t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16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13DAAE-3940-9742-B806-FA9E07E39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043" y="1705642"/>
            <a:ext cx="9144000" cy="12827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An efficient approximation for point-set diameter in higher dimensions</a:t>
            </a:r>
            <a:r>
              <a:rPr lang="en-US" dirty="0"/>
              <a:t>, by Mahdi </a:t>
            </a:r>
            <a:r>
              <a:rPr lang="en-US" dirty="0" err="1"/>
              <a:t>Imanparast</a:t>
            </a:r>
            <a:r>
              <a:rPr lang="en-US" dirty="0"/>
              <a:t>, </a:t>
            </a:r>
            <a:r>
              <a:rPr lang="en-US" dirty="0" err="1"/>
              <a:t>Seyed</a:t>
            </a:r>
            <a:r>
              <a:rPr lang="en-US" dirty="0"/>
              <a:t> Naser Hashemi and Ali </a:t>
            </a:r>
            <a:r>
              <a:rPr lang="en-US" dirty="0" err="1"/>
              <a:t>Mohades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8931A49-8346-CB4D-A0FD-4845FC2972A8}"/>
              </a:ext>
            </a:extLst>
          </p:cNvPr>
          <p:cNvSpPr txBox="1">
            <a:spLocks/>
          </p:cNvSpPr>
          <p:nvPr/>
        </p:nvSpPr>
        <p:spPr>
          <a:xfrm>
            <a:off x="934453" y="3898233"/>
            <a:ext cx="9144000" cy="1282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Accepted in the 28</a:t>
            </a:r>
            <a:r>
              <a:rPr lang="en-US" baseline="30000" dirty="0"/>
              <a:t>th</a:t>
            </a:r>
            <a:r>
              <a:rPr lang="en-US" dirty="0"/>
              <a:t> Canadian Conference on Computational Geometry</a:t>
            </a:r>
          </a:p>
        </p:txBody>
      </p:sp>
    </p:spTree>
    <p:extLst>
      <p:ext uri="{BB962C8B-B14F-4D97-AF65-F5344CB8AC3E}">
        <p14:creationId xmlns:p14="http://schemas.microsoft.com/office/powerpoint/2010/main" val="337996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/>
          </a:bodyPr>
          <a:lstStyle/>
          <a:p>
            <a:r>
              <a:rPr lang="en-US" sz="2400" dirty="0"/>
              <a:t>Direction partitioning [Agarwal at 1992]</a:t>
            </a:r>
          </a:p>
          <a:p>
            <a:pPr lvl="1"/>
            <a:r>
              <a:rPr lang="en-US" sz="2000" dirty="0"/>
              <a:t>Partition space into unit direction vectors</a:t>
            </a:r>
          </a:p>
          <a:p>
            <a:pPr lvl="1"/>
            <a:r>
              <a:rPr lang="en-US" sz="2000" dirty="0"/>
              <a:t>Find extreme points along each direction vector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88F0FD61-3C0C-AA45-9B10-62924C24CF1A}"/>
              </a:ext>
            </a:extLst>
          </p:cNvPr>
          <p:cNvSpPr/>
          <p:nvPr/>
        </p:nvSpPr>
        <p:spPr>
          <a:xfrm>
            <a:off x="4859008" y="3626820"/>
            <a:ext cx="396585" cy="395204"/>
          </a:xfrm>
          <a:prstGeom prst="arc">
            <a:avLst>
              <a:gd name="adj1" fmla="val 1681423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09D3FD1-A3FE-C04D-89D4-21C2CF1526D4}"/>
                  </a:ext>
                </a:extLst>
              </p:cNvPr>
              <p:cNvSpPr txBox="1"/>
              <p:nvPr/>
            </p:nvSpPr>
            <p:spPr>
              <a:xfrm>
                <a:off x="5255593" y="3461841"/>
                <a:ext cx="1894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09D3FD1-A3FE-C04D-89D4-21C2CF152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593" y="3461841"/>
                <a:ext cx="189474" cy="276999"/>
              </a:xfrm>
              <a:prstGeom prst="rect">
                <a:avLst/>
              </a:prstGeom>
              <a:blipFill>
                <a:blip r:embed="rId2"/>
                <a:stretch>
                  <a:fillRect l="-25000" r="-18750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7F44B6-6017-9642-9E90-CB0B70DDD351}"/>
                  </a:ext>
                </a:extLst>
              </p:cNvPr>
              <p:cNvSpPr txBox="1"/>
              <p:nvPr/>
            </p:nvSpPr>
            <p:spPr>
              <a:xfrm>
                <a:off x="7302607" y="4343773"/>
                <a:ext cx="3088281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3)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baseline="-25000" dirty="0" err="1"/>
                  <a:t>i</a:t>
                </a:r>
                <a:r>
                  <a:rPr lang="en-US" sz="2000" dirty="0"/>
                  <a:t> : v</a:t>
                </a:r>
                <a:r>
                  <a:rPr lang="en-US" sz="2000" baseline="-25000" dirty="0"/>
                  <a:t>i</a:t>
                </a:r>
                <a:r>
                  <a:rPr lang="en-US" sz="2000" dirty="0"/>
                  <a:t> very close to p’- q’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7F44B6-6017-9642-9E90-CB0B70DDD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607" y="4343773"/>
                <a:ext cx="3088281" cy="677108"/>
              </a:xfrm>
              <a:prstGeom prst="rect">
                <a:avLst/>
              </a:prstGeom>
              <a:blipFill>
                <a:blip r:embed="rId3"/>
                <a:stretch>
                  <a:fillRect l="-2049" t="-3704" r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7856EBA7-7EE1-784C-A9CC-342818D0D277}"/>
              </a:ext>
            </a:extLst>
          </p:cNvPr>
          <p:cNvSpPr/>
          <p:nvPr/>
        </p:nvSpPr>
        <p:spPr>
          <a:xfrm>
            <a:off x="8323206" y="396142"/>
            <a:ext cx="1767926" cy="16713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E1A65A-BCEF-C847-9A62-2E9EFBFB8BC3}"/>
              </a:ext>
            </a:extLst>
          </p:cNvPr>
          <p:cNvCxnSpPr/>
          <p:nvPr/>
        </p:nvCxnSpPr>
        <p:spPr>
          <a:xfrm flipV="1">
            <a:off x="8474178" y="507449"/>
            <a:ext cx="1434904" cy="14627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B78A8CF-7A18-7846-B0B9-2A2FE6581D22}"/>
              </a:ext>
            </a:extLst>
          </p:cNvPr>
          <p:cNvCxnSpPr>
            <a:cxnSpLocks/>
          </p:cNvCxnSpPr>
          <p:nvPr/>
        </p:nvCxnSpPr>
        <p:spPr>
          <a:xfrm>
            <a:off x="8474178" y="507449"/>
            <a:ext cx="1538235" cy="14627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F43C98-754E-8142-A9DD-F3EB4AD171C3}"/>
              </a:ext>
            </a:extLst>
          </p:cNvPr>
          <p:cNvCxnSpPr>
            <a:cxnSpLocks/>
          </p:cNvCxnSpPr>
          <p:nvPr/>
        </p:nvCxnSpPr>
        <p:spPr>
          <a:xfrm>
            <a:off x="9207169" y="260919"/>
            <a:ext cx="0" cy="20065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24D3A5-8969-C747-B7F8-8495F20EC0B9}"/>
              </a:ext>
            </a:extLst>
          </p:cNvPr>
          <p:cNvCxnSpPr>
            <a:cxnSpLocks/>
          </p:cNvCxnSpPr>
          <p:nvPr/>
        </p:nvCxnSpPr>
        <p:spPr>
          <a:xfrm flipV="1">
            <a:off x="8168154" y="1223607"/>
            <a:ext cx="2067339" cy="82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76633B2-10EA-6D44-A462-3DF7102797C5}"/>
                  </a:ext>
                </a:extLst>
              </p:cNvPr>
              <p:cNvSpPr txBox="1"/>
              <p:nvPr/>
            </p:nvSpPr>
            <p:spPr>
              <a:xfrm>
                <a:off x="7302607" y="2283019"/>
                <a:ext cx="4484658" cy="495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1) V = {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}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76633B2-10EA-6D44-A462-3DF710279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607" y="2283019"/>
                <a:ext cx="4484658" cy="495264"/>
              </a:xfrm>
              <a:prstGeom prst="rect">
                <a:avLst/>
              </a:prstGeom>
              <a:blipFill>
                <a:blip r:embed="rId4"/>
                <a:stretch>
                  <a:fillRect l="-847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0EF1FE52-5760-B64E-8E18-98BB852C0D55}"/>
              </a:ext>
            </a:extLst>
          </p:cNvPr>
          <p:cNvSpPr/>
          <p:nvPr/>
        </p:nvSpPr>
        <p:spPr>
          <a:xfrm>
            <a:off x="1577346" y="506876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6D01969-9EB3-3748-B164-6CF33812BB82}"/>
              </a:ext>
            </a:extLst>
          </p:cNvPr>
          <p:cNvSpPr/>
          <p:nvPr/>
        </p:nvSpPr>
        <p:spPr>
          <a:xfrm>
            <a:off x="2131300" y="390614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093CF50-5C31-7049-85F4-8193DCED0E5E}"/>
              </a:ext>
            </a:extLst>
          </p:cNvPr>
          <p:cNvSpPr/>
          <p:nvPr/>
        </p:nvSpPr>
        <p:spPr>
          <a:xfrm>
            <a:off x="5845301" y="321172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1BCA752-4457-2641-8325-5E798527F690}"/>
              </a:ext>
            </a:extLst>
          </p:cNvPr>
          <p:cNvSpPr/>
          <p:nvPr/>
        </p:nvSpPr>
        <p:spPr>
          <a:xfrm>
            <a:off x="5730165" y="563733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CEE8A56-F03F-B544-BC64-85094BDC7F34}"/>
              </a:ext>
            </a:extLst>
          </p:cNvPr>
          <p:cNvSpPr/>
          <p:nvPr/>
        </p:nvSpPr>
        <p:spPr>
          <a:xfrm>
            <a:off x="1672663" y="622180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643EFA-2406-EF40-BECD-F6A44724C67D}"/>
              </a:ext>
            </a:extLst>
          </p:cNvPr>
          <p:cNvSpPr/>
          <p:nvPr/>
        </p:nvSpPr>
        <p:spPr>
          <a:xfrm>
            <a:off x="4361069" y="316770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2C045C0-D940-1C44-8780-9B676D0B94F9}"/>
              </a:ext>
            </a:extLst>
          </p:cNvPr>
          <p:cNvSpPr/>
          <p:nvPr/>
        </p:nvSpPr>
        <p:spPr>
          <a:xfrm>
            <a:off x="3943488" y="620202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470F42-1E91-4243-A9A6-5794487EF06B}"/>
              </a:ext>
            </a:extLst>
          </p:cNvPr>
          <p:cNvSpPr/>
          <p:nvPr/>
        </p:nvSpPr>
        <p:spPr>
          <a:xfrm>
            <a:off x="5856407" y="416767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C7A1136-0C9F-AB4A-B8CF-AFB23B2B8350}"/>
              </a:ext>
            </a:extLst>
          </p:cNvPr>
          <p:cNvCxnSpPr>
            <a:cxnSpLocks/>
            <a:stCxn id="42" idx="7"/>
            <a:endCxn id="39" idx="3"/>
          </p:cNvCxnSpPr>
          <p:nvPr/>
        </p:nvCxnSpPr>
        <p:spPr>
          <a:xfrm flipV="1">
            <a:off x="1835379" y="3377414"/>
            <a:ext cx="4037840" cy="287281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CECE3A9F-10EE-1F4A-96B7-5111182DE2B0}"/>
              </a:ext>
            </a:extLst>
          </p:cNvPr>
          <p:cNvSpPr/>
          <p:nvPr/>
        </p:nvSpPr>
        <p:spPr>
          <a:xfrm>
            <a:off x="2952256" y="3989377"/>
            <a:ext cx="1767926" cy="16713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E983846-EA1F-A441-953A-DD05FD6280E6}"/>
              </a:ext>
            </a:extLst>
          </p:cNvPr>
          <p:cNvCxnSpPr>
            <a:cxnSpLocks/>
          </p:cNvCxnSpPr>
          <p:nvPr/>
        </p:nvCxnSpPr>
        <p:spPr>
          <a:xfrm flipV="1">
            <a:off x="1843186" y="2831634"/>
            <a:ext cx="4110439" cy="38798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7AF9C7C-F83B-AE46-B4C1-648E447022DE}"/>
              </a:ext>
            </a:extLst>
          </p:cNvPr>
          <p:cNvCxnSpPr>
            <a:cxnSpLocks/>
          </p:cNvCxnSpPr>
          <p:nvPr/>
        </p:nvCxnSpPr>
        <p:spPr>
          <a:xfrm>
            <a:off x="2486498" y="3531721"/>
            <a:ext cx="3106113" cy="30022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A92DAFF-64CA-0C4C-B2D3-5F65DC3C4EEE}"/>
              </a:ext>
            </a:extLst>
          </p:cNvPr>
          <p:cNvCxnSpPr>
            <a:cxnSpLocks/>
          </p:cNvCxnSpPr>
          <p:nvPr/>
        </p:nvCxnSpPr>
        <p:spPr>
          <a:xfrm flipH="1">
            <a:off x="3828583" y="2942174"/>
            <a:ext cx="15660" cy="3770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680361F-E3CA-B74B-9581-3B025F032B4C}"/>
              </a:ext>
            </a:extLst>
          </p:cNvPr>
          <p:cNvCxnSpPr>
            <a:cxnSpLocks/>
          </p:cNvCxnSpPr>
          <p:nvPr/>
        </p:nvCxnSpPr>
        <p:spPr>
          <a:xfrm>
            <a:off x="1421885" y="4819223"/>
            <a:ext cx="4973053" cy="23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E00C895-7730-B74B-8FD5-52C05D4B8497}"/>
              </a:ext>
            </a:extLst>
          </p:cNvPr>
          <p:cNvSpPr txBox="1"/>
          <p:nvPr/>
        </p:nvSpPr>
        <p:spPr>
          <a:xfrm>
            <a:off x="1420159" y="6342176"/>
            <a:ext cx="36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P’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8ED456-4B25-DA41-861D-4BFD3293313A}"/>
              </a:ext>
            </a:extLst>
          </p:cNvPr>
          <p:cNvSpPr txBox="1"/>
          <p:nvPr/>
        </p:nvSpPr>
        <p:spPr>
          <a:xfrm>
            <a:off x="5953625" y="29369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E34DD2A-8F61-D940-B933-2E30A409A535}"/>
                  </a:ext>
                </a:extLst>
              </p:cNvPr>
              <p:cNvSpPr txBox="1"/>
              <p:nvPr/>
            </p:nvSpPr>
            <p:spPr>
              <a:xfrm>
                <a:off x="7302607" y="3364904"/>
                <a:ext cx="4398448" cy="704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2)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∘(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E34DD2A-8F61-D940-B933-2E30A409A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607" y="3364904"/>
                <a:ext cx="4398448" cy="704616"/>
              </a:xfrm>
              <a:prstGeom prst="rect">
                <a:avLst/>
              </a:prstGeom>
              <a:blipFill>
                <a:blip r:embed="rId5"/>
                <a:stretch>
                  <a:fillRect l="-1441" t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794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/>
          </a:bodyPr>
          <a:lstStyle/>
          <a:p>
            <a:r>
              <a:rPr lang="en-US" sz="2400" dirty="0"/>
              <a:t>Direction partitioning [Agarwal at 1992]</a:t>
            </a:r>
          </a:p>
          <a:p>
            <a:pPr lvl="1"/>
            <a:r>
              <a:rPr lang="en-US" sz="2000" dirty="0"/>
              <a:t>Partition space into unit direction vectors</a:t>
            </a:r>
          </a:p>
          <a:p>
            <a:pPr lvl="1"/>
            <a:r>
              <a:rPr lang="en-US" sz="2000" dirty="0"/>
              <a:t>Find extreme points along each direction vector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88F0FD61-3C0C-AA45-9B10-62924C24CF1A}"/>
              </a:ext>
            </a:extLst>
          </p:cNvPr>
          <p:cNvSpPr/>
          <p:nvPr/>
        </p:nvSpPr>
        <p:spPr>
          <a:xfrm>
            <a:off x="4859008" y="3626820"/>
            <a:ext cx="396585" cy="395204"/>
          </a:xfrm>
          <a:prstGeom prst="arc">
            <a:avLst>
              <a:gd name="adj1" fmla="val 1681423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09D3FD1-A3FE-C04D-89D4-21C2CF1526D4}"/>
                  </a:ext>
                </a:extLst>
              </p:cNvPr>
              <p:cNvSpPr txBox="1"/>
              <p:nvPr/>
            </p:nvSpPr>
            <p:spPr>
              <a:xfrm>
                <a:off x="5255593" y="3461841"/>
                <a:ext cx="1894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09D3FD1-A3FE-C04D-89D4-21C2CF152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593" y="3461841"/>
                <a:ext cx="189474" cy="276999"/>
              </a:xfrm>
              <a:prstGeom prst="rect">
                <a:avLst/>
              </a:prstGeom>
              <a:blipFill>
                <a:blip r:embed="rId2"/>
                <a:stretch>
                  <a:fillRect l="-25000" r="-18750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7856EBA7-7EE1-784C-A9CC-342818D0D277}"/>
              </a:ext>
            </a:extLst>
          </p:cNvPr>
          <p:cNvSpPr/>
          <p:nvPr/>
        </p:nvSpPr>
        <p:spPr>
          <a:xfrm>
            <a:off x="8323206" y="396142"/>
            <a:ext cx="1767926" cy="16713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E1A65A-BCEF-C847-9A62-2E9EFBFB8BC3}"/>
              </a:ext>
            </a:extLst>
          </p:cNvPr>
          <p:cNvCxnSpPr/>
          <p:nvPr/>
        </p:nvCxnSpPr>
        <p:spPr>
          <a:xfrm flipV="1">
            <a:off x="8474178" y="507449"/>
            <a:ext cx="1434904" cy="14627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B78A8CF-7A18-7846-B0B9-2A2FE6581D22}"/>
              </a:ext>
            </a:extLst>
          </p:cNvPr>
          <p:cNvCxnSpPr>
            <a:cxnSpLocks/>
          </p:cNvCxnSpPr>
          <p:nvPr/>
        </p:nvCxnSpPr>
        <p:spPr>
          <a:xfrm>
            <a:off x="8474178" y="507449"/>
            <a:ext cx="1538235" cy="14627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F43C98-754E-8142-A9DD-F3EB4AD171C3}"/>
              </a:ext>
            </a:extLst>
          </p:cNvPr>
          <p:cNvCxnSpPr>
            <a:cxnSpLocks/>
          </p:cNvCxnSpPr>
          <p:nvPr/>
        </p:nvCxnSpPr>
        <p:spPr>
          <a:xfrm>
            <a:off x="9207169" y="260919"/>
            <a:ext cx="0" cy="20065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24D3A5-8969-C747-B7F8-8495F20EC0B9}"/>
              </a:ext>
            </a:extLst>
          </p:cNvPr>
          <p:cNvCxnSpPr>
            <a:cxnSpLocks/>
          </p:cNvCxnSpPr>
          <p:nvPr/>
        </p:nvCxnSpPr>
        <p:spPr>
          <a:xfrm flipV="1">
            <a:off x="8168154" y="1223607"/>
            <a:ext cx="2067339" cy="82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76633B2-10EA-6D44-A462-3DF7102797C5}"/>
                  </a:ext>
                </a:extLst>
              </p:cNvPr>
              <p:cNvSpPr txBox="1"/>
              <p:nvPr/>
            </p:nvSpPr>
            <p:spPr>
              <a:xfrm>
                <a:off x="7302607" y="2283019"/>
                <a:ext cx="4484658" cy="495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1) V = {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}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76633B2-10EA-6D44-A462-3DF710279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607" y="2283019"/>
                <a:ext cx="4484658" cy="495264"/>
              </a:xfrm>
              <a:prstGeom prst="rect">
                <a:avLst/>
              </a:prstGeom>
              <a:blipFill>
                <a:blip r:embed="rId3"/>
                <a:stretch>
                  <a:fillRect l="-847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0EF1FE52-5760-B64E-8E18-98BB852C0D55}"/>
              </a:ext>
            </a:extLst>
          </p:cNvPr>
          <p:cNvSpPr/>
          <p:nvPr/>
        </p:nvSpPr>
        <p:spPr>
          <a:xfrm>
            <a:off x="1577346" y="506876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6D01969-9EB3-3748-B164-6CF33812BB82}"/>
              </a:ext>
            </a:extLst>
          </p:cNvPr>
          <p:cNvSpPr/>
          <p:nvPr/>
        </p:nvSpPr>
        <p:spPr>
          <a:xfrm>
            <a:off x="2131300" y="390614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093CF50-5C31-7049-85F4-8193DCED0E5E}"/>
              </a:ext>
            </a:extLst>
          </p:cNvPr>
          <p:cNvSpPr/>
          <p:nvPr/>
        </p:nvSpPr>
        <p:spPr>
          <a:xfrm>
            <a:off x="5845301" y="321172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1BCA752-4457-2641-8325-5E798527F690}"/>
              </a:ext>
            </a:extLst>
          </p:cNvPr>
          <p:cNvSpPr/>
          <p:nvPr/>
        </p:nvSpPr>
        <p:spPr>
          <a:xfrm>
            <a:off x="5730165" y="563733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CEE8A56-F03F-B544-BC64-85094BDC7F34}"/>
              </a:ext>
            </a:extLst>
          </p:cNvPr>
          <p:cNvSpPr/>
          <p:nvPr/>
        </p:nvSpPr>
        <p:spPr>
          <a:xfrm>
            <a:off x="1672663" y="622180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643EFA-2406-EF40-BECD-F6A44724C67D}"/>
              </a:ext>
            </a:extLst>
          </p:cNvPr>
          <p:cNvSpPr/>
          <p:nvPr/>
        </p:nvSpPr>
        <p:spPr>
          <a:xfrm>
            <a:off x="4361069" y="316770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2C045C0-D940-1C44-8780-9B676D0B94F9}"/>
              </a:ext>
            </a:extLst>
          </p:cNvPr>
          <p:cNvSpPr/>
          <p:nvPr/>
        </p:nvSpPr>
        <p:spPr>
          <a:xfrm>
            <a:off x="3943488" y="620202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470F42-1E91-4243-A9A6-5794487EF06B}"/>
              </a:ext>
            </a:extLst>
          </p:cNvPr>
          <p:cNvSpPr/>
          <p:nvPr/>
        </p:nvSpPr>
        <p:spPr>
          <a:xfrm>
            <a:off x="5856407" y="416767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C7A1136-0C9F-AB4A-B8CF-AFB23B2B8350}"/>
              </a:ext>
            </a:extLst>
          </p:cNvPr>
          <p:cNvCxnSpPr>
            <a:cxnSpLocks/>
            <a:stCxn id="42" idx="7"/>
            <a:endCxn id="39" idx="3"/>
          </p:cNvCxnSpPr>
          <p:nvPr/>
        </p:nvCxnSpPr>
        <p:spPr>
          <a:xfrm flipV="1">
            <a:off x="1835379" y="3377414"/>
            <a:ext cx="4037840" cy="287281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CECE3A9F-10EE-1F4A-96B7-5111182DE2B0}"/>
              </a:ext>
            </a:extLst>
          </p:cNvPr>
          <p:cNvSpPr/>
          <p:nvPr/>
        </p:nvSpPr>
        <p:spPr>
          <a:xfrm>
            <a:off x="2952256" y="3989377"/>
            <a:ext cx="1767926" cy="16713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E983846-EA1F-A441-953A-DD05FD6280E6}"/>
              </a:ext>
            </a:extLst>
          </p:cNvPr>
          <p:cNvCxnSpPr>
            <a:cxnSpLocks/>
          </p:cNvCxnSpPr>
          <p:nvPr/>
        </p:nvCxnSpPr>
        <p:spPr>
          <a:xfrm flipV="1">
            <a:off x="1843186" y="2831634"/>
            <a:ext cx="4110439" cy="38798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7AF9C7C-F83B-AE46-B4C1-648E447022DE}"/>
              </a:ext>
            </a:extLst>
          </p:cNvPr>
          <p:cNvCxnSpPr>
            <a:cxnSpLocks/>
          </p:cNvCxnSpPr>
          <p:nvPr/>
        </p:nvCxnSpPr>
        <p:spPr>
          <a:xfrm>
            <a:off x="2486498" y="3531721"/>
            <a:ext cx="3106113" cy="30022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A92DAFF-64CA-0C4C-B2D3-5F65DC3C4EEE}"/>
              </a:ext>
            </a:extLst>
          </p:cNvPr>
          <p:cNvCxnSpPr>
            <a:cxnSpLocks/>
          </p:cNvCxnSpPr>
          <p:nvPr/>
        </p:nvCxnSpPr>
        <p:spPr>
          <a:xfrm flipH="1">
            <a:off x="3828583" y="2942174"/>
            <a:ext cx="15660" cy="3770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680361F-E3CA-B74B-9581-3B025F032B4C}"/>
              </a:ext>
            </a:extLst>
          </p:cNvPr>
          <p:cNvCxnSpPr>
            <a:cxnSpLocks/>
          </p:cNvCxnSpPr>
          <p:nvPr/>
        </p:nvCxnSpPr>
        <p:spPr>
          <a:xfrm>
            <a:off x="1421885" y="4819223"/>
            <a:ext cx="4973053" cy="23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E00C895-7730-B74B-8FD5-52C05D4B8497}"/>
              </a:ext>
            </a:extLst>
          </p:cNvPr>
          <p:cNvSpPr txBox="1"/>
          <p:nvPr/>
        </p:nvSpPr>
        <p:spPr>
          <a:xfrm>
            <a:off x="1420159" y="6342176"/>
            <a:ext cx="36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P’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8ED456-4B25-DA41-861D-4BFD3293313A}"/>
              </a:ext>
            </a:extLst>
          </p:cNvPr>
          <p:cNvSpPr txBox="1"/>
          <p:nvPr/>
        </p:nvSpPr>
        <p:spPr>
          <a:xfrm>
            <a:off x="5953625" y="29369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F0A1C60-0BEB-AE4F-9EC5-BBF6E50564E2}"/>
                  </a:ext>
                </a:extLst>
              </p:cNvPr>
              <p:cNvSpPr txBox="1"/>
              <p:nvPr/>
            </p:nvSpPr>
            <p:spPr>
              <a:xfrm>
                <a:off x="7302607" y="5351929"/>
                <a:ext cx="3888437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4)</a:t>
                </a:r>
                <a:r>
                  <a:rPr lang="en-US" dirty="0"/>
                  <a:t> max </a:t>
                </a:r>
                <a:r>
                  <a:rPr lang="en-US" sz="2000" dirty="0"/>
                  <a:t>v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∘(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dirty="0"/>
                  <a:t>&gt;= ||</a:t>
                </a:r>
                <a:r>
                  <a:rPr lang="en-US" sz="2000" dirty="0"/>
                  <a:t>p’-q</a:t>
                </a:r>
                <a:r>
                  <a:rPr lang="en-US" dirty="0"/>
                  <a:t>’||*</a:t>
                </a:r>
                <a:r>
                  <a:rPr lang="en-US" sz="2000" dirty="0"/>
                  <a:t>cos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F0A1C60-0BEB-AE4F-9EC5-BBF6E5056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607" y="5351929"/>
                <a:ext cx="3888437" cy="677108"/>
              </a:xfrm>
              <a:prstGeom prst="rect">
                <a:avLst/>
              </a:prstGeom>
              <a:blipFill>
                <a:blip r:embed="rId4"/>
                <a:stretch>
                  <a:fillRect l="-1629" t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FBF5EF-7E3B-1E47-BBE9-D20A3DCF2758}"/>
                  </a:ext>
                </a:extLst>
              </p:cNvPr>
              <p:cNvSpPr txBox="1"/>
              <p:nvPr/>
            </p:nvSpPr>
            <p:spPr>
              <a:xfrm>
                <a:off x="7302607" y="4343773"/>
                <a:ext cx="3088281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3)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baseline="-25000" dirty="0" err="1"/>
                  <a:t>i</a:t>
                </a:r>
                <a:r>
                  <a:rPr lang="en-US" sz="2000" dirty="0"/>
                  <a:t> : v</a:t>
                </a:r>
                <a:r>
                  <a:rPr lang="en-US" sz="2000" baseline="-25000" dirty="0"/>
                  <a:t>i</a:t>
                </a:r>
                <a:r>
                  <a:rPr lang="en-US" sz="2000" dirty="0"/>
                  <a:t> very close to p’- q’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FBF5EF-7E3B-1E47-BBE9-D20A3DCF2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607" y="4343773"/>
                <a:ext cx="3088281" cy="677108"/>
              </a:xfrm>
              <a:prstGeom prst="rect">
                <a:avLst/>
              </a:prstGeom>
              <a:blipFill>
                <a:blip r:embed="rId5"/>
                <a:stretch>
                  <a:fillRect l="-2049" t="-3704" r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32B2199-C01D-D546-A414-EAC89A0A1754}"/>
                  </a:ext>
                </a:extLst>
              </p:cNvPr>
              <p:cNvSpPr txBox="1"/>
              <p:nvPr/>
            </p:nvSpPr>
            <p:spPr>
              <a:xfrm>
                <a:off x="7302607" y="3364904"/>
                <a:ext cx="4398448" cy="704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2)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∘(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32B2199-C01D-D546-A414-EAC89A0A1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607" y="3364904"/>
                <a:ext cx="4398448" cy="704616"/>
              </a:xfrm>
              <a:prstGeom prst="rect">
                <a:avLst/>
              </a:prstGeom>
              <a:blipFill>
                <a:blip r:embed="rId6"/>
                <a:stretch>
                  <a:fillRect l="-1441" t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364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Direction partitioning algorithm for computing diameter in R</a:t>
                </a:r>
                <a:r>
                  <a:rPr lang="en-US" sz="2400" baseline="30000" dirty="0"/>
                  <a:t>2</a:t>
                </a:r>
                <a:endParaRPr lang="en-US" sz="2400" dirty="0"/>
              </a:p>
              <a:p>
                <a:pPr lvl="1"/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Let V = {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}, a set of t unit direction vectors</a:t>
                </a:r>
              </a:p>
              <a:p>
                <a:pPr lvl="1"/>
                <a:endParaRPr lang="en-US" sz="2000" dirty="0"/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345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Direction partitioning algorithm for computing diameter in R</a:t>
                </a:r>
                <a:r>
                  <a:rPr lang="en-US" sz="2400" baseline="30000" dirty="0"/>
                  <a:t>2</a:t>
                </a:r>
                <a:endParaRPr lang="en-US" sz="2400" dirty="0"/>
              </a:p>
              <a:p>
                <a:pPr lvl="1"/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Let V = {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}, a set of t unit direction vectors</a:t>
                </a:r>
              </a:p>
              <a:p>
                <a:pPr marL="457200" lvl="1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R</a:t>
                </a:r>
                <a:r>
                  <a:rPr lang="en-US" baseline="30000" dirty="0"/>
                  <a:t>2</a:t>
                </a:r>
                <a:r>
                  <a:rPr lang="en-US" dirty="0"/>
                  <a:t> , cos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&lt;=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&lt;= 1</a:t>
                </a:r>
              </a:p>
              <a:p>
                <a:pPr lvl="1"/>
                <a:endParaRPr lang="en-US" sz="2000" dirty="0"/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247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Direction partitioning algorithm for computing diameter in R</a:t>
                </a:r>
                <a:r>
                  <a:rPr lang="en-US" sz="2400" baseline="30000" dirty="0"/>
                  <a:t>2</a:t>
                </a:r>
                <a:endParaRPr lang="en-US" sz="2400" dirty="0"/>
              </a:p>
              <a:p>
                <a:pPr lvl="1"/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Let V = {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}, a set of t unit direction vectors</a:t>
                </a:r>
              </a:p>
              <a:p>
                <a:pPr marL="457200" lvl="1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R</a:t>
                </a:r>
                <a:r>
                  <a:rPr lang="en-US" baseline="30000" dirty="0"/>
                  <a:t>2</a:t>
                </a:r>
                <a:r>
                  <a:rPr lang="en-US" dirty="0"/>
                  <a:t> , cos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&lt;=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&lt;= 1                        </a:t>
                </a:r>
              </a:p>
              <a:p>
                <a:pPr lvl="1"/>
                <a:r>
                  <a:rPr lang="en-US" dirty="0"/>
                  <a:t>set 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cos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dirty="0"/>
                  <a:t> = 1 – 2sin</a:t>
                </a:r>
                <a:r>
                  <a:rPr lang="en-US" baseline="30000" dirty="0"/>
                  <a:t>2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&gt;= 1 -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(1-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)||p|| &lt;=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&lt;= ||p||,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R</a:t>
                </a:r>
                <a:r>
                  <a:rPr lang="en-US" baseline="30000" dirty="0"/>
                  <a:t>2</a:t>
                </a:r>
                <a:r>
                  <a:rPr lang="en-US" dirty="0"/>
                  <a:t>        (1)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325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Direction partitioning algorithm for computing diameter in R</a:t>
                </a:r>
                <a:r>
                  <a:rPr lang="en-US" sz="2400" baseline="30000" dirty="0"/>
                  <a:t>2</a:t>
                </a:r>
              </a:p>
              <a:p>
                <a:r>
                  <a:rPr lang="en-US" sz="2400" dirty="0"/>
                  <a:t>Given a finite set S of n points in R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p,q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S</a:t>
                </a:r>
              </a:p>
              <a:p>
                <a:pPr lvl="1"/>
                <a:r>
                  <a:rPr lang="en-US" dirty="0"/>
                  <a:t>(1-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)||p - q|| &lt;=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&lt;= ||p-q||                  (1)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lvl="1"/>
                <a:r>
                  <a:rPr lang="en-US" sz="2000" dirty="0"/>
                  <a:t>Find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000" dirty="0"/>
                  <a:t>) such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/>
                  <a:t> is maximal.</a:t>
                </a:r>
              </a:p>
              <a:p>
                <a:pPr marL="1371600" lvl="3" indent="0">
                  <a:buNone/>
                </a:pPr>
                <a:r>
                  <a:rPr lang="en-US" sz="2000" dirty="0"/>
                  <a:t>           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639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Direction partitioning algorithm for computing diameter in R</a:t>
                </a:r>
                <a:r>
                  <a:rPr lang="en-US" sz="2400" baseline="30000" dirty="0"/>
                  <a:t>2</a:t>
                </a:r>
              </a:p>
              <a:p>
                <a:r>
                  <a:rPr lang="en-US" sz="2400" dirty="0"/>
                  <a:t>Given a finite set S of n points in R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p,q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S</a:t>
                </a:r>
              </a:p>
              <a:p>
                <a:pPr lvl="1"/>
                <a:r>
                  <a:rPr lang="en-US" dirty="0"/>
                  <a:t>(1-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)||p - q|| &lt;=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&lt;= ||p-q||                  (1)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lvl="1"/>
                <a:r>
                  <a:rPr lang="en-US" sz="2000" dirty="0"/>
                  <a:t>Find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000" dirty="0"/>
                  <a:t>) such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/>
                  <a:t> is maximal.</a:t>
                </a:r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/>
                  <a:t>Let (</a:t>
                </a:r>
                <a:r>
                  <a:rPr lang="en-US" sz="2000" dirty="0" err="1"/>
                  <a:t>p’,q</a:t>
                </a:r>
                <a:r>
                  <a:rPr lang="en-US" sz="2000" dirty="0"/>
                  <a:t>’) be true diameter of S, by (1) </a:t>
                </a:r>
              </a:p>
              <a:p>
                <a:pPr marL="1371600" lvl="3" indent="0">
                  <a:buNone/>
                </a:pPr>
                <a:r>
                  <a:rPr lang="en-US" sz="2000" dirty="0"/>
                  <a:t>                       </a:t>
                </a:r>
              </a:p>
              <a:p>
                <a:pPr marL="1371600" lvl="3" indent="0">
                  <a:buNone/>
                </a:pPr>
                <a:r>
                  <a:rPr lang="en-US" sz="2000" dirty="0"/>
                  <a:t>     </a:t>
                </a:r>
                <a:r>
                  <a:rPr lang="en-US" sz="2400" dirty="0"/>
                  <a:t>(1-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)||p’ – q’|| &lt;=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833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Direction partitioning algorithm for computing diameter in R</a:t>
                </a:r>
                <a:r>
                  <a:rPr lang="en-US" sz="2400" baseline="30000" dirty="0"/>
                  <a:t>2</a:t>
                </a:r>
              </a:p>
              <a:p>
                <a:r>
                  <a:rPr lang="en-US" sz="2400" dirty="0"/>
                  <a:t>Given a finite set S of n points in R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p,q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S</a:t>
                </a:r>
              </a:p>
              <a:p>
                <a:pPr lvl="1"/>
                <a:r>
                  <a:rPr lang="en-US" dirty="0"/>
                  <a:t>(1-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)||p - q|| &lt;=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&lt;= ||p-q||                  (1)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lvl="1"/>
                <a:r>
                  <a:rPr lang="en-US" sz="2000" dirty="0"/>
                  <a:t>Find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000" dirty="0"/>
                  <a:t>) such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/>
                  <a:t> is maximal.</a:t>
                </a:r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/>
                  <a:t>Let (</a:t>
                </a:r>
                <a:r>
                  <a:rPr lang="en-US" sz="2000" dirty="0" err="1"/>
                  <a:t>p’,q</a:t>
                </a:r>
                <a:r>
                  <a:rPr lang="en-US" sz="2000" dirty="0"/>
                  <a:t>’) be true diameter of S, by (1) </a:t>
                </a:r>
              </a:p>
              <a:p>
                <a:pPr marL="1371600" lvl="3" indent="0">
                  <a:buNone/>
                </a:pPr>
                <a:r>
                  <a:rPr lang="en-US" sz="2000" dirty="0"/>
                  <a:t>                       </a:t>
                </a:r>
              </a:p>
              <a:p>
                <a:pPr marL="1371600" lvl="3" indent="0">
                  <a:buNone/>
                </a:pPr>
                <a:r>
                  <a:rPr lang="en-US" sz="2400" dirty="0"/>
                  <a:t>     (1-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)||p’ – q’|| &lt;=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215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Direction partitioning algorithm for computing diameter in R</a:t>
                </a:r>
                <a:r>
                  <a:rPr lang="en-US" sz="2400" baseline="30000" dirty="0"/>
                  <a:t>2</a:t>
                </a:r>
              </a:p>
              <a:p>
                <a:r>
                  <a:rPr lang="en-US" sz="2400" dirty="0"/>
                  <a:t>Given a finite set S of n points in R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p,q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S</a:t>
                </a:r>
              </a:p>
              <a:p>
                <a:pPr lvl="1"/>
                <a:r>
                  <a:rPr lang="en-US" dirty="0"/>
                  <a:t>(1-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)||p - q|| &lt;=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&lt;= ||p-q||                  (1)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lvl="1"/>
                <a:r>
                  <a:rPr lang="en-US" sz="2000" dirty="0"/>
                  <a:t>Find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000" dirty="0"/>
                  <a:t>) such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/>
                  <a:t> is maximal.</a:t>
                </a:r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/>
                  <a:t>Let (</a:t>
                </a:r>
                <a:r>
                  <a:rPr lang="en-US" sz="2000" dirty="0" err="1"/>
                  <a:t>p’,q</a:t>
                </a:r>
                <a:r>
                  <a:rPr lang="en-US" sz="2000" dirty="0"/>
                  <a:t>’) be true diameter of S, by (1) </a:t>
                </a:r>
              </a:p>
              <a:p>
                <a:pPr marL="1371600" lvl="3" indent="0">
                  <a:buNone/>
                </a:pPr>
                <a:r>
                  <a:rPr lang="en-US" sz="2000" dirty="0"/>
                  <a:t>                       </a:t>
                </a:r>
              </a:p>
              <a:p>
                <a:pPr marL="1371600" lvl="3" indent="0">
                  <a:buNone/>
                </a:pPr>
                <a:r>
                  <a:rPr lang="en-US" sz="2400" dirty="0"/>
                  <a:t>      (1-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)||p’ – q’|| &lt;=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dirty="0"/>
                  <a:t> &lt;= ||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||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761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Direction partitioning algorithm for computing diameter in R</a:t>
                </a:r>
                <a:r>
                  <a:rPr lang="en-US" sz="2400" baseline="30000" dirty="0"/>
                  <a:t>2</a:t>
                </a:r>
              </a:p>
              <a:p>
                <a:r>
                  <a:rPr lang="en-US" sz="2400" dirty="0"/>
                  <a:t>Given a finite set S of n points in R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p,q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S</a:t>
                </a:r>
              </a:p>
              <a:p>
                <a:pPr lvl="1"/>
                <a:r>
                  <a:rPr lang="en-US" dirty="0"/>
                  <a:t>(1-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)||p - q|| &lt;=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&lt;= ||p-q||                  (1)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lvl="1"/>
                <a:r>
                  <a:rPr lang="en-US" sz="2000" dirty="0"/>
                  <a:t>Find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000" dirty="0"/>
                  <a:t>) such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/>
                  <a:t> is maximal.</a:t>
                </a:r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/>
                  <a:t>Let (</a:t>
                </a:r>
                <a:r>
                  <a:rPr lang="en-US" sz="2000" dirty="0" err="1"/>
                  <a:t>p’,q</a:t>
                </a:r>
                <a:r>
                  <a:rPr lang="en-US" sz="2000" dirty="0"/>
                  <a:t>’) be true diameter of S, by (1) </a:t>
                </a:r>
              </a:p>
              <a:p>
                <a:pPr marL="1371600" lvl="3" indent="0">
                  <a:buNone/>
                </a:pPr>
                <a:r>
                  <a:rPr lang="en-US" sz="2000" dirty="0"/>
                  <a:t>                       </a:t>
                </a:r>
              </a:p>
              <a:p>
                <a:pPr marL="1371600" lvl="3" indent="0">
                  <a:buNone/>
                </a:pPr>
                <a:r>
                  <a:rPr lang="en-US" sz="2400" dirty="0"/>
                  <a:t>      (1-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)||p’ – q’|| &lt;=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dirty="0"/>
                  <a:t> &lt;= ||p’ - q’||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50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Given a finite set S of n points in R</a:t>
                </a:r>
                <a:r>
                  <a:rPr lang="en-US" sz="2400" baseline="30000" dirty="0"/>
                  <a:t>d</a:t>
                </a:r>
                <a:r>
                  <a:rPr lang="en-US" sz="2400" dirty="0"/>
                  <a:t>, find D(S)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(||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466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Direction partitioning algorithm for computing diameter in R</a:t>
                </a:r>
                <a:r>
                  <a:rPr lang="en-US" sz="2400" baseline="30000" dirty="0"/>
                  <a:t>2</a:t>
                </a:r>
              </a:p>
              <a:p>
                <a:r>
                  <a:rPr lang="en-US" sz="2400" dirty="0"/>
                  <a:t>Given a finite set S of n points in R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p,q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S</a:t>
                </a:r>
              </a:p>
              <a:p>
                <a:pPr lvl="1"/>
                <a:r>
                  <a:rPr lang="en-US" dirty="0"/>
                  <a:t>(1-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)||p - q|| &lt;=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&lt;= ||p-q||                  (1)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lvl="1"/>
                <a:r>
                  <a:rPr lang="en-US" sz="2000" dirty="0"/>
                  <a:t>Find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000" dirty="0"/>
                  <a:t>) such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/>
                  <a:t> is maximal.             </a:t>
                </a:r>
                <a:r>
                  <a:rPr lang="en-US" sz="2000" b="1" dirty="0"/>
                  <a:t>Time = O(t *n) = O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000" b="1" dirty="0"/>
                  <a:t> )</a:t>
                </a:r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/>
                  <a:t>Let (</a:t>
                </a:r>
                <a:r>
                  <a:rPr lang="en-US" sz="2000" dirty="0" err="1"/>
                  <a:t>p’,q</a:t>
                </a:r>
                <a:r>
                  <a:rPr lang="en-US" sz="2000" dirty="0"/>
                  <a:t>’) be true diameter of S, by (1) </a:t>
                </a:r>
              </a:p>
              <a:p>
                <a:pPr marL="1371600" lvl="3" indent="0">
                  <a:buNone/>
                </a:pPr>
                <a:r>
                  <a:rPr lang="en-US" sz="2000" dirty="0"/>
                  <a:t>                       </a:t>
                </a:r>
              </a:p>
              <a:p>
                <a:pPr marL="1371600" lvl="3" indent="0">
                  <a:buNone/>
                </a:pPr>
                <a:r>
                  <a:rPr lang="en-US" sz="2400" dirty="0"/>
                  <a:t>      (1-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)||p’ – q’|| &lt;=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dirty="0"/>
                  <a:t> &lt;= ||p’ - q’||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599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/>
          </a:bodyPr>
          <a:lstStyle/>
          <a:p>
            <a:r>
              <a:rPr lang="en-US" sz="2400" dirty="0"/>
              <a:t>Direction partitioning algorithm for computing diameter in R</a:t>
            </a:r>
            <a:r>
              <a:rPr lang="en-US" sz="2400" baseline="30000" dirty="0"/>
              <a:t>d</a:t>
            </a:r>
          </a:p>
          <a:p>
            <a:r>
              <a:rPr lang="en-US" sz="2400" dirty="0"/>
              <a:t>Given a finite set S of n points in R</a:t>
            </a:r>
            <a:r>
              <a:rPr lang="en-US" sz="2400" baseline="30000" dirty="0"/>
              <a:t>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09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Direction partitioning algorithm for computing diameter in R</a:t>
                </a:r>
                <a:r>
                  <a:rPr lang="en-US" sz="2400" baseline="30000" dirty="0"/>
                  <a:t>d</a:t>
                </a:r>
              </a:p>
              <a:p>
                <a:r>
                  <a:rPr lang="en-US" sz="2400" dirty="0"/>
                  <a:t>Given a finite set S of n points in R</a:t>
                </a:r>
                <a:r>
                  <a:rPr lang="en-US" sz="2400" baseline="30000" dirty="0"/>
                  <a:t>d</a:t>
                </a:r>
                <a:endParaRPr lang="en-US" baseline="30000" dirty="0"/>
              </a:p>
              <a:p>
                <a:pPr lvl="1"/>
                <a:endParaRPr lang="en-US" baseline="30000" dirty="0"/>
              </a:p>
              <a:p>
                <a:pPr lvl="1"/>
                <a:r>
                  <a:rPr lang="en-US" dirty="0"/>
                  <a:t>Lemma [Agarwal at 1992 based on Yao at 1982]:</a:t>
                </a:r>
              </a:p>
              <a:p>
                <a:pPr lvl="2"/>
                <a:r>
                  <a:rPr lang="en-US" dirty="0"/>
                  <a:t>any space R</a:t>
                </a:r>
                <a:r>
                  <a:rPr lang="en-US" baseline="30000" dirty="0"/>
                  <a:t>d</a:t>
                </a:r>
                <a:r>
                  <a:rPr lang="en-US" dirty="0"/>
                  <a:t> can be divided into a set of directional vectors V</a:t>
                </a:r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/>
                  <a:t>p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𝜖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R</m:t>
                    </m:r>
                    <m:r>
                      <m:rPr>
                        <m:nor/>
                      </m:rPr>
                      <a:rPr lang="en-US" baseline="30000" dirty="0" smtClean="0"/>
                      <m:t>d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cos (&lt; 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   &gt;=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/>
                  <a:t> .  One can always find such V in O(|V|) time, where |V| = O(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ε</m:t>
                                </m:r>
                              </m:e>
                            </m:ra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/>
                  <a:t> )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7697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Direction partitioning algorithm for computing diameter in R</a:t>
                </a:r>
                <a:r>
                  <a:rPr lang="en-US" sz="2400" baseline="30000" dirty="0"/>
                  <a:t>d</a:t>
                </a:r>
              </a:p>
              <a:p>
                <a:r>
                  <a:rPr lang="en-US" sz="2400" dirty="0"/>
                  <a:t>Given a finite set S of n points in R</a:t>
                </a:r>
                <a:r>
                  <a:rPr lang="en-US" sz="2400" baseline="30000" dirty="0"/>
                  <a:t>d</a:t>
                </a:r>
                <a:endParaRPr lang="en-US" baseline="30000" dirty="0"/>
              </a:p>
              <a:p>
                <a:pPr lvl="1"/>
                <a:endParaRPr lang="en-US" baseline="30000" dirty="0"/>
              </a:p>
              <a:p>
                <a:pPr lvl="1"/>
                <a:r>
                  <a:rPr lang="en-US" dirty="0"/>
                  <a:t>Lemma [Agarwal at 1992 based on Yao at 1982]:</a:t>
                </a:r>
              </a:p>
              <a:p>
                <a:pPr lvl="2"/>
                <a:r>
                  <a:rPr lang="en-US" dirty="0"/>
                  <a:t>any space R</a:t>
                </a:r>
                <a:r>
                  <a:rPr lang="en-US" baseline="30000" dirty="0"/>
                  <a:t>d</a:t>
                </a:r>
                <a:r>
                  <a:rPr lang="en-US" dirty="0"/>
                  <a:t> can be divided into a set of directional vectors V</a:t>
                </a:r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/>
                  <a:t>p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𝜖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R</m:t>
                    </m:r>
                    <m:r>
                      <m:rPr>
                        <m:nor/>
                      </m:rPr>
                      <a:rPr lang="en-US" baseline="30000" dirty="0" smtClean="0"/>
                      <m:t>d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cos (&lt; 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   &gt;=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/>
                  <a:t> .  One can always find such V in O(|V|) time, where |V| = O(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ε</m:t>
                                </m:r>
                              </m:e>
                            </m:ra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/>
                  <a:t> )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/>
                  <a:t> ||p|| &lt;=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</a:rPr>
                      <m:t>∘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 &lt;= ||p||,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R</a:t>
                </a:r>
                <a:r>
                  <a:rPr lang="en-US" baseline="30000" dirty="0"/>
                  <a:t>d</a:t>
                </a:r>
                <a:r>
                  <a:rPr lang="en-US" dirty="0"/>
                  <a:t>   (2)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7540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Direction partitioning algorithm for computing diameter in R</a:t>
                </a:r>
                <a:r>
                  <a:rPr lang="en-US" sz="2400" baseline="30000" dirty="0"/>
                  <a:t>d</a:t>
                </a:r>
              </a:p>
              <a:p>
                <a:r>
                  <a:rPr lang="en-US" sz="2400" dirty="0"/>
                  <a:t>Given a finite set S of n points in R</a:t>
                </a:r>
                <a:r>
                  <a:rPr lang="en-US" sz="2400" baseline="30000" dirty="0"/>
                  <a:t>d</a:t>
                </a:r>
                <a:endParaRPr lang="en-US" baseline="30000" dirty="0"/>
              </a:p>
              <a:p>
                <a:pPr lvl="1"/>
                <a:endParaRPr lang="en-US" baseline="30000" dirty="0"/>
              </a:p>
              <a:p>
                <a:pPr lvl="1"/>
                <a:r>
                  <a:rPr lang="en-US" dirty="0"/>
                  <a:t>Lemma [Agarwal at 1992 based on Yao at 1982]:</a:t>
                </a:r>
              </a:p>
              <a:p>
                <a:pPr lvl="2"/>
                <a:r>
                  <a:rPr lang="en-US" dirty="0"/>
                  <a:t>any space R</a:t>
                </a:r>
                <a:r>
                  <a:rPr lang="en-US" baseline="30000" dirty="0"/>
                  <a:t>d</a:t>
                </a:r>
                <a:r>
                  <a:rPr lang="en-US" dirty="0"/>
                  <a:t> can be divided into a set of directional vectors V</a:t>
                </a:r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/>
                  <a:t>p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𝜖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R</m:t>
                    </m:r>
                    <m:r>
                      <m:rPr>
                        <m:nor/>
                      </m:rPr>
                      <a:rPr lang="en-US" baseline="30000" dirty="0" smtClean="0"/>
                      <m:t>d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cos (&lt; 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   &gt;=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/>
                  <a:t> .  One can always find such V in O(|V|) time, where |V| = O(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ε</m:t>
                                </m:r>
                              </m:e>
                            </m:ra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/>
                  <a:t> )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/>
                  <a:t> ||p|| &lt;=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∘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 &lt;= ||p||,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R</a:t>
                </a:r>
                <a:r>
                  <a:rPr lang="en-US" baseline="30000" dirty="0"/>
                  <a:t>d</a:t>
                </a:r>
                <a:r>
                  <a:rPr lang="en-US" dirty="0"/>
                  <a:t>   (2)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Using same approach as in R</a:t>
                </a:r>
                <a:r>
                  <a:rPr lang="en-US" baseline="30000" dirty="0"/>
                  <a:t>2</a:t>
                </a:r>
                <a:r>
                  <a:rPr lang="en-US" dirty="0"/>
                  <a:t>(find optimal tuple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pPr lvl="2"/>
                <a:r>
                  <a:rPr lang="en-US" dirty="0"/>
                  <a:t>(1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)-approximation on D(S) in O(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𝑑𝑛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ε</m:t>
                                </m:r>
                              </m:e>
                            </m:ra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/>
                  <a:t> ) time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 r="-121"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761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Dimension Reduction in R</a:t>
                </a:r>
                <a:r>
                  <a:rPr lang="en-US" sz="2400" baseline="30000" dirty="0"/>
                  <a:t>d </a:t>
                </a:r>
                <a:r>
                  <a:rPr lang="en-US" sz="2400" dirty="0"/>
                  <a:t>[Chan at 2002]</a:t>
                </a:r>
                <a:endParaRPr lang="en-US" sz="2400" baseline="30000" dirty="0"/>
              </a:p>
              <a:p>
                <a:pPr marL="457200" lvl="1" indent="0">
                  <a:buNone/>
                </a:pPr>
                <a:endParaRPr lang="en-US" sz="2000" baseline="3000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000" dirty="0"/>
                  <a:t> ||p|| &lt;=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smtClean="0">
                        <a:latin typeface="Cambria Math" panose="02040503050406030204" pitchFamily="18" charset="0"/>
                      </a:rPr>
                      <m:t>∘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000" dirty="0"/>
                  <a:t>  &lt;= ||p||,  for any p</a:t>
                </a:r>
                <a:r>
                  <a:rPr lang="en-US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R</a:t>
                </a:r>
                <a:r>
                  <a:rPr lang="en-US" sz="2000" baseline="30000" dirty="0"/>
                  <a:t>d</a:t>
                </a:r>
                <a:r>
                  <a:rPr lang="en-US" sz="2000" dirty="0"/>
                  <a:t>                       (2)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9686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Dimension Reduction in R</a:t>
                </a:r>
                <a:r>
                  <a:rPr lang="en-US" sz="2400" baseline="30000" dirty="0"/>
                  <a:t>d </a:t>
                </a:r>
                <a:r>
                  <a:rPr lang="en-US" sz="2400" dirty="0"/>
                  <a:t>[Chan at 2002]</a:t>
                </a:r>
                <a:endParaRPr lang="en-US" sz="2400" baseline="30000" dirty="0"/>
              </a:p>
              <a:p>
                <a:pPr marL="457200" lvl="1" indent="0">
                  <a:buNone/>
                </a:pPr>
                <a:endParaRPr lang="en-US" sz="2000" baseline="3000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000" dirty="0"/>
                  <a:t> ||p|| &lt;=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smtClean="0">
                        <a:latin typeface="Cambria Math" panose="02040503050406030204" pitchFamily="18" charset="0"/>
                      </a:rPr>
                      <m:t>∘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000" dirty="0"/>
                  <a:t>  &lt;= ||p||,  for any p</a:t>
                </a:r>
                <a:r>
                  <a:rPr lang="en-US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R</a:t>
                </a:r>
                <a:r>
                  <a:rPr lang="en-US" sz="2000" baseline="30000" dirty="0"/>
                  <a:t>d</a:t>
                </a:r>
                <a:r>
                  <a:rPr lang="en-US" sz="2000" dirty="0"/>
                  <a:t>                       (2)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lvl="1"/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aseline="30000" dirty="0"/>
                  <a:t>2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) &lt;=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aseline="30000" dirty="0"/>
                  <a:t>2 </a:t>
                </a:r>
                <a:r>
                  <a:rPr lang="en-US" sz="2000" dirty="0"/>
                  <a:t>&lt;=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)  Only look at 2 dimensions   (3)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:r>
                  <a:rPr lang="en-US" sz="2000" dirty="0"/>
                  <a:t>add terms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 ….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 to (3)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0772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Dimension Reduction in R</a:t>
                </a:r>
                <a:r>
                  <a:rPr lang="en-US" sz="2400" baseline="30000" dirty="0"/>
                  <a:t>d </a:t>
                </a:r>
                <a:r>
                  <a:rPr lang="en-US" sz="2400" dirty="0"/>
                  <a:t>[Chan at 2002]</a:t>
                </a:r>
                <a:endParaRPr lang="en-US" sz="2400" baseline="30000" dirty="0"/>
              </a:p>
              <a:p>
                <a:pPr marL="457200" lvl="1" indent="0">
                  <a:buNone/>
                </a:pPr>
                <a:endParaRPr lang="en-US" sz="2000" baseline="3000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000" dirty="0"/>
                  <a:t> ||p|| &lt;=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smtClean="0">
                        <a:latin typeface="Cambria Math" panose="02040503050406030204" pitchFamily="18" charset="0"/>
                      </a:rPr>
                      <m:t>∘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000" dirty="0"/>
                  <a:t>  &lt;= ||p||,  for any p</a:t>
                </a:r>
                <a:r>
                  <a:rPr lang="en-US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R</a:t>
                </a:r>
                <a:r>
                  <a:rPr lang="en-US" sz="2000" baseline="30000" dirty="0"/>
                  <a:t>d</a:t>
                </a:r>
                <a:r>
                  <a:rPr lang="en-US" sz="2000" dirty="0"/>
                  <a:t>                       (2)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lvl="1"/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aseline="30000" dirty="0"/>
                  <a:t>2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) &lt;=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aseline="30000" dirty="0"/>
                  <a:t>2 </a:t>
                </a:r>
                <a:r>
                  <a:rPr lang="en-US" sz="2000" dirty="0"/>
                  <a:t>&lt;=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)  Only look at 2 dimensions   (3)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:r>
                  <a:rPr lang="en-US" sz="2000" dirty="0"/>
                  <a:t>add terms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 ….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 to (3)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:r>
                  <a:rPr lang="en-US" sz="2000" dirty="0"/>
                  <a:t>((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aseline="30000" dirty="0"/>
                  <a:t>2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))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 …+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&lt;=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aseline="30000" dirty="0"/>
                  <a:t>2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 ….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&lt;=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+ …+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1664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Dimension Reduction in R</a:t>
                </a:r>
                <a:r>
                  <a:rPr lang="en-US" sz="2400" baseline="30000" dirty="0"/>
                  <a:t>d </a:t>
                </a:r>
                <a:r>
                  <a:rPr lang="en-US" sz="2400" dirty="0"/>
                  <a:t>[Chan at 2002]</a:t>
                </a:r>
                <a:endParaRPr lang="en-US" sz="2400" baseline="30000" dirty="0"/>
              </a:p>
              <a:p>
                <a:pPr marL="457200" lvl="1" indent="0">
                  <a:buNone/>
                </a:pPr>
                <a:endParaRPr lang="en-US" sz="2000" baseline="3000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000" dirty="0"/>
                  <a:t> ||p|| &lt;=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smtClean="0">
                        <a:latin typeface="Cambria Math" panose="02040503050406030204" pitchFamily="18" charset="0"/>
                      </a:rPr>
                      <m:t>∘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000" dirty="0"/>
                  <a:t>  &lt;= ||p||,  for any p</a:t>
                </a:r>
                <a:r>
                  <a:rPr lang="en-US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R</a:t>
                </a:r>
                <a:r>
                  <a:rPr lang="en-US" sz="2000" baseline="30000" dirty="0"/>
                  <a:t>d</a:t>
                </a:r>
                <a:r>
                  <a:rPr lang="en-US" sz="2000" dirty="0"/>
                  <a:t>                       (2)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lvl="1"/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aseline="30000" dirty="0"/>
                  <a:t>2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) &lt;=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aseline="30000" dirty="0"/>
                  <a:t>2 </a:t>
                </a:r>
                <a:r>
                  <a:rPr lang="en-US" sz="2000" dirty="0"/>
                  <a:t>&lt;=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)  Only look at 2 dimensions   (3)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:r>
                  <a:rPr lang="en-US" sz="2000" dirty="0"/>
                  <a:t>add terms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 ….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 to (3)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:r>
                  <a:rPr lang="en-US" b="1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𝛆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baseline="30000" dirty="0"/>
                  <a:t>2</a:t>
                </a:r>
                <a:r>
                  <a:rPr lang="en-US" b="1" dirty="0"/>
                  <a:t> (||p||</a:t>
                </a:r>
                <a:r>
                  <a:rPr lang="en-US" b="1" baseline="30000" dirty="0"/>
                  <a:t>2</a:t>
                </a:r>
                <a:r>
                  <a:rPr lang="en-US" b="1" dirty="0"/>
                  <a:t>) &lt;=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𝒎𝒂𝒙</m:t>
                        </m:r>
                      </m:e>
                      <m:sub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𝐕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baseline="30000" dirty="0"/>
                  <a:t>2  </a:t>
                </a:r>
                <a:r>
                  <a:rPr lang="en-US" b="1" dirty="0"/>
                  <a:t>+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b="1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b="1" dirty="0"/>
                  <a:t> ….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&lt;= ||p||</a:t>
                </a:r>
                <a:r>
                  <a:rPr lang="en-US" baseline="30000" dirty="0"/>
                  <a:t>2</a:t>
                </a:r>
                <a:endParaRPr lang="en-US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7851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Dimension Reduction in R</a:t>
                </a:r>
                <a:r>
                  <a:rPr lang="en-US" sz="2400" baseline="30000" dirty="0"/>
                  <a:t>d </a:t>
                </a:r>
                <a:r>
                  <a:rPr lang="en-US" sz="2400" dirty="0"/>
                  <a:t>[Chan at 2002]</a:t>
                </a:r>
                <a:endParaRPr lang="en-US" sz="2400" baseline="30000" dirty="0"/>
              </a:p>
              <a:p>
                <a:pPr marL="457200" lvl="1" indent="0">
                  <a:buNone/>
                </a:pPr>
                <a:endParaRPr lang="en-US" sz="2000" baseline="30000" dirty="0"/>
              </a:p>
              <a:p>
                <a:pPr marL="457200" lvl="1" indent="0">
                  <a:buNone/>
                </a:pPr>
                <a:r>
                  <a:rPr lang="en-US" sz="2000" b="1" dirty="0"/>
                  <a:t>        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𝛆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sz="20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baseline="30000" dirty="0"/>
                  <a:t>2</a:t>
                </a:r>
                <a:r>
                  <a:rPr lang="en-US" sz="2000" b="1" dirty="0"/>
                  <a:t> (||p||</a:t>
                </a:r>
                <a:r>
                  <a:rPr lang="en-US" sz="2000" b="1" baseline="30000" dirty="0"/>
                  <a:t>2</a:t>
                </a:r>
                <a:r>
                  <a:rPr lang="en-US" sz="2000" b="1" dirty="0"/>
                  <a:t>) &lt;=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𝒎𝒂𝒙</m:t>
                        </m:r>
                      </m:e>
                      <m:sub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𝐕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baseline="30000" dirty="0"/>
                  <a:t>2  </a:t>
                </a:r>
                <a:r>
                  <a:rPr lang="en-US" sz="2000" b="1" dirty="0"/>
                  <a:t>+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sz="2000" b="1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sz="2000" b="1" dirty="0"/>
                  <a:t> ….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/>
                  <a:t>&lt;= ||p||</a:t>
                </a:r>
                <a:r>
                  <a:rPr lang="en-US" sz="2000" baseline="30000" dirty="0"/>
                  <a:t>2</a:t>
                </a:r>
                <a:endParaRPr lang="en-US" sz="2000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:r>
                  <a:rPr lang="en-US" dirty="0"/>
                  <a:t>      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pPr lvl="1"/>
                <a:endParaRPr lang="en-US" sz="2000" dirty="0"/>
              </a:p>
              <a:p>
                <a:pPr marL="914400" lvl="2" indent="0">
                  <a:buNone/>
                </a:pPr>
                <a:r>
                  <a:rPr lang="en-US" sz="1800" dirty="0">
                    <a:ea typeface="Cambria Math" panose="02040503050406030204" pitchFamily="18" charset="0"/>
                  </a:rPr>
                  <a:t>         </a:t>
                </a:r>
              </a:p>
              <a:p>
                <a:pPr marL="914400" lvl="2" indent="0">
                  <a:buNone/>
                </a:pPr>
                <a:endParaRPr lang="en-US" sz="1800" baseline="30000" dirty="0"/>
              </a:p>
              <a:p>
                <a:pPr marL="914400" lvl="2" indent="0">
                  <a:buNone/>
                </a:pPr>
                <a:endParaRPr lang="en-US" sz="1800" baseline="30000" dirty="0"/>
              </a:p>
              <a:p>
                <a:pPr marL="914400" lvl="2" indent="0">
                  <a:buNone/>
                </a:pPr>
                <a:endParaRPr lang="en-US" sz="1800" dirty="0"/>
              </a:p>
              <a:p>
                <a:pPr marL="914400" lvl="2" indent="0">
                  <a:buNone/>
                </a:pPr>
                <a:endParaRPr lang="en-US" sz="1800" baseline="30000" dirty="0"/>
              </a:p>
              <a:p>
                <a:pPr marL="914400" lvl="2" indent="0">
                  <a:buNone/>
                </a:pPr>
                <a:endParaRPr lang="en-US" sz="1800" dirty="0"/>
              </a:p>
              <a:p>
                <a:pPr marL="914400" lvl="2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3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Given a finite set S of n points in R</a:t>
                </a:r>
                <a:r>
                  <a:rPr lang="en-US" sz="2400" baseline="30000" dirty="0"/>
                  <a:t>d</a:t>
                </a:r>
                <a:r>
                  <a:rPr lang="en-US" sz="2400" dirty="0"/>
                  <a:t>, find D(S)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(||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CF808F-AE69-6E49-BE27-F682EB43DE1E}"/>
              </a:ext>
            </a:extLst>
          </p:cNvPr>
          <p:cNvCxnSpPr>
            <a:cxnSpLocks/>
          </p:cNvCxnSpPr>
          <p:nvPr/>
        </p:nvCxnSpPr>
        <p:spPr>
          <a:xfrm>
            <a:off x="2262950" y="2358189"/>
            <a:ext cx="8973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3D6D46-313D-F542-B357-4C726D550B65}"/>
              </a:ext>
            </a:extLst>
          </p:cNvPr>
          <p:cNvCxnSpPr>
            <a:cxnSpLocks/>
          </p:cNvCxnSpPr>
          <p:nvPr/>
        </p:nvCxnSpPr>
        <p:spPr>
          <a:xfrm>
            <a:off x="2454442" y="2165684"/>
            <a:ext cx="0" cy="8224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EE5E465-6BD3-5148-AF69-BD8BBDE877B3}"/>
              </a:ext>
            </a:extLst>
          </p:cNvPr>
          <p:cNvSpPr/>
          <p:nvPr/>
        </p:nvSpPr>
        <p:spPr>
          <a:xfrm>
            <a:off x="3160295" y="2076716"/>
            <a:ext cx="3401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4DAA0F7-F725-3240-994D-8B34CD57DDC8}"/>
              </a:ext>
            </a:extLst>
          </p:cNvPr>
          <p:cNvSpPr/>
          <p:nvPr/>
        </p:nvSpPr>
        <p:spPr>
          <a:xfrm>
            <a:off x="2284698" y="2838662"/>
            <a:ext cx="34657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F5BDB35-85BD-B94D-A753-BD9315224014}"/>
              </a:ext>
            </a:extLst>
          </p:cNvPr>
          <p:cNvSpPr/>
          <p:nvPr/>
        </p:nvSpPr>
        <p:spPr>
          <a:xfrm>
            <a:off x="2321604" y="5524826"/>
            <a:ext cx="83869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in R</a:t>
            </a:r>
            <a:r>
              <a:rPr lang="en-US" sz="2000" b="0" cap="none" spc="0" baseline="3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D4AC67-6DCC-4C46-98A1-C580B03B5A3A}"/>
              </a:ext>
            </a:extLst>
          </p:cNvPr>
          <p:cNvSpPr/>
          <p:nvPr/>
        </p:nvSpPr>
        <p:spPr>
          <a:xfrm>
            <a:off x="4538761" y="362686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8F36591-026E-6F49-B344-DDFBB2844CEB}"/>
              </a:ext>
            </a:extLst>
          </p:cNvPr>
          <p:cNvSpPr/>
          <p:nvPr/>
        </p:nvSpPr>
        <p:spPr>
          <a:xfrm>
            <a:off x="4687852" y="418759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8AFD574-1AA5-F94B-A446-3159552BE429}"/>
              </a:ext>
            </a:extLst>
          </p:cNvPr>
          <p:cNvSpPr/>
          <p:nvPr/>
        </p:nvSpPr>
        <p:spPr>
          <a:xfrm>
            <a:off x="4323094" y="438171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6F1E835-AFAC-1142-A5D7-F7026AFE2097}"/>
              </a:ext>
            </a:extLst>
          </p:cNvPr>
          <p:cNvSpPr/>
          <p:nvPr/>
        </p:nvSpPr>
        <p:spPr>
          <a:xfrm>
            <a:off x="6108911" y="389039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A671D5C-73F2-8943-B2A3-FA5EE812381E}"/>
              </a:ext>
            </a:extLst>
          </p:cNvPr>
          <p:cNvSpPr/>
          <p:nvPr/>
        </p:nvSpPr>
        <p:spPr>
          <a:xfrm>
            <a:off x="5036101" y="429256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DDB4F33-4E87-A440-BF8C-EE1433F561F2}"/>
              </a:ext>
            </a:extLst>
          </p:cNvPr>
          <p:cNvSpPr/>
          <p:nvPr/>
        </p:nvSpPr>
        <p:spPr>
          <a:xfrm>
            <a:off x="6784622" y="465910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4D9A394-635E-F844-AEED-D437A309F463}"/>
              </a:ext>
            </a:extLst>
          </p:cNvPr>
          <p:cNvSpPr/>
          <p:nvPr/>
        </p:nvSpPr>
        <p:spPr>
          <a:xfrm>
            <a:off x="4877048" y="321910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1D49AF0-E4A0-D641-8E8E-596F01B42715}"/>
              </a:ext>
            </a:extLst>
          </p:cNvPr>
          <p:cNvSpPr/>
          <p:nvPr/>
        </p:nvSpPr>
        <p:spPr>
          <a:xfrm>
            <a:off x="6767092" y="268121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9DD46F0-9AEA-2E4A-A0AC-99916C594610}"/>
              </a:ext>
            </a:extLst>
          </p:cNvPr>
          <p:cNvSpPr/>
          <p:nvPr/>
        </p:nvSpPr>
        <p:spPr>
          <a:xfrm>
            <a:off x="6916183" y="3241947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603CEA2-A36D-5F4B-82B4-63FE5DC3213D}"/>
              </a:ext>
            </a:extLst>
          </p:cNvPr>
          <p:cNvSpPr/>
          <p:nvPr/>
        </p:nvSpPr>
        <p:spPr>
          <a:xfrm>
            <a:off x="6551425" y="343606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4843359-E503-CF41-A5C1-24B759C50081}"/>
              </a:ext>
            </a:extLst>
          </p:cNvPr>
          <p:cNvSpPr/>
          <p:nvPr/>
        </p:nvSpPr>
        <p:spPr>
          <a:xfrm>
            <a:off x="8591049" y="252467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D7DCCE9-AA38-A947-AA69-EFA50E0770D0}"/>
              </a:ext>
            </a:extLst>
          </p:cNvPr>
          <p:cNvSpPr/>
          <p:nvPr/>
        </p:nvSpPr>
        <p:spPr>
          <a:xfrm>
            <a:off x="7264432" y="334691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5027533-2F56-3F47-AA72-43B5195D6627}"/>
              </a:ext>
            </a:extLst>
          </p:cNvPr>
          <p:cNvSpPr/>
          <p:nvPr/>
        </p:nvSpPr>
        <p:spPr>
          <a:xfrm>
            <a:off x="7744591" y="490843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87AC331-CAA4-D64D-8C6D-F25A2869FFA7}"/>
              </a:ext>
            </a:extLst>
          </p:cNvPr>
          <p:cNvSpPr/>
          <p:nvPr/>
        </p:nvSpPr>
        <p:spPr>
          <a:xfrm>
            <a:off x="7586627" y="449736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1DF1EA0-C841-C34C-8AF6-4501F4BEAAA7}"/>
              </a:ext>
            </a:extLst>
          </p:cNvPr>
          <p:cNvSpPr/>
          <p:nvPr/>
        </p:nvSpPr>
        <p:spPr>
          <a:xfrm>
            <a:off x="4399544" y="477990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16C3E39-E4A7-5D47-BD5B-2DE0840F3EAC}"/>
              </a:ext>
            </a:extLst>
          </p:cNvPr>
          <p:cNvSpPr/>
          <p:nvPr/>
        </p:nvSpPr>
        <p:spPr>
          <a:xfrm>
            <a:off x="8475913" y="4950287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B961128-C9DA-3540-81AB-7C3DDFF12FB9}"/>
              </a:ext>
            </a:extLst>
          </p:cNvPr>
          <p:cNvSpPr/>
          <p:nvPr/>
        </p:nvSpPr>
        <p:spPr>
          <a:xfrm>
            <a:off x="4808171" y="480000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8F33CEC-9407-8B4F-8ADA-12B444E796B8}"/>
              </a:ext>
            </a:extLst>
          </p:cNvPr>
          <p:cNvSpPr/>
          <p:nvPr/>
        </p:nvSpPr>
        <p:spPr>
          <a:xfrm>
            <a:off x="5642502" y="4950287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805E952-D5C8-B147-A69A-011500CC4F55}"/>
              </a:ext>
            </a:extLst>
          </p:cNvPr>
          <p:cNvSpPr/>
          <p:nvPr/>
        </p:nvSpPr>
        <p:spPr>
          <a:xfrm>
            <a:off x="4418411" y="553475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1E61EB5-AAED-B547-BA01-4E95AE6D0D71}"/>
              </a:ext>
            </a:extLst>
          </p:cNvPr>
          <p:cNvSpPr/>
          <p:nvPr/>
        </p:nvSpPr>
        <p:spPr>
          <a:xfrm>
            <a:off x="6310081" y="274160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E67EC83-3B13-864F-9DB9-ADED43B04C10}"/>
              </a:ext>
            </a:extLst>
          </p:cNvPr>
          <p:cNvSpPr/>
          <p:nvPr/>
        </p:nvSpPr>
        <p:spPr>
          <a:xfrm>
            <a:off x="5237271" y="314377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906B586-B190-4B4D-B12B-42D2619DAB04}"/>
              </a:ext>
            </a:extLst>
          </p:cNvPr>
          <p:cNvSpPr/>
          <p:nvPr/>
        </p:nvSpPr>
        <p:spPr>
          <a:xfrm>
            <a:off x="6985792" y="351031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E4677C0-F7B2-1B4A-B6A7-ABECC4526F7B}"/>
              </a:ext>
            </a:extLst>
          </p:cNvPr>
          <p:cNvSpPr/>
          <p:nvPr/>
        </p:nvSpPr>
        <p:spPr>
          <a:xfrm>
            <a:off x="5332588" y="370443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F18A9EF-49C6-2240-9A23-8427CE5F39F7}"/>
              </a:ext>
            </a:extLst>
          </p:cNvPr>
          <p:cNvSpPr/>
          <p:nvPr/>
        </p:nvSpPr>
        <p:spPr>
          <a:xfrm>
            <a:off x="7751553" y="2487097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7C1A142-077A-3740-88C4-F9426E52777D}"/>
              </a:ext>
            </a:extLst>
          </p:cNvPr>
          <p:cNvSpPr/>
          <p:nvPr/>
        </p:nvSpPr>
        <p:spPr>
          <a:xfrm>
            <a:off x="7106817" y="248065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E7CD5D7-D39C-F144-9534-1091D2B16ACD}"/>
              </a:ext>
            </a:extLst>
          </p:cNvPr>
          <p:cNvSpPr/>
          <p:nvPr/>
        </p:nvSpPr>
        <p:spPr>
          <a:xfrm>
            <a:off x="7455066" y="291845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E497EBF-14DB-2B49-8D15-EE1DC7A2218A}"/>
              </a:ext>
            </a:extLst>
          </p:cNvPr>
          <p:cNvSpPr/>
          <p:nvPr/>
        </p:nvSpPr>
        <p:spPr>
          <a:xfrm>
            <a:off x="7560919" y="358599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942CDEE-CF08-1D45-A731-F0DB01926662}"/>
              </a:ext>
            </a:extLst>
          </p:cNvPr>
          <p:cNvSpPr/>
          <p:nvPr/>
        </p:nvSpPr>
        <p:spPr>
          <a:xfrm>
            <a:off x="6082151" y="324904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443C172-71FB-644F-AFB0-9854D603CEA0}"/>
              </a:ext>
            </a:extLst>
          </p:cNvPr>
          <p:cNvSpPr/>
          <p:nvPr/>
        </p:nvSpPr>
        <p:spPr>
          <a:xfrm>
            <a:off x="7049516" y="427160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D9FB340-3D0C-D044-8DAE-B37B973F7E6B}"/>
              </a:ext>
            </a:extLst>
          </p:cNvPr>
          <p:cNvSpPr/>
          <p:nvPr/>
        </p:nvSpPr>
        <p:spPr>
          <a:xfrm>
            <a:off x="6108911" y="389039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BFC40A7-BDF7-804D-B441-3D822406920A}"/>
              </a:ext>
            </a:extLst>
          </p:cNvPr>
          <p:cNvSpPr/>
          <p:nvPr/>
        </p:nvSpPr>
        <p:spPr>
          <a:xfrm>
            <a:off x="5036101" y="429256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F889400-D38A-5D46-9EF6-23114D46BFB5}"/>
              </a:ext>
            </a:extLst>
          </p:cNvPr>
          <p:cNvSpPr/>
          <p:nvPr/>
        </p:nvSpPr>
        <p:spPr>
          <a:xfrm>
            <a:off x="6784622" y="465910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B9A41B1-52CB-DD46-B05E-8085643470A1}"/>
              </a:ext>
            </a:extLst>
          </p:cNvPr>
          <p:cNvSpPr/>
          <p:nvPr/>
        </p:nvSpPr>
        <p:spPr>
          <a:xfrm>
            <a:off x="5984988" y="524607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3B786938-E7AF-7F4B-B920-4E87D7808814}"/>
              </a:ext>
            </a:extLst>
          </p:cNvPr>
          <p:cNvSpPr/>
          <p:nvPr/>
        </p:nvSpPr>
        <p:spPr>
          <a:xfrm>
            <a:off x="6916183" y="3241947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CD4F34D-33D5-EB4B-9D59-04BB9D515B70}"/>
              </a:ext>
            </a:extLst>
          </p:cNvPr>
          <p:cNvSpPr/>
          <p:nvPr/>
        </p:nvSpPr>
        <p:spPr>
          <a:xfrm>
            <a:off x="6551425" y="343606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E7E95BE-CF48-ED4B-BC83-E2B29F3C49F8}"/>
              </a:ext>
            </a:extLst>
          </p:cNvPr>
          <p:cNvSpPr/>
          <p:nvPr/>
        </p:nvSpPr>
        <p:spPr>
          <a:xfrm>
            <a:off x="7264432" y="334691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EAF7340D-D7BE-DB4B-9A87-7428C880CFEB}"/>
              </a:ext>
            </a:extLst>
          </p:cNvPr>
          <p:cNvSpPr/>
          <p:nvPr/>
        </p:nvSpPr>
        <p:spPr>
          <a:xfrm>
            <a:off x="7586627" y="449736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B4782AF1-7BA6-5949-904F-0476204DF522}"/>
              </a:ext>
            </a:extLst>
          </p:cNvPr>
          <p:cNvSpPr/>
          <p:nvPr/>
        </p:nvSpPr>
        <p:spPr>
          <a:xfrm>
            <a:off x="5547185" y="441387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BDC4D994-7CCC-0E4F-95CD-DAA1827BC21C}"/>
              </a:ext>
            </a:extLst>
          </p:cNvPr>
          <p:cNvSpPr/>
          <p:nvPr/>
        </p:nvSpPr>
        <p:spPr>
          <a:xfrm>
            <a:off x="6689236" y="551498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DE5EE98-FA99-ED49-AFA8-5B3B3F535F3D}"/>
              </a:ext>
            </a:extLst>
          </p:cNvPr>
          <p:cNvSpPr/>
          <p:nvPr/>
        </p:nvSpPr>
        <p:spPr>
          <a:xfrm>
            <a:off x="7446634" y="402409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B11F9EC-3B09-D442-8816-AEE973E62CDB}"/>
              </a:ext>
            </a:extLst>
          </p:cNvPr>
          <p:cNvSpPr/>
          <p:nvPr/>
        </p:nvSpPr>
        <p:spPr>
          <a:xfrm>
            <a:off x="6373824" y="442626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8DA6204-D488-0C49-92E5-FF097ECF6462}"/>
              </a:ext>
            </a:extLst>
          </p:cNvPr>
          <p:cNvSpPr/>
          <p:nvPr/>
        </p:nvSpPr>
        <p:spPr>
          <a:xfrm>
            <a:off x="8349223" y="455539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81925156-2420-0A4B-9BF1-B22FF602F629}"/>
              </a:ext>
            </a:extLst>
          </p:cNvPr>
          <p:cNvSpPr/>
          <p:nvPr/>
        </p:nvSpPr>
        <p:spPr>
          <a:xfrm>
            <a:off x="6469141" y="498693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627A532-8BDE-1F4A-ADB6-917904AC7A37}"/>
              </a:ext>
            </a:extLst>
          </p:cNvPr>
          <p:cNvSpPr/>
          <p:nvPr/>
        </p:nvSpPr>
        <p:spPr>
          <a:xfrm>
            <a:off x="8253906" y="337565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BC463C3-797D-A149-AD31-CE60F5DAF803}"/>
              </a:ext>
            </a:extLst>
          </p:cNvPr>
          <p:cNvSpPr/>
          <p:nvPr/>
        </p:nvSpPr>
        <p:spPr>
          <a:xfrm>
            <a:off x="7889148" y="356977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19D78DD-98A7-BE40-9410-EA5A8B88D651}"/>
              </a:ext>
            </a:extLst>
          </p:cNvPr>
          <p:cNvSpPr/>
          <p:nvPr/>
        </p:nvSpPr>
        <p:spPr>
          <a:xfrm>
            <a:off x="8602155" y="348062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2273FCB8-AB34-9649-A572-0489DFBECC39}"/>
              </a:ext>
            </a:extLst>
          </p:cNvPr>
          <p:cNvSpPr/>
          <p:nvPr/>
        </p:nvSpPr>
        <p:spPr>
          <a:xfrm>
            <a:off x="8317825" y="411481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3DBE96F-12B9-7B44-8B3A-23037B985FB3}"/>
              </a:ext>
            </a:extLst>
          </p:cNvPr>
          <p:cNvSpPr/>
          <p:nvPr/>
        </p:nvSpPr>
        <p:spPr>
          <a:xfrm>
            <a:off x="7218704" y="453154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581B813F-3F22-FA46-A4AB-2B4F7EB1D432}"/>
              </a:ext>
            </a:extLst>
          </p:cNvPr>
          <p:cNvSpPr/>
          <p:nvPr/>
        </p:nvSpPr>
        <p:spPr>
          <a:xfrm>
            <a:off x="8121293" y="506283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DB184CA3-2BA8-EE42-AE0B-0AE2DDE8CC8A}"/>
              </a:ext>
            </a:extLst>
          </p:cNvPr>
          <p:cNvSpPr/>
          <p:nvPr/>
        </p:nvSpPr>
        <p:spPr>
          <a:xfrm>
            <a:off x="7254319" y="511154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7BA8991-AF22-FC40-921B-8DCAFC50F08E}"/>
              </a:ext>
            </a:extLst>
          </p:cNvPr>
          <p:cNvCxnSpPr>
            <a:cxnSpLocks/>
            <a:stCxn id="93" idx="7"/>
            <a:endCxn id="85" idx="3"/>
          </p:cNvCxnSpPr>
          <p:nvPr/>
        </p:nvCxnSpPr>
        <p:spPr>
          <a:xfrm flipV="1">
            <a:off x="4581127" y="2690366"/>
            <a:ext cx="4037840" cy="287281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C3D269A-BD32-0E4E-A85F-DF470D113B0B}"/>
              </a:ext>
            </a:extLst>
          </p:cNvPr>
          <p:cNvSpPr/>
          <p:nvPr/>
        </p:nvSpPr>
        <p:spPr>
          <a:xfrm>
            <a:off x="6262685" y="3900547"/>
            <a:ext cx="8771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D(S)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11688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Dimension Reduction in R</a:t>
                </a:r>
                <a:r>
                  <a:rPr lang="en-US" sz="2400" baseline="30000" dirty="0"/>
                  <a:t>d </a:t>
                </a:r>
                <a:r>
                  <a:rPr lang="en-US" sz="2400" dirty="0"/>
                  <a:t>[Chan at 2002]</a:t>
                </a:r>
                <a:endParaRPr lang="en-US" sz="2400" baseline="30000" dirty="0"/>
              </a:p>
              <a:p>
                <a:pPr marL="457200" lvl="1" indent="0">
                  <a:buNone/>
                </a:pPr>
                <a:endParaRPr lang="en-US" sz="2000" baseline="30000" dirty="0"/>
              </a:p>
              <a:p>
                <a:pPr marL="457200" lvl="1" indent="0">
                  <a:buNone/>
                </a:pPr>
                <a:r>
                  <a:rPr lang="en-US" sz="2000" b="1" dirty="0"/>
                  <a:t>        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𝛆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sz="20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baseline="30000" dirty="0"/>
                  <a:t>2</a:t>
                </a:r>
                <a:r>
                  <a:rPr lang="en-US" sz="2000" b="1" dirty="0"/>
                  <a:t> (||p||</a:t>
                </a:r>
                <a:r>
                  <a:rPr lang="en-US" sz="2000" b="1" baseline="30000" dirty="0"/>
                  <a:t>2</a:t>
                </a:r>
                <a:r>
                  <a:rPr lang="en-US" sz="2000" b="1" dirty="0"/>
                  <a:t>) &lt;=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𝒎𝒂𝒙</m:t>
                        </m:r>
                      </m:e>
                      <m:sub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𝐕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baseline="30000" dirty="0"/>
                  <a:t>2  </a:t>
                </a:r>
                <a:r>
                  <a:rPr lang="en-US" sz="2000" b="1" dirty="0"/>
                  <a:t>+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sz="2000" b="1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sz="2000" b="1" dirty="0"/>
                  <a:t> ….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/>
                  <a:t>&lt;= ||p||</a:t>
                </a:r>
                <a:r>
                  <a:rPr lang="en-US" sz="2000" baseline="30000" dirty="0"/>
                  <a:t>2</a:t>
                </a:r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/>
                  <a:t>Define transformation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sz="2000" dirty="0"/>
                  <a:t>R</a:t>
                </a:r>
                <a:r>
                  <a:rPr lang="en-US" sz="2000" baseline="30000" dirty="0"/>
                  <a:t>d</a:t>
                </a:r>
                <a:r>
                  <a:rPr lang="en-US" sz="2000" dirty="0"/>
                  <a:t> -&gt; R</a:t>
                </a:r>
                <a:r>
                  <a:rPr lang="en-US" sz="2000" baseline="30000" dirty="0"/>
                  <a:t>d-1</a:t>
                </a:r>
              </a:p>
              <a:p>
                <a:pPr marL="914400" lvl="2" indent="0">
                  <a:buNone/>
                </a:pPr>
                <a:r>
                  <a:rPr lang="en-US" sz="1800" dirty="0">
                    <a:ea typeface="Cambria Math" panose="02040503050406030204" pitchFamily="18" charset="0"/>
                  </a:rPr>
                  <a:t>         </a:t>
                </a:r>
              </a:p>
              <a:p>
                <a:pPr marL="914400" lvl="2" indent="0">
                  <a:buNone/>
                </a:pPr>
                <a:r>
                  <a:rPr lang="en-US" sz="1800" dirty="0">
                    <a:ea typeface="Cambria Math" panose="02040503050406030204" pitchFamily="18" charset="0"/>
                  </a:rPr>
                  <a:t>                            </a:t>
                </a:r>
                <a:r>
                  <a:rPr lang="en-US" dirty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(p</a:t>
                </a:r>
                <a:r>
                  <a:rPr lang="en-US" baseline="-25000" dirty="0"/>
                  <a:t>1,</a:t>
                </a:r>
                <a:r>
                  <a:rPr lang="en-US" dirty="0"/>
                  <a:t> p</a:t>
                </a:r>
                <a:r>
                  <a:rPr lang="en-US" baseline="-25000" dirty="0"/>
                  <a:t>2,</a:t>
                </a:r>
                <a:r>
                  <a:rPr lang="en-US" dirty="0"/>
                  <a:t> p</a:t>
                </a:r>
                <a:r>
                  <a:rPr lang="en-US" baseline="-25000" dirty="0"/>
                  <a:t>3 </a:t>
                </a:r>
                <a:r>
                  <a:rPr lang="en-US" dirty="0"/>
                  <a:t>… p</a:t>
                </a:r>
                <a:r>
                  <a:rPr lang="en-US" baseline="-25000" dirty="0"/>
                  <a:t>d</a:t>
                </a:r>
                <a:r>
                  <a:rPr lang="en-US" dirty="0"/>
                  <a:t>)  -&gt;  (v</a:t>
                </a:r>
                <a:r>
                  <a:rPr lang="en-US" baseline="-25000" dirty="0"/>
                  <a:t>1</a:t>
                </a:r>
                <a:r>
                  <a:rPr lang="en-US" dirty="0"/>
                  <a:t>p</a:t>
                </a:r>
                <a:r>
                  <a:rPr lang="en-US" baseline="-25000" dirty="0"/>
                  <a:t>1</a:t>
                </a:r>
                <a:r>
                  <a:rPr lang="en-US" dirty="0"/>
                  <a:t>+ v</a:t>
                </a:r>
                <a:r>
                  <a:rPr lang="en-US" baseline="-25000" dirty="0"/>
                  <a:t>2</a:t>
                </a:r>
                <a:r>
                  <a:rPr lang="en-US" dirty="0"/>
                  <a:t>p</a:t>
                </a:r>
                <a:r>
                  <a:rPr lang="en-US" baseline="-25000" dirty="0"/>
                  <a:t>2,</a:t>
                </a:r>
                <a:r>
                  <a:rPr lang="en-US" dirty="0"/>
                  <a:t> p</a:t>
                </a:r>
                <a:r>
                  <a:rPr lang="en-US" baseline="-25000" dirty="0"/>
                  <a:t>3 </a:t>
                </a:r>
                <a:r>
                  <a:rPr lang="en-US" dirty="0"/>
                  <a:t>… p</a:t>
                </a:r>
                <a:r>
                  <a:rPr lang="en-US" baseline="-25000" dirty="0"/>
                  <a:t>d</a:t>
                </a:r>
                <a:r>
                  <a:rPr lang="en-US" dirty="0"/>
                  <a:t>) 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:r>
                  <a:rPr lang="en-US" dirty="0"/>
                  <a:t>      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sz="2000" b="1" dirty="0"/>
                  <a:t>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𝛆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000" b="1" dirty="0"/>
                  <a:t> (||p||) &lt;=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𝒎𝒂𝒙</m:t>
                        </m:r>
                      </m:e>
                      <m:sub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𝐕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b="1" dirty="0"/>
                  <a:t>||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||&lt;= ||p||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R</a:t>
                </a:r>
                <a:r>
                  <a:rPr lang="en-US" sz="2000" baseline="30000" dirty="0"/>
                  <a:t>d          </a:t>
                </a:r>
                <a:r>
                  <a:rPr lang="en-US" sz="2000" dirty="0"/>
                  <a:t>(4)</a:t>
                </a:r>
              </a:p>
              <a:p>
                <a:pPr lvl="1"/>
                <a:endParaRPr lang="en-US" sz="2000" dirty="0"/>
              </a:p>
              <a:p>
                <a:pPr marL="914400" lvl="2" indent="0">
                  <a:buNone/>
                </a:pPr>
                <a:r>
                  <a:rPr lang="en-US" sz="1800" dirty="0">
                    <a:ea typeface="Cambria Math" panose="02040503050406030204" pitchFamily="18" charset="0"/>
                  </a:rPr>
                  <a:t>         </a:t>
                </a:r>
              </a:p>
              <a:p>
                <a:pPr marL="914400" lvl="2" indent="0">
                  <a:buNone/>
                </a:pPr>
                <a:endParaRPr lang="en-US" sz="1800" baseline="30000" dirty="0"/>
              </a:p>
              <a:p>
                <a:pPr marL="914400" lvl="2" indent="0">
                  <a:buNone/>
                </a:pPr>
                <a:endParaRPr lang="en-US" sz="1800" baseline="30000" dirty="0"/>
              </a:p>
              <a:p>
                <a:pPr marL="914400" lvl="2" indent="0">
                  <a:buNone/>
                </a:pPr>
                <a:endParaRPr lang="en-US" sz="1800" dirty="0"/>
              </a:p>
              <a:p>
                <a:pPr marL="914400" lvl="2" indent="0">
                  <a:buNone/>
                </a:pPr>
                <a:endParaRPr lang="en-US" sz="1800" baseline="30000" dirty="0"/>
              </a:p>
              <a:p>
                <a:pPr marL="914400" lvl="2" indent="0">
                  <a:buNone/>
                </a:pPr>
                <a:endParaRPr lang="en-US" sz="1800" dirty="0"/>
              </a:p>
              <a:p>
                <a:pPr marL="914400" lvl="2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3330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Dimension Reduction in R</a:t>
                </a:r>
                <a:r>
                  <a:rPr lang="en-US" sz="2400" baseline="30000" dirty="0"/>
                  <a:t>d </a:t>
                </a:r>
                <a:r>
                  <a:rPr lang="en-US" sz="2400" dirty="0"/>
                  <a:t>[Chan at 2002]</a:t>
                </a:r>
                <a:endParaRPr lang="en-US" sz="2400" baseline="30000" dirty="0"/>
              </a:p>
              <a:p>
                <a:pPr marL="457200" lvl="1" indent="0">
                  <a:buNone/>
                </a:pPr>
                <a:endParaRPr lang="en-US" sz="2000" baseline="30000" dirty="0"/>
              </a:p>
              <a:p>
                <a:pPr marL="914400" lvl="2" indent="0">
                  <a:buNone/>
                </a:pPr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𝛆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000" b="1" dirty="0"/>
                  <a:t> (||p-q||) &lt;=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𝒎𝒂𝒙</m:t>
                        </m:r>
                      </m:e>
                      <m:sub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𝐕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b="1" dirty="0"/>
                  <a:t>||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||&lt;= ||p-q||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dirty="0"/>
                  <a:t>q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R</a:t>
                </a:r>
                <a:r>
                  <a:rPr lang="en-US" sz="2000" baseline="30000" dirty="0"/>
                  <a:t>d</a:t>
                </a:r>
                <a:r>
                  <a:rPr lang="en-US" sz="2000" dirty="0"/>
                  <a:t>       (4)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79894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Dimension Reduction in R</a:t>
                </a:r>
                <a:r>
                  <a:rPr lang="en-US" sz="2400" baseline="30000" dirty="0"/>
                  <a:t>d </a:t>
                </a:r>
                <a:r>
                  <a:rPr lang="en-US" sz="2400" dirty="0"/>
                  <a:t>[Chan at 2002]</a:t>
                </a:r>
                <a:endParaRPr lang="en-US" sz="2400" baseline="30000" dirty="0"/>
              </a:p>
              <a:p>
                <a:pPr marL="457200" lvl="1" indent="0">
                  <a:buNone/>
                </a:pPr>
                <a:endParaRPr lang="en-US" sz="2000" baseline="30000" dirty="0"/>
              </a:p>
              <a:p>
                <a:pPr marL="914400" lvl="2" indent="0">
                  <a:buNone/>
                </a:pPr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𝛆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000" b="1" dirty="0"/>
                  <a:t> (||p-q||) &lt;=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𝒎𝒂𝒙</m:t>
                        </m:r>
                      </m:e>
                      <m:sub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𝐕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b="1" dirty="0"/>
                  <a:t>||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||&lt;= ||p-q||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dirty="0"/>
                  <a:t>q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R</a:t>
                </a:r>
                <a:r>
                  <a:rPr lang="en-US" sz="2000" baseline="30000" dirty="0"/>
                  <a:t>d</a:t>
                </a:r>
                <a:r>
                  <a:rPr lang="en-US" sz="2000" dirty="0"/>
                  <a:t>       (4)</a:t>
                </a:r>
              </a:p>
              <a:p>
                <a:pPr lvl="1"/>
                <a:endParaRPr lang="en-US" sz="2000" dirty="0"/>
              </a:p>
              <a:p>
                <a:pPr marL="914400" lvl="2" indent="0">
                  <a:buNone/>
                </a:pPr>
                <a:r>
                  <a:rPr lang="en-US" sz="1800" dirty="0">
                    <a:ea typeface="Cambria Math" panose="02040503050406030204" pitchFamily="18" charset="0"/>
                  </a:rPr>
                  <a:t>         </a:t>
                </a:r>
                <a:endParaRPr lang="en-US" sz="1800" baseline="30000" dirty="0"/>
              </a:p>
              <a:p>
                <a:pPr marL="914400" lvl="2" indent="0">
                  <a:buNone/>
                </a:pPr>
                <a:endParaRPr lang="en-US" sz="1800" baseline="30000" dirty="0"/>
              </a:p>
              <a:p>
                <a:pPr lvl="2"/>
                <a:r>
                  <a:rPr lang="en-US" dirty="0"/>
                  <a:t>From previous slide, optimal tuple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/>
                  <a:t>).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S,  which maximizes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||,</m:t>
                    </m:r>
                  </m:oMath>
                </a14:m>
                <a:r>
                  <a:rPr lang="en-US" dirty="0"/>
                  <a:t> will be a good approximation over true diameter ||p’ – q’||</a:t>
                </a:r>
              </a:p>
              <a:p>
                <a:pPr marL="914400" lvl="2" indent="0">
                  <a:buNone/>
                </a:pPr>
                <a:endParaRPr lang="en-US" sz="1800" baseline="30000" dirty="0"/>
              </a:p>
              <a:p>
                <a:pPr marL="914400" lvl="2" indent="0">
                  <a:buNone/>
                </a:pPr>
                <a:endParaRPr lang="en-US" sz="1800" baseline="30000" dirty="0"/>
              </a:p>
              <a:p>
                <a:pPr marL="914400" lvl="2" indent="0">
                  <a:buNone/>
                </a:pPr>
                <a:endParaRPr lang="en-US" sz="1800" baseline="30000" dirty="0"/>
              </a:p>
              <a:p>
                <a:pPr marL="914400" lvl="2" indent="0">
                  <a:buNone/>
                </a:pPr>
                <a:r>
                  <a:rPr lang="en-US" sz="2400" b="1" dirty="0">
                    <a:ea typeface="Cambria Math" panose="02040503050406030204" pitchFamily="18" charset="0"/>
                  </a:rPr>
                  <a:t>                     Maximize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sub>
                    </m:sSub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400" b="1" baseline="30000" dirty="0"/>
                  <a:t>  </a:t>
                </a:r>
                <a:r>
                  <a:rPr lang="en-US" sz="2400" b="1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400" b="1" baseline="30000" dirty="0"/>
                  <a:t> </a:t>
                </a:r>
              </a:p>
              <a:p>
                <a:pPr marL="914400" lvl="2" indent="0">
                  <a:buNone/>
                </a:pPr>
                <a:endParaRPr lang="en-US" sz="1800" baseline="30000" dirty="0"/>
              </a:p>
              <a:p>
                <a:pPr marL="914400" lvl="2" indent="0">
                  <a:buNone/>
                </a:pPr>
                <a:endParaRPr lang="en-US" sz="1800" dirty="0"/>
              </a:p>
              <a:p>
                <a:pPr marL="914400" lvl="2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8848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Dimension Reduction in R</a:t>
                </a:r>
                <a:r>
                  <a:rPr lang="en-US" sz="2400" baseline="30000" dirty="0"/>
                  <a:t>d </a:t>
                </a:r>
                <a:r>
                  <a:rPr lang="en-US" sz="2400" dirty="0"/>
                  <a:t>[Chan at 2002]</a:t>
                </a:r>
              </a:p>
              <a:p>
                <a:endParaRPr lang="en-US" sz="2400" baseline="30000" dirty="0"/>
              </a:p>
              <a:p>
                <a:pPr lvl="1"/>
                <a:r>
                  <a:rPr lang="en-US" sz="2000" dirty="0"/>
                  <a:t>Step1: break unit sphere(circle) into t parts.  Form a set V of direction vectors.</a:t>
                </a:r>
              </a:p>
              <a:p>
                <a:pPr lvl="2"/>
                <a:r>
                  <a:rPr lang="en-US" sz="1600" dirty="0"/>
                  <a:t>V = {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}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:endParaRPr lang="en-US" sz="2000" baseline="30000" dirty="0"/>
              </a:p>
              <a:p>
                <a:pPr marL="457200" lvl="1" indent="0">
                  <a:buNone/>
                </a:pPr>
                <a:endParaRPr lang="en-US" sz="2000" baseline="30000" dirty="0"/>
              </a:p>
              <a:p>
                <a:pPr marL="457200" lvl="1" indent="0">
                  <a:buNone/>
                </a:pPr>
                <a:endParaRPr lang="en-US" sz="2000" baseline="30000" dirty="0"/>
              </a:p>
              <a:p>
                <a:pPr marL="914400" lvl="2" indent="0">
                  <a:buNone/>
                </a:pPr>
                <a:r>
                  <a:rPr lang="en-US" dirty="0"/>
                  <a:t>          </a:t>
                </a:r>
                <a:endParaRPr lang="en-US" sz="1800" baseline="30000" dirty="0"/>
              </a:p>
              <a:p>
                <a:pPr marL="914400" lvl="2" indent="0">
                  <a:buNone/>
                </a:pPr>
                <a:endParaRPr lang="en-US" sz="1800" dirty="0"/>
              </a:p>
              <a:p>
                <a:pPr marL="914400" lvl="2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6778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Dimension Reduction in R</a:t>
                </a:r>
                <a:r>
                  <a:rPr lang="en-US" sz="2400" baseline="30000" dirty="0"/>
                  <a:t>d </a:t>
                </a:r>
                <a:r>
                  <a:rPr lang="en-US" sz="2400" dirty="0"/>
                  <a:t>[Chan at 2002]</a:t>
                </a:r>
              </a:p>
              <a:p>
                <a:endParaRPr lang="en-US" sz="2400" baseline="30000" dirty="0"/>
              </a:p>
              <a:p>
                <a:pPr lvl="1"/>
                <a:r>
                  <a:rPr lang="en-US" sz="2000" dirty="0"/>
                  <a:t>Step1: break unit sphere(circle) into t parts.  Form a set V of direction vectors.</a:t>
                </a:r>
              </a:p>
              <a:p>
                <a:pPr lvl="2"/>
                <a:r>
                  <a:rPr lang="en-US" sz="1600" dirty="0"/>
                  <a:t>V = {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}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lvl="1"/>
                <a:r>
                  <a:rPr lang="en-US" sz="2000" dirty="0"/>
                  <a:t>Step2: Find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000" dirty="0"/>
                  <a:t>)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||,</m:t>
                    </m:r>
                  </m:oMath>
                </a14:m>
                <a:r>
                  <a:rPr lang="en-US" sz="2000" dirty="0"/>
                  <a:t> is maximal.  Do this recursively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V</a:t>
                </a:r>
              </a:p>
              <a:p>
                <a:pPr marL="457200" lvl="1" indent="0">
                  <a:buNone/>
                </a:pPr>
                <a:endParaRPr lang="en-US" sz="2000" baseline="30000" dirty="0"/>
              </a:p>
              <a:p>
                <a:pPr marL="457200" lvl="1" indent="0">
                  <a:buNone/>
                </a:pPr>
                <a:endParaRPr lang="en-US" sz="2000" baseline="30000" dirty="0"/>
              </a:p>
              <a:p>
                <a:pPr marL="457200" lvl="1" indent="0">
                  <a:buNone/>
                </a:pPr>
                <a:endParaRPr lang="en-US" sz="2000" baseline="30000" dirty="0"/>
              </a:p>
              <a:p>
                <a:pPr marL="914400" lvl="2" indent="0">
                  <a:buNone/>
                </a:pPr>
                <a:r>
                  <a:rPr lang="en-US" dirty="0"/>
                  <a:t>          </a:t>
                </a:r>
                <a:endParaRPr lang="en-US" sz="1800" baseline="30000" dirty="0"/>
              </a:p>
              <a:p>
                <a:pPr marL="914400" lvl="2" indent="0">
                  <a:buNone/>
                </a:pPr>
                <a:endParaRPr lang="en-US" sz="1800" dirty="0"/>
              </a:p>
              <a:p>
                <a:pPr marL="914400" lvl="2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8049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Dimension Reduction in R</a:t>
                </a:r>
                <a:r>
                  <a:rPr lang="en-US" sz="2400" baseline="30000" dirty="0"/>
                  <a:t>d </a:t>
                </a:r>
                <a:r>
                  <a:rPr lang="en-US" sz="2400" dirty="0"/>
                  <a:t>[Chan at 2002]</a:t>
                </a:r>
              </a:p>
              <a:p>
                <a:endParaRPr lang="en-US" sz="2400" baseline="30000" dirty="0"/>
              </a:p>
              <a:p>
                <a:pPr lvl="1"/>
                <a:r>
                  <a:rPr lang="en-US" sz="2000" dirty="0"/>
                  <a:t>Step1: break unit sphere(circle) into t parts.  Form a set V of direction vectors.</a:t>
                </a:r>
              </a:p>
              <a:p>
                <a:pPr lvl="2"/>
                <a:r>
                  <a:rPr lang="en-US" sz="1600" dirty="0"/>
                  <a:t>V = {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},   </a:t>
                </a:r>
                <a:r>
                  <a:rPr lang="en-US" sz="1600" b="1" dirty="0">
                    <a:solidFill>
                      <a:schemeClr val="accent2">
                        <a:lumMod val="75000"/>
                      </a:schemeClr>
                    </a:solidFill>
                  </a:rPr>
                  <a:t>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16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600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lvl="1"/>
                <a:r>
                  <a:rPr lang="en-US" sz="2000" dirty="0"/>
                  <a:t>Step2: Find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000" dirty="0"/>
                  <a:t>)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||,</m:t>
                    </m:r>
                  </m:oMath>
                </a14:m>
                <a:r>
                  <a:rPr lang="en-US" sz="2000" dirty="0"/>
                  <a:t> is maximal.  Do this recursively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V</a:t>
                </a:r>
              </a:p>
              <a:p>
                <a:pPr marL="457200" lvl="1" indent="0">
                  <a:buNone/>
                </a:pPr>
                <a:endParaRPr lang="en-US" sz="2000" baseline="30000" dirty="0"/>
              </a:p>
              <a:p>
                <a:pPr marL="457200" lvl="1" indent="0">
                  <a:buNone/>
                </a:pPr>
                <a:endParaRPr lang="en-US" sz="2000" baseline="30000" dirty="0"/>
              </a:p>
              <a:p>
                <a:pPr marL="457200" lvl="1" indent="0">
                  <a:buNone/>
                </a:pPr>
                <a:endParaRPr lang="en-US" sz="2000" baseline="30000" dirty="0"/>
              </a:p>
              <a:p>
                <a:pPr lvl="1"/>
                <a:r>
                  <a:rPr lang="en-US" sz="2000" dirty="0"/>
                  <a:t>Running time: T</a:t>
                </a:r>
                <a:r>
                  <a:rPr lang="en-US" sz="2000" baseline="-25000" dirty="0"/>
                  <a:t>d</a:t>
                </a:r>
                <a:r>
                  <a:rPr lang="en-US" sz="2000" dirty="0"/>
                  <a:t>(n) = O(n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000" dirty="0"/>
                  <a:t> T</a:t>
                </a:r>
                <a:r>
                  <a:rPr lang="en-US" sz="2000" baseline="-25000" dirty="0"/>
                  <a:t>d-1</a:t>
                </a:r>
                <a:r>
                  <a:rPr lang="en-US" sz="2000" dirty="0"/>
                  <a:t>(O(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 ))), solves to T</a:t>
                </a:r>
                <a:r>
                  <a:rPr lang="en-US" sz="2000" baseline="-25000" dirty="0"/>
                  <a:t>d</a:t>
                </a:r>
                <a:r>
                  <a:rPr lang="en-US" sz="2000" dirty="0"/>
                  <a:t>(n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−0.5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 ) </a:t>
                </a:r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/>
                  <a:t>(1+O(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))-approximation on Diameter of a point-set S.</a:t>
                </a:r>
              </a:p>
              <a:p>
                <a:pPr marL="914400" lvl="2" indent="0">
                  <a:buNone/>
                </a:pPr>
                <a:r>
                  <a:rPr lang="en-US" dirty="0"/>
                  <a:t>          </a:t>
                </a:r>
              </a:p>
              <a:p>
                <a:pPr marL="914400" lvl="2" indent="0">
                  <a:buNone/>
                </a:pPr>
                <a:endParaRPr lang="en-US" sz="1800" baseline="30000" dirty="0"/>
              </a:p>
              <a:p>
                <a:pPr marL="914400" lvl="2" indent="0">
                  <a:buNone/>
                </a:pPr>
                <a:endParaRPr lang="en-US" sz="1800" dirty="0"/>
              </a:p>
              <a:p>
                <a:pPr marL="914400" lvl="2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3592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(1+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)-approximation Algorithm [Mahdi </a:t>
                </a:r>
                <a:r>
                  <a:rPr lang="en-US" sz="2400" dirty="0" err="1"/>
                  <a:t>Imanparast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Seyed</a:t>
                </a:r>
                <a:r>
                  <a:rPr lang="en-US" sz="2400" dirty="0"/>
                  <a:t> Naser Hashmi, Ali </a:t>
                </a:r>
                <a:r>
                  <a:rPr lang="en-US" sz="2400" dirty="0" err="1"/>
                  <a:t>Mohades</a:t>
                </a:r>
                <a:r>
                  <a:rPr lang="en-US" sz="2400" dirty="0"/>
                  <a:t>].</a:t>
                </a:r>
              </a:p>
              <a:p>
                <a:r>
                  <a:rPr lang="en-US" sz="2400" dirty="0"/>
                  <a:t>Given Given a finite set S of n points in R</a:t>
                </a:r>
                <a:r>
                  <a:rPr lang="en-US" sz="2400" baseline="30000" dirty="0"/>
                  <a:t>d</a:t>
                </a:r>
                <a:r>
                  <a:rPr lang="en-US" sz="2400" dirty="0"/>
                  <a:t>, an error parameter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dirty="0"/>
              </a:p>
              <a:p>
                <a:pPr marL="914400" lvl="2" indent="0">
                  <a:buNone/>
                </a:pPr>
                <a:endParaRPr lang="en-US" sz="1800" baseline="30000" dirty="0"/>
              </a:p>
              <a:p>
                <a:pPr marL="914400" lvl="2" indent="0">
                  <a:buNone/>
                </a:pPr>
                <a:endParaRPr lang="en-US" sz="1800" dirty="0"/>
              </a:p>
              <a:p>
                <a:pPr marL="914400" lvl="2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4655D8C6-7EC3-E444-BD3E-2F396DCC13D1}"/>
              </a:ext>
            </a:extLst>
          </p:cNvPr>
          <p:cNvSpPr/>
          <p:nvPr/>
        </p:nvSpPr>
        <p:spPr>
          <a:xfrm>
            <a:off x="3830927" y="421720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7F2C16-C6DB-994E-9D6F-6878C3E85DFA}"/>
              </a:ext>
            </a:extLst>
          </p:cNvPr>
          <p:cNvSpPr/>
          <p:nvPr/>
        </p:nvSpPr>
        <p:spPr>
          <a:xfrm>
            <a:off x="3980018" y="477793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383411-C823-BA4C-92FC-7B3343DF6541}"/>
              </a:ext>
            </a:extLst>
          </p:cNvPr>
          <p:cNvSpPr/>
          <p:nvPr/>
        </p:nvSpPr>
        <p:spPr>
          <a:xfrm>
            <a:off x="3615260" y="497205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631C19-4239-AB4A-BFA8-5553BDFADAB1}"/>
              </a:ext>
            </a:extLst>
          </p:cNvPr>
          <p:cNvSpPr/>
          <p:nvPr/>
        </p:nvSpPr>
        <p:spPr>
          <a:xfrm>
            <a:off x="5401077" y="448073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AD6A01-17FF-0041-9F17-9A7591AA31DA}"/>
              </a:ext>
            </a:extLst>
          </p:cNvPr>
          <p:cNvSpPr/>
          <p:nvPr/>
        </p:nvSpPr>
        <p:spPr>
          <a:xfrm>
            <a:off x="4328267" y="488289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8735949-38A4-FA48-BF0F-E55D383C8A57}"/>
              </a:ext>
            </a:extLst>
          </p:cNvPr>
          <p:cNvSpPr/>
          <p:nvPr/>
        </p:nvSpPr>
        <p:spPr>
          <a:xfrm>
            <a:off x="6076788" y="524944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E9EDF5D-D1AB-E64F-A16A-3786E4400EB6}"/>
              </a:ext>
            </a:extLst>
          </p:cNvPr>
          <p:cNvSpPr/>
          <p:nvPr/>
        </p:nvSpPr>
        <p:spPr>
          <a:xfrm>
            <a:off x="4169214" y="380943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CF2E51-158C-6241-AB79-50E541645AFF}"/>
              </a:ext>
            </a:extLst>
          </p:cNvPr>
          <p:cNvSpPr/>
          <p:nvPr/>
        </p:nvSpPr>
        <p:spPr>
          <a:xfrm>
            <a:off x="6059258" y="3271557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AC5132-7B96-C343-A446-486A4080D6A1}"/>
              </a:ext>
            </a:extLst>
          </p:cNvPr>
          <p:cNvSpPr/>
          <p:nvPr/>
        </p:nvSpPr>
        <p:spPr>
          <a:xfrm>
            <a:off x="6208349" y="383228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52FB83-1A41-4D42-B303-FF3F7878721D}"/>
              </a:ext>
            </a:extLst>
          </p:cNvPr>
          <p:cNvSpPr/>
          <p:nvPr/>
        </p:nvSpPr>
        <p:spPr>
          <a:xfrm>
            <a:off x="5843591" y="4026407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BC444E8-A14C-0847-9293-1DDDDEE4CC24}"/>
              </a:ext>
            </a:extLst>
          </p:cNvPr>
          <p:cNvSpPr/>
          <p:nvPr/>
        </p:nvSpPr>
        <p:spPr>
          <a:xfrm>
            <a:off x="7883215" y="311501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F190A84-E40B-9B48-A575-5C9E4A019E0F}"/>
              </a:ext>
            </a:extLst>
          </p:cNvPr>
          <p:cNvSpPr/>
          <p:nvPr/>
        </p:nvSpPr>
        <p:spPr>
          <a:xfrm>
            <a:off x="6556598" y="393725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A8BD519-8573-F14E-B1BF-D9726125D41D}"/>
              </a:ext>
            </a:extLst>
          </p:cNvPr>
          <p:cNvSpPr/>
          <p:nvPr/>
        </p:nvSpPr>
        <p:spPr>
          <a:xfrm>
            <a:off x="7036757" y="549877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5431CC5-AB0E-1D4B-865D-4BBE174109FC}"/>
              </a:ext>
            </a:extLst>
          </p:cNvPr>
          <p:cNvSpPr/>
          <p:nvPr/>
        </p:nvSpPr>
        <p:spPr>
          <a:xfrm>
            <a:off x="6878793" y="508770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E45DEA0-2587-574E-8BAA-12503E07EEA7}"/>
              </a:ext>
            </a:extLst>
          </p:cNvPr>
          <p:cNvSpPr/>
          <p:nvPr/>
        </p:nvSpPr>
        <p:spPr>
          <a:xfrm>
            <a:off x="3691710" y="537024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0859180-AE76-E247-B488-A7F25E9378F7}"/>
              </a:ext>
            </a:extLst>
          </p:cNvPr>
          <p:cNvSpPr/>
          <p:nvPr/>
        </p:nvSpPr>
        <p:spPr>
          <a:xfrm>
            <a:off x="7768079" y="554062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117967-ED3E-6847-8C0E-B0503326E344}"/>
              </a:ext>
            </a:extLst>
          </p:cNvPr>
          <p:cNvSpPr/>
          <p:nvPr/>
        </p:nvSpPr>
        <p:spPr>
          <a:xfrm>
            <a:off x="4100337" y="539034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C6ED2A-904D-A04B-807E-2089885AAC85}"/>
              </a:ext>
            </a:extLst>
          </p:cNvPr>
          <p:cNvSpPr/>
          <p:nvPr/>
        </p:nvSpPr>
        <p:spPr>
          <a:xfrm>
            <a:off x="4934668" y="554062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CBFCBD-5344-F949-B5EF-07B222217C48}"/>
              </a:ext>
            </a:extLst>
          </p:cNvPr>
          <p:cNvSpPr/>
          <p:nvPr/>
        </p:nvSpPr>
        <p:spPr>
          <a:xfrm>
            <a:off x="3710577" y="612509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FCF5E6-A7ED-8A47-817B-045D0E8F2A11}"/>
              </a:ext>
            </a:extLst>
          </p:cNvPr>
          <p:cNvSpPr/>
          <p:nvPr/>
        </p:nvSpPr>
        <p:spPr>
          <a:xfrm>
            <a:off x="5602247" y="333193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0F658E-BC95-5849-9A12-92AC340887ED}"/>
              </a:ext>
            </a:extLst>
          </p:cNvPr>
          <p:cNvSpPr/>
          <p:nvPr/>
        </p:nvSpPr>
        <p:spPr>
          <a:xfrm>
            <a:off x="4529437" y="373410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02B48DF-65AF-C746-B40F-6AE9A6A011D6}"/>
              </a:ext>
            </a:extLst>
          </p:cNvPr>
          <p:cNvSpPr/>
          <p:nvPr/>
        </p:nvSpPr>
        <p:spPr>
          <a:xfrm>
            <a:off x="6277958" y="410065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5DADC26-4524-E040-B7EB-FFBCBEA96C04}"/>
              </a:ext>
            </a:extLst>
          </p:cNvPr>
          <p:cNvSpPr/>
          <p:nvPr/>
        </p:nvSpPr>
        <p:spPr>
          <a:xfrm>
            <a:off x="4624754" y="429477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47489AA-68C9-B443-9319-7F7BF7004F2B}"/>
              </a:ext>
            </a:extLst>
          </p:cNvPr>
          <p:cNvSpPr/>
          <p:nvPr/>
        </p:nvSpPr>
        <p:spPr>
          <a:xfrm>
            <a:off x="7043719" y="307743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1A2E1A2-9D63-0C48-B48C-DD39D7F51AF2}"/>
              </a:ext>
            </a:extLst>
          </p:cNvPr>
          <p:cNvSpPr/>
          <p:nvPr/>
        </p:nvSpPr>
        <p:spPr>
          <a:xfrm>
            <a:off x="6398983" y="307099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313FCF4-7821-254F-9F43-910F97E37E4E}"/>
              </a:ext>
            </a:extLst>
          </p:cNvPr>
          <p:cNvSpPr/>
          <p:nvPr/>
        </p:nvSpPr>
        <p:spPr>
          <a:xfrm>
            <a:off x="6747232" y="350879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366C455-BDB4-7540-990F-6A575F973174}"/>
              </a:ext>
            </a:extLst>
          </p:cNvPr>
          <p:cNvSpPr/>
          <p:nvPr/>
        </p:nvSpPr>
        <p:spPr>
          <a:xfrm>
            <a:off x="6853085" y="417633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8355FF2-65FE-DB41-BBA2-06610693CF1F}"/>
              </a:ext>
            </a:extLst>
          </p:cNvPr>
          <p:cNvSpPr/>
          <p:nvPr/>
        </p:nvSpPr>
        <p:spPr>
          <a:xfrm>
            <a:off x="5374317" y="383938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EF3D0E4-40C4-A34A-AB59-10E4D0EA896B}"/>
              </a:ext>
            </a:extLst>
          </p:cNvPr>
          <p:cNvSpPr/>
          <p:nvPr/>
        </p:nvSpPr>
        <p:spPr>
          <a:xfrm>
            <a:off x="6341682" y="486194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232170C-8E58-B345-A340-1F2CCDAF2AE4}"/>
              </a:ext>
            </a:extLst>
          </p:cNvPr>
          <p:cNvSpPr/>
          <p:nvPr/>
        </p:nvSpPr>
        <p:spPr>
          <a:xfrm>
            <a:off x="5401077" y="448073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3943BF-117B-CD4A-8947-C43493BF86CB}"/>
              </a:ext>
            </a:extLst>
          </p:cNvPr>
          <p:cNvSpPr/>
          <p:nvPr/>
        </p:nvSpPr>
        <p:spPr>
          <a:xfrm>
            <a:off x="4328267" y="488289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7E03FA3-1A56-894A-91A8-EAABC8364B28}"/>
              </a:ext>
            </a:extLst>
          </p:cNvPr>
          <p:cNvSpPr/>
          <p:nvPr/>
        </p:nvSpPr>
        <p:spPr>
          <a:xfrm>
            <a:off x="6076788" y="524944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95F9527-53FC-0B41-948A-7C00BD20BB9E}"/>
              </a:ext>
            </a:extLst>
          </p:cNvPr>
          <p:cNvSpPr/>
          <p:nvPr/>
        </p:nvSpPr>
        <p:spPr>
          <a:xfrm>
            <a:off x="5277154" y="583641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F97F17C-237D-9345-86CE-BE44B783DE65}"/>
              </a:ext>
            </a:extLst>
          </p:cNvPr>
          <p:cNvSpPr/>
          <p:nvPr/>
        </p:nvSpPr>
        <p:spPr>
          <a:xfrm>
            <a:off x="6208349" y="383228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75BB163-5687-BA43-B261-43A4EB024CFA}"/>
              </a:ext>
            </a:extLst>
          </p:cNvPr>
          <p:cNvSpPr/>
          <p:nvPr/>
        </p:nvSpPr>
        <p:spPr>
          <a:xfrm>
            <a:off x="5843591" y="4026407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839D515-F877-A748-95A1-91F269EB131D}"/>
              </a:ext>
            </a:extLst>
          </p:cNvPr>
          <p:cNvSpPr/>
          <p:nvPr/>
        </p:nvSpPr>
        <p:spPr>
          <a:xfrm>
            <a:off x="6556598" y="393725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83CA975-73A2-E44E-A45D-D94C36F20834}"/>
              </a:ext>
            </a:extLst>
          </p:cNvPr>
          <p:cNvSpPr/>
          <p:nvPr/>
        </p:nvSpPr>
        <p:spPr>
          <a:xfrm>
            <a:off x="6878793" y="508770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4C77AD6-A176-1E4C-97DD-2F89C398D524}"/>
              </a:ext>
            </a:extLst>
          </p:cNvPr>
          <p:cNvSpPr/>
          <p:nvPr/>
        </p:nvSpPr>
        <p:spPr>
          <a:xfrm>
            <a:off x="4839351" y="500421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ABC92B5-378B-2344-B528-5E0575F513DB}"/>
              </a:ext>
            </a:extLst>
          </p:cNvPr>
          <p:cNvSpPr/>
          <p:nvPr/>
        </p:nvSpPr>
        <p:spPr>
          <a:xfrm>
            <a:off x="5981402" y="610531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90A6F95-7F82-0F43-A79B-D1B4179834D6}"/>
              </a:ext>
            </a:extLst>
          </p:cNvPr>
          <p:cNvSpPr/>
          <p:nvPr/>
        </p:nvSpPr>
        <p:spPr>
          <a:xfrm>
            <a:off x="6738800" y="4614437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119738F-896F-FB47-A79F-CA539EEE3C10}"/>
              </a:ext>
            </a:extLst>
          </p:cNvPr>
          <p:cNvSpPr/>
          <p:nvPr/>
        </p:nvSpPr>
        <p:spPr>
          <a:xfrm>
            <a:off x="5665990" y="501660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2F5A5CB-6F8A-724B-B925-270058A0FBE7}"/>
              </a:ext>
            </a:extLst>
          </p:cNvPr>
          <p:cNvSpPr/>
          <p:nvPr/>
        </p:nvSpPr>
        <p:spPr>
          <a:xfrm>
            <a:off x="7641389" y="514573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37D21E6-E625-8A4E-8E67-8FF965C54CBD}"/>
              </a:ext>
            </a:extLst>
          </p:cNvPr>
          <p:cNvSpPr/>
          <p:nvPr/>
        </p:nvSpPr>
        <p:spPr>
          <a:xfrm>
            <a:off x="5761307" y="557727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6692F6A-0A2A-9841-9CAA-6658076C45D0}"/>
              </a:ext>
            </a:extLst>
          </p:cNvPr>
          <p:cNvSpPr/>
          <p:nvPr/>
        </p:nvSpPr>
        <p:spPr>
          <a:xfrm>
            <a:off x="7546072" y="396599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E0B9197-B3D2-D142-8BA3-E8937551147A}"/>
              </a:ext>
            </a:extLst>
          </p:cNvPr>
          <p:cNvSpPr/>
          <p:nvPr/>
        </p:nvSpPr>
        <p:spPr>
          <a:xfrm>
            <a:off x="7181314" y="416011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0DD16E9-3B99-5D41-8586-82585DB35E8C}"/>
              </a:ext>
            </a:extLst>
          </p:cNvPr>
          <p:cNvSpPr/>
          <p:nvPr/>
        </p:nvSpPr>
        <p:spPr>
          <a:xfrm>
            <a:off x="7894321" y="407096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C7305AA-2A8D-254E-9944-9E3C55DF1A30}"/>
              </a:ext>
            </a:extLst>
          </p:cNvPr>
          <p:cNvSpPr/>
          <p:nvPr/>
        </p:nvSpPr>
        <p:spPr>
          <a:xfrm>
            <a:off x="7609991" y="470515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50D829A-2012-FC4B-8030-A14FE356D411}"/>
              </a:ext>
            </a:extLst>
          </p:cNvPr>
          <p:cNvSpPr/>
          <p:nvPr/>
        </p:nvSpPr>
        <p:spPr>
          <a:xfrm>
            <a:off x="6510870" y="512187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8CADEC5-CF1D-9F4B-815B-9DD295D6E6DC}"/>
              </a:ext>
            </a:extLst>
          </p:cNvPr>
          <p:cNvSpPr/>
          <p:nvPr/>
        </p:nvSpPr>
        <p:spPr>
          <a:xfrm>
            <a:off x="7413459" y="565317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39F1DE-C443-014C-B192-D89FF63291C9}"/>
              </a:ext>
            </a:extLst>
          </p:cNvPr>
          <p:cNvSpPr/>
          <p:nvPr/>
        </p:nvSpPr>
        <p:spPr>
          <a:xfrm>
            <a:off x="6546485" y="570188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3C0A10B-DA80-7E49-BF55-5AD88878146C}"/>
              </a:ext>
            </a:extLst>
          </p:cNvPr>
          <p:cNvCxnSpPr>
            <a:cxnSpLocks/>
            <a:stCxn id="22" idx="7"/>
            <a:endCxn id="14" idx="3"/>
          </p:cNvCxnSpPr>
          <p:nvPr/>
        </p:nvCxnSpPr>
        <p:spPr>
          <a:xfrm flipV="1">
            <a:off x="3873293" y="3280704"/>
            <a:ext cx="4037840" cy="287281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457AEB15-6FD0-1E49-80E0-7E755ED88029}"/>
              </a:ext>
            </a:extLst>
          </p:cNvPr>
          <p:cNvSpPr/>
          <p:nvPr/>
        </p:nvSpPr>
        <p:spPr>
          <a:xfrm>
            <a:off x="5554851" y="4490885"/>
            <a:ext cx="8771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D(S)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93950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(1+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)-approximation Algorithm [Mahdi </a:t>
                </a:r>
                <a:r>
                  <a:rPr lang="en-US" sz="2400" dirty="0" err="1"/>
                  <a:t>Imanparast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Seyed</a:t>
                </a:r>
                <a:r>
                  <a:rPr lang="en-US" sz="2400" dirty="0"/>
                  <a:t> Naser Hashmi, Ali </a:t>
                </a:r>
                <a:r>
                  <a:rPr lang="en-US" sz="2400" dirty="0" err="1"/>
                  <a:t>Mohades</a:t>
                </a:r>
                <a:r>
                  <a:rPr lang="en-US" sz="2400" dirty="0"/>
                  <a:t>].</a:t>
                </a:r>
              </a:p>
              <a:p>
                <a:r>
                  <a:rPr lang="en-US" sz="2400" dirty="0"/>
                  <a:t>Given Given a finite set S of n points in R</a:t>
                </a:r>
                <a:r>
                  <a:rPr lang="en-US" sz="2400" baseline="30000" dirty="0"/>
                  <a:t>d</a:t>
                </a:r>
                <a:r>
                  <a:rPr lang="en-US" sz="2400" dirty="0"/>
                  <a:t>, an error parameter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dirty="0"/>
              </a:p>
              <a:p>
                <a:pPr marL="914400" lvl="2" indent="0">
                  <a:buNone/>
                </a:pPr>
                <a:endParaRPr lang="en-US" sz="1800" baseline="30000" dirty="0"/>
              </a:p>
              <a:p>
                <a:pPr marL="914400" lvl="2" indent="0">
                  <a:buNone/>
                </a:pPr>
                <a:endParaRPr lang="en-US" sz="1800" dirty="0"/>
              </a:p>
              <a:p>
                <a:pPr marL="914400" lvl="2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4655D8C6-7EC3-E444-BD3E-2F396DCC13D1}"/>
              </a:ext>
            </a:extLst>
          </p:cNvPr>
          <p:cNvSpPr/>
          <p:nvPr/>
        </p:nvSpPr>
        <p:spPr>
          <a:xfrm>
            <a:off x="3830927" y="421720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7F2C16-C6DB-994E-9D6F-6878C3E85DFA}"/>
              </a:ext>
            </a:extLst>
          </p:cNvPr>
          <p:cNvSpPr/>
          <p:nvPr/>
        </p:nvSpPr>
        <p:spPr>
          <a:xfrm>
            <a:off x="3980018" y="477793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383411-C823-BA4C-92FC-7B3343DF6541}"/>
              </a:ext>
            </a:extLst>
          </p:cNvPr>
          <p:cNvSpPr/>
          <p:nvPr/>
        </p:nvSpPr>
        <p:spPr>
          <a:xfrm>
            <a:off x="3615260" y="497205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631C19-4239-AB4A-BFA8-5553BDFADAB1}"/>
              </a:ext>
            </a:extLst>
          </p:cNvPr>
          <p:cNvSpPr/>
          <p:nvPr/>
        </p:nvSpPr>
        <p:spPr>
          <a:xfrm>
            <a:off x="5401077" y="448073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AD6A01-17FF-0041-9F17-9A7591AA31DA}"/>
              </a:ext>
            </a:extLst>
          </p:cNvPr>
          <p:cNvSpPr/>
          <p:nvPr/>
        </p:nvSpPr>
        <p:spPr>
          <a:xfrm>
            <a:off x="4328267" y="488289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8735949-38A4-FA48-BF0F-E55D383C8A57}"/>
              </a:ext>
            </a:extLst>
          </p:cNvPr>
          <p:cNvSpPr/>
          <p:nvPr/>
        </p:nvSpPr>
        <p:spPr>
          <a:xfrm>
            <a:off x="6076788" y="524944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E9EDF5D-D1AB-E64F-A16A-3786E4400EB6}"/>
              </a:ext>
            </a:extLst>
          </p:cNvPr>
          <p:cNvSpPr/>
          <p:nvPr/>
        </p:nvSpPr>
        <p:spPr>
          <a:xfrm>
            <a:off x="4169214" y="380943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CF2E51-158C-6241-AB79-50E541645AFF}"/>
              </a:ext>
            </a:extLst>
          </p:cNvPr>
          <p:cNvSpPr/>
          <p:nvPr/>
        </p:nvSpPr>
        <p:spPr>
          <a:xfrm>
            <a:off x="6059258" y="3271557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AC5132-7B96-C343-A446-486A4080D6A1}"/>
              </a:ext>
            </a:extLst>
          </p:cNvPr>
          <p:cNvSpPr/>
          <p:nvPr/>
        </p:nvSpPr>
        <p:spPr>
          <a:xfrm>
            <a:off x="6208349" y="383228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52FB83-1A41-4D42-B303-FF3F7878721D}"/>
              </a:ext>
            </a:extLst>
          </p:cNvPr>
          <p:cNvSpPr/>
          <p:nvPr/>
        </p:nvSpPr>
        <p:spPr>
          <a:xfrm>
            <a:off x="5843591" y="4026407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BC444E8-A14C-0847-9293-1DDDDEE4CC24}"/>
              </a:ext>
            </a:extLst>
          </p:cNvPr>
          <p:cNvSpPr/>
          <p:nvPr/>
        </p:nvSpPr>
        <p:spPr>
          <a:xfrm>
            <a:off x="7883215" y="311501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F190A84-E40B-9B48-A575-5C9E4A019E0F}"/>
              </a:ext>
            </a:extLst>
          </p:cNvPr>
          <p:cNvSpPr/>
          <p:nvPr/>
        </p:nvSpPr>
        <p:spPr>
          <a:xfrm>
            <a:off x="6556598" y="393725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A8BD519-8573-F14E-B1BF-D9726125D41D}"/>
              </a:ext>
            </a:extLst>
          </p:cNvPr>
          <p:cNvSpPr/>
          <p:nvPr/>
        </p:nvSpPr>
        <p:spPr>
          <a:xfrm>
            <a:off x="7036757" y="549877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5431CC5-AB0E-1D4B-865D-4BBE174109FC}"/>
              </a:ext>
            </a:extLst>
          </p:cNvPr>
          <p:cNvSpPr/>
          <p:nvPr/>
        </p:nvSpPr>
        <p:spPr>
          <a:xfrm>
            <a:off x="6878793" y="508770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E45DEA0-2587-574E-8BAA-12503E07EEA7}"/>
              </a:ext>
            </a:extLst>
          </p:cNvPr>
          <p:cNvSpPr/>
          <p:nvPr/>
        </p:nvSpPr>
        <p:spPr>
          <a:xfrm>
            <a:off x="3691710" y="537024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0859180-AE76-E247-B488-A7F25E9378F7}"/>
              </a:ext>
            </a:extLst>
          </p:cNvPr>
          <p:cNvSpPr/>
          <p:nvPr/>
        </p:nvSpPr>
        <p:spPr>
          <a:xfrm>
            <a:off x="7768079" y="554062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117967-ED3E-6847-8C0E-B0503326E344}"/>
              </a:ext>
            </a:extLst>
          </p:cNvPr>
          <p:cNvSpPr/>
          <p:nvPr/>
        </p:nvSpPr>
        <p:spPr>
          <a:xfrm>
            <a:off x="4100337" y="539034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C6ED2A-904D-A04B-807E-2089885AAC85}"/>
              </a:ext>
            </a:extLst>
          </p:cNvPr>
          <p:cNvSpPr/>
          <p:nvPr/>
        </p:nvSpPr>
        <p:spPr>
          <a:xfrm>
            <a:off x="4934668" y="554062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CBFCBD-5344-F949-B5EF-07B222217C48}"/>
              </a:ext>
            </a:extLst>
          </p:cNvPr>
          <p:cNvSpPr/>
          <p:nvPr/>
        </p:nvSpPr>
        <p:spPr>
          <a:xfrm>
            <a:off x="3710577" y="612509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FCF5E6-A7ED-8A47-817B-045D0E8F2A11}"/>
              </a:ext>
            </a:extLst>
          </p:cNvPr>
          <p:cNvSpPr/>
          <p:nvPr/>
        </p:nvSpPr>
        <p:spPr>
          <a:xfrm>
            <a:off x="5602247" y="333193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0F658E-BC95-5849-9A12-92AC340887ED}"/>
              </a:ext>
            </a:extLst>
          </p:cNvPr>
          <p:cNvSpPr/>
          <p:nvPr/>
        </p:nvSpPr>
        <p:spPr>
          <a:xfrm>
            <a:off x="4529437" y="373410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02B48DF-65AF-C746-B40F-6AE9A6A011D6}"/>
              </a:ext>
            </a:extLst>
          </p:cNvPr>
          <p:cNvSpPr/>
          <p:nvPr/>
        </p:nvSpPr>
        <p:spPr>
          <a:xfrm>
            <a:off x="6277958" y="410065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5DADC26-4524-E040-B7EB-FFBCBEA96C04}"/>
              </a:ext>
            </a:extLst>
          </p:cNvPr>
          <p:cNvSpPr/>
          <p:nvPr/>
        </p:nvSpPr>
        <p:spPr>
          <a:xfrm>
            <a:off x="4624754" y="429477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47489AA-68C9-B443-9319-7F7BF7004F2B}"/>
              </a:ext>
            </a:extLst>
          </p:cNvPr>
          <p:cNvSpPr/>
          <p:nvPr/>
        </p:nvSpPr>
        <p:spPr>
          <a:xfrm>
            <a:off x="7043719" y="307743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1A2E1A2-9D63-0C48-B48C-DD39D7F51AF2}"/>
              </a:ext>
            </a:extLst>
          </p:cNvPr>
          <p:cNvSpPr/>
          <p:nvPr/>
        </p:nvSpPr>
        <p:spPr>
          <a:xfrm>
            <a:off x="6398983" y="307099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313FCF4-7821-254F-9F43-910F97E37E4E}"/>
              </a:ext>
            </a:extLst>
          </p:cNvPr>
          <p:cNvSpPr/>
          <p:nvPr/>
        </p:nvSpPr>
        <p:spPr>
          <a:xfrm>
            <a:off x="6747232" y="350879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366C455-BDB4-7540-990F-6A575F973174}"/>
              </a:ext>
            </a:extLst>
          </p:cNvPr>
          <p:cNvSpPr/>
          <p:nvPr/>
        </p:nvSpPr>
        <p:spPr>
          <a:xfrm>
            <a:off x="6853085" y="417633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8355FF2-65FE-DB41-BBA2-06610693CF1F}"/>
              </a:ext>
            </a:extLst>
          </p:cNvPr>
          <p:cNvSpPr/>
          <p:nvPr/>
        </p:nvSpPr>
        <p:spPr>
          <a:xfrm>
            <a:off x="5374317" y="383938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EF3D0E4-40C4-A34A-AB59-10E4D0EA896B}"/>
              </a:ext>
            </a:extLst>
          </p:cNvPr>
          <p:cNvSpPr/>
          <p:nvPr/>
        </p:nvSpPr>
        <p:spPr>
          <a:xfrm>
            <a:off x="6341682" y="486194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232170C-8E58-B345-A340-1F2CCDAF2AE4}"/>
              </a:ext>
            </a:extLst>
          </p:cNvPr>
          <p:cNvSpPr/>
          <p:nvPr/>
        </p:nvSpPr>
        <p:spPr>
          <a:xfrm>
            <a:off x="5401077" y="448073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3943BF-117B-CD4A-8947-C43493BF86CB}"/>
              </a:ext>
            </a:extLst>
          </p:cNvPr>
          <p:cNvSpPr/>
          <p:nvPr/>
        </p:nvSpPr>
        <p:spPr>
          <a:xfrm>
            <a:off x="4328267" y="488289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7E03FA3-1A56-894A-91A8-EAABC8364B28}"/>
              </a:ext>
            </a:extLst>
          </p:cNvPr>
          <p:cNvSpPr/>
          <p:nvPr/>
        </p:nvSpPr>
        <p:spPr>
          <a:xfrm>
            <a:off x="6076788" y="524944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95F9527-53FC-0B41-948A-7C00BD20BB9E}"/>
              </a:ext>
            </a:extLst>
          </p:cNvPr>
          <p:cNvSpPr/>
          <p:nvPr/>
        </p:nvSpPr>
        <p:spPr>
          <a:xfrm>
            <a:off x="5277154" y="583641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F97F17C-237D-9345-86CE-BE44B783DE65}"/>
              </a:ext>
            </a:extLst>
          </p:cNvPr>
          <p:cNvSpPr/>
          <p:nvPr/>
        </p:nvSpPr>
        <p:spPr>
          <a:xfrm>
            <a:off x="6208349" y="383228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75BB163-5687-BA43-B261-43A4EB024CFA}"/>
              </a:ext>
            </a:extLst>
          </p:cNvPr>
          <p:cNvSpPr/>
          <p:nvPr/>
        </p:nvSpPr>
        <p:spPr>
          <a:xfrm>
            <a:off x="5843591" y="4026407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839D515-F877-A748-95A1-91F269EB131D}"/>
              </a:ext>
            </a:extLst>
          </p:cNvPr>
          <p:cNvSpPr/>
          <p:nvPr/>
        </p:nvSpPr>
        <p:spPr>
          <a:xfrm>
            <a:off x="6556598" y="393725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83CA975-73A2-E44E-A45D-D94C36F20834}"/>
              </a:ext>
            </a:extLst>
          </p:cNvPr>
          <p:cNvSpPr/>
          <p:nvPr/>
        </p:nvSpPr>
        <p:spPr>
          <a:xfrm>
            <a:off x="6878793" y="508770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4C77AD6-A176-1E4C-97DD-2F89C398D524}"/>
              </a:ext>
            </a:extLst>
          </p:cNvPr>
          <p:cNvSpPr/>
          <p:nvPr/>
        </p:nvSpPr>
        <p:spPr>
          <a:xfrm>
            <a:off x="4839351" y="500421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ABC92B5-378B-2344-B528-5E0575F513DB}"/>
              </a:ext>
            </a:extLst>
          </p:cNvPr>
          <p:cNvSpPr/>
          <p:nvPr/>
        </p:nvSpPr>
        <p:spPr>
          <a:xfrm>
            <a:off x="5981402" y="610531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90A6F95-7F82-0F43-A79B-D1B4179834D6}"/>
              </a:ext>
            </a:extLst>
          </p:cNvPr>
          <p:cNvSpPr/>
          <p:nvPr/>
        </p:nvSpPr>
        <p:spPr>
          <a:xfrm>
            <a:off x="6738800" y="4614437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119738F-896F-FB47-A79F-CA539EEE3C10}"/>
              </a:ext>
            </a:extLst>
          </p:cNvPr>
          <p:cNvSpPr/>
          <p:nvPr/>
        </p:nvSpPr>
        <p:spPr>
          <a:xfrm>
            <a:off x="5665990" y="501660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2F5A5CB-6F8A-724B-B925-270058A0FBE7}"/>
              </a:ext>
            </a:extLst>
          </p:cNvPr>
          <p:cNvSpPr/>
          <p:nvPr/>
        </p:nvSpPr>
        <p:spPr>
          <a:xfrm>
            <a:off x="7641389" y="514573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37D21E6-E625-8A4E-8E67-8FF965C54CBD}"/>
              </a:ext>
            </a:extLst>
          </p:cNvPr>
          <p:cNvSpPr/>
          <p:nvPr/>
        </p:nvSpPr>
        <p:spPr>
          <a:xfrm>
            <a:off x="5761307" y="557727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6692F6A-0A2A-9841-9CAA-6658076C45D0}"/>
              </a:ext>
            </a:extLst>
          </p:cNvPr>
          <p:cNvSpPr/>
          <p:nvPr/>
        </p:nvSpPr>
        <p:spPr>
          <a:xfrm>
            <a:off x="7546072" y="396599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E0B9197-B3D2-D142-8BA3-E8937551147A}"/>
              </a:ext>
            </a:extLst>
          </p:cNvPr>
          <p:cNvSpPr/>
          <p:nvPr/>
        </p:nvSpPr>
        <p:spPr>
          <a:xfrm>
            <a:off x="7181314" y="416011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0DD16E9-3B99-5D41-8586-82585DB35E8C}"/>
              </a:ext>
            </a:extLst>
          </p:cNvPr>
          <p:cNvSpPr/>
          <p:nvPr/>
        </p:nvSpPr>
        <p:spPr>
          <a:xfrm>
            <a:off x="7894321" y="407096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C7305AA-2A8D-254E-9944-9E3C55DF1A30}"/>
              </a:ext>
            </a:extLst>
          </p:cNvPr>
          <p:cNvSpPr/>
          <p:nvPr/>
        </p:nvSpPr>
        <p:spPr>
          <a:xfrm>
            <a:off x="7609991" y="470515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50D829A-2012-FC4B-8030-A14FE356D411}"/>
              </a:ext>
            </a:extLst>
          </p:cNvPr>
          <p:cNvSpPr/>
          <p:nvPr/>
        </p:nvSpPr>
        <p:spPr>
          <a:xfrm>
            <a:off x="6510870" y="512187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8CADEC5-CF1D-9F4B-815B-9DD295D6E6DC}"/>
              </a:ext>
            </a:extLst>
          </p:cNvPr>
          <p:cNvSpPr/>
          <p:nvPr/>
        </p:nvSpPr>
        <p:spPr>
          <a:xfrm>
            <a:off x="7413459" y="565317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39F1DE-C443-014C-B192-D89FF63291C9}"/>
              </a:ext>
            </a:extLst>
          </p:cNvPr>
          <p:cNvSpPr/>
          <p:nvPr/>
        </p:nvSpPr>
        <p:spPr>
          <a:xfrm>
            <a:off x="6546485" y="570188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3C0A10B-DA80-7E49-BF55-5AD88878146C}"/>
              </a:ext>
            </a:extLst>
          </p:cNvPr>
          <p:cNvCxnSpPr>
            <a:cxnSpLocks/>
            <a:stCxn id="22" idx="7"/>
            <a:endCxn id="14" idx="3"/>
          </p:cNvCxnSpPr>
          <p:nvPr/>
        </p:nvCxnSpPr>
        <p:spPr>
          <a:xfrm flipV="1">
            <a:off x="3873293" y="3280704"/>
            <a:ext cx="4037840" cy="287281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457AEB15-6FD0-1E49-80E0-7E755ED88029}"/>
              </a:ext>
            </a:extLst>
          </p:cNvPr>
          <p:cNvSpPr/>
          <p:nvPr/>
        </p:nvSpPr>
        <p:spPr>
          <a:xfrm>
            <a:off x="5554851" y="4490885"/>
            <a:ext cx="8771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D(S)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5410DC3-7D65-B546-A2CD-7E10DAD24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09917"/>
              </p:ext>
            </p:extLst>
          </p:nvPr>
        </p:nvGraphicFramePr>
        <p:xfrm>
          <a:off x="2471674" y="2959067"/>
          <a:ext cx="6769899" cy="3533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211">
                  <a:extLst>
                    <a:ext uri="{9D8B030D-6E8A-4147-A177-3AD203B41FA5}">
                      <a16:colId xmlns:a16="http://schemas.microsoft.com/office/drawing/2014/main" val="3438220424"/>
                    </a:ext>
                  </a:extLst>
                </a:gridCol>
                <a:gridCol w="752211">
                  <a:extLst>
                    <a:ext uri="{9D8B030D-6E8A-4147-A177-3AD203B41FA5}">
                      <a16:colId xmlns:a16="http://schemas.microsoft.com/office/drawing/2014/main" val="1699912683"/>
                    </a:ext>
                  </a:extLst>
                </a:gridCol>
                <a:gridCol w="752211">
                  <a:extLst>
                    <a:ext uri="{9D8B030D-6E8A-4147-A177-3AD203B41FA5}">
                      <a16:colId xmlns:a16="http://schemas.microsoft.com/office/drawing/2014/main" val="4108883208"/>
                    </a:ext>
                  </a:extLst>
                </a:gridCol>
                <a:gridCol w="752211">
                  <a:extLst>
                    <a:ext uri="{9D8B030D-6E8A-4147-A177-3AD203B41FA5}">
                      <a16:colId xmlns:a16="http://schemas.microsoft.com/office/drawing/2014/main" val="1655436564"/>
                    </a:ext>
                  </a:extLst>
                </a:gridCol>
                <a:gridCol w="752211">
                  <a:extLst>
                    <a:ext uri="{9D8B030D-6E8A-4147-A177-3AD203B41FA5}">
                      <a16:colId xmlns:a16="http://schemas.microsoft.com/office/drawing/2014/main" val="2363350721"/>
                    </a:ext>
                  </a:extLst>
                </a:gridCol>
                <a:gridCol w="752211">
                  <a:extLst>
                    <a:ext uri="{9D8B030D-6E8A-4147-A177-3AD203B41FA5}">
                      <a16:colId xmlns:a16="http://schemas.microsoft.com/office/drawing/2014/main" val="1694005244"/>
                    </a:ext>
                  </a:extLst>
                </a:gridCol>
                <a:gridCol w="752211">
                  <a:extLst>
                    <a:ext uri="{9D8B030D-6E8A-4147-A177-3AD203B41FA5}">
                      <a16:colId xmlns:a16="http://schemas.microsoft.com/office/drawing/2014/main" val="933195936"/>
                    </a:ext>
                  </a:extLst>
                </a:gridCol>
                <a:gridCol w="752211">
                  <a:extLst>
                    <a:ext uri="{9D8B030D-6E8A-4147-A177-3AD203B41FA5}">
                      <a16:colId xmlns:a16="http://schemas.microsoft.com/office/drawing/2014/main" val="2476616471"/>
                    </a:ext>
                  </a:extLst>
                </a:gridCol>
                <a:gridCol w="752211">
                  <a:extLst>
                    <a:ext uri="{9D8B030D-6E8A-4147-A177-3AD203B41FA5}">
                      <a16:colId xmlns:a16="http://schemas.microsoft.com/office/drawing/2014/main" val="2097833578"/>
                    </a:ext>
                  </a:extLst>
                </a:gridCol>
              </a:tblGrid>
              <a:tr h="4417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925854"/>
                  </a:ext>
                </a:extLst>
              </a:tr>
              <a:tr h="4417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448830"/>
                  </a:ext>
                </a:extLst>
              </a:tr>
              <a:tr h="4417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655620"/>
                  </a:ext>
                </a:extLst>
              </a:tr>
              <a:tr h="4417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736644"/>
                  </a:ext>
                </a:extLst>
              </a:tr>
              <a:tr h="4417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3298"/>
                  </a:ext>
                </a:extLst>
              </a:tr>
              <a:tr h="4417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889645"/>
                  </a:ext>
                </a:extLst>
              </a:tr>
              <a:tr h="4417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7851405"/>
                  </a:ext>
                </a:extLst>
              </a:tr>
              <a:tr h="4417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488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252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(1+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)-approximation Algorithm [Mahdi </a:t>
                </a:r>
                <a:r>
                  <a:rPr lang="en-US" sz="2400" dirty="0" err="1"/>
                  <a:t>Imanparast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Seyed</a:t>
                </a:r>
                <a:r>
                  <a:rPr lang="en-US" sz="2400" dirty="0"/>
                  <a:t> Naser Hashmi, Ali </a:t>
                </a:r>
                <a:r>
                  <a:rPr lang="en-US" sz="2400" dirty="0" err="1"/>
                  <a:t>Mohades</a:t>
                </a:r>
                <a:r>
                  <a:rPr lang="en-US" sz="2400" dirty="0"/>
                  <a:t>].</a:t>
                </a:r>
              </a:p>
              <a:p>
                <a:r>
                  <a:rPr lang="en-US" sz="2400" dirty="0"/>
                  <a:t>Given Given a finite set S of n points in R</a:t>
                </a:r>
                <a:r>
                  <a:rPr lang="en-US" sz="2400" baseline="30000" dirty="0"/>
                  <a:t>d</a:t>
                </a:r>
                <a:r>
                  <a:rPr lang="en-US" sz="2400" dirty="0"/>
                  <a:t>, an error parameter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dirty="0"/>
              </a:p>
              <a:p>
                <a:pPr marL="914400" lvl="2" indent="0">
                  <a:buNone/>
                </a:pPr>
                <a:endParaRPr lang="en-US" sz="1800" baseline="30000" dirty="0"/>
              </a:p>
              <a:p>
                <a:pPr marL="914400" lvl="2" indent="0">
                  <a:buNone/>
                </a:pPr>
                <a:endParaRPr lang="en-US" sz="1800" dirty="0"/>
              </a:p>
              <a:p>
                <a:pPr marL="914400" lvl="2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3C0A10B-DA80-7E49-BF55-5AD88878146C}"/>
              </a:ext>
            </a:extLst>
          </p:cNvPr>
          <p:cNvCxnSpPr>
            <a:cxnSpLocks/>
          </p:cNvCxnSpPr>
          <p:nvPr/>
        </p:nvCxnSpPr>
        <p:spPr>
          <a:xfrm flipV="1">
            <a:off x="3873293" y="3280704"/>
            <a:ext cx="4037840" cy="287281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8072A3C-C4E5-7F4C-A5D4-BC52C8515A0A}"/>
              </a:ext>
            </a:extLst>
          </p:cNvPr>
          <p:cNvSpPr/>
          <p:nvPr/>
        </p:nvSpPr>
        <p:spPr>
          <a:xfrm>
            <a:off x="4257095" y="3560070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0F146A2-E437-424E-A9AF-1D2BB959B200}"/>
              </a:ext>
            </a:extLst>
          </p:cNvPr>
          <p:cNvSpPr/>
          <p:nvPr/>
        </p:nvSpPr>
        <p:spPr>
          <a:xfrm>
            <a:off x="5029985" y="356200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1CF39CF-A758-3742-92C0-948CE39BB095}"/>
              </a:ext>
            </a:extLst>
          </p:cNvPr>
          <p:cNvSpPr/>
          <p:nvPr/>
        </p:nvSpPr>
        <p:spPr>
          <a:xfrm>
            <a:off x="5770134" y="356835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DF25C79-4FFA-4D48-B6B1-362B24437D15}"/>
              </a:ext>
            </a:extLst>
          </p:cNvPr>
          <p:cNvSpPr/>
          <p:nvPr/>
        </p:nvSpPr>
        <p:spPr>
          <a:xfrm>
            <a:off x="6522942" y="356835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41D91E7-7C46-2146-8E83-84B028CB6F85}"/>
              </a:ext>
            </a:extLst>
          </p:cNvPr>
          <p:cNvSpPr/>
          <p:nvPr/>
        </p:nvSpPr>
        <p:spPr>
          <a:xfrm>
            <a:off x="4257095" y="3998503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C0F481D-8D87-D04C-9A89-4679D9BD0406}"/>
              </a:ext>
            </a:extLst>
          </p:cNvPr>
          <p:cNvSpPr/>
          <p:nvPr/>
        </p:nvSpPr>
        <p:spPr>
          <a:xfrm>
            <a:off x="5029985" y="4000439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ED89476-424E-DC44-B5C1-379AD3483C5C}"/>
              </a:ext>
            </a:extLst>
          </p:cNvPr>
          <p:cNvSpPr/>
          <p:nvPr/>
        </p:nvSpPr>
        <p:spPr>
          <a:xfrm>
            <a:off x="5770134" y="4006785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E220038-5A55-894F-9DE4-04A28E324FBD}"/>
              </a:ext>
            </a:extLst>
          </p:cNvPr>
          <p:cNvSpPr/>
          <p:nvPr/>
        </p:nvSpPr>
        <p:spPr>
          <a:xfrm>
            <a:off x="6522942" y="4006785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B168B09-A4B8-2C4A-9D8B-4F6BE489F0D9}"/>
              </a:ext>
            </a:extLst>
          </p:cNvPr>
          <p:cNvSpPr/>
          <p:nvPr/>
        </p:nvSpPr>
        <p:spPr>
          <a:xfrm>
            <a:off x="7288703" y="4006785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730263A-F410-D941-BF95-31CCDE269C9C}"/>
              </a:ext>
            </a:extLst>
          </p:cNvPr>
          <p:cNvSpPr/>
          <p:nvPr/>
        </p:nvSpPr>
        <p:spPr>
          <a:xfrm>
            <a:off x="8044279" y="4006785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F11E725-4778-A54E-8F86-6179FD09C01E}"/>
              </a:ext>
            </a:extLst>
          </p:cNvPr>
          <p:cNvSpPr/>
          <p:nvPr/>
        </p:nvSpPr>
        <p:spPr>
          <a:xfrm>
            <a:off x="4257095" y="4445413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6738904-971B-0741-94CA-44B9931EB403}"/>
              </a:ext>
            </a:extLst>
          </p:cNvPr>
          <p:cNvSpPr/>
          <p:nvPr/>
        </p:nvSpPr>
        <p:spPr>
          <a:xfrm>
            <a:off x="5029985" y="4447349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346D0C6-0019-4B49-9C64-3B2CD59F2041}"/>
              </a:ext>
            </a:extLst>
          </p:cNvPr>
          <p:cNvSpPr/>
          <p:nvPr/>
        </p:nvSpPr>
        <p:spPr>
          <a:xfrm>
            <a:off x="5770134" y="4453695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65254AD-4C10-524F-879C-EAF4BDF92BED}"/>
              </a:ext>
            </a:extLst>
          </p:cNvPr>
          <p:cNvSpPr/>
          <p:nvPr/>
        </p:nvSpPr>
        <p:spPr>
          <a:xfrm>
            <a:off x="6522942" y="4453695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0C51B78-CA84-4D4C-B4D5-40F1E593802A}"/>
              </a:ext>
            </a:extLst>
          </p:cNvPr>
          <p:cNvSpPr/>
          <p:nvPr/>
        </p:nvSpPr>
        <p:spPr>
          <a:xfrm>
            <a:off x="7288703" y="4453695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837698A-EEFA-594B-932F-FDAD64EDC164}"/>
              </a:ext>
            </a:extLst>
          </p:cNvPr>
          <p:cNvSpPr/>
          <p:nvPr/>
        </p:nvSpPr>
        <p:spPr>
          <a:xfrm>
            <a:off x="3525221" y="4453695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64AB49F-7932-9448-9A89-F354B76A24DD}"/>
              </a:ext>
            </a:extLst>
          </p:cNvPr>
          <p:cNvSpPr/>
          <p:nvPr/>
        </p:nvSpPr>
        <p:spPr>
          <a:xfrm>
            <a:off x="4257095" y="4892737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DF406F-65AB-444D-AEBE-0DD30A8F7589}"/>
              </a:ext>
            </a:extLst>
          </p:cNvPr>
          <p:cNvSpPr/>
          <p:nvPr/>
        </p:nvSpPr>
        <p:spPr>
          <a:xfrm>
            <a:off x="5029985" y="4894673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DC140B0-2A32-8E47-92C0-5CCFD9617DB8}"/>
              </a:ext>
            </a:extLst>
          </p:cNvPr>
          <p:cNvSpPr/>
          <p:nvPr/>
        </p:nvSpPr>
        <p:spPr>
          <a:xfrm>
            <a:off x="5770134" y="4901019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BFF5071-1C94-C04B-8E0C-8EFBB1549249}"/>
              </a:ext>
            </a:extLst>
          </p:cNvPr>
          <p:cNvSpPr/>
          <p:nvPr/>
        </p:nvSpPr>
        <p:spPr>
          <a:xfrm>
            <a:off x="6522942" y="4901019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9675631-AE28-4E46-BAB9-9AFBBDD6EA20}"/>
              </a:ext>
            </a:extLst>
          </p:cNvPr>
          <p:cNvSpPr/>
          <p:nvPr/>
        </p:nvSpPr>
        <p:spPr>
          <a:xfrm>
            <a:off x="7288703" y="4901019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CC54FA-C35A-9443-A497-DDCAA61F94D7}"/>
              </a:ext>
            </a:extLst>
          </p:cNvPr>
          <p:cNvSpPr/>
          <p:nvPr/>
        </p:nvSpPr>
        <p:spPr>
          <a:xfrm>
            <a:off x="3525221" y="4901019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6E73FA0-7397-4A41-8E12-26565007FA7A}"/>
              </a:ext>
            </a:extLst>
          </p:cNvPr>
          <p:cNvSpPr/>
          <p:nvPr/>
        </p:nvSpPr>
        <p:spPr>
          <a:xfrm>
            <a:off x="4257095" y="5313050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AEF11A6-0ACC-124F-8C91-8A0DC858FECE}"/>
              </a:ext>
            </a:extLst>
          </p:cNvPr>
          <p:cNvSpPr/>
          <p:nvPr/>
        </p:nvSpPr>
        <p:spPr>
          <a:xfrm>
            <a:off x="5029985" y="531498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2B03901-D9EF-6442-A091-C093EEF1AA59}"/>
              </a:ext>
            </a:extLst>
          </p:cNvPr>
          <p:cNvSpPr/>
          <p:nvPr/>
        </p:nvSpPr>
        <p:spPr>
          <a:xfrm>
            <a:off x="5770134" y="532133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23F8F76-6695-2040-BB3E-7702271F6AF4}"/>
              </a:ext>
            </a:extLst>
          </p:cNvPr>
          <p:cNvSpPr/>
          <p:nvPr/>
        </p:nvSpPr>
        <p:spPr>
          <a:xfrm>
            <a:off x="6522942" y="532133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3692053-7768-8D40-85C2-3F895AF2D064}"/>
              </a:ext>
            </a:extLst>
          </p:cNvPr>
          <p:cNvSpPr/>
          <p:nvPr/>
        </p:nvSpPr>
        <p:spPr>
          <a:xfrm>
            <a:off x="7288703" y="532133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54D0AE7-0303-AC42-9CBC-E2F728DE735B}"/>
              </a:ext>
            </a:extLst>
          </p:cNvPr>
          <p:cNvSpPr/>
          <p:nvPr/>
        </p:nvSpPr>
        <p:spPr>
          <a:xfrm>
            <a:off x="8044279" y="532133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966C177-2F59-5C40-9597-E95EE4B18842}"/>
              </a:ext>
            </a:extLst>
          </p:cNvPr>
          <p:cNvSpPr/>
          <p:nvPr/>
        </p:nvSpPr>
        <p:spPr>
          <a:xfrm>
            <a:off x="3525221" y="532133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DB029DD-BA54-C74D-9B7E-27445A1C276C}"/>
              </a:ext>
            </a:extLst>
          </p:cNvPr>
          <p:cNvSpPr/>
          <p:nvPr/>
        </p:nvSpPr>
        <p:spPr>
          <a:xfrm>
            <a:off x="5029985" y="5777091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1B8F0-0A2A-0D40-8596-5229E580A3BD}"/>
              </a:ext>
            </a:extLst>
          </p:cNvPr>
          <p:cNvSpPr/>
          <p:nvPr/>
        </p:nvSpPr>
        <p:spPr>
          <a:xfrm>
            <a:off x="5770134" y="5783437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0DFFE9C-4D20-A44D-95F2-A764DD195353}"/>
              </a:ext>
            </a:extLst>
          </p:cNvPr>
          <p:cNvSpPr/>
          <p:nvPr/>
        </p:nvSpPr>
        <p:spPr>
          <a:xfrm>
            <a:off x="6522942" y="5783437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A4A5617-6685-3941-B8EE-F245EC241D27}"/>
              </a:ext>
            </a:extLst>
          </p:cNvPr>
          <p:cNvSpPr/>
          <p:nvPr/>
        </p:nvSpPr>
        <p:spPr>
          <a:xfrm>
            <a:off x="7288703" y="5783437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A206567-B51E-1D4C-B23D-4885470A252D}"/>
              </a:ext>
            </a:extLst>
          </p:cNvPr>
          <p:cNvSpPr/>
          <p:nvPr/>
        </p:nvSpPr>
        <p:spPr>
          <a:xfrm>
            <a:off x="8044279" y="5783437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E3B4F9F-2CF1-DB48-9CD0-0AE4F9221CD5}"/>
              </a:ext>
            </a:extLst>
          </p:cNvPr>
          <p:cNvSpPr/>
          <p:nvPr/>
        </p:nvSpPr>
        <p:spPr>
          <a:xfrm>
            <a:off x="5770134" y="620423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997E589-E448-A544-8024-3C91EDC1B89E}"/>
              </a:ext>
            </a:extLst>
          </p:cNvPr>
          <p:cNvSpPr/>
          <p:nvPr/>
        </p:nvSpPr>
        <p:spPr>
          <a:xfrm>
            <a:off x="3525221" y="620423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775C421-F91B-3D40-88C7-DE7B127B8CF9}"/>
              </a:ext>
            </a:extLst>
          </p:cNvPr>
          <p:cNvSpPr/>
          <p:nvPr/>
        </p:nvSpPr>
        <p:spPr>
          <a:xfrm>
            <a:off x="5770134" y="313028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D2F06F4-E2C7-5241-90AA-D97BE70AEFB4}"/>
              </a:ext>
            </a:extLst>
          </p:cNvPr>
          <p:cNvSpPr/>
          <p:nvPr/>
        </p:nvSpPr>
        <p:spPr>
          <a:xfrm>
            <a:off x="6522942" y="313028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4A90070-1F7B-3E42-8E98-5FE1A16D8620}"/>
              </a:ext>
            </a:extLst>
          </p:cNvPr>
          <p:cNvSpPr/>
          <p:nvPr/>
        </p:nvSpPr>
        <p:spPr>
          <a:xfrm>
            <a:off x="7288703" y="313028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36939DA-978B-5943-9BBE-F14FEEEC7F48}"/>
              </a:ext>
            </a:extLst>
          </p:cNvPr>
          <p:cNvSpPr/>
          <p:nvPr/>
        </p:nvSpPr>
        <p:spPr>
          <a:xfrm>
            <a:off x="8044279" y="313028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9ECE6B9-2475-CD4D-8F32-5C4EA0FB1478}"/>
              </a:ext>
            </a:extLst>
          </p:cNvPr>
          <p:cNvSpPr/>
          <p:nvPr/>
        </p:nvSpPr>
        <p:spPr>
          <a:xfrm>
            <a:off x="3830927" y="4217202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1F9FAA3-7388-7342-AB11-373524CA5172}"/>
              </a:ext>
            </a:extLst>
          </p:cNvPr>
          <p:cNvSpPr/>
          <p:nvPr/>
        </p:nvSpPr>
        <p:spPr>
          <a:xfrm>
            <a:off x="3980018" y="4777930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38C8278-123E-B049-9B5A-AF8E61D58A60}"/>
              </a:ext>
            </a:extLst>
          </p:cNvPr>
          <p:cNvSpPr/>
          <p:nvPr/>
        </p:nvSpPr>
        <p:spPr>
          <a:xfrm>
            <a:off x="3615260" y="4972052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A66C9E3-4EED-ED4E-924C-3E8F956E1EB8}"/>
              </a:ext>
            </a:extLst>
          </p:cNvPr>
          <p:cNvSpPr/>
          <p:nvPr/>
        </p:nvSpPr>
        <p:spPr>
          <a:xfrm>
            <a:off x="5401077" y="4480730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64D5DC1-C1CC-A04D-8A01-29FA84CBDA09}"/>
              </a:ext>
            </a:extLst>
          </p:cNvPr>
          <p:cNvSpPr/>
          <p:nvPr/>
        </p:nvSpPr>
        <p:spPr>
          <a:xfrm>
            <a:off x="4328267" y="4882899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6E0F40F-2045-024B-9C8B-344B3E339B50}"/>
              </a:ext>
            </a:extLst>
          </p:cNvPr>
          <p:cNvSpPr/>
          <p:nvPr/>
        </p:nvSpPr>
        <p:spPr>
          <a:xfrm>
            <a:off x="6076788" y="5249442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E5DB6BB1-46CA-DD41-8499-9C6C64D4428E}"/>
              </a:ext>
            </a:extLst>
          </p:cNvPr>
          <p:cNvSpPr/>
          <p:nvPr/>
        </p:nvSpPr>
        <p:spPr>
          <a:xfrm>
            <a:off x="4169214" y="3809438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D6908DF-8180-204D-B614-4A7507288533}"/>
              </a:ext>
            </a:extLst>
          </p:cNvPr>
          <p:cNvSpPr/>
          <p:nvPr/>
        </p:nvSpPr>
        <p:spPr>
          <a:xfrm>
            <a:off x="6059258" y="3271557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8BE4AA2-FEAA-4D48-BD65-97BFB4697DFD}"/>
              </a:ext>
            </a:extLst>
          </p:cNvPr>
          <p:cNvSpPr/>
          <p:nvPr/>
        </p:nvSpPr>
        <p:spPr>
          <a:xfrm>
            <a:off x="6208349" y="3832285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E28437C-82C5-634D-A0D5-8FF1390AC992}"/>
              </a:ext>
            </a:extLst>
          </p:cNvPr>
          <p:cNvSpPr/>
          <p:nvPr/>
        </p:nvSpPr>
        <p:spPr>
          <a:xfrm>
            <a:off x="5843591" y="4026407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51B79CB2-72F3-2143-86D8-57FDEC9E468E}"/>
              </a:ext>
            </a:extLst>
          </p:cNvPr>
          <p:cNvSpPr/>
          <p:nvPr/>
        </p:nvSpPr>
        <p:spPr>
          <a:xfrm>
            <a:off x="7883215" y="3115011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0D5B48E-C04A-674A-B632-7D616F1618AD}"/>
              </a:ext>
            </a:extLst>
          </p:cNvPr>
          <p:cNvSpPr/>
          <p:nvPr/>
        </p:nvSpPr>
        <p:spPr>
          <a:xfrm>
            <a:off x="6556598" y="3937254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8875ADD-D1B2-7C49-934E-AE07113CEF12}"/>
              </a:ext>
            </a:extLst>
          </p:cNvPr>
          <p:cNvSpPr/>
          <p:nvPr/>
        </p:nvSpPr>
        <p:spPr>
          <a:xfrm>
            <a:off x="7036757" y="5498771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1405E9EF-08D0-2744-AE8D-D9CF8235F97D}"/>
              </a:ext>
            </a:extLst>
          </p:cNvPr>
          <p:cNvSpPr/>
          <p:nvPr/>
        </p:nvSpPr>
        <p:spPr>
          <a:xfrm>
            <a:off x="6878793" y="5087704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EFAE3D0-AD55-E240-9A8E-10B55501695C}"/>
              </a:ext>
            </a:extLst>
          </p:cNvPr>
          <p:cNvSpPr/>
          <p:nvPr/>
        </p:nvSpPr>
        <p:spPr>
          <a:xfrm>
            <a:off x="3691710" y="5370240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681CF01C-793F-CB4F-82F2-41640103718A}"/>
              </a:ext>
            </a:extLst>
          </p:cNvPr>
          <p:cNvSpPr/>
          <p:nvPr/>
        </p:nvSpPr>
        <p:spPr>
          <a:xfrm>
            <a:off x="7768079" y="5540625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0878405-CCBB-0144-A2DA-11FF375C791A}"/>
              </a:ext>
            </a:extLst>
          </p:cNvPr>
          <p:cNvSpPr/>
          <p:nvPr/>
        </p:nvSpPr>
        <p:spPr>
          <a:xfrm>
            <a:off x="4100337" y="5390341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305E814-61B8-5B48-8284-ECB162487F66}"/>
              </a:ext>
            </a:extLst>
          </p:cNvPr>
          <p:cNvSpPr/>
          <p:nvPr/>
        </p:nvSpPr>
        <p:spPr>
          <a:xfrm>
            <a:off x="4934668" y="5540625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C05BA66-7D20-E347-92E4-40E4F4B1611F}"/>
              </a:ext>
            </a:extLst>
          </p:cNvPr>
          <p:cNvSpPr/>
          <p:nvPr/>
        </p:nvSpPr>
        <p:spPr>
          <a:xfrm>
            <a:off x="3710577" y="6125090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DA0428D9-562E-C749-B378-4B4ED8145B53}"/>
              </a:ext>
            </a:extLst>
          </p:cNvPr>
          <p:cNvSpPr/>
          <p:nvPr/>
        </p:nvSpPr>
        <p:spPr>
          <a:xfrm>
            <a:off x="5602247" y="3331939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ED7BB83A-B23A-0541-8B3F-F8919BD279C3}"/>
              </a:ext>
            </a:extLst>
          </p:cNvPr>
          <p:cNvSpPr/>
          <p:nvPr/>
        </p:nvSpPr>
        <p:spPr>
          <a:xfrm>
            <a:off x="4529437" y="3734108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F7088B4-8B67-524A-B5A5-7B7EBD82AC51}"/>
              </a:ext>
            </a:extLst>
          </p:cNvPr>
          <p:cNvSpPr/>
          <p:nvPr/>
        </p:nvSpPr>
        <p:spPr>
          <a:xfrm>
            <a:off x="6277958" y="4100651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ABADF7E4-E861-F84B-B5FA-DA0932D0906F}"/>
              </a:ext>
            </a:extLst>
          </p:cNvPr>
          <p:cNvSpPr/>
          <p:nvPr/>
        </p:nvSpPr>
        <p:spPr>
          <a:xfrm>
            <a:off x="4624754" y="4294773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BBEB27BF-C5D5-A54A-BEB7-2D1A80FB4ACB}"/>
              </a:ext>
            </a:extLst>
          </p:cNvPr>
          <p:cNvSpPr/>
          <p:nvPr/>
        </p:nvSpPr>
        <p:spPr>
          <a:xfrm>
            <a:off x="7043719" y="3077435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AC0119F5-5E12-7645-A669-54011F7C0510}"/>
              </a:ext>
            </a:extLst>
          </p:cNvPr>
          <p:cNvSpPr/>
          <p:nvPr/>
        </p:nvSpPr>
        <p:spPr>
          <a:xfrm>
            <a:off x="6398983" y="3070992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4209E405-0AB2-3A4F-96C3-A4001E83BFCD}"/>
              </a:ext>
            </a:extLst>
          </p:cNvPr>
          <p:cNvSpPr/>
          <p:nvPr/>
        </p:nvSpPr>
        <p:spPr>
          <a:xfrm>
            <a:off x="6747232" y="3508796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F69974C9-21D7-DD4F-B9BD-03781E1FBB92}"/>
              </a:ext>
            </a:extLst>
          </p:cNvPr>
          <p:cNvSpPr/>
          <p:nvPr/>
        </p:nvSpPr>
        <p:spPr>
          <a:xfrm>
            <a:off x="6853085" y="4176330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A487340B-9598-7147-A855-FD2B5ACB1EA0}"/>
              </a:ext>
            </a:extLst>
          </p:cNvPr>
          <p:cNvSpPr/>
          <p:nvPr/>
        </p:nvSpPr>
        <p:spPr>
          <a:xfrm>
            <a:off x="5374317" y="3839381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110B6EB0-8CA5-3749-8B78-44DD10893C32}"/>
              </a:ext>
            </a:extLst>
          </p:cNvPr>
          <p:cNvSpPr/>
          <p:nvPr/>
        </p:nvSpPr>
        <p:spPr>
          <a:xfrm>
            <a:off x="6341682" y="4861944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6C6DE46-36B7-CD4C-9492-A7FEA54A4859}"/>
              </a:ext>
            </a:extLst>
          </p:cNvPr>
          <p:cNvSpPr/>
          <p:nvPr/>
        </p:nvSpPr>
        <p:spPr>
          <a:xfrm>
            <a:off x="5401077" y="4480730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DF2EEB3A-861C-674F-9BAF-CC41CECAEC9B}"/>
              </a:ext>
            </a:extLst>
          </p:cNvPr>
          <p:cNvSpPr/>
          <p:nvPr/>
        </p:nvSpPr>
        <p:spPr>
          <a:xfrm>
            <a:off x="4328267" y="4882899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0647C7E4-0FD4-CA4D-8229-0300A880465B}"/>
              </a:ext>
            </a:extLst>
          </p:cNvPr>
          <p:cNvSpPr/>
          <p:nvPr/>
        </p:nvSpPr>
        <p:spPr>
          <a:xfrm>
            <a:off x="6076788" y="5249442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0533B9D-27D1-574F-8B05-4504680D9C6C}"/>
              </a:ext>
            </a:extLst>
          </p:cNvPr>
          <p:cNvSpPr/>
          <p:nvPr/>
        </p:nvSpPr>
        <p:spPr>
          <a:xfrm>
            <a:off x="5277154" y="5836413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A174DF87-AE9F-5D44-BB94-83605707F473}"/>
              </a:ext>
            </a:extLst>
          </p:cNvPr>
          <p:cNvSpPr/>
          <p:nvPr/>
        </p:nvSpPr>
        <p:spPr>
          <a:xfrm>
            <a:off x="6208349" y="3832285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1353EA04-158C-5545-A807-2800F499E858}"/>
              </a:ext>
            </a:extLst>
          </p:cNvPr>
          <p:cNvSpPr/>
          <p:nvPr/>
        </p:nvSpPr>
        <p:spPr>
          <a:xfrm>
            <a:off x="5843591" y="4026407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CAE0F031-168B-0B42-A5DD-501D93966801}"/>
              </a:ext>
            </a:extLst>
          </p:cNvPr>
          <p:cNvSpPr/>
          <p:nvPr/>
        </p:nvSpPr>
        <p:spPr>
          <a:xfrm>
            <a:off x="6556598" y="3937254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81EB0479-0FDC-2643-A69B-DE4FCCB3E4B8}"/>
              </a:ext>
            </a:extLst>
          </p:cNvPr>
          <p:cNvSpPr/>
          <p:nvPr/>
        </p:nvSpPr>
        <p:spPr>
          <a:xfrm>
            <a:off x="6878793" y="5087704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EF25E3AE-EFD2-6948-A577-953ED17D4EBC}"/>
              </a:ext>
            </a:extLst>
          </p:cNvPr>
          <p:cNvSpPr/>
          <p:nvPr/>
        </p:nvSpPr>
        <p:spPr>
          <a:xfrm>
            <a:off x="4839351" y="5004214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A249DDF9-8741-2F46-AB63-852252192F51}"/>
              </a:ext>
            </a:extLst>
          </p:cNvPr>
          <p:cNvSpPr/>
          <p:nvPr/>
        </p:nvSpPr>
        <p:spPr>
          <a:xfrm>
            <a:off x="5981402" y="6105319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CCF0FAC9-A833-554F-BC4D-4E1EB8B09B4E}"/>
              </a:ext>
            </a:extLst>
          </p:cNvPr>
          <p:cNvSpPr/>
          <p:nvPr/>
        </p:nvSpPr>
        <p:spPr>
          <a:xfrm>
            <a:off x="6738800" y="4614437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C5881F4A-04F9-0F4D-AD8D-93F3EB3BB6E5}"/>
              </a:ext>
            </a:extLst>
          </p:cNvPr>
          <p:cNvSpPr/>
          <p:nvPr/>
        </p:nvSpPr>
        <p:spPr>
          <a:xfrm>
            <a:off x="5665990" y="5016606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52E63A93-89E3-754D-8D32-1FA3DD40D087}"/>
              </a:ext>
            </a:extLst>
          </p:cNvPr>
          <p:cNvSpPr/>
          <p:nvPr/>
        </p:nvSpPr>
        <p:spPr>
          <a:xfrm>
            <a:off x="7641389" y="5145732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476D4F31-F4EC-F64C-9B49-87AB7300D2BA}"/>
              </a:ext>
            </a:extLst>
          </p:cNvPr>
          <p:cNvSpPr/>
          <p:nvPr/>
        </p:nvSpPr>
        <p:spPr>
          <a:xfrm>
            <a:off x="5761307" y="5577271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D0C3845F-252D-554B-8589-4A2058291427}"/>
              </a:ext>
            </a:extLst>
          </p:cNvPr>
          <p:cNvSpPr/>
          <p:nvPr/>
        </p:nvSpPr>
        <p:spPr>
          <a:xfrm>
            <a:off x="7546072" y="3965992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C2A160B5-530F-9549-9F30-DEC4B149A8A5}"/>
              </a:ext>
            </a:extLst>
          </p:cNvPr>
          <p:cNvSpPr/>
          <p:nvPr/>
        </p:nvSpPr>
        <p:spPr>
          <a:xfrm>
            <a:off x="7181314" y="4160114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7EF88253-AED5-B24D-9547-2238AAEFC017}"/>
              </a:ext>
            </a:extLst>
          </p:cNvPr>
          <p:cNvSpPr/>
          <p:nvPr/>
        </p:nvSpPr>
        <p:spPr>
          <a:xfrm>
            <a:off x="7894321" y="4070961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4F1FE43F-FAE1-7C45-AFD6-E1912CF4485A}"/>
              </a:ext>
            </a:extLst>
          </p:cNvPr>
          <p:cNvSpPr/>
          <p:nvPr/>
        </p:nvSpPr>
        <p:spPr>
          <a:xfrm>
            <a:off x="7609991" y="4705154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D143B7DB-07D0-4444-873A-E11CBAD3000B}"/>
              </a:ext>
            </a:extLst>
          </p:cNvPr>
          <p:cNvSpPr/>
          <p:nvPr/>
        </p:nvSpPr>
        <p:spPr>
          <a:xfrm>
            <a:off x="6510870" y="5121879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06D936F2-D169-C040-BE59-8A59BB47725D}"/>
              </a:ext>
            </a:extLst>
          </p:cNvPr>
          <p:cNvSpPr/>
          <p:nvPr/>
        </p:nvSpPr>
        <p:spPr>
          <a:xfrm>
            <a:off x="7413459" y="5653174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4AE536BE-326F-494D-A4E9-8A460610EC2D}"/>
              </a:ext>
            </a:extLst>
          </p:cNvPr>
          <p:cNvSpPr/>
          <p:nvPr/>
        </p:nvSpPr>
        <p:spPr>
          <a:xfrm>
            <a:off x="6546485" y="5701880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aphicFrame>
        <p:nvGraphicFramePr>
          <p:cNvPr id="157" name="Table 156">
            <a:extLst>
              <a:ext uri="{FF2B5EF4-FFF2-40B4-BE49-F238E27FC236}">
                <a16:creationId xmlns:a16="http://schemas.microsoft.com/office/drawing/2014/main" id="{3F3AB33C-745B-A040-8AE5-03C513912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320512"/>
              </p:ext>
            </p:extLst>
          </p:nvPr>
        </p:nvGraphicFramePr>
        <p:xfrm>
          <a:off x="2471674" y="2959067"/>
          <a:ext cx="6769899" cy="3533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211">
                  <a:extLst>
                    <a:ext uri="{9D8B030D-6E8A-4147-A177-3AD203B41FA5}">
                      <a16:colId xmlns:a16="http://schemas.microsoft.com/office/drawing/2014/main" val="3438220424"/>
                    </a:ext>
                  </a:extLst>
                </a:gridCol>
                <a:gridCol w="752211">
                  <a:extLst>
                    <a:ext uri="{9D8B030D-6E8A-4147-A177-3AD203B41FA5}">
                      <a16:colId xmlns:a16="http://schemas.microsoft.com/office/drawing/2014/main" val="1699912683"/>
                    </a:ext>
                  </a:extLst>
                </a:gridCol>
                <a:gridCol w="752211">
                  <a:extLst>
                    <a:ext uri="{9D8B030D-6E8A-4147-A177-3AD203B41FA5}">
                      <a16:colId xmlns:a16="http://schemas.microsoft.com/office/drawing/2014/main" val="4108883208"/>
                    </a:ext>
                  </a:extLst>
                </a:gridCol>
                <a:gridCol w="752211">
                  <a:extLst>
                    <a:ext uri="{9D8B030D-6E8A-4147-A177-3AD203B41FA5}">
                      <a16:colId xmlns:a16="http://schemas.microsoft.com/office/drawing/2014/main" val="1655436564"/>
                    </a:ext>
                  </a:extLst>
                </a:gridCol>
                <a:gridCol w="752211">
                  <a:extLst>
                    <a:ext uri="{9D8B030D-6E8A-4147-A177-3AD203B41FA5}">
                      <a16:colId xmlns:a16="http://schemas.microsoft.com/office/drawing/2014/main" val="2363350721"/>
                    </a:ext>
                  </a:extLst>
                </a:gridCol>
                <a:gridCol w="752211">
                  <a:extLst>
                    <a:ext uri="{9D8B030D-6E8A-4147-A177-3AD203B41FA5}">
                      <a16:colId xmlns:a16="http://schemas.microsoft.com/office/drawing/2014/main" val="1694005244"/>
                    </a:ext>
                  </a:extLst>
                </a:gridCol>
                <a:gridCol w="752211">
                  <a:extLst>
                    <a:ext uri="{9D8B030D-6E8A-4147-A177-3AD203B41FA5}">
                      <a16:colId xmlns:a16="http://schemas.microsoft.com/office/drawing/2014/main" val="933195936"/>
                    </a:ext>
                  </a:extLst>
                </a:gridCol>
                <a:gridCol w="752211">
                  <a:extLst>
                    <a:ext uri="{9D8B030D-6E8A-4147-A177-3AD203B41FA5}">
                      <a16:colId xmlns:a16="http://schemas.microsoft.com/office/drawing/2014/main" val="2476616471"/>
                    </a:ext>
                  </a:extLst>
                </a:gridCol>
                <a:gridCol w="752211">
                  <a:extLst>
                    <a:ext uri="{9D8B030D-6E8A-4147-A177-3AD203B41FA5}">
                      <a16:colId xmlns:a16="http://schemas.microsoft.com/office/drawing/2014/main" val="2097833578"/>
                    </a:ext>
                  </a:extLst>
                </a:gridCol>
              </a:tblGrid>
              <a:tr h="4417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925854"/>
                  </a:ext>
                </a:extLst>
              </a:tr>
              <a:tr h="4417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448830"/>
                  </a:ext>
                </a:extLst>
              </a:tr>
              <a:tr h="4417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655620"/>
                  </a:ext>
                </a:extLst>
              </a:tr>
              <a:tr h="4417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736644"/>
                  </a:ext>
                </a:extLst>
              </a:tr>
              <a:tr h="4417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3298"/>
                  </a:ext>
                </a:extLst>
              </a:tr>
              <a:tr h="4417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889645"/>
                  </a:ext>
                </a:extLst>
              </a:tr>
              <a:tr h="4417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7851405"/>
                  </a:ext>
                </a:extLst>
              </a:tr>
              <a:tr h="4417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488156"/>
                  </a:ext>
                </a:extLst>
              </a:tr>
            </a:tbl>
          </a:graphicData>
        </a:graphic>
      </p:graphicFrame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E310888-36FC-2C4C-8B95-8DC62D559979}"/>
              </a:ext>
            </a:extLst>
          </p:cNvPr>
          <p:cNvCxnSpPr/>
          <p:nvPr/>
        </p:nvCxnSpPr>
        <p:spPr>
          <a:xfrm flipH="1">
            <a:off x="1526540" y="2953259"/>
            <a:ext cx="3108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E0C629C-8CE7-2847-BEED-F9343FB2F9A8}"/>
              </a:ext>
            </a:extLst>
          </p:cNvPr>
          <p:cNvCxnSpPr/>
          <p:nvPr/>
        </p:nvCxnSpPr>
        <p:spPr>
          <a:xfrm flipH="1">
            <a:off x="1526540" y="3381153"/>
            <a:ext cx="3108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BA6A94D-E88B-1B4D-A54D-6CA61B6D0A40}"/>
              </a:ext>
            </a:extLst>
          </p:cNvPr>
          <p:cNvCxnSpPr>
            <a:cxnSpLocks/>
          </p:cNvCxnSpPr>
          <p:nvPr/>
        </p:nvCxnSpPr>
        <p:spPr>
          <a:xfrm>
            <a:off x="1587754" y="2915625"/>
            <a:ext cx="0" cy="5500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7D607E9D-87F8-FF4F-9B47-5137F1748D75}"/>
                  </a:ext>
                </a:extLst>
              </p:cNvPr>
              <p:cNvSpPr txBox="1"/>
              <p:nvPr/>
            </p:nvSpPr>
            <p:spPr>
              <a:xfrm>
                <a:off x="1177605" y="2962607"/>
                <a:ext cx="376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7D607E9D-87F8-FF4F-9B47-5137F1748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605" y="2962607"/>
                <a:ext cx="3764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Oval 162">
            <a:extLst>
              <a:ext uri="{FF2B5EF4-FFF2-40B4-BE49-F238E27FC236}">
                <a16:creationId xmlns:a16="http://schemas.microsoft.com/office/drawing/2014/main" id="{36257833-5A48-E746-AF4D-213B7B135D2C}"/>
              </a:ext>
            </a:extLst>
          </p:cNvPr>
          <p:cNvSpPr/>
          <p:nvPr/>
        </p:nvSpPr>
        <p:spPr>
          <a:xfrm>
            <a:off x="291845" y="4100651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65DC5-C20C-5B45-A195-429F13A37D74}"/>
              </a:ext>
            </a:extLst>
          </p:cNvPr>
          <p:cNvSpPr txBox="1"/>
          <p:nvPr/>
        </p:nvSpPr>
        <p:spPr>
          <a:xfrm>
            <a:off x="578138" y="4032536"/>
            <a:ext cx="64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S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CD236EA-F9B0-704B-AA27-5F408618E9FD}"/>
              </a:ext>
            </a:extLst>
          </p:cNvPr>
          <p:cNvSpPr/>
          <p:nvPr/>
        </p:nvSpPr>
        <p:spPr>
          <a:xfrm>
            <a:off x="4257702" y="3990649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D020EAD4-ECB4-F04D-9AB2-D651405C58CD}"/>
              </a:ext>
            </a:extLst>
          </p:cNvPr>
          <p:cNvSpPr/>
          <p:nvPr/>
        </p:nvSpPr>
        <p:spPr>
          <a:xfrm>
            <a:off x="4257095" y="4889249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1BD8E2D-3EFB-9B47-84FB-5B86E6AC0CBE}"/>
              </a:ext>
            </a:extLst>
          </p:cNvPr>
          <p:cNvSpPr/>
          <p:nvPr/>
        </p:nvSpPr>
        <p:spPr>
          <a:xfrm>
            <a:off x="4258293" y="5316001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4C7F0168-13B2-7444-B301-037727D0D872}"/>
              </a:ext>
            </a:extLst>
          </p:cNvPr>
          <p:cNvSpPr/>
          <p:nvPr/>
        </p:nvSpPr>
        <p:spPr>
          <a:xfrm>
            <a:off x="5771996" y="4010435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EE49824-7936-1645-AFE9-EDADFA703776}"/>
              </a:ext>
            </a:extLst>
          </p:cNvPr>
          <p:cNvSpPr/>
          <p:nvPr/>
        </p:nvSpPr>
        <p:spPr>
          <a:xfrm>
            <a:off x="6518493" y="4004938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18B33CE2-DAE1-2845-B5FA-0E6DF912B020}"/>
              </a:ext>
            </a:extLst>
          </p:cNvPr>
          <p:cNvSpPr/>
          <p:nvPr/>
        </p:nvSpPr>
        <p:spPr>
          <a:xfrm>
            <a:off x="6520552" y="3132881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573B509-942B-F74D-BE54-61BA0578354B}"/>
              </a:ext>
            </a:extLst>
          </p:cNvPr>
          <p:cNvSpPr/>
          <p:nvPr/>
        </p:nvSpPr>
        <p:spPr>
          <a:xfrm>
            <a:off x="8044278" y="3116011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018F815-0259-4D4F-9788-B2F8C27CF5B1}"/>
              </a:ext>
            </a:extLst>
          </p:cNvPr>
          <p:cNvSpPr/>
          <p:nvPr/>
        </p:nvSpPr>
        <p:spPr>
          <a:xfrm>
            <a:off x="6528821" y="5777090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21C7DB73-E5C7-A24B-A47B-BC06922E2F04}"/>
              </a:ext>
            </a:extLst>
          </p:cNvPr>
          <p:cNvSpPr/>
          <p:nvPr/>
        </p:nvSpPr>
        <p:spPr>
          <a:xfrm>
            <a:off x="3528236" y="4902064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85D27D05-A031-E74B-BD92-C60C4CFB2432}"/>
              </a:ext>
            </a:extLst>
          </p:cNvPr>
          <p:cNvSpPr/>
          <p:nvPr/>
        </p:nvSpPr>
        <p:spPr>
          <a:xfrm>
            <a:off x="291845" y="4638815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E2B7899-380C-5344-BAF9-73632726080F}"/>
              </a:ext>
            </a:extLst>
          </p:cNvPr>
          <p:cNvSpPr txBox="1"/>
          <p:nvPr/>
        </p:nvSpPr>
        <p:spPr>
          <a:xfrm>
            <a:off x="576167" y="4532445"/>
            <a:ext cx="681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U</a:t>
            </a:r>
          </a:p>
        </p:txBody>
      </p:sp>
    </p:spTree>
    <p:extLst>
      <p:ext uri="{BB962C8B-B14F-4D97-AF65-F5344CB8AC3E}">
        <p14:creationId xmlns:p14="http://schemas.microsoft.com/office/powerpoint/2010/main" val="34231148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(1+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)-approximation Algorithm [Mahdi </a:t>
                </a:r>
                <a:r>
                  <a:rPr lang="en-US" sz="2400" dirty="0" err="1"/>
                  <a:t>Imanparast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Seyed</a:t>
                </a:r>
                <a:r>
                  <a:rPr lang="en-US" sz="2400" dirty="0"/>
                  <a:t> Naser Hashmi, Ali </a:t>
                </a:r>
                <a:r>
                  <a:rPr lang="en-US" sz="2400" dirty="0" err="1"/>
                  <a:t>Mohades</a:t>
                </a:r>
                <a:r>
                  <a:rPr lang="en-US" sz="2400" dirty="0"/>
                  <a:t>].</a:t>
                </a:r>
              </a:p>
              <a:p>
                <a:r>
                  <a:rPr lang="en-US" sz="2400" dirty="0"/>
                  <a:t>Given Given a finite set S of n points in R</a:t>
                </a:r>
                <a:r>
                  <a:rPr lang="en-US" sz="2400" baseline="30000" dirty="0"/>
                  <a:t>d</a:t>
                </a:r>
                <a:r>
                  <a:rPr lang="en-US" sz="2400" dirty="0"/>
                  <a:t>, an error parameter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dirty="0"/>
              </a:p>
              <a:p>
                <a:pPr marL="914400" lvl="2" indent="0">
                  <a:buNone/>
                </a:pPr>
                <a:endParaRPr lang="en-US" sz="1800" baseline="30000" dirty="0"/>
              </a:p>
              <a:p>
                <a:pPr marL="914400" lvl="2" indent="0">
                  <a:buNone/>
                </a:pPr>
                <a:endParaRPr lang="en-US" sz="1800" dirty="0"/>
              </a:p>
              <a:p>
                <a:pPr marL="914400" lvl="2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38072A3C-C4E5-7F4C-A5D4-BC52C8515A0A}"/>
              </a:ext>
            </a:extLst>
          </p:cNvPr>
          <p:cNvSpPr/>
          <p:nvPr/>
        </p:nvSpPr>
        <p:spPr>
          <a:xfrm>
            <a:off x="4257095" y="3560070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0F146A2-E437-424E-A9AF-1D2BB959B200}"/>
              </a:ext>
            </a:extLst>
          </p:cNvPr>
          <p:cNvSpPr/>
          <p:nvPr/>
        </p:nvSpPr>
        <p:spPr>
          <a:xfrm>
            <a:off x="5029985" y="356200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1CF39CF-A758-3742-92C0-948CE39BB095}"/>
              </a:ext>
            </a:extLst>
          </p:cNvPr>
          <p:cNvSpPr/>
          <p:nvPr/>
        </p:nvSpPr>
        <p:spPr>
          <a:xfrm>
            <a:off x="5770134" y="356835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DF25C79-4FFA-4D48-B6B1-362B24437D15}"/>
              </a:ext>
            </a:extLst>
          </p:cNvPr>
          <p:cNvSpPr/>
          <p:nvPr/>
        </p:nvSpPr>
        <p:spPr>
          <a:xfrm>
            <a:off x="6522942" y="356835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41D91E7-7C46-2146-8E83-84B028CB6F85}"/>
              </a:ext>
            </a:extLst>
          </p:cNvPr>
          <p:cNvSpPr/>
          <p:nvPr/>
        </p:nvSpPr>
        <p:spPr>
          <a:xfrm>
            <a:off x="4257095" y="3998503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C0F481D-8D87-D04C-9A89-4679D9BD0406}"/>
              </a:ext>
            </a:extLst>
          </p:cNvPr>
          <p:cNvSpPr/>
          <p:nvPr/>
        </p:nvSpPr>
        <p:spPr>
          <a:xfrm>
            <a:off x="5029985" y="4000439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ED89476-424E-DC44-B5C1-379AD3483C5C}"/>
              </a:ext>
            </a:extLst>
          </p:cNvPr>
          <p:cNvSpPr/>
          <p:nvPr/>
        </p:nvSpPr>
        <p:spPr>
          <a:xfrm>
            <a:off x="5770134" y="4006785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E220038-5A55-894F-9DE4-04A28E324FBD}"/>
              </a:ext>
            </a:extLst>
          </p:cNvPr>
          <p:cNvSpPr/>
          <p:nvPr/>
        </p:nvSpPr>
        <p:spPr>
          <a:xfrm>
            <a:off x="6522942" y="4006785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B168B09-A4B8-2C4A-9D8B-4F6BE489F0D9}"/>
              </a:ext>
            </a:extLst>
          </p:cNvPr>
          <p:cNvSpPr/>
          <p:nvPr/>
        </p:nvSpPr>
        <p:spPr>
          <a:xfrm>
            <a:off x="7288703" y="4006785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730263A-F410-D941-BF95-31CCDE269C9C}"/>
              </a:ext>
            </a:extLst>
          </p:cNvPr>
          <p:cNvSpPr/>
          <p:nvPr/>
        </p:nvSpPr>
        <p:spPr>
          <a:xfrm>
            <a:off x="8044279" y="4006785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F11E725-4778-A54E-8F86-6179FD09C01E}"/>
              </a:ext>
            </a:extLst>
          </p:cNvPr>
          <p:cNvSpPr/>
          <p:nvPr/>
        </p:nvSpPr>
        <p:spPr>
          <a:xfrm>
            <a:off x="4257095" y="4445413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6738904-971B-0741-94CA-44B9931EB403}"/>
              </a:ext>
            </a:extLst>
          </p:cNvPr>
          <p:cNvSpPr/>
          <p:nvPr/>
        </p:nvSpPr>
        <p:spPr>
          <a:xfrm>
            <a:off x="5029985" y="4447349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346D0C6-0019-4B49-9C64-3B2CD59F2041}"/>
              </a:ext>
            </a:extLst>
          </p:cNvPr>
          <p:cNvSpPr/>
          <p:nvPr/>
        </p:nvSpPr>
        <p:spPr>
          <a:xfrm>
            <a:off x="5770134" y="4453695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65254AD-4C10-524F-879C-EAF4BDF92BED}"/>
              </a:ext>
            </a:extLst>
          </p:cNvPr>
          <p:cNvSpPr/>
          <p:nvPr/>
        </p:nvSpPr>
        <p:spPr>
          <a:xfrm>
            <a:off x="6522942" y="4453695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0C51B78-CA84-4D4C-B4D5-40F1E593802A}"/>
              </a:ext>
            </a:extLst>
          </p:cNvPr>
          <p:cNvSpPr/>
          <p:nvPr/>
        </p:nvSpPr>
        <p:spPr>
          <a:xfrm>
            <a:off x="7288703" y="4453695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837698A-EEFA-594B-932F-FDAD64EDC164}"/>
              </a:ext>
            </a:extLst>
          </p:cNvPr>
          <p:cNvSpPr/>
          <p:nvPr/>
        </p:nvSpPr>
        <p:spPr>
          <a:xfrm>
            <a:off x="3525221" y="4453695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64AB49F-7932-9448-9A89-F354B76A24DD}"/>
              </a:ext>
            </a:extLst>
          </p:cNvPr>
          <p:cNvSpPr/>
          <p:nvPr/>
        </p:nvSpPr>
        <p:spPr>
          <a:xfrm>
            <a:off x="4257095" y="4892737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DF406F-65AB-444D-AEBE-0DD30A8F7589}"/>
              </a:ext>
            </a:extLst>
          </p:cNvPr>
          <p:cNvSpPr/>
          <p:nvPr/>
        </p:nvSpPr>
        <p:spPr>
          <a:xfrm>
            <a:off x="5029985" y="4894673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DC140B0-2A32-8E47-92C0-5CCFD9617DB8}"/>
              </a:ext>
            </a:extLst>
          </p:cNvPr>
          <p:cNvSpPr/>
          <p:nvPr/>
        </p:nvSpPr>
        <p:spPr>
          <a:xfrm>
            <a:off x="5770134" y="4901019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BFF5071-1C94-C04B-8E0C-8EFBB1549249}"/>
              </a:ext>
            </a:extLst>
          </p:cNvPr>
          <p:cNvSpPr/>
          <p:nvPr/>
        </p:nvSpPr>
        <p:spPr>
          <a:xfrm>
            <a:off x="6522942" y="4901019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9675631-AE28-4E46-BAB9-9AFBBDD6EA20}"/>
              </a:ext>
            </a:extLst>
          </p:cNvPr>
          <p:cNvSpPr/>
          <p:nvPr/>
        </p:nvSpPr>
        <p:spPr>
          <a:xfrm>
            <a:off x="7288703" y="4901019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CC54FA-C35A-9443-A497-DDCAA61F94D7}"/>
              </a:ext>
            </a:extLst>
          </p:cNvPr>
          <p:cNvSpPr/>
          <p:nvPr/>
        </p:nvSpPr>
        <p:spPr>
          <a:xfrm>
            <a:off x="3525221" y="4901019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6E73FA0-7397-4A41-8E12-26565007FA7A}"/>
              </a:ext>
            </a:extLst>
          </p:cNvPr>
          <p:cNvSpPr/>
          <p:nvPr/>
        </p:nvSpPr>
        <p:spPr>
          <a:xfrm>
            <a:off x="4257095" y="5313050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AEF11A6-0ACC-124F-8C91-8A0DC858FECE}"/>
              </a:ext>
            </a:extLst>
          </p:cNvPr>
          <p:cNvSpPr/>
          <p:nvPr/>
        </p:nvSpPr>
        <p:spPr>
          <a:xfrm>
            <a:off x="5029985" y="531498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2B03901-D9EF-6442-A091-C093EEF1AA59}"/>
              </a:ext>
            </a:extLst>
          </p:cNvPr>
          <p:cNvSpPr/>
          <p:nvPr/>
        </p:nvSpPr>
        <p:spPr>
          <a:xfrm>
            <a:off x="5770134" y="532133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23F8F76-6695-2040-BB3E-7702271F6AF4}"/>
              </a:ext>
            </a:extLst>
          </p:cNvPr>
          <p:cNvSpPr/>
          <p:nvPr/>
        </p:nvSpPr>
        <p:spPr>
          <a:xfrm>
            <a:off x="6522942" y="532133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3692053-7768-8D40-85C2-3F895AF2D064}"/>
              </a:ext>
            </a:extLst>
          </p:cNvPr>
          <p:cNvSpPr/>
          <p:nvPr/>
        </p:nvSpPr>
        <p:spPr>
          <a:xfrm>
            <a:off x="7288703" y="532133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54D0AE7-0303-AC42-9CBC-E2F728DE735B}"/>
              </a:ext>
            </a:extLst>
          </p:cNvPr>
          <p:cNvSpPr/>
          <p:nvPr/>
        </p:nvSpPr>
        <p:spPr>
          <a:xfrm>
            <a:off x="8044279" y="532133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966C177-2F59-5C40-9597-E95EE4B18842}"/>
              </a:ext>
            </a:extLst>
          </p:cNvPr>
          <p:cNvSpPr/>
          <p:nvPr/>
        </p:nvSpPr>
        <p:spPr>
          <a:xfrm>
            <a:off x="3525221" y="532133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DB029DD-BA54-C74D-9B7E-27445A1C276C}"/>
              </a:ext>
            </a:extLst>
          </p:cNvPr>
          <p:cNvSpPr/>
          <p:nvPr/>
        </p:nvSpPr>
        <p:spPr>
          <a:xfrm>
            <a:off x="5029985" y="5777091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1B8F0-0A2A-0D40-8596-5229E580A3BD}"/>
              </a:ext>
            </a:extLst>
          </p:cNvPr>
          <p:cNvSpPr/>
          <p:nvPr/>
        </p:nvSpPr>
        <p:spPr>
          <a:xfrm>
            <a:off x="5770134" y="5783437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0DFFE9C-4D20-A44D-95F2-A764DD195353}"/>
              </a:ext>
            </a:extLst>
          </p:cNvPr>
          <p:cNvSpPr/>
          <p:nvPr/>
        </p:nvSpPr>
        <p:spPr>
          <a:xfrm>
            <a:off x="6522942" y="5783437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A4A5617-6685-3941-B8EE-F245EC241D27}"/>
              </a:ext>
            </a:extLst>
          </p:cNvPr>
          <p:cNvSpPr/>
          <p:nvPr/>
        </p:nvSpPr>
        <p:spPr>
          <a:xfrm>
            <a:off x="7288703" y="5783437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A206567-B51E-1D4C-B23D-4885470A252D}"/>
              </a:ext>
            </a:extLst>
          </p:cNvPr>
          <p:cNvSpPr/>
          <p:nvPr/>
        </p:nvSpPr>
        <p:spPr>
          <a:xfrm>
            <a:off x="8044279" y="5783437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E3B4F9F-2CF1-DB48-9CD0-0AE4F9221CD5}"/>
              </a:ext>
            </a:extLst>
          </p:cNvPr>
          <p:cNvSpPr/>
          <p:nvPr/>
        </p:nvSpPr>
        <p:spPr>
          <a:xfrm>
            <a:off x="5770134" y="620423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997E589-E448-A544-8024-3C91EDC1B89E}"/>
              </a:ext>
            </a:extLst>
          </p:cNvPr>
          <p:cNvSpPr/>
          <p:nvPr/>
        </p:nvSpPr>
        <p:spPr>
          <a:xfrm>
            <a:off x="3525221" y="620423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775C421-F91B-3D40-88C7-DE7B127B8CF9}"/>
              </a:ext>
            </a:extLst>
          </p:cNvPr>
          <p:cNvSpPr/>
          <p:nvPr/>
        </p:nvSpPr>
        <p:spPr>
          <a:xfrm>
            <a:off x="5770134" y="313028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D2F06F4-E2C7-5241-90AA-D97BE70AEFB4}"/>
              </a:ext>
            </a:extLst>
          </p:cNvPr>
          <p:cNvSpPr/>
          <p:nvPr/>
        </p:nvSpPr>
        <p:spPr>
          <a:xfrm>
            <a:off x="6522942" y="313028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4A90070-1F7B-3E42-8E98-5FE1A16D8620}"/>
              </a:ext>
            </a:extLst>
          </p:cNvPr>
          <p:cNvSpPr/>
          <p:nvPr/>
        </p:nvSpPr>
        <p:spPr>
          <a:xfrm>
            <a:off x="7288703" y="313028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36939DA-978B-5943-9BBE-F14FEEEC7F48}"/>
              </a:ext>
            </a:extLst>
          </p:cNvPr>
          <p:cNvSpPr/>
          <p:nvPr/>
        </p:nvSpPr>
        <p:spPr>
          <a:xfrm>
            <a:off x="8044279" y="313028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E310888-36FC-2C4C-8B95-8DC62D559979}"/>
              </a:ext>
            </a:extLst>
          </p:cNvPr>
          <p:cNvCxnSpPr/>
          <p:nvPr/>
        </p:nvCxnSpPr>
        <p:spPr>
          <a:xfrm flipH="1">
            <a:off x="1526540" y="2953259"/>
            <a:ext cx="3108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E0C629C-8CE7-2847-BEED-F9343FB2F9A8}"/>
              </a:ext>
            </a:extLst>
          </p:cNvPr>
          <p:cNvCxnSpPr/>
          <p:nvPr/>
        </p:nvCxnSpPr>
        <p:spPr>
          <a:xfrm flipH="1">
            <a:off x="1526540" y="3381153"/>
            <a:ext cx="3108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BA6A94D-E88B-1B4D-A54D-6CA61B6D0A40}"/>
              </a:ext>
            </a:extLst>
          </p:cNvPr>
          <p:cNvCxnSpPr>
            <a:cxnSpLocks/>
          </p:cNvCxnSpPr>
          <p:nvPr/>
        </p:nvCxnSpPr>
        <p:spPr>
          <a:xfrm>
            <a:off x="1587754" y="2915625"/>
            <a:ext cx="0" cy="5500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7D607E9D-87F8-FF4F-9B47-5137F1748D75}"/>
                  </a:ext>
                </a:extLst>
              </p:cNvPr>
              <p:cNvSpPr txBox="1"/>
              <p:nvPr/>
            </p:nvSpPr>
            <p:spPr>
              <a:xfrm>
                <a:off x="1177605" y="2962607"/>
                <a:ext cx="376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7D607E9D-87F8-FF4F-9B47-5137F1748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605" y="2962607"/>
                <a:ext cx="3764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EA39DD63-8D38-4347-8947-48556E954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059968"/>
              </p:ext>
            </p:extLst>
          </p:nvPr>
        </p:nvGraphicFramePr>
        <p:xfrm>
          <a:off x="2471674" y="2959067"/>
          <a:ext cx="6769899" cy="3533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211">
                  <a:extLst>
                    <a:ext uri="{9D8B030D-6E8A-4147-A177-3AD203B41FA5}">
                      <a16:colId xmlns:a16="http://schemas.microsoft.com/office/drawing/2014/main" val="3438220424"/>
                    </a:ext>
                  </a:extLst>
                </a:gridCol>
                <a:gridCol w="752211">
                  <a:extLst>
                    <a:ext uri="{9D8B030D-6E8A-4147-A177-3AD203B41FA5}">
                      <a16:colId xmlns:a16="http://schemas.microsoft.com/office/drawing/2014/main" val="1699912683"/>
                    </a:ext>
                  </a:extLst>
                </a:gridCol>
                <a:gridCol w="752211">
                  <a:extLst>
                    <a:ext uri="{9D8B030D-6E8A-4147-A177-3AD203B41FA5}">
                      <a16:colId xmlns:a16="http://schemas.microsoft.com/office/drawing/2014/main" val="4108883208"/>
                    </a:ext>
                  </a:extLst>
                </a:gridCol>
                <a:gridCol w="752211">
                  <a:extLst>
                    <a:ext uri="{9D8B030D-6E8A-4147-A177-3AD203B41FA5}">
                      <a16:colId xmlns:a16="http://schemas.microsoft.com/office/drawing/2014/main" val="1655436564"/>
                    </a:ext>
                  </a:extLst>
                </a:gridCol>
                <a:gridCol w="752211">
                  <a:extLst>
                    <a:ext uri="{9D8B030D-6E8A-4147-A177-3AD203B41FA5}">
                      <a16:colId xmlns:a16="http://schemas.microsoft.com/office/drawing/2014/main" val="2363350721"/>
                    </a:ext>
                  </a:extLst>
                </a:gridCol>
                <a:gridCol w="752211">
                  <a:extLst>
                    <a:ext uri="{9D8B030D-6E8A-4147-A177-3AD203B41FA5}">
                      <a16:colId xmlns:a16="http://schemas.microsoft.com/office/drawing/2014/main" val="1694005244"/>
                    </a:ext>
                  </a:extLst>
                </a:gridCol>
                <a:gridCol w="752211">
                  <a:extLst>
                    <a:ext uri="{9D8B030D-6E8A-4147-A177-3AD203B41FA5}">
                      <a16:colId xmlns:a16="http://schemas.microsoft.com/office/drawing/2014/main" val="933195936"/>
                    </a:ext>
                  </a:extLst>
                </a:gridCol>
                <a:gridCol w="752211">
                  <a:extLst>
                    <a:ext uri="{9D8B030D-6E8A-4147-A177-3AD203B41FA5}">
                      <a16:colId xmlns:a16="http://schemas.microsoft.com/office/drawing/2014/main" val="2476616471"/>
                    </a:ext>
                  </a:extLst>
                </a:gridCol>
                <a:gridCol w="752211">
                  <a:extLst>
                    <a:ext uri="{9D8B030D-6E8A-4147-A177-3AD203B41FA5}">
                      <a16:colId xmlns:a16="http://schemas.microsoft.com/office/drawing/2014/main" val="2097833578"/>
                    </a:ext>
                  </a:extLst>
                </a:gridCol>
              </a:tblGrid>
              <a:tr h="4417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925854"/>
                  </a:ext>
                </a:extLst>
              </a:tr>
              <a:tr h="4417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448830"/>
                  </a:ext>
                </a:extLst>
              </a:tr>
              <a:tr h="4417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655620"/>
                  </a:ext>
                </a:extLst>
              </a:tr>
              <a:tr h="4417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736644"/>
                  </a:ext>
                </a:extLst>
              </a:tr>
              <a:tr h="4417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3298"/>
                  </a:ext>
                </a:extLst>
              </a:tr>
              <a:tr h="4417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889645"/>
                  </a:ext>
                </a:extLst>
              </a:tr>
              <a:tr h="4417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7851405"/>
                  </a:ext>
                </a:extLst>
              </a:tr>
              <a:tr h="4417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488156"/>
                  </a:ext>
                </a:extLst>
              </a:tr>
            </a:tbl>
          </a:graphicData>
        </a:graphic>
      </p:graphicFrame>
      <p:sp>
        <p:nvSpPr>
          <p:cNvPr id="162" name="Oval 161">
            <a:extLst>
              <a:ext uri="{FF2B5EF4-FFF2-40B4-BE49-F238E27FC236}">
                <a16:creationId xmlns:a16="http://schemas.microsoft.com/office/drawing/2014/main" id="{7694BB77-5C09-BE4B-AAF5-FAF8FED06DE4}"/>
              </a:ext>
            </a:extLst>
          </p:cNvPr>
          <p:cNvSpPr/>
          <p:nvPr/>
        </p:nvSpPr>
        <p:spPr>
          <a:xfrm>
            <a:off x="291845" y="4109795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272333A-30EE-8B44-8E68-D4C9BB009FD6}"/>
              </a:ext>
            </a:extLst>
          </p:cNvPr>
          <p:cNvSpPr txBox="1"/>
          <p:nvPr/>
        </p:nvSpPr>
        <p:spPr>
          <a:xfrm>
            <a:off x="578138" y="4041680"/>
            <a:ext cx="64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S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F28A523-B7AE-0E4B-ADEA-9DFC6401C23B}"/>
              </a:ext>
            </a:extLst>
          </p:cNvPr>
          <p:cNvSpPr/>
          <p:nvPr/>
        </p:nvSpPr>
        <p:spPr>
          <a:xfrm>
            <a:off x="291845" y="4647959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3AC3DDA-C264-4A49-98DE-941558BED9AD}"/>
              </a:ext>
            </a:extLst>
          </p:cNvPr>
          <p:cNvSpPr txBox="1"/>
          <p:nvPr/>
        </p:nvSpPr>
        <p:spPr>
          <a:xfrm>
            <a:off x="576167" y="4541589"/>
            <a:ext cx="681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U</a:t>
            </a:r>
          </a:p>
        </p:txBody>
      </p:sp>
    </p:spTree>
    <p:extLst>
      <p:ext uri="{BB962C8B-B14F-4D97-AF65-F5344CB8AC3E}">
        <p14:creationId xmlns:p14="http://schemas.microsoft.com/office/powerpoint/2010/main" val="37850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/>
          </a:bodyPr>
          <a:lstStyle/>
          <a:p>
            <a:r>
              <a:rPr lang="en-US" sz="2400" dirty="0"/>
              <a:t>Literature</a:t>
            </a:r>
          </a:p>
          <a:p>
            <a:pPr lvl="1"/>
            <a:endParaRPr lang="en-US" sz="2000" dirty="0"/>
          </a:p>
          <a:p>
            <a:pPr lvl="1"/>
            <a:r>
              <a:rPr lang="en-US" dirty="0"/>
              <a:t>O(n log n) exact algorithm  for d &lt;= 3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For d &gt; 3, only approximation algorithm runs in near-linear time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49359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(1+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)-approximation Algorithm [Mahdi </a:t>
                </a:r>
                <a:r>
                  <a:rPr lang="en-US" sz="2400" dirty="0" err="1"/>
                  <a:t>Imanparast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Seyed</a:t>
                </a:r>
                <a:r>
                  <a:rPr lang="en-US" sz="2400" dirty="0"/>
                  <a:t> Naser Hashmi, Ali </a:t>
                </a:r>
                <a:r>
                  <a:rPr lang="en-US" sz="2400" dirty="0" err="1"/>
                  <a:t>Mohades</a:t>
                </a:r>
                <a:r>
                  <a:rPr lang="en-US" sz="2400" dirty="0"/>
                  <a:t>].</a:t>
                </a:r>
              </a:p>
              <a:p>
                <a:r>
                  <a:rPr lang="en-US" sz="2400" dirty="0"/>
                  <a:t>Given Given a finite set S of n points in R</a:t>
                </a:r>
                <a:r>
                  <a:rPr lang="en-US" sz="2400" baseline="30000" dirty="0"/>
                  <a:t>d</a:t>
                </a:r>
                <a:r>
                  <a:rPr lang="en-US" sz="2400" dirty="0"/>
                  <a:t>, an error parameter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dirty="0"/>
              </a:p>
              <a:p>
                <a:pPr marL="914400" lvl="2" indent="0">
                  <a:buNone/>
                </a:pPr>
                <a:endParaRPr lang="en-US" sz="1800" baseline="30000" dirty="0"/>
              </a:p>
              <a:p>
                <a:pPr marL="914400" lvl="2" indent="0">
                  <a:buNone/>
                </a:pPr>
                <a:endParaRPr lang="en-US" sz="1800" dirty="0"/>
              </a:p>
              <a:p>
                <a:pPr marL="914400" lvl="2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38072A3C-C4E5-7F4C-A5D4-BC52C8515A0A}"/>
              </a:ext>
            </a:extLst>
          </p:cNvPr>
          <p:cNvSpPr/>
          <p:nvPr/>
        </p:nvSpPr>
        <p:spPr>
          <a:xfrm>
            <a:off x="4257095" y="3560070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0F146A2-E437-424E-A9AF-1D2BB959B200}"/>
              </a:ext>
            </a:extLst>
          </p:cNvPr>
          <p:cNvSpPr/>
          <p:nvPr/>
        </p:nvSpPr>
        <p:spPr>
          <a:xfrm>
            <a:off x="5029985" y="356200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1CF39CF-A758-3742-92C0-948CE39BB095}"/>
              </a:ext>
            </a:extLst>
          </p:cNvPr>
          <p:cNvSpPr/>
          <p:nvPr/>
        </p:nvSpPr>
        <p:spPr>
          <a:xfrm>
            <a:off x="5770134" y="356835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DF25C79-4FFA-4D48-B6B1-362B24437D15}"/>
              </a:ext>
            </a:extLst>
          </p:cNvPr>
          <p:cNvSpPr/>
          <p:nvPr/>
        </p:nvSpPr>
        <p:spPr>
          <a:xfrm>
            <a:off x="6522942" y="356835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41D91E7-7C46-2146-8E83-84B028CB6F85}"/>
              </a:ext>
            </a:extLst>
          </p:cNvPr>
          <p:cNvSpPr/>
          <p:nvPr/>
        </p:nvSpPr>
        <p:spPr>
          <a:xfrm>
            <a:off x="4257095" y="3998503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C0F481D-8D87-D04C-9A89-4679D9BD0406}"/>
              </a:ext>
            </a:extLst>
          </p:cNvPr>
          <p:cNvSpPr/>
          <p:nvPr/>
        </p:nvSpPr>
        <p:spPr>
          <a:xfrm>
            <a:off x="5029985" y="4000439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ED89476-424E-DC44-B5C1-379AD3483C5C}"/>
              </a:ext>
            </a:extLst>
          </p:cNvPr>
          <p:cNvSpPr/>
          <p:nvPr/>
        </p:nvSpPr>
        <p:spPr>
          <a:xfrm>
            <a:off x="5770134" y="4006785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E220038-5A55-894F-9DE4-04A28E324FBD}"/>
              </a:ext>
            </a:extLst>
          </p:cNvPr>
          <p:cNvSpPr/>
          <p:nvPr/>
        </p:nvSpPr>
        <p:spPr>
          <a:xfrm>
            <a:off x="6522942" y="4006785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B168B09-A4B8-2C4A-9D8B-4F6BE489F0D9}"/>
              </a:ext>
            </a:extLst>
          </p:cNvPr>
          <p:cNvSpPr/>
          <p:nvPr/>
        </p:nvSpPr>
        <p:spPr>
          <a:xfrm>
            <a:off x="7288703" y="4006785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730263A-F410-D941-BF95-31CCDE269C9C}"/>
              </a:ext>
            </a:extLst>
          </p:cNvPr>
          <p:cNvSpPr/>
          <p:nvPr/>
        </p:nvSpPr>
        <p:spPr>
          <a:xfrm>
            <a:off x="8044279" y="4006785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F11E725-4778-A54E-8F86-6179FD09C01E}"/>
              </a:ext>
            </a:extLst>
          </p:cNvPr>
          <p:cNvSpPr/>
          <p:nvPr/>
        </p:nvSpPr>
        <p:spPr>
          <a:xfrm>
            <a:off x="4257095" y="4445413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6738904-971B-0741-94CA-44B9931EB403}"/>
              </a:ext>
            </a:extLst>
          </p:cNvPr>
          <p:cNvSpPr/>
          <p:nvPr/>
        </p:nvSpPr>
        <p:spPr>
          <a:xfrm>
            <a:off x="5029985" y="4447349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346D0C6-0019-4B49-9C64-3B2CD59F2041}"/>
              </a:ext>
            </a:extLst>
          </p:cNvPr>
          <p:cNvSpPr/>
          <p:nvPr/>
        </p:nvSpPr>
        <p:spPr>
          <a:xfrm>
            <a:off x="5770134" y="4453695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65254AD-4C10-524F-879C-EAF4BDF92BED}"/>
              </a:ext>
            </a:extLst>
          </p:cNvPr>
          <p:cNvSpPr/>
          <p:nvPr/>
        </p:nvSpPr>
        <p:spPr>
          <a:xfrm>
            <a:off x="6522942" y="4453695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0C51B78-CA84-4D4C-B4D5-40F1E593802A}"/>
              </a:ext>
            </a:extLst>
          </p:cNvPr>
          <p:cNvSpPr/>
          <p:nvPr/>
        </p:nvSpPr>
        <p:spPr>
          <a:xfrm>
            <a:off x="7288703" y="4453695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837698A-EEFA-594B-932F-FDAD64EDC164}"/>
              </a:ext>
            </a:extLst>
          </p:cNvPr>
          <p:cNvSpPr/>
          <p:nvPr/>
        </p:nvSpPr>
        <p:spPr>
          <a:xfrm>
            <a:off x="3525221" y="4453695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64AB49F-7932-9448-9A89-F354B76A24DD}"/>
              </a:ext>
            </a:extLst>
          </p:cNvPr>
          <p:cNvSpPr/>
          <p:nvPr/>
        </p:nvSpPr>
        <p:spPr>
          <a:xfrm>
            <a:off x="4257095" y="4892737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DF406F-65AB-444D-AEBE-0DD30A8F7589}"/>
              </a:ext>
            </a:extLst>
          </p:cNvPr>
          <p:cNvSpPr/>
          <p:nvPr/>
        </p:nvSpPr>
        <p:spPr>
          <a:xfrm>
            <a:off x="5029985" y="4894673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DC140B0-2A32-8E47-92C0-5CCFD9617DB8}"/>
              </a:ext>
            </a:extLst>
          </p:cNvPr>
          <p:cNvSpPr/>
          <p:nvPr/>
        </p:nvSpPr>
        <p:spPr>
          <a:xfrm>
            <a:off x="5770134" y="4901019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BFF5071-1C94-C04B-8E0C-8EFBB1549249}"/>
              </a:ext>
            </a:extLst>
          </p:cNvPr>
          <p:cNvSpPr/>
          <p:nvPr/>
        </p:nvSpPr>
        <p:spPr>
          <a:xfrm>
            <a:off x="6522942" y="4901019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9675631-AE28-4E46-BAB9-9AFBBDD6EA20}"/>
              </a:ext>
            </a:extLst>
          </p:cNvPr>
          <p:cNvSpPr/>
          <p:nvPr/>
        </p:nvSpPr>
        <p:spPr>
          <a:xfrm>
            <a:off x="7288703" y="4901019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CC54FA-C35A-9443-A497-DDCAA61F94D7}"/>
              </a:ext>
            </a:extLst>
          </p:cNvPr>
          <p:cNvSpPr/>
          <p:nvPr/>
        </p:nvSpPr>
        <p:spPr>
          <a:xfrm>
            <a:off x="3525221" y="4901019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6E73FA0-7397-4A41-8E12-26565007FA7A}"/>
              </a:ext>
            </a:extLst>
          </p:cNvPr>
          <p:cNvSpPr/>
          <p:nvPr/>
        </p:nvSpPr>
        <p:spPr>
          <a:xfrm>
            <a:off x="4257095" y="5313050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AEF11A6-0ACC-124F-8C91-8A0DC858FECE}"/>
              </a:ext>
            </a:extLst>
          </p:cNvPr>
          <p:cNvSpPr/>
          <p:nvPr/>
        </p:nvSpPr>
        <p:spPr>
          <a:xfrm>
            <a:off x="5029985" y="531498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2B03901-D9EF-6442-A091-C093EEF1AA59}"/>
              </a:ext>
            </a:extLst>
          </p:cNvPr>
          <p:cNvSpPr/>
          <p:nvPr/>
        </p:nvSpPr>
        <p:spPr>
          <a:xfrm>
            <a:off x="5770134" y="532133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23F8F76-6695-2040-BB3E-7702271F6AF4}"/>
              </a:ext>
            </a:extLst>
          </p:cNvPr>
          <p:cNvSpPr/>
          <p:nvPr/>
        </p:nvSpPr>
        <p:spPr>
          <a:xfrm>
            <a:off x="6522942" y="532133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3692053-7768-8D40-85C2-3F895AF2D064}"/>
              </a:ext>
            </a:extLst>
          </p:cNvPr>
          <p:cNvSpPr/>
          <p:nvPr/>
        </p:nvSpPr>
        <p:spPr>
          <a:xfrm>
            <a:off x="7288703" y="532133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54D0AE7-0303-AC42-9CBC-E2F728DE735B}"/>
              </a:ext>
            </a:extLst>
          </p:cNvPr>
          <p:cNvSpPr/>
          <p:nvPr/>
        </p:nvSpPr>
        <p:spPr>
          <a:xfrm>
            <a:off x="8044279" y="532133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966C177-2F59-5C40-9597-E95EE4B18842}"/>
              </a:ext>
            </a:extLst>
          </p:cNvPr>
          <p:cNvSpPr/>
          <p:nvPr/>
        </p:nvSpPr>
        <p:spPr>
          <a:xfrm>
            <a:off x="3525221" y="532133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DB029DD-BA54-C74D-9B7E-27445A1C276C}"/>
              </a:ext>
            </a:extLst>
          </p:cNvPr>
          <p:cNvSpPr/>
          <p:nvPr/>
        </p:nvSpPr>
        <p:spPr>
          <a:xfrm>
            <a:off x="5029985" y="5777091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1B8F0-0A2A-0D40-8596-5229E580A3BD}"/>
              </a:ext>
            </a:extLst>
          </p:cNvPr>
          <p:cNvSpPr/>
          <p:nvPr/>
        </p:nvSpPr>
        <p:spPr>
          <a:xfrm>
            <a:off x="5770134" y="5783437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0DFFE9C-4D20-A44D-95F2-A764DD195353}"/>
              </a:ext>
            </a:extLst>
          </p:cNvPr>
          <p:cNvSpPr/>
          <p:nvPr/>
        </p:nvSpPr>
        <p:spPr>
          <a:xfrm>
            <a:off x="6522942" y="5783437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A4A5617-6685-3941-B8EE-F245EC241D27}"/>
              </a:ext>
            </a:extLst>
          </p:cNvPr>
          <p:cNvSpPr/>
          <p:nvPr/>
        </p:nvSpPr>
        <p:spPr>
          <a:xfrm>
            <a:off x="7288703" y="5783437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A206567-B51E-1D4C-B23D-4885470A252D}"/>
              </a:ext>
            </a:extLst>
          </p:cNvPr>
          <p:cNvSpPr/>
          <p:nvPr/>
        </p:nvSpPr>
        <p:spPr>
          <a:xfrm>
            <a:off x="8044279" y="5783437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E3B4F9F-2CF1-DB48-9CD0-0AE4F9221CD5}"/>
              </a:ext>
            </a:extLst>
          </p:cNvPr>
          <p:cNvSpPr/>
          <p:nvPr/>
        </p:nvSpPr>
        <p:spPr>
          <a:xfrm>
            <a:off x="5770134" y="620423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997E589-E448-A544-8024-3C91EDC1B89E}"/>
              </a:ext>
            </a:extLst>
          </p:cNvPr>
          <p:cNvSpPr/>
          <p:nvPr/>
        </p:nvSpPr>
        <p:spPr>
          <a:xfrm>
            <a:off x="3525221" y="620423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775C421-F91B-3D40-88C7-DE7B127B8CF9}"/>
              </a:ext>
            </a:extLst>
          </p:cNvPr>
          <p:cNvSpPr/>
          <p:nvPr/>
        </p:nvSpPr>
        <p:spPr>
          <a:xfrm>
            <a:off x="5770134" y="313028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D2F06F4-E2C7-5241-90AA-D97BE70AEFB4}"/>
              </a:ext>
            </a:extLst>
          </p:cNvPr>
          <p:cNvSpPr/>
          <p:nvPr/>
        </p:nvSpPr>
        <p:spPr>
          <a:xfrm>
            <a:off x="6522942" y="313028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4A90070-1F7B-3E42-8E98-5FE1A16D8620}"/>
              </a:ext>
            </a:extLst>
          </p:cNvPr>
          <p:cNvSpPr/>
          <p:nvPr/>
        </p:nvSpPr>
        <p:spPr>
          <a:xfrm>
            <a:off x="7288703" y="313028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36939DA-978B-5943-9BBE-F14FEEEC7F48}"/>
              </a:ext>
            </a:extLst>
          </p:cNvPr>
          <p:cNvSpPr/>
          <p:nvPr/>
        </p:nvSpPr>
        <p:spPr>
          <a:xfrm>
            <a:off x="8044279" y="313028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E310888-36FC-2C4C-8B95-8DC62D559979}"/>
              </a:ext>
            </a:extLst>
          </p:cNvPr>
          <p:cNvCxnSpPr/>
          <p:nvPr/>
        </p:nvCxnSpPr>
        <p:spPr>
          <a:xfrm flipH="1">
            <a:off x="1597263" y="2962902"/>
            <a:ext cx="3108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E0C629C-8CE7-2847-BEED-F9343FB2F9A8}"/>
              </a:ext>
            </a:extLst>
          </p:cNvPr>
          <p:cNvCxnSpPr/>
          <p:nvPr/>
        </p:nvCxnSpPr>
        <p:spPr>
          <a:xfrm flipH="1">
            <a:off x="1597263" y="3826019"/>
            <a:ext cx="3108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BA6A94D-E88B-1B4D-A54D-6CA61B6D0A40}"/>
              </a:ext>
            </a:extLst>
          </p:cNvPr>
          <p:cNvCxnSpPr>
            <a:cxnSpLocks/>
          </p:cNvCxnSpPr>
          <p:nvPr/>
        </p:nvCxnSpPr>
        <p:spPr>
          <a:xfrm>
            <a:off x="1658477" y="2915920"/>
            <a:ext cx="0" cy="97406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7D607E9D-87F8-FF4F-9B47-5137F1748D75}"/>
                  </a:ext>
                </a:extLst>
              </p:cNvPr>
              <p:cNvSpPr txBox="1"/>
              <p:nvPr/>
            </p:nvSpPr>
            <p:spPr>
              <a:xfrm>
                <a:off x="1179268" y="3199020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7D607E9D-87F8-FF4F-9B47-5137F1748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268" y="3199020"/>
                <a:ext cx="36933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047866-9C58-8543-982B-7CF5ED581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608777"/>
              </p:ext>
            </p:extLst>
          </p:nvPr>
        </p:nvGraphicFramePr>
        <p:xfrm>
          <a:off x="2705857" y="2953259"/>
          <a:ext cx="6962440" cy="3513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488">
                  <a:extLst>
                    <a:ext uri="{9D8B030D-6E8A-4147-A177-3AD203B41FA5}">
                      <a16:colId xmlns:a16="http://schemas.microsoft.com/office/drawing/2014/main" val="1236003067"/>
                    </a:ext>
                  </a:extLst>
                </a:gridCol>
                <a:gridCol w="1392488">
                  <a:extLst>
                    <a:ext uri="{9D8B030D-6E8A-4147-A177-3AD203B41FA5}">
                      <a16:colId xmlns:a16="http://schemas.microsoft.com/office/drawing/2014/main" val="38005375"/>
                    </a:ext>
                  </a:extLst>
                </a:gridCol>
                <a:gridCol w="1392488">
                  <a:extLst>
                    <a:ext uri="{9D8B030D-6E8A-4147-A177-3AD203B41FA5}">
                      <a16:colId xmlns:a16="http://schemas.microsoft.com/office/drawing/2014/main" val="3599959025"/>
                    </a:ext>
                  </a:extLst>
                </a:gridCol>
                <a:gridCol w="1392488">
                  <a:extLst>
                    <a:ext uri="{9D8B030D-6E8A-4147-A177-3AD203B41FA5}">
                      <a16:colId xmlns:a16="http://schemas.microsoft.com/office/drawing/2014/main" val="3135795240"/>
                    </a:ext>
                  </a:extLst>
                </a:gridCol>
                <a:gridCol w="1392488">
                  <a:extLst>
                    <a:ext uri="{9D8B030D-6E8A-4147-A177-3AD203B41FA5}">
                      <a16:colId xmlns:a16="http://schemas.microsoft.com/office/drawing/2014/main" val="3077181594"/>
                    </a:ext>
                  </a:extLst>
                </a:gridCol>
              </a:tblGrid>
              <a:tr h="8782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731102"/>
                  </a:ext>
                </a:extLst>
              </a:tr>
              <a:tr h="8782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460138"/>
                  </a:ext>
                </a:extLst>
              </a:tr>
              <a:tr h="8782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436361"/>
                  </a:ext>
                </a:extLst>
              </a:tr>
              <a:tr h="8782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019503"/>
                  </a:ext>
                </a:extLst>
              </a:tr>
            </a:tbl>
          </a:graphicData>
        </a:graphic>
      </p:graphicFrame>
      <p:sp>
        <p:nvSpPr>
          <p:cNvPr id="7" name="Triangle 6">
            <a:extLst>
              <a:ext uri="{FF2B5EF4-FFF2-40B4-BE49-F238E27FC236}">
                <a16:creationId xmlns:a16="http://schemas.microsoft.com/office/drawing/2014/main" id="{491A7323-A586-514A-BFC3-B1DA05DFFFF9}"/>
              </a:ext>
            </a:extLst>
          </p:cNvPr>
          <p:cNvSpPr/>
          <p:nvPr/>
        </p:nvSpPr>
        <p:spPr>
          <a:xfrm>
            <a:off x="3982606" y="3704200"/>
            <a:ext cx="221990" cy="17553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riangle 52">
            <a:extLst>
              <a:ext uri="{FF2B5EF4-FFF2-40B4-BE49-F238E27FC236}">
                <a16:creationId xmlns:a16="http://schemas.microsoft.com/office/drawing/2014/main" id="{71094CFD-90B1-AF42-814B-E4F1FA21DFD2}"/>
              </a:ext>
            </a:extLst>
          </p:cNvPr>
          <p:cNvSpPr/>
          <p:nvPr/>
        </p:nvSpPr>
        <p:spPr>
          <a:xfrm>
            <a:off x="3987247" y="4598493"/>
            <a:ext cx="221990" cy="17553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riangle 53">
            <a:extLst>
              <a:ext uri="{FF2B5EF4-FFF2-40B4-BE49-F238E27FC236}">
                <a16:creationId xmlns:a16="http://schemas.microsoft.com/office/drawing/2014/main" id="{82C3099C-AAFD-644A-A934-BAAFDCCF65C4}"/>
              </a:ext>
            </a:extLst>
          </p:cNvPr>
          <p:cNvSpPr/>
          <p:nvPr/>
        </p:nvSpPr>
        <p:spPr>
          <a:xfrm>
            <a:off x="3982606" y="5480190"/>
            <a:ext cx="221990" cy="17553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riangle 54">
            <a:extLst>
              <a:ext uri="{FF2B5EF4-FFF2-40B4-BE49-F238E27FC236}">
                <a16:creationId xmlns:a16="http://schemas.microsoft.com/office/drawing/2014/main" id="{FD62EE11-C42E-9B46-A3D7-869B323133EC}"/>
              </a:ext>
            </a:extLst>
          </p:cNvPr>
          <p:cNvSpPr/>
          <p:nvPr/>
        </p:nvSpPr>
        <p:spPr>
          <a:xfrm>
            <a:off x="3983984" y="6331494"/>
            <a:ext cx="221990" cy="17553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riangle 55">
            <a:extLst>
              <a:ext uri="{FF2B5EF4-FFF2-40B4-BE49-F238E27FC236}">
                <a16:creationId xmlns:a16="http://schemas.microsoft.com/office/drawing/2014/main" id="{7A981514-4F54-F842-BDFC-66D0AD9E4CCA}"/>
              </a:ext>
            </a:extLst>
          </p:cNvPr>
          <p:cNvSpPr/>
          <p:nvPr/>
        </p:nvSpPr>
        <p:spPr>
          <a:xfrm>
            <a:off x="5370350" y="3696341"/>
            <a:ext cx="221990" cy="17553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riangle 56">
            <a:extLst>
              <a:ext uri="{FF2B5EF4-FFF2-40B4-BE49-F238E27FC236}">
                <a16:creationId xmlns:a16="http://schemas.microsoft.com/office/drawing/2014/main" id="{EEB3A520-5971-0146-910D-C4DA441762FC}"/>
              </a:ext>
            </a:extLst>
          </p:cNvPr>
          <p:cNvSpPr/>
          <p:nvPr/>
        </p:nvSpPr>
        <p:spPr>
          <a:xfrm>
            <a:off x="5374991" y="4590634"/>
            <a:ext cx="221990" cy="17553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riangle 57">
            <a:extLst>
              <a:ext uri="{FF2B5EF4-FFF2-40B4-BE49-F238E27FC236}">
                <a16:creationId xmlns:a16="http://schemas.microsoft.com/office/drawing/2014/main" id="{0E725BEE-3911-7447-88EC-C74BABED15DD}"/>
              </a:ext>
            </a:extLst>
          </p:cNvPr>
          <p:cNvSpPr/>
          <p:nvPr/>
        </p:nvSpPr>
        <p:spPr>
          <a:xfrm>
            <a:off x="5370350" y="5472331"/>
            <a:ext cx="221990" cy="17553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F4D9B633-B3A9-D24C-A1B1-3EE51B88033C}"/>
              </a:ext>
            </a:extLst>
          </p:cNvPr>
          <p:cNvSpPr/>
          <p:nvPr/>
        </p:nvSpPr>
        <p:spPr>
          <a:xfrm>
            <a:off x="5371728" y="6323635"/>
            <a:ext cx="221990" cy="17553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5A18AFE8-778B-424B-A534-91AFFB1920C9}"/>
              </a:ext>
            </a:extLst>
          </p:cNvPr>
          <p:cNvSpPr/>
          <p:nvPr/>
        </p:nvSpPr>
        <p:spPr>
          <a:xfrm>
            <a:off x="6762735" y="2832596"/>
            <a:ext cx="221990" cy="17553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id="{0F27FACF-A1FA-FA40-94C2-4AAA64D369A1}"/>
              </a:ext>
            </a:extLst>
          </p:cNvPr>
          <p:cNvSpPr/>
          <p:nvPr/>
        </p:nvSpPr>
        <p:spPr>
          <a:xfrm>
            <a:off x="6767376" y="3726889"/>
            <a:ext cx="221990" cy="17553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id="{05092C4B-30EF-5247-AD6D-627D34E4B188}"/>
              </a:ext>
            </a:extLst>
          </p:cNvPr>
          <p:cNvSpPr/>
          <p:nvPr/>
        </p:nvSpPr>
        <p:spPr>
          <a:xfrm>
            <a:off x="6762735" y="4608586"/>
            <a:ext cx="221990" cy="17553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riangle 66">
            <a:extLst>
              <a:ext uri="{FF2B5EF4-FFF2-40B4-BE49-F238E27FC236}">
                <a16:creationId xmlns:a16="http://schemas.microsoft.com/office/drawing/2014/main" id="{77A4BECF-C287-C24C-89AE-2EDEA58EFB0A}"/>
              </a:ext>
            </a:extLst>
          </p:cNvPr>
          <p:cNvSpPr/>
          <p:nvPr/>
        </p:nvSpPr>
        <p:spPr>
          <a:xfrm>
            <a:off x="6764113" y="5459890"/>
            <a:ext cx="221990" cy="17553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riangle 67">
            <a:extLst>
              <a:ext uri="{FF2B5EF4-FFF2-40B4-BE49-F238E27FC236}">
                <a16:creationId xmlns:a16="http://schemas.microsoft.com/office/drawing/2014/main" id="{77B29AB3-B5CA-BD40-A956-1CB5572771DB}"/>
              </a:ext>
            </a:extLst>
          </p:cNvPr>
          <p:cNvSpPr/>
          <p:nvPr/>
        </p:nvSpPr>
        <p:spPr>
          <a:xfrm>
            <a:off x="8159761" y="2824737"/>
            <a:ext cx="221990" cy="17553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riangle 74">
            <a:extLst>
              <a:ext uri="{FF2B5EF4-FFF2-40B4-BE49-F238E27FC236}">
                <a16:creationId xmlns:a16="http://schemas.microsoft.com/office/drawing/2014/main" id="{A0DD91B1-962C-3842-90FA-D15277066907}"/>
              </a:ext>
            </a:extLst>
          </p:cNvPr>
          <p:cNvSpPr/>
          <p:nvPr/>
        </p:nvSpPr>
        <p:spPr>
          <a:xfrm>
            <a:off x="8164402" y="3719030"/>
            <a:ext cx="221990" cy="17553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riangle 80">
            <a:extLst>
              <a:ext uri="{FF2B5EF4-FFF2-40B4-BE49-F238E27FC236}">
                <a16:creationId xmlns:a16="http://schemas.microsoft.com/office/drawing/2014/main" id="{EED8A76B-B17C-CD48-9651-CD5771D6AB6B}"/>
              </a:ext>
            </a:extLst>
          </p:cNvPr>
          <p:cNvSpPr/>
          <p:nvPr/>
        </p:nvSpPr>
        <p:spPr>
          <a:xfrm>
            <a:off x="8159761" y="4600727"/>
            <a:ext cx="221990" cy="17553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riangle 87">
            <a:extLst>
              <a:ext uri="{FF2B5EF4-FFF2-40B4-BE49-F238E27FC236}">
                <a16:creationId xmlns:a16="http://schemas.microsoft.com/office/drawing/2014/main" id="{C31E2345-43BC-8846-840A-C3E8E8AAA0B9}"/>
              </a:ext>
            </a:extLst>
          </p:cNvPr>
          <p:cNvSpPr/>
          <p:nvPr/>
        </p:nvSpPr>
        <p:spPr>
          <a:xfrm>
            <a:off x="8161139" y="5452031"/>
            <a:ext cx="221990" cy="17553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E3291FE-6EF5-8C45-B568-776AF55BA0A3}"/>
              </a:ext>
            </a:extLst>
          </p:cNvPr>
          <p:cNvSpPr/>
          <p:nvPr/>
        </p:nvSpPr>
        <p:spPr>
          <a:xfrm>
            <a:off x="291845" y="4100651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A42168D-9F6A-294C-A2C7-0478ED63601A}"/>
              </a:ext>
            </a:extLst>
          </p:cNvPr>
          <p:cNvSpPr txBox="1"/>
          <p:nvPr/>
        </p:nvSpPr>
        <p:spPr>
          <a:xfrm>
            <a:off x="578138" y="4032536"/>
            <a:ext cx="64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EB67D33-EF39-5344-B792-D086C0A39062}"/>
              </a:ext>
            </a:extLst>
          </p:cNvPr>
          <p:cNvSpPr/>
          <p:nvPr/>
        </p:nvSpPr>
        <p:spPr>
          <a:xfrm>
            <a:off x="291845" y="4638815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14EA92C-19CC-B14D-920E-A37BD8CC3C20}"/>
              </a:ext>
            </a:extLst>
          </p:cNvPr>
          <p:cNvSpPr txBox="1"/>
          <p:nvPr/>
        </p:nvSpPr>
        <p:spPr>
          <a:xfrm>
            <a:off x="576167" y="4532445"/>
            <a:ext cx="681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U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407892F-BFAD-7646-B83B-2FF405FEB85C}"/>
              </a:ext>
            </a:extLst>
          </p:cNvPr>
          <p:cNvSpPr txBox="1"/>
          <p:nvPr/>
        </p:nvSpPr>
        <p:spPr>
          <a:xfrm>
            <a:off x="566346" y="5067218"/>
            <a:ext cx="66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V</a:t>
            </a:r>
          </a:p>
        </p:txBody>
      </p:sp>
      <p:sp>
        <p:nvSpPr>
          <p:cNvPr id="109" name="Triangle 108">
            <a:extLst>
              <a:ext uri="{FF2B5EF4-FFF2-40B4-BE49-F238E27FC236}">
                <a16:creationId xmlns:a16="http://schemas.microsoft.com/office/drawing/2014/main" id="{DA6F83F3-0A9C-7247-A5F4-B954D19998AD}"/>
              </a:ext>
            </a:extLst>
          </p:cNvPr>
          <p:cNvSpPr/>
          <p:nvPr/>
        </p:nvSpPr>
        <p:spPr>
          <a:xfrm>
            <a:off x="266625" y="5148138"/>
            <a:ext cx="221990" cy="17553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957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(1+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)-approximation Algorithm [Mahdi </a:t>
                </a:r>
                <a:r>
                  <a:rPr lang="en-US" sz="2400" dirty="0" err="1"/>
                  <a:t>Imanparast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Seyed</a:t>
                </a:r>
                <a:r>
                  <a:rPr lang="en-US" sz="2400" dirty="0"/>
                  <a:t> Naser Hashmi, Ali </a:t>
                </a:r>
                <a:r>
                  <a:rPr lang="en-US" sz="2400" dirty="0" err="1"/>
                  <a:t>Mohades</a:t>
                </a:r>
                <a:r>
                  <a:rPr lang="en-US" sz="2400" dirty="0"/>
                  <a:t>].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dirty="0"/>
              </a:p>
              <a:p>
                <a:pPr marL="914400" lvl="2" indent="0">
                  <a:buNone/>
                </a:pPr>
                <a:endParaRPr lang="en-US" sz="1800" baseline="30000" dirty="0"/>
              </a:p>
              <a:p>
                <a:pPr marL="914400" lvl="2" indent="0">
                  <a:buNone/>
                </a:pPr>
                <a:endParaRPr lang="en-US" sz="1800" dirty="0"/>
              </a:p>
              <a:p>
                <a:pPr marL="914400" lvl="2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3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38072A3C-C4E5-7F4C-A5D4-BC52C8515A0A}"/>
              </a:ext>
            </a:extLst>
          </p:cNvPr>
          <p:cNvSpPr/>
          <p:nvPr/>
        </p:nvSpPr>
        <p:spPr>
          <a:xfrm>
            <a:off x="4257095" y="3560070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0F146A2-E437-424E-A9AF-1D2BB959B200}"/>
              </a:ext>
            </a:extLst>
          </p:cNvPr>
          <p:cNvSpPr/>
          <p:nvPr/>
        </p:nvSpPr>
        <p:spPr>
          <a:xfrm>
            <a:off x="5029985" y="356200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1CF39CF-A758-3742-92C0-948CE39BB095}"/>
              </a:ext>
            </a:extLst>
          </p:cNvPr>
          <p:cNvSpPr/>
          <p:nvPr/>
        </p:nvSpPr>
        <p:spPr>
          <a:xfrm>
            <a:off x="5770134" y="356835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DF25C79-4FFA-4D48-B6B1-362B24437D15}"/>
              </a:ext>
            </a:extLst>
          </p:cNvPr>
          <p:cNvSpPr/>
          <p:nvPr/>
        </p:nvSpPr>
        <p:spPr>
          <a:xfrm>
            <a:off x="6522942" y="356835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41D91E7-7C46-2146-8E83-84B028CB6F85}"/>
              </a:ext>
            </a:extLst>
          </p:cNvPr>
          <p:cNvSpPr/>
          <p:nvPr/>
        </p:nvSpPr>
        <p:spPr>
          <a:xfrm>
            <a:off x="4257095" y="3998503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C0F481D-8D87-D04C-9A89-4679D9BD0406}"/>
              </a:ext>
            </a:extLst>
          </p:cNvPr>
          <p:cNvSpPr/>
          <p:nvPr/>
        </p:nvSpPr>
        <p:spPr>
          <a:xfrm>
            <a:off x="5029985" y="4000439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ED89476-424E-DC44-B5C1-379AD3483C5C}"/>
              </a:ext>
            </a:extLst>
          </p:cNvPr>
          <p:cNvSpPr/>
          <p:nvPr/>
        </p:nvSpPr>
        <p:spPr>
          <a:xfrm>
            <a:off x="5770134" y="4006785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E220038-5A55-894F-9DE4-04A28E324FBD}"/>
              </a:ext>
            </a:extLst>
          </p:cNvPr>
          <p:cNvSpPr/>
          <p:nvPr/>
        </p:nvSpPr>
        <p:spPr>
          <a:xfrm>
            <a:off x="6522942" y="4006785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B168B09-A4B8-2C4A-9D8B-4F6BE489F0D9}"/>
              </a:ext>
            </a:extLst>
          </p:cNvPr>
          <p:cNvSpPr/>
          <p:nvPr/>
        </p:nvSpPr>
        <p:spPr>
          <a:xfrm>
            <a:off x="7288703" y="4006785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730263A-F410-D941-BF95-31CCDE269C9C}"/>
              </a:ext>
            </a:extLst>
          </p:cNvPr>
          <p:cNvSpPr/>
          <p:nvPr/>
        </p:nvSpPr>
        <p:spPr>
          <a:xfrm>
            <a:off x="8044279" y="4006785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F11E725-4778-A54E-8F86-6179FD09C01E}"/>
              </a:ext>
            </a:extLst>
          </p:cNvPr>
          <p:cNvSpPr/>
          <p:nvPr/>
        </p:nvSpPr>
        <p:spPr>
          <a:xfrm>
            <a:off x="4257095" y="4445413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6738904-971B-0741-94CA-44B9931EB403}"/>
              </a:ext>
            </a:extLst>
          </p:cNvPr>
          <p:cNvSpPr/>
          <p:nvPr/>
        </p:nvSpPr>
        <p:spPr>
          <a:xfrm>
            <a:off x="5029985" y="4447349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346D0C6-0019-4B49-9C64-3B2CD59F2041}"/>
              </a:ext>
            </a:extLst>
          </p:cNvPr>
          <p:cNvSpPr/>
          <p:nvPr/>
        </p:nvSpPr>
        <p:spPr>
          <a:xfrm>
            <a:off x="5770134" y="4453695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65254AD-4C10-524F-879C-EAF4BDF92BED}"/>
              </a:ext>
            </a:extLst>
          </p:cNvPr>
          <p:cNvSpPr/>
          <p:nvPr/>
        </p:nvSpPr>
        <p:spPr>
          <a:xfrm>
            <a:off x="6522942" y="4453695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0C51B78-CA84-4D4C-B4D5-40F1E593802A}"/>
              </a:ext>
            </a:extLst>
          </p:cNvPr>
          <p:cNvSpPr/>
          <p:nvPr/>
        </p:nvSpPr>
        <p:spPr>
          <a:xfrm>
            <a:off x="7288703" y="4453695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837698A-EEFA-594B-932F-FDAD64EDC164}"/>
              </a:ext>
            </a:extLst>
          </p:cNvPr>
          <p:cNvSpPr/>
          <p:nvPr/>
        </p:nvSpPr>
        <p:spPr>
          <a:xfrm>
            <a:off x="3525221" y="4453695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64AB49F-7932-9448-9A89-F354B76A24DD}"/>
              </a:ext>
            </a:extLst>
          </p:cNvPr>
          <p:cNvSpPr/>
          <p:nvPr/>
        </p:nvSpPr>
        <p:spPr>
          <a:xfrm>
            <a:off x="4257095" y="4892737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DF406F-65AB-444D-AEBE-0DD30A8F7589}"/>
              </a:ext>
            </a:extLst>
          </p:cNvPr>
          <p:cNvSpPr/>
          <p:nvPr/>
        </p:nvSpPr>
        <p:spPr>
          <a:xfrm>
            <a:off x="5029985" y="4894673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DC140B0-2A32-8E47-92C0-5CCFD9617DB8}"/>
              </a:ext>
            </a:extLst>
          </p:cNvPr>
          <p:cNvSpPr/>
          <p:nvPr/>
        </p:nvSpPr>
        <p:spPr>
          <a:xfrm>
            <a:off x="5770134" y="4901019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BFF5071-1C94-C04B-8E0C-8EFBB1549249}"/>
              </a:ext>
            </a:extLst>
          </p:cNvPr>
          <p:cNvSpPr/>
          <p:nvPr/>
        </p:nvSpPr>
        <p:spPr>
          <a:xfrm>
            <a:off x="6522942" y="4901019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9675631-AE28-4E46-BAB9-9AFBBDD6EA20}"/>
              </a:ext>
            </a:extLst>
          </p:cNvPr>
          <p:cNvSpPr/>
          <p:nvPr/>
        </p:nvSpPr>
        <p:spPr>
          <a:xfrm>
            <a:off x="7288703" y="4901019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CC54FA-C35A-9443-A497-DDCAA61F94D7}"/>
              </a:ext>
            </a:extLst>
          </p:cNvPr>
          <p:cNvSpPr/>
          <p:nvPr/>
        </p:nvSpPr>
        <p:spPr>
          <a:xfrm>
            <a:off x="3525221" y="4901019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6E73FA0-7397-4A41-8E12-26565007FA7A}"/>
              </a:ext>
            </a:extLst>
          </p:cNvPr>
          <p:cNvSpPr/>
          <p:nvPr/>
        </p:nvSpPr>
        <p:spPr>
          <a:xfrm>
            <a:off x="4257095" y="5313050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AEF11A6-0ACC-124F-8C91-8A0DC858FECE}"/>
              </a:ext>
            </a:extLst>
          </p:cNvPr>
          <p:cNvSpPr/>
          <p:nvPr/>
        </p:nvSpPr>
        <p:spPr>
          <a:xfrm>
            <a:off x="5029985" y="531498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2B03901-D9EF-6442-A091-C093EEF1AA59}"/>
              </a:ext>
            </a:extLst>
          </p:cNvPr>
          <p:cNvSpPr/>
          <p:nvPr/>
        </p:nvSpPr>
        <p:spPr>
          <a:xfrm>
            <a:off x="5770134" y="532133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23F8F76-6695-2040-BB3E-7702271F6AF4}"/>
              </a:ext>
            </a:extLst>
          </p:cNvPr>
          <p:cNvSpPr/>
          <p:nvPr/>
        </p:nvSpPr>
        <p:spPr>
          <a:xfrm>
            <a:off x="6522942" y="532133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3692053-7768-8D40-85C2-3F895AF2D064}"/>
              </a:ext>
            </a:extLst>
          </p:cNvPr>
          <p:cNvSpPr/>
          <p:nvPr/>
        </p:nvSpPr>
        <p:spPr>
          <a:xfrm>
            <a:off x="7288703" y="532133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54D0AE7-0303-AC42-9CBC-E2F728DE735B}"/>
              </a:ext>
            </a:extLst>
          </p:cNvPr>
          <p:cNvSpPr/>
          <p:nvPr/>
        </p:nvSpPr>
        <p:spPr>
          <a:xfrm>
            <a:off x="8044279" y="532133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966C177-2F59-5C40-9597-E95EE4B18842}"/>
              </a:ext>
            </a:extLst>
          </p:cNvPr>
          <p:cNvSpPr/>
          <p:nvPr/>
        </p:nvSpPr>
        <p:spPr>
          <a:xfrm>
            <a:off x="3525221" y="532133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DB029DD-BA54-C74D-9B7E-27445A1C276C}"/>
              </a:ext>
            </a:extLst>
          </p:cNvPr>
          <p:cNvSpPr/>
          <p:nvPr/>
        </p:nvSpPr>
        <p:spPr>
          <a:xfrm>
            <a:off x="5029985" y="5777091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1B8F0-0A2A-0D40-8596-5229E580A3BD}"/>
              </a:ext>
            </a:extLst>
          </p:cNvPr>
          <p:cNvSpPr/>
          <p:nvPr/>
        </p:nvSpPr>
        <p:spPr>
          <a:xfrm>
            <a:off x="5770134" y="5783437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0DFFE9C-4D20-A44D-95F2-A764DD195353}"/>
              </a:ext>
            </a:extLst>
          </p:cNvPr>
          <p:cNvSpPr/>
          <p:nvPr/>
        </p:nvSpPr>
        <p:spPr>
          <a:xfrm>
            <a:off x="6522942" y="5783437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A4A5617-6685-3941-B8EE-F245EC241D27}"/>
              </a:ext>
            </a:extLst>
          </p:cNvPr>
          <p:cNvSpPr/>
          <p:nvPr/>
        </p:nvSpPr>
        <p:spPr>
          <a:xfrm>
            <a:off x="7288703" y="5783437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A206567-B51E-1D4C-B23D-4885470A252D}"/>
              </a:ext>
            </a:extLst>
          </p:cNvPr>
          <p:cNvSpPr/>
          <p:nvPr/>
        </p:nvSpPr>
        <p:spPr>
          <a:xfrm>
            <a:off x="8044279" y="5783437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E3B4F9F-2CF1-DB48-9CD0-0AE4F9221CD5}"/>
              </a:ext>
            </a:extLst>
          </p:cNvPr>
          <p:cNvSpPr/>
          <p:nvPr/>
        </p:nvSpPr>
        <p:spPr>
          <a:xfrm>
            <a:off x="5770134" y="620423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997E589-E448-A544-8024-3C91EDC1B89E}"/>
              </a:ext>
            </a:extLst>
          </p:cNvPr>
          <p:cNvSpPr/>
          <p:nvPr/>
        </p:nvSpPr>
        <p:spPr>
          <a:xfrm>
            <a:off x="3525221" y="620423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775C421-F91B-3D40-88C7-DE7B127B8CF9}"/>
              </a:ext>
            </a:extLst>
          </p:cNvPr>
          <p:cNvSpPr/>
          <p:nvPr/>
        </p:nvSpPr>
        <p:spPr>
          <a:xfrm>
            <a:off x="5770134" y="313028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D2F06F4-E2C7-5241-90AA-D97BE70AEFB4}"/>
              </a:ext>
            </a:extLst>
          </p:cNvPr>
          <p:cNvSpPr/>
          <p:nvPr/>
        </p:nvSpPr>
        <p:spPr>
          <a:xfrm>
            <a:off x="6522942" y="313028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4A90070-1F7B-3E42-8E98-5FE1A16D8620}"/>
              </a:ext>
            </a:extLst>
          </p:cNvPr>
          <p:cNvSpPr/>
          <p:nvPr/>
        </p:nvSpPr>
        <p:spPr>
          <a:xfrm>
            <a:off x="7288703" y="313028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36939DA-978B-5943-9BBE-F14FEEEC7F48}"/>
              </a:ext>
            </a:extLst>
          </p:cNvPr>
          <p:cNvSpPr/>
          <p:nvPr/>
        </p:nvSpPr>
        <p:spPr>
          <a:xfrm>
            <a:off x="8044279" y="313028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E310888-36FC-2C4C-8B95-8DC62D559979}"/>
              </a:ext>
            </a:extLst>
          </p:cNvPr>
          <p:cNvCxnSpPr/>
          <p:nvPr/>
        </p:nvCxnSpPr>
        <p:spPr>
          <a:xfrm flipH="1">
            <a:off x="1597263" y="2962902"/>
            <a:ext cx="3108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E0C629C-8CE7-2847-BEED-F9343FB2F9A8}"/>
              </a:ext>
            </a:extLst>
          </p:cNvPr>
          <p:cNvCxnSpPr/>
          <p:nvPr/>
        </p:nvCxnSpPr>
        <p:spPr>
          <a:xfrm flipH="1">
            <a:off x="1597263" y="3826019"/>
            <a:ext cx="3108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BA6A94D-E88B-1B4D-A54D-6CA61B6D0A40}"/>
              </a:ext>
            </a:extLst>
          </p:cNvPr>
          <p:cNvCxnSpPr>
            <a:cxnSpLocks/>
          </p:cNvCxnSpPr>
          <p:nvPr/>
        </p:nvCxnSpPr>
        <p:spPr>
          <a:xfrm>
            <a:off x="1658477" y="2915920"/>
            <a:ext cx="0" cy="97406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7D607E9D-87F8-FF4F-9B47-5137F1748D75}"/>
                  </a:ext>
                </a:extLst>
              </p:cNvPr>
              <p:cNvSpPr txBox="1"/>
              <p:nvPr/>
            </p:nvSpPr>
            <p:spPr>
              <a:xfrm>
                <a:off x="1179268" y="3199020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7D607E9D-87F8-FF4F-9B47-5137F1748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268" y="3199020"/>
                <a:ext cx="36933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047866-9C58-8543-982B-7CF5ED581493}"/>
              </a:ext>
            </a:extLst>
          </p:cNvPr>
          <p:cNvGraphicFramePr>
            <a:graphicFrameLocks noGrp="1"/>
          </p:cNvGraphicFramePr>
          <p:nvPr/>
        </p:nvGraphicFramePr>
        <p:xfrm>
          <a:off x="2705857" y="2953259"/>
          <a:ext cx="6962440" cy="3513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488">
                  <a:extLst>
                    <a:ext uri="{9D8B030D-6E8A-4147-A177-3AD203B41FA5}">
                      <a16:colId xmlns:a16="http://schemas.microsoft.com/office/drawing/2014/main" val="1236003067"/>
                    </a:ext>
                  </a:extLst>
                </a:gridCol>
                <a:gridCol w="1392488">
                  <a:extLst>
                    <a:ext uri="{9D8B030D-6E8A-4147-A177-3AD203B41FA5}">
                      <a16:colId xmlns:a16="http://schemas.microsoft.com/office/drawing/2014/main" val="38005375"/>
                    </a:ext>
                  </a:extLst>
                </a:gridCol>
                <a:gridCol w="1392488">
                  <a:extLst>
                    <a:ext uri="{9D8B030D-6E8A-4147-A177-3AD203B41FA5}">
                      <a16:colId xmlns:a16="http://schemas.microsoft.com/office/drawing/2014/main" val="3599959025"/>
                    </a:ext>
                  </a:extLst>
                </a:gridCol>
                <a:gridCol w="1392488">
                  <a:extLst>
                    <a:ext uri="{9D8B030D-6E8A-4147-A177-3AD203B41FA5}">
                      <a16:colId xmlns:a16="http://schemas.microsoft.com/office/drawing/2014/main" val="3135795240"/>
                    </a:ext>
                  </a:extLst>
                </a:gridCol>
                <a:gridCol w="1392488">
                  <a:extLst>
                    <a:ext uri="{9D8B030D-6E8A-4147-A177-3AD203B41FA5}">
                      <a16:colId xmlns:a16="http://schemas.microsoft.com/office/drawing/2014/main" val="3077181594"/>
                    </a:ext>
                  </a:extLst>
                </a:gridCol>
              </a:tblGrid>
              <a:tr h="8782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731102"/>
                  </a:ext>
                </a:extLst>
              </a:tr>
              <a:tr h="8782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460138"/>
                  </a:ext>
                </a:extLst>
              </a:tr>
              <a:tr h="8782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436361"/>
                  </a:ext>
                </a:extLst>
              </a:tr>
              <a:tr h="8782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019503"/>
                  </a:ext>
                </a:extLst>
              </a:tr>
            </a:tbl>
          </a:graphicData>
        </a:graphic>
      </p:graphicFrame>
      <p:sp>
        <p:nvSpPr>
          <p:cNvPr id="7" name="Triangle 6">
            <a:extLst>
              <a:ext uri="{FF2B5EF4-FFF2-40B4-BE49-F238E27FC236}">
                <a16:creationId xmlns:a16="http://schemas.microsoft.com/office/drawing/2014/main" id="{491A7323-A586-514A-BFC3-B1DA05DFFFF9}"/>
              </a:ext>
            </a:extLst>
          </p:cNvPr>
          <p:cNvSpPr/>
          <p:nvPr/>
        </p:nvSpPr>
        <p:spPr>
          <a:xfrm>
            <a:off x="3982606" y="3704200"/>
            <a:ext cx="221990" cy="17553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riangle 52">
            <a:extLst>
              <a:ext uri="{FF2B5EF4-FFF2-40B4-BE49-F238E27FC236}">
                <a16:creationId xmlns:a16="http://schemas.microsoft.com/office/drawing/2014/main" id="{71094CFD-90B1-AF42-814B-E4F1FA21DFD2}"/>
              </a:ext>
            </a:extLst>
          </p:cNvPr>
          <p:cNvSpPr/>
          <p:nvPr/>
        </p:nvSpPr>
        <p:spPr>
          <a:xfrm>
            <a:off x="3987247" y="4598493"/>
            <a:ext cx="221990" cy="17553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riangle 53">
            <a:extLst>
              <a:ext uri="{FF2B5EF4-FFF2-40B4-BE49-F238E27FC236}">
                <a16:creationId xmlns:a16="http://schemas.microsoft.com/office/drawing/2014/main" id="{82C3099C-AAFD-644A-A934-BAAFDCCF65C4}"/>
              </a:ext>
            </a:extLst>
          </p:cNvPr>
          <p:cNvSpPr/>
          <p:nvPr/>
        </p:nvSpPr>
        <p:spPr>
          <a:xfrm>
            <a:off x="3982606" y="5480190"/>
            <a:ext cx="221990" cy="17553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riangle 54">
            <a:extLst>
              <a:ext uri="{FF2B5EF4-FFF2-40B4-BE49-F238E27FC236}">
                <a16:creationId xmlns:a16="http://schemas.microsoft.com/office/drawing/2014/main" id="{FD62EE11-C42E-9B46-A3D7-869B323133EC}"/>
              </a:ext>
            </a:extLst>
          </p:cNvPr>
          <p:cNvSpPr/>
          <p:nvPr/>
        </p:nvSpPr>
        <p:spPr>
          <a:xfrm>
            <a:off x="3983984" y="6331494"/>
            <a:ext cx="221990" cy="17553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riangle 55">
            <a:extLst>
              <a:ext uri="{FF2B5EF4-FFF2-40B4-BE49-F238E27FC236}">
                <a16:creationId xmlns:a16="http://schemas.microsoft.com/office/drawing/2014/main" id="{7A981514-4F54-F842-BDFC-66D0AD9E4CCA}"/>
              </a:ext>
            </a:extLst>
          </p:cNvPr>
          <p:cNvSpPr/>
          <p:nvPr/>
        </p:nvSpPr>
        <p:spPr>
          <a:xfrm>
            <a:off x="5370350" y="3696341"/>
            <a:ext cx="221990" cy="17553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riangle 56">
            <a:extLst>
              <a:ext uri="{FF2B5EF4-FFF2-40B4-BE49-F238E27FC236}">
                <a16:creationId xmlns:a16="http://schemas.microsoft.com/office/drawing/2014/main" id="{EEB3A520-5971-0146-910D-C4DA441762FC}"/>
              </a:ext>
            </a:extLst>
          </p:cNvPr>
          <p:cNvSpPr/>
          <p:nvPr/>
        </p:nvSpPr>
        <p:spPr>
          <a:xfrm>
            <a:off x="5374991" y="4590634"/>
            <a:ext cx="221990" cy="17553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riangle 57">
            <a:extLst>
              <a:ext uri="{FF2B5EF4-FFF2-40B4-BE49-F238E27FC236}">
                <a16:creationId xmlns:a16="http://schemas.microsoft.com/office/drawing/2014/main" id="{0E725BEE-3911-7447-88EC-C74BABED15DD}"/>
              </a:ext>
            </a:extLst>
          </p:cNvPr>
          <p:cNvSpPr/>
          <p:nvPr/>
        </p:nvSpPr>
        <p:spPr>
          <a:xfrm>
            <a:off x="5370350" y="5472331"/>
            <a:ext cx="221990" cy="17553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F4D9B633-B3A9-D24C-A1B1-3EE51B88033C}"/>
              </a:ext>
            </a:extLst>
          </p:cNvPr>
          <p:cNvSpPr/>
          <p:nvPr/>
        </p:nvSpPr>
        <p:spPr>
          <a:xfrm>
            <a:off x="5371728" y="6323635"/>
            <a:ext cx="221990" cy="17553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5A18AFE8-778B-424B-A534-91AFFB1920C9}"/>
              </a:ext>
            </a:extLst>
          </p:cNvPr>
          <p:cNvSpPr/>
          <p:nvPr/>
        </p:nvSpPr>
        <p:spPr>
          <a:xfrm>
            <a:off x="6762735" y="2832596"/>
            <a:ext cx="221990" cy="17553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id="{0F27FACF-A1FA-FA40-94C2-4AAA64D369A1}"/>
              </a:ext>
            </a:extLst>
          </p:cNvPr>
          <p:cNvSpPr/>
          <p:nvPr/>
        </p:nvSpPr>
        <p:spPr>
          <a:xfrm>
            <a:off x="6767376" y="3726889"/>
            <a:ext cx="221990" cy="17553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id="{05092C4B-30EF-5247-AD6D-627D34E4B188}"/>
              </a:ext>
            </a:extLst>
          </p:cNvPr>
          <p:cNvSpPr/>
          <p:nvPr/>
        </p:nvSpPr>
        <p:spPr>
          <a:xfrm>
            <a:off x="6762735" y="4608586"/>
            <a:ext cx="221990" cy="17553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riangle 66">
            <a:extLst>
              <a:ext uri="{FF2B5EF4-FFF2-40B4-BE49-F238E27FC236}">
                <a16:creationId xmlns:a16="http://schemas.microsoft.com/office/drawing/2014/main" id="{77A4BECF-C287-C24C-89AE-2EDEA58EFB0A}"/>
              </a:ext>
            </a:extLst>
          </p:cNvPr>
          <p:cNvSpPr/>
          <p:nvPr/>
        </p:nvSpPr>
        <p:spPr>
          <a:xfrm>
            <a:off x="6764113" y="5459890"/>
            <a:ext cx="221990" cy="17553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riangle 67">
            <a:extLst>
              <a:ext uri="{FF2B5EF4-FFF2-40B4-BE49-F238E27FC236}">
                <a16:creationId xmlns:a16="http://schemas.microsoft.com/office/drawing/2014/main" id="{77B29AB3-B5CA-BD40-A956-1CB5572771DB}"/>
              </a:ext>
            </a:extLst>
          </p:cNvPr>
          <p:cNvSpPr/>
          <p:nvPr/>
        </p:nvSpPr>
        <p:spPr>
          <a:xfrm>
            <a:off x="8159761" y="2824737"/>
            <a:ext cx="221990" cy="17553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riangle 74">
            <a:extLst>
              <a:ext uri="{FF2B5EF4-FFF2-40B4-BE49-F238E27FC236}">
                <a16:creationId xmlns:a16="http://schemas.microsoft.com/office/drawing/2014/main" id="{A0DD91B1-962C-3842-90FA-D15277066907}"/>
              </a:ext>
            </a:extLst>
          </p:cNvPr>
          <p:cNvSpPr/>
          <p:nvPr/>
        </p:nvSpPr>
        <p:spPr>
          <a:xfrm>
            <a:off x="8164402" y="3719030"/>
            <a:ext cx="221990" cy="17553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riangle 80">
            <a:extLst>
              <a:ext uri="{FF2B5EF4-FFF2-40B4-BE49-F238E27FC236}">
                <a16:creationId xmlns:a16="http://schemas.microsoft.com/office/drawing/2014/main" id="{EED8A76B-B17C-CD48-9651-CD5771D6AB6B}"/>
              </a:ext>
            </a:extLst>
          </p:cNvPr>
          <p:cNvSpPr/>
          <p:nvPr/>
        </p:nvSpPr>
        <p:spPr>
          <a:xfrm>
            <a:off x="8159761" y="4600727"/>
            <a:ext cx="221990" cy="17553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riangle 87">
            <a:extLst>
              <a:ext uri="{FF2B5EF4-FFF2-40B4-BE49-F238E27FC236}">
                <a16:creationId xmlns:a16="http://schemas.microsoft.com/office/drawing/2014/main" id="{C31E2345-43BC-8846-840A-C3E8E8AAA0B9}"/>
              </a:ext>
            </a:extLst>
          </p:cNvPr>
          <p:cNvSpPr/>
          <p:nvPr/>
        </p:nvSpPr>
        <p:spPr>
          <a:xfrm>
            <a:off x="8161139" y="5452031"/>
            <a:ext cx="221990" cy="17553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E3291FE-6EF5-8C45-B568-776AF55BA0A3}"/>
              </a:ext>
            </a:extLst>
          </p:cNvPr>
          <p:cNvSpPr/>
          <p:nvPr/>
        </p:nvSpPr>
        <p:spPr>
          <a:xfrm>
            <a:off x="291845" y="4100651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A42168D-9F6A-294C-A2C7-0478ED63601A}"/>
              </a:ext>
            </a:extLst>
          </p:cNvPr>
          <p:cNvSpPr txBox="1"/>
          <p:nvPr/>
        </p:nvSpPr>
        <p:spPr>
          <a:xfrm>
            <a:off x="578138" y="4032536"/>
            <a:ext cx="64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EB67D33-EF39-5344-B792-D086C0A39062}"/>
              </a:ext>
            </a:extLst>
          </p:cNvPr>
          <p:cNvSpPr/>
          <p:nvPr/>
        </p:nvSpPr>
        <p:spPr>
          <a:xfrm>
            <a:off x="291845" y="4638815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14EA92C-19CC-B14D-920E-A37BD8CC3C20}"/>
              </a:ext>
            </a:extLst>
          </p:cNvPr>
          <p:cNvSpPr txBox="1"/>
          <p:nvPr/>
        </p:nvSpPr>
        <p:spPr>
          <a:xfrm>
            <a:off x="576167" y="4532445"/>
            <a:ext cx="681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U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407892F-BFAD-7646-B83B-2FF405FEB85C}"/>
              </a:ext>
            </a:extLst>
          </p:cNvPr>
          <p:cNvSpPr txBox="1"/>
          <p:nvPr/>
        </p:nvSpPr>
        <p:spPr>
          <a:xfrm>
            <a:off x="566346" y="5067218"/>
            <a:ext cx="66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V</a:t>
            </a:r>
          </a:p>
        </p:txBody>
      </p:sp>
      <p:sp>
        <p:nvSpPr>
          <p:cNvPr id="109" name="Triangle 108">
            <a:extLst>
              <a:ext uri="{FF2B5EF4-FFF2-40B4-BE49-F238E27FC236}">
                <a16:creationId xmlns:a16="http://schemas.microsoft.com/office/drawing/2014/main" id="{DA6F83F3-0A9C-7247-A5F4-B954D19998AD}"/>
              </a:ext>
            </a:extLst>
          </p:cNvPr>
          <p:cNvSpPr/>
          <p:nvPr/>
        </p:nvSpPr>
        <p:spPr>
          <a:xfrm>
            <a:off x="266625" y="5148138"/>
            <a:ext cx="221990" cy="17553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D1F6F2-DCAE-634A-97C2-83FED668C1DB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4094979" y="3000272"/>
            <a:ext cx="4064782" cy="345427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E4F537C-52A4-EC45-974B-0DF8EE1104E1}"/>
              </a:ext>
            </a:extLst>
          </p:cNvPr>
          <p:cNvSpPr/>
          <p:nvPr/>
        </p:nvSpPr>
        <p:spPr>
          <a:xfrm>
            <a:off x="6878370" y="2114151"/>
            <a:ext cx="2778751" cy="1711868"/>
          </a:xfrm>
          <a:prstGeom prst="rect">
            <a:avLst/>
          </a:prstGeom>
          <a:noFill/>
          <a:ln w="508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0A7A466-AF8A-0C4B-B97E-C31E804C87DB}"/>
              </a:ext>
            </a:extLst>
          </p:cNvPr>
          <p:cNvSpPr/>
          <p:nvPr/>
        </p:nvSpPr>
        <p:spPr>
          <a:xfrm>
            <a:off x="2698223" y="5581648"/>
            <a:ext cx="2778751" cy="1711868"/>
          </a:xfrm>
          <a:prstGeom prst="rect">
            <a:avLst/>
          </a:prstGeom>
          <a:noFill/>
          <a:ln w="508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384CDC2-76E7-EE44-8E5F-07DDB3442B3D}"/>
                  </a:ext>
                </a:extLst>
              </p:cNvPr>
              <p:cNvSpPr/>
              <p:nvPr/>
            </p:nvSpPr>
            <p:spPr>
              <a:xfrm>
                <a:off x="2705857" y="6212019"/>
                <a:ext cx="645177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384CDC2-76E7-EE44-8E5F-07DDB3442B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57" y="6212019"/>
                <a:ext cx="645177" cy="523220"/>
              </a:xfrm>
              <a:prstGeom prst="rect">
                <a:avLst/>
              </a:prstGeom>
              <a:blipFill>
                <a:blip r:embed="rId5"/>
                <a:stretch>
                  <a:fillRect l="-5769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Rectangle 116">
            <a:extLst>
              <a:ext uri="{FF2B5EF4-FFF2-40B4-BE49-F238E27FC236}">
                <a16:creationId xmlns:a16="http://schemas.microsoft.com/office/drawing/2014/main" id="{F3445694-27A7-9541-9575-41F218CF1E1C}"/>
              </a:ext>
            </a:extLst>
          </p:cNvPr>
          <p:cNvSpPr/>
          <p:nvPr/>
        </p:nvSpPr>
        <p:spPr>
          <a:xfrm>
            <a:off x="1600613" y="6106089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999CD7-A1E6-7046-994B-8CD41B367C71}"/>
              </a:ext>
            </a:extLst>
          </p:cNvPr>
          <p:cNvSpPr txBox="1"/>
          <p:nvPr/>
        </p:nvSpPr>
        <p:spPr>
          <a:xfrm>
            <a:off x="118236" y="5996447"/>
            <a:ext cx="148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,B</a:t>
            </a:r>
            <a:r>
              <a:rPr lang="en-US" baseline="-25000" dirty="0"/>
              <a:t>2</a:t>
            </a:r>
            <a:r>
              <a:rPr lang="en-US" dirty="0"/>
              <a:t> contains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1BAA008B-CB27-D143-A26E-11BAC8C21741}"/>
                  </a:ext>
                </a:extLst>
              </p:cNvPr>
              <p:cNvSpPr/>
              <p:nvPr/>
            </p:nvSpPr>
            <p:spPr>
              <a:xfrm>
                <a:off x="9118802" y="2108777"/>
                <a:ext cx="65344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1BAA008B-CB27-D143-A26E-11BAC8C217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802" y="2108777"/>
                <a:ext cx="653449" cy="523220"/>
              </a:xfrm>
              <a:prstGeom prst="rect">
                <a:avLst/>
              </a:prstGeom>
              <a:blipFill>
                <a:blip r:embed="rId6"/>
                <a:stretch>
                  <a:fillRect l="-5769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6850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(1+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)-approximation Algorithm [Mahdi </a:t>
                </a:r>
                <a:r>
                  <a:rPr lang="en-US" sz="2400" dirty="0" err="1"/>
                  <a:t>Imanparast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Seyed</a:t>
                </a:r>
                <a:r>
                  <a:rPr lang="en-US" sz="2400" dirty="0"/>
                  <a:t> Naser Hashmi, Ali </a:t>
                </a:r>
                <a:r>
                  <a:rPr lang="en-US" sz="2400" dirty="0" err="1"/>
                  <a:t>Mohades</a:t>
                </a:r>
                <a:r>
                  <a:rPr lang="en-US" sz="2400" dirty="0"/>
                  <a:t>].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dirty="0"/>
              </a:p>
              <a:p>
                <a:pPr marL="914400" lvl="2" indent="0">
                  <a:buNone/>
                </a:pPr>
                <a:endParaRPr lang="en-US" sz="1800" baseline="30000" dirty="0"/>
              </a:p>
              <a:p>
                <a:pPr marL="914400" lvl="2" indent="0">
                  <a:buNone/>
                </a:pPr>
                <a:endParaRPr lang="en-US" sz="1800" dirty="0"/>
              </a:p>
              <a:p>
                <a:pPr marL="914400" lvl="2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3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38072A3C-C4E5-7F4C-A5D4-BC52C8515A0A}"/>
              </a:ext>
            </a:extLst>
          </p:cNvPr>
          <p:cNvSpPr/>
          <p:nvPr/>
        </p:nvSpPr>
        <p:spPr>
          <a:xfrm>
            <a:off x="4257095" y="3560070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0F146A2-E437-424E-A9AF-1D2BB959B200}"/>
              </a:ext>
            </a:extLst>
          </p:cNvPr>
          <p:cNvSpPr/>
          <p:nvPr/>
        </p:nvSpPr>
        <p:spPr>
          <a:xfrm>
            <a:off x="5029985" y="356200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1CF39CF-A758-3742-92C0-948CE39BB095}"/>
              </a:ext>
            </a:extLst>
          </p:cNvPr>
          <p:cNvSpPr/>
          <p:nvPr/>
        </p:nvSpPr>
        <p:spPr>
          <a:xfrm>
            <a:off x="5770134" y="356835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DF25C79-4FFA-4D48-B6B1-362B24437D15}"/>
              </a:ext>
            </a:extLst>
          </p:cNvPr>
          <p:cNvSpPr/>
          <p:nvPr/>
        </p:nvSpPr>
        <p:spPr>
          <a:xfrm>
            <a:off x="6522942" y="356835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41D91E7-7C46-2146-8E83-84B028CB6F85}"/>
              </a:ext>
            </a:extLst>
          </p:cNvPr>
          <p:cNvSpPr/>
          <p:nvPr/>
        </p:nvSpPr>
        <p:spPr>
          <a:xfrm>
            <a:off x="4257095" y="3998503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C0F481D-8D87-D04C-9A89-4679D9BD0406}"/>
              </a:ext>
            </a:extLst>
          </p:cNvPr>
          <p:cNvSpPr/>
          <p:nvPr/>
        </p:nvSpPr>
        <p:spPr>
          <a:xfrm>
            <a:off x="5029985" y="4000439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ED89476-424E-DC44-B5C1-379AD3483C5C}"/>
              </a:ext>
            </a:extLst>
          </p:cNvPr>
          <p:cNvSpPr/>
          <p:nvPr/>
        </p:nvSpPr>
        <p:spPr>
          <a:xfrm>
            <a:off x="5770134" y="4006785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E220038-5A55-894F-9DE4-04A28E324FBD}"/>
              </a:ext>
            </a:extLst>
          </p:cNvPr>
          <p:cNvSpPr/>
          <p:nvPr/>
        </p:nvSpPr>
        <p:spPr>
          <a:xfrm>
            <a:off x="6522942" y="4006785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B168B09-A4B8-2C4A-9D8B-4F6BE489F0D9}"/>
              </a:ext>
            </a:extLst>
          </p:cNvPr>
          <p:cNvSpPr/>
          <p:nvPr/>
        </p:nvSpPr>
        <p:spPr>
          <a:xfrm>
            <a:off x="7288703" y="4006785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730263A-F410-D941-BF95-31CCDE269C9C}"/>
              </a:ext>
            </a:extLst>
          </p:cNvPr>
          <p:cNvSpPr/>
          <p:nvPr/>
        </p:nvSpPr>
        <p:spPr>
          <a:xfrm>
            <a:off x="8044279" y="4006785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F11E725-4778-A54E-8F86-6179FD09C01E}"/>
              </a:ext>
            </a:extLst>
          </p:cNvPr>
          <p:cNvSpPr/>
          <p:nvPr/>
        </p:nvSpPr>
        <p:spPr>
          <a:xfrm>
            <a:off x="4257095" y="4445413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6738904-971B-0741-94CA-44B9931EB403}"/>
              </a:ext>
            </a:extLst>
          </p:cNvPr>
          <p:cNvSpPr/>
          <p:nvPr/>
        </p:nvSpPr>
        <p:spPr>
          <a:xfrm>
            <a:off x="5029985" y="4447349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346D0C6-0019-4B49-9C64-3B2CD59F2041}"/>
              </a:ext>
            </a:extLst>
          </p:cNvPr>
          <p:cNvSpPr/>
          <p:nvPr/>
        </p:nvSpPr>
        <p:spPr>
          <a:xfrm>
            <a:off x="5770134" y="4453695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65254AD-4C10-524F-879C-EAF4BDF92BED}"/>
              </a:ext>
            </a:extLst>
          </p:cNvPr>
          <p:cNvSpPr/>
          <p:nvPr/>
        </p:nvSpPr>
        <p:spPr>
          <a:xfrm>
            <a:off x="6522942" y="4453695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0C51B78-CA84-4D4C-B4D5-40F1E593802A}"/>
              </a:ext>
            </a:extLst>
          </p:cNvPr>
          <p:cNvSpPr/>
          <p:nvPr/>
        </p:nvSpPr>
        <p:spPr>
          <a:xfrm>
            <a:off x="7288703" y="4453695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837698A-EEFA-594B-932F-FDAD64EDC164}"/>
              </a:ext>
            </a:extLst>
          </p:cNvPr>
          <p:cNvSpPr/>
          <p:nvPr/>
        </p:nvSpPr>
        <p:spPr>
          <a:xfrm>
            <a:off x="3525221" y="4453695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64AB49F-7932-9448-9A89-F354B76A24DD}"/>
              </a:ext>
            </a:extLst>
          </p:cNvPr>
          <p:cNvSpPr/>
          <p:nvPr/>
        </p:nvSpPr>
        <p:spPr>
          <a:xfrm>
            <a:off x="4257095" y="4892737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DF406F-65AB-444D-AEBE-0DD30A8F7589}"/>
              </a:ext>
            </a:extLst>
          </p:cNvPr>
          <p:cNvSpPr/>
          <p:nvPr/>
        </p:nvSpPr>
        <p:spPr>
          <a:xfrm>
            <a:off x="5029985" y="4894673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DC140B0-2A32-8E47-92C0-5CCFD9617DB8}"/>
              </a:ext>
            </a:extLst>
          </p:cNvPr>
          <p:cNvSpPr/>
          <p:nvPr/>
        </p:nvSpPr>
        <p:spPr>
          <a:xfrm>
            <a:off x="5770134" y="4901019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BFF5071-1C94-C04B-8E0C-8EFBB1549249}"/>
              </a:ext>
            </a:extLst>
          </p:cNvPr>
          <p:cNvSpPr/>
          <p:nvPr/>
        </p:nvSpPr>
        <p:spPr>
          <a:xfrm>
            <a:off x="6522942" y="4901019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9675631-AE28-4E46-BAB9-9AFBBDD6EA20}"/>
              </a:ext>
            </a:extLst>
          </p:cNvPr>
          <p:cNvSpPr/>
          <p:nvPr/>
        </p:nvSpPr>
        <p:spPr>
          <a:xfrm>
            <a:off x="7288703" y="4901019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CC54FA-C35A-9443-A497-DDCAA61F94D7}"/>
              </a:ext>
            </a:extLst>
          </p:cNvPr>
          <p:cNvSpPr/>
          <p:nvPr/>
        </p:nvSpPr>
        <p:spPr>
          <a:xfrm>
            <a:off x="3525221" y="4901019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6E73FA0-7397-4A41-8E12-26565007FA7A}"/>
              </a:ext>
            </a:extLst>
          </p:cNvPr>
          <p:cNvSpPr/>
          <p:nvPr/>
        </p:nvSpPr>
        <p:spPr>
          <a:xfrm>
            <a:off x="4257095" y="5313050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AEF11A6-0ACC-124F-8C91-8A0DC858FECE}"/>
              </a:ext>
            </a:extLst>
          </p:cNvPr>
          <p:cNvSpPr/>
          <p:nvPr/>
        </p:nvSpPr>
        <p:spPr>
          <a:xfrm>
            <a:off x="5029985" y="531498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2B03901-D9EF-6442-A091-C093EEF1AA59}"/>
              </a:ext>
            </a:extLst>
          </p:cNvPr>
          <p:cNvSpPr/>
          <p:nvPr/>
        </p:nvSpPr>
        <p:spPr>
          <a:xfrm>
            <a:off x="5770134" y="532133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23F8F76-6695-2040-BB3E-7702271F6AF4}"/>
              </a:ext>
            </a:extLst>
          </p:cNvPr>
          <p:cNvSpPr/>
          <p:nvPr/>
        </p:nvSpPr>
        <p:spPr>
          <a:xfrm>
            <a:off x="6522942" y="532133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3692053-7768-8D40-85C2-3F895AF2D064}"/>
              </a:ext>
            </a:extLst>
          </p:cNvPr>
          <p:cNvSpPr/>
          <p:nvPr/>
        </p:nvSpPr>
        <p:spPr>
          <a:xfrm>
            <a:off x="7288703" y="532133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54D0AE7-0303-AC42-9CBC-E2F728DE735B}"/>
              </a:ext>
            </a:extLst>
          </p:cNvPr>
          <p:cNvSpPr/>
          <p:nvPr/>
        </p:nvSpPr>
        <p:spPr>
          <a:xfrm>
            <a:off x="8044279" y="532133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966C177-2F59-5C40-9597-E95EE4B18842}"/>
              </a:ext>
            </a:extLst>
          </p:cNvPr>
          <p:cNvSpPr/>
          <p:nvPr/>
        </p:nvSpPr>
        <p:spPr>
          <a:xfrm>
            <a:off x="3525221" y="532133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DB029DD-BA54-C74D-9B7E-27445A1C276C}"/>
              </a:ext>
            </a:extLst>
          </p:cNvPr>
          <p:cNvSpPr/>
          <p:nvPr/>
        </p:nvSpPr>
        <p:spPr>
          <a:xfrm>
            <a:off x="5029985" y="5777091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1B8F0-0A2A-0D40-8596-5229E580A3BD}"/>
              </a:ext>
            </a:extLst>
          </p:cNvPr>
          <p:cNvSpPr/>
          <p:nvPr/>
        </p:nvSpPr>
        <p:spPr>
          <a:xfrm>
            <a:off x="5770134" y="5783437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0DFFE9C-4D20-A44D-95F2-A764DD195353}"/>
              </a:ext>
            </a:extLst>
          </p:cNvPr>
          <p:cNvSpPr/>
          <p:nvPr/>
        </p:nvSpPr>
        <p:spPr>
          <a:xfrm>
            <a:off x="6522942" y="5783437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A4A5617-6685-3941-B8EE-F245EC241D27}"/>
              </a:ext>
            </a:extLst>
          </p:cNvPr>
          <p:cNvSpPr/>
          <p:nvPr/>
        </p:nvSpPr>
        <p:spPr>
          <a:xfrm>
            <a:off x="7288703" y="5783437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A206567-B51E-1D4C-B23D-4885470A252D}"/>
              </a:ext>
            </a:extLst>
          </p:cNvPr>
          <p:cNvSpPr/>
          <p:nvPr/>
        </p:nvSpPr>
        <p:spPr>
          <a:xfrm>
            <a:off x="8044279" y="5783437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E3B4F9F-2CF1-DB48-9CD0-0AE4F9221CD5}"/>
              </a:ext>
            </a:extLst>
          </p:cNvPr>
          <p:cNvSpPr/>
          <p:nvPr/>
        </p:nvSpPr>
        <p:spPr>
          <a:xfrm>
            <a:off x="5770134" y="620423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997E589-E448-A544-8024-3C91EDC1B89E}"/>
              </a:ext>
            </a:extLst>
          </p:cNvPr>
          <p:cNvSpPr/>
          <p:nvPr/>
        </p:nvSpPr>
        <p:spPr>
          <a:xfrm>
            <a:off x="3525221" y="620423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775C421-F91B-3D40-88C7-DE7B127B8CF9}"/>
              </a:ext>
            </a:extLst>
          </p:cNvPr>
          <p:cNvSpPr/>
          <p:nvPr/>
        </p:nvSpPr>
        <p:spPr>
          <a:xfrm>
            <a:off x="5770134" y="313028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D2F06F4-E2C7-5241-90AA-D97BE70AEFB4}"/>
              </a:ext>
            </a:extLst>
          </p:cNvPr>
          <p:cNvSpPr/>
          <p:nvPr/>
        </p:nvSpPr>
        <p:spPr>
          <a:xfrm>
            <a:off x="6522942" y="313028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4A90070-1F7B-3E42-8E98-5FE1A16D8620}"/>
              </a:ext>
            </a:extLst>
          </p:cNvPr>
          <p:cNvSpPr/>
          <p:nvPr/>
        </p:nvSpPr>
        <p:spPr>
          <a:xfrm>
            <a:off x="7288703" y="313028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36939DA-978B-5943-9BBE-F14FEEEC7F48}"/>
              </a:ext>
            </a:extLst>
          </p:cNvPr>
          <p:cNvSpPr/>
          <p:nvPr/>
        </p:nvSpPr>
        <p:spPr>
          <a:xfrm>
            <a:off x="8044279" y="313028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E310888-36FC-2C4C-8B95-8DC62D559979}"/>
              </a:ext>
            </a:extLst>
          </p:cNvPr>
          <p:cNvCxnSpPr/>
          <p:nvPr/>
        </p:nvCxnSpPr>
        <p:spPr>
          <a:xfrm flipH="1">
            <a:off x="1597263" y="2962902"/>
            <a:ext cx="3108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E0C629C-8CE7-2847-BEED-F9343FB2F9A8}"/>
              </a:ext>
            </a:extLst>
          </p:cNvPr>
          <p:cNvCxnSpPr/>
          <p:nvPr/>
        </p:nvCxnSpPr>
        <p:spPr>
          <a:xfrm flipH="1">
            <a:off x="1597263" y="3826019"/>
            <a:ext cx="3108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BA6A94D-E88B-1B4D-A54D-6CA61B6D0A40}"/>
              </a:ext>
            </a:extLst>
          </p:cNvPr>
          <p:cNvCxnSpPr>
            <a:cxnSpLocks/>
          </p:cNvCxnSpPr>
          <p:nvPr/>
        </p:nvCxnSpPr>
        <p:spPr>
          <a:xfrm>
            <a:off x="1658477" y="2915920"/>
            <a:ext cx="0" cy="97406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7D607E9D-87F8-FF4F-9B47-5137F1748D75}"/>
                  </a:ext>
                </a:extLst>
              </p:cNvPr>
              <p:cNvSpPr txBox="1"/>
              <p:nvPr/>
            </p:nvSpPr>
            <p:spPr>
              <a:xfrm>
                <a:off x="1179268" y="3199020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7D607E9D-87F8-FF4F-9B47-5137F1748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268" y="3199020"/>
                <a:ext cx="36933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047866-9C58-8543-982B-7CF5ED581493}"/>
              </a:ext>
            </a:extLst>
          </p:cNvPr>
          <p:cNvGraphicFramePr>
            <a:graphicFrameLocks noGrp="1"/>
          </p:cNvGraphicFramePr>
          <p:nvPr/>
        </p:nvGraphicFramePr>
        <p:xfrm>
          <a:off x="2705857" y="2953259"/>
          <a:ext cx="6962440" cy="3513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488">
                  <a:extLst>
                    <a:ext uri="{9D8B030D-6E8A-4147-A177-3AD203B41FA5}">
                      <a16:colId xmlns:a16="http://schemas.microsoft.com/office/drawing/2014/main" val="1236003067"/>
                    </a:ext>
                  </a:extLst>
                </a:gridCol>
                <a:gridCol w="1392488">
                  <a:extLst>
                    <a:ext uri="{9D8B030D-6E8A-4147-A177-3AD203B41FA5}">
                      <a16:colId xmlns:a16="http://schemas.microsoft.com/office/drawing/2014/main" val="38005375"/>
                    </a:ext>
                  </a:extLst>
                </a:gridCol>
                <a:gridCol w="1392488">
                  <a:extLst>
                    <a:ext uri="{9D8B030D-6E8A-4147-A177-3AD203B41FA5}">
                      <a16:colId xmlns:a16="http://schemas.microsoft.com/office/drawing/2014/main" val="3599959025"/>
                    </a:ext>
                  </a:extLst>
                </a:gridCol>
                <a:gridCol w="1392488">
                  <a:extLst>
                    <a:ext uri="{9D8B030D-6E8A-4147-A177-3AD203B41FA5}">
                      <a16:colId xmlns:a16="http://schemas.microsoft.com/office/drawing/2014/main" val="3135795240"/>
                    </a:ext>
                  </a:extLst>
                </a:gridCol>
                <a:gridCol w="1392488">
                  <a:extLst>
                    <a:ext uri="{9D8B030D-6E8A-4147-A177-3AD203B41FA5}">
                      <a16:colId xmlns:a16="http://schemas.microsoft.com/office/drawing/2014/main" val="3077181594"/>
                    </a:ext>
                  </a:extLst>
                </a:gridCol>
              </a:tblGrid>
              <a:tr h="8782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731102"/>
                  </a:ext>
                </a:extLst>
              </a:tr>
              <a:tr h="8782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460138"/>
                  </a:ext>
                </a:extLst>
              </a:tr>
              <a:tr h="8782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436361"/>
                  </a:ext>
                </a:extLst>
              </a:tr>
              <a:tr h="8782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019503"/>
                  </a:ext>
                </a:extLst>
              </a:tr>
            </a:tbl>
          </a:graphicData>
        </a:graphic>
      </p:graphicFrame>
      <p:sp>
        <p:nvSpPr>
          <p:cNvPr id="7" name="Triangle 6">
            <a:extLst>
              <a:ext uri="{FF2B5EF4-FFF2-40B4-BE49-F238E27FC236}">
                <a16:creationId xmlns:a16="http://schemas.microsoft.com/office/drawing/2014/main" id="{491A7323-A586-514A-BFC3-B1DA05DFFFF9}"/>
              </a:ext>
            </a:extLst>
          </p:cNvPr>
          <p:cNvSpPr/>
          <p:nvPr/>
        </p:nvSpPr>
        <p:spPr>
          <a:xfrm>
            <a:off x="3982606" y="3704200"/>
            <a:ext cx="221990" cy="17553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riangle 52">
            <a:extLst>
              <a:ext uri="{FF2B5EF4-FFF2-40B4-BE49-F238E27FC236}">
                <a16:creationId xmlns:a16="http://schemas.microsoft.com/office/drawing/2014/main" id="{71094CFD-90B1-AF42-814B-E4F1FA21DFD2}"/>
              </a:ext>
            </a:extLst>
          </p:cNvPr>
          <p:cNvSpPr/>
          <p:nvPr/>
        </p:nvSpPr>
        <p:spPr>
          <a:xfrm>
            <a:off x="3987247" y="4598493"/>
            <a:ext cx="221990" cy="17553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riangle 53">
            <a:extLst>
              <a:ext uri="{FF2B5EF4-FFF2-40B4-BE49-F238E27FC236}">
                <a16:creationId xmlns:a16="http://schemas.microsoft.com/office/drawing/2014/main" id="{82C3099C-AAFD-644A-A934-BAAFDCCF65C4}"/>
              </a:ext>
            </a:extLst>
          </p:cNvPr>
          <p:cNvSpPr/>
          <p:nvPr/>
        </p:nvSpPr>
        <p:spPr>
          <a:xfrm>
            <a:off x="3982606" y="5480190"/>
            <a:ext cx="221990" cy="17553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riangle 54">
            <a:extLst>
              <a:ext uri="{FF2B5EF4-FFF2-40B4-BE49-F238E27FC236}">
                <a16:creationId xmlns:a16="http://schemas.microsoft.com/office/drawing/2014/main" id="{FD62EE11-C42E-9B46-A3D7-869B323133EC}"/>
              </a:ext>
            </a:extLst>
          </p:cNvPr>
          <p:cNvSpPr/>
          <p:nvPr/>
        </p:nvSpPr>
        <p:spPr>
          <a:xfrm>
            <a:off x="3983984" y="6331494"/>
            <a:ext cx="221990" cy="17553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riangle 55">
            <a:extLst>
              <a:ext uri="{FF2B5EF4-FFF2-40B4-BE49-F238E27FC236}">
                <a16:creationId xmlns:a16="http://schemas.microsoft.com/office/drawing/2014/main" id="{7A981514-4F54-F842-BDFC-66D0AD9E4CCA}"/>
              </a:ext>
            </a:extLst>
          </p:cNvPr>
          <p:cNvSpPr/>
          <p:nvPr/>
        </p:nvSpPr>
        <p:spPr>
          <a:xfrm>
            <a:off x="5370350" y="3696341"/>
            <a:ext cx="221990" cy="17553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riangle 56">
            <a:extLst>
              <a:ext uri="{FF2B5EF4-FFF2-40B4-BE49-F238E27FC236}">
                <a16:creationId xmlns:a16="http://schemas.microsoft.com/office/drawing/2014/main" id="{EEB3A520-5971-0146-910D-C4DA441762FC}"/>
              </a:ext>
            </a:extLst>
          </p:cNvPr>
          <p:cNvSpPr/>
          <p:nvPr/>
        </p:nvSpPr>
        <p:spPr>
          <a:xfrm>
            <a:off x="5374991" y="4590634"/>
            <a:ext cx="221990" cy="17553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riangle 57">
            <a:extLst>
              <a:ext uri="{FF2B5EF4-FFF2-40B4-BE49-F238E27FC236}">
                <a16:creationId xmlns:a16="http://schemas.microsoft.com/office/drawing/2014/main" id="{0E725BEE-3911-7447-88EC-C74BABED15DD}"/>
              </a:ext>
            </a:extLst>
          </p:cNvPr>
          <p:cNvSpPr/>
          <p:nvPr/>
        </p:nvSpPr>
        <p:spPr>
          <a:xfrm>
            <a:off x="5370350" y="5472331"/>
            <a:ext cx="221990" cy="17553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F4D9B633-B3A9-D24C-A1B1-3EE51B88033C}"/>
              </a:ext>
            </a:extLst>
          </p:cNvPr>
          <p:cNvSpPr/>
          <p:nvPr/>
        </p:nvSpPr>
        <p:spPr>
          <a:xfrm>
            <a:off x="5371728" y="6323635"/>
            <a:ext cx="221990" cy="17553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5A18AFE8-778B-424B-A534-91AFFB1920C9}"/>
              </a:ext>
            </a:extLst>
          </p:cNvPr>
          <p:cNvSpPr/>
          <p:nvPr/>
        </p:nvSpPr>
        <p:spPr>
          <a:xfrm>
            <a:off x="6762735" y="2832596"/>
            <a:ext cx="221990" cy="17553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id="{0F27FACF-A1FA-FA40-94C2-4AAA64D369A1}"/>
              </a:ext>
            </a:extLst>
          </p:cNvPr>
          <p:cNvSpPr/>
          <p:nvPr/>
        </p:nvSpPr>
        <p:spPr>
          <a:xfrm>
            <a:off x="6767376" y="3726889"/>
            <a:ext cx="221990" cy="17553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id="{05092C4B-30EF-5247-AD6D-627D34E4B188}"/>
              </a:ext>
            </a:extLst>
          </p:cNvPr>
          <p:cNvSpPr/>
          <p:nvPr/>
        </p:nvSpPr>
        <p:spPr>
          <a:xfrm>
            <a:off x="6762735" y="4608586"/>
            <a:ext cx="221990" cy="17553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riangle 66">
            <a:extLst>
              <a:ext uri="{FF2B5EF4-FFF2-40B4-BE49-F238E27FC236}">
                <a16:creationId xmlns:a16="http://schemas.microsoft.com/office/drawing/2014/main" id="{77A4BECF-C287-C24C-89AE-2EDEA58EFB0A}"/>
              </a:ext>
            </a:extLst>
          </p:cNvPr>
          <p:cNvSpPr/>
          <p:nvPr/>
        </p:nvSpPr>
        <p:spPr>
          <a:xfrm>
            <a:off x="6764113" y="5459890"/>
            <a:ext cx="221990" cy="17553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riangle 67">
            <a:extLst>
              <a:ext uri="{FF2B5EF4-FFF2-40B4-BE49-F238E27FC236}">
                <a16:creationId xmlns:a16="http://schemas.microsoft.com/office/drawing/2014/main" id="{77B29AB3-B5CA-BD40-A956-1CB5572771DB}"/>
              </a:ext>
            </a:extLst>
          </p:cNvPr>
          <p:cNvSpPr/>
          <p:nvPr/>
        </p:nvSpPr>
        <p:spPr>
          <a:xfrm>
            <a:off x="8159761" y="2824737"/>
            <a:ext cx="221990" cy="17553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riangle 74">
            <a:extLst>
              <a:ext uri="{FF2B5EF4-FFF2-40B4-BE49-F238E27FC236}">
                <a16:creationId xmlns:a16="http://schemas.microsoft.com/office/drawing/2014/main" id="{A0DD91B1-962C-3842-90FA-D15277066907}"/>
              </a:ext>
            </a:extLst>
          </p:cNvPr>
          <p:cNvSpPr/>
          <p:nvPr/>
        </p:nvSpPr>
        <p:spPr>
          <a:xfrm>
            <a:off x="8164402" y="3719030"/>
            <a:ext cx="221990" cy="17553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riangle 80">
            <a:extLst>
              <a:ext uri="{FF2B5EF4-FFF2-40B4-BE49-F238E27FC236}">
                <a16:creationId xmlns:a16="http://schemas.microsoft.com/office/drawing/2014/main" id="{EED8A76B-B17C-CD48-9651-CD5771D6AB6B}"/>
              </a:ext>
            </a:extLst>
          </p:cNvPr>
          <p:cNvSpPr/>
          <p:nvPr/>
        </p:nvSpPr>
        <p:spPr>
          <a:xfrm>
            <a:off x="8159761" y="4600727"/>
            <a:ext cx="221990" cy="17553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riangle 87">
            <a:extLst>
              <a:ext uri="{FF2B5EF4-FFF2-40B4-BE49-F238E27FC236}">
                <a16:creationId xmlns:a16="http://schemas.microsoft.com/office/drawing/2014/main" id="{C31E2345-43BC-8846-840A-C3E8E8AAA0B9}"/>
              </a:ext>
            </a:extLst>
          </p:cNvPr>
          <p:cNvSpPr/>
          <p:nvPr/>
        </p:nvSpPr>
        <p:spPr>
          <a:xfrm>
            <a:off x="8161139" y="5452031"/>
            <a:ext cx="221990" cy="17553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E3291FE-6EF5-8C45-B568-776AF55BA0A3}"/>
              </a:ext>
            </a:extLst>
          </p:cNvPr>
          <p:cNvSpPr/>
          <p:nvPr/>
        </p:nvSpPr>
        <p:spPr>
          <a:xfrm>
            <a:off x="291845" y="4100651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A42168D-9F6A-294C-A2C7-0478ED63601A}"/>
              </a:ext>
            </a:extLst>
          </p:cNvPr>
          <p:cNvSpPr txBox="1"/>
          <p:nvPr/>
        </p:nvSpPr>
        <p:spPr>
          <a:xfrm>
            <a:off x="578138" y="4032536"/>
            <a:ext cx="64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EB67D33-EF39-5344-B792-D086C0A39062}"/>
              </a:ext>
            </a:extLst>
          </p:cNvPr>
          <p:cNvSpPr/>
          <p:nvPr/>
        </p:nvSpPr>
        <p:spPr>
          <a:xfrm>
            <a:off x="291845" y="4638815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14EA92C-19CC-B14D-920E-A37BD8CC3C20}"/>
              </a:ext>
            </a:extLst>
          </p:cNvPr>
          <p:cNvSpPr txBox="1"/>
          <p:nvPr/>
        </p:nvSpPr>
        <p:spPr>
          <a:xfrm>
            <a:off x="576167" y="4532445"/>
            <a:ext cx="681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U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407892F-BFAD-7646-B83B-2FF405FEB85C}"/>
              </a:ext>
            </a:extLst>
          </p:cNvPr>
          <p:cNvSpPr txBox="1"/>
          <p:nvPr/>
        </p:nvSpPr>
        <p:spPr>
          <a:xfrm>
            <a:off x="566346" y="5067218"/>
            <a:ext cx="66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V</a:t>
            </a:r>
          </a:p>
        </p:txBody>
      </p:sp>
      <p:sp>
        <p:nvSpPr>
          <p:cNvPr id="109" name="Triangle 108">
            <a:extLst>
              <a:ext uri="{FF2B5EF4-FFF2-40B4-BE49-F238E27FC236}">
                <a16:creationId xmlns:a16="http://schemas.microsoft.com/office/drawing/2014/main" id="{DA6F83F3-0A9C-7247-A5F4-B954D19998AD}"/>
              </a:ext>
            </a:extLst>
          </p:cNvPr>
          <p:cNvSpPr/>
          <p:nvPr/>
        </p:nvSpPr>
        <p:spPr>
          <a:xfrm>
            <a:off x="266625" y="5148138"/>
            <a:ext cx="221990" cy="17553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D1F6F2-DCAE-634A-97C2-83FED668C1DB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4094979" y="3000272"/>
            <a:ext cx="4064782" cy="345427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E4F537C-52A4-EC45-974B-0DF8EE1104E1}"/>
              </a:ext>
            </a:extLst>
          </p:cNvPr>
          <p:cNvSpPr/>
          <p:nvPr/>
        </p:nvSpPr>
        <p:spPr>
          <a:xfrm>
            <a:off x="6878370" y="2114151"/>
            <a:ext cx="2778751" cy="1711868"/>
          </a:xfrm>
          <a:prstGeom prst="rect">
            <a:avLst/>
          </a:prstGeom>
          <a:noFill/>
          <a:ln w="508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0A7A466-AF8A-0C4B-B97E-C31E804C87DB}"/>
              </a:ext>
            </a:extLst>
          </p:cNvPr>
          <p:cNvSpPr/>
          <p:nvPr/>
        </p:nvSpPr>
        <p:spPr>
          <a:xfrm>
            <a:off x="2698223" y="5581648"/>
            <a:ext cx="2778751" cy="1711868"/>
          </a:xfrm>
          <a:prstGeom prst="rect">
            <a:avLst/>
          </a:prstGeom>
          <a:noFill/>
          <a:ln w="508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384CDC2-76E7-EE44-8E5F-07DDB3442B3D}"/>
                  </a:ext>
                </a:extLst>
              </p:cNvPr>
              <p:cNvSpPr/>
              <p:nvPr/>
            </p:nvSpPr>
            <p:spPr>
              <a:xfrm>
                <a:off x="2705857" y="6212019"/>
                <a:ext cx="645177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384CDC2-76E7-EE44-8E5F-07DDB3442B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57" y="6212019"/>
                <a:ext cx="645177" cy="523220"/>
              </a:xfrm>
              <a:prstGeom prst="rect">
                <a:avLst/>
              </a:prstGeom>
              <a:blipFill>
                <a:blip r:embed="rId5"/>
                <a:stretch>
                  <a:fillRect l="-5769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Rectangle 116">
            <a:extLst>
              <a:ext uri="{FF2B5EF4-FFF2-40B4-BE49-F238E27FC236}">
                <a16:creationId xmlns:a16="http://schemas.microsoft.com/office/drawing/2014/main" id="{F3445694-27A7-9541-9575-41F218CF1E1C}"/>
              </a:ext>
            </a:extLst>
          </p:cNvPr>
          <p:cNvSpPr/>
          <p:nvPr/>
        </p:nvSpPr>
        <p:spPr>
          <a:xfrm>
            <a:off x="1600613" y="6106089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999CD7-A1E6-7046-994B-8CD41B367C71}"/>
              </a:ext>
            </a:extLst>
          </p:cNvPr>
          <p:cNvSpPr txBox="1"/>
          <p:nvPr/>
        </p:nvSpPr>
        <p:spPr>
          <a:xfrm>
            <a:off x="118236" y="5996447"/>
            <a:ext cx="148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,B</a:t>
            </a:r>
            <a:r>
              <a:rPr lang="en-US" baseline="-25000" dirty="0"/>
              <a:t>2</a:t>
            </a:r>
            <a:r>
              <a:rPr lang="en-US" dirty="0"/>
              <a:t> contains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1BAA008B-CB27-D143-A26E-11BAC8C21741}"/>
                  </a:ext>
                </a:extLst>
              </p:cNvPr>
              <p:cNvSpPr/>
              <p:nvPr/>
            </p:nvSpPr>
            <p:spPr>
              <a:xfrm>
                <a:off x="9118802" y="2108777"/>
                <a:ext cx="65344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1BAA008B-CB27-D143-A26E-11BAC8C217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802" y="2108777"/>
                <a:ext cx="653449" cy="523220"/>
              </a:xfrm>
              <a:prstGeom prst="rect">
                <a:avLst/>
              </a:prstGeom>
              <a:blipFill>
                <a:blip r:embed="rId6"/>
                <a:stretch>
                  <a:fillRect l="-5769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741239-0225-2F4B-8CB7-0F5FCB1E1CD7}"/>
                  </a:ext>
                </a:extLst>
              </p:cNvPr>
              <p:cNvSpPr txBox="1"/>
              <p:nvPr/>
            </p:nvSpPr>
            <p:spPr>
              <a:xfrm>
                <a:off x="9719186" y="4213331"/>
                <a:ext cx="2435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Compute Diam(B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</m:t>
                    </m:r>
                  </m:oMath>
                </a14:m>
                <a:r>
                  <a:rPr lang="en-US" b="1" dirty="0"/>
                  <a:t>B</a:t>
                </a:r>
                <a:r>
                  <a:rPr lang="en-US" b="1" baseline="-25000" dirty="0"/>
                  <a:t>2</a:t>
                </a:r>
                <a:r>
                  <a:rPr lang="en-US" b="1" dirty="0"/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741239-0225-2F4B-8CB7-0F5FCB1E1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9186" y="4213331"/>
                <a:ext cx="2435667" cy="369332"/>
              </a:xfrm>
              <a:prstGeom prst="rect">
                <a:avLst/>
              </a:prstGeom>
              <a:blipFill>
                <a:blip r:embed="rId7"/>
                <a:stretch>
                  <a:fillRect l="-1554" t="-6667" r="-1036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3156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Approximation Algorithm [Mahdi </a:t>
                </a:r>
                <a:r>
                  <a:rPr lang="en-US" sz="2400" dirty="0" err="1"/>
                  <a:t>Imanparast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Seyed</a:t>
                </a:r>
                <a:r>
                  <a:rPr lang="en-US" sz="2400" dirty="0"/>
                  <a:t> Naser Hashmi, Ali </a:t>
                </a:r>
                <a:r>
                  <a:rPr lang="en-US" sz="2400" dirty="0" err="1"/>
                  <a:t>Mohades</a:t>
                </a:r>
                <a:r>
                  <a:rPr lang="en-US" sz="2400" dirty="0"/>
                  <a:t>].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Result</a:t>
                </a:r>
                <a:endParaRPr lang="en-US" dirty="0"/>
              </a:p>
              <a:p>
                <a:pPr lvl="1"/>
                <a:r>
                  <a:rPr lang="en-US" dirty="0"/>
                  <a:t> Compute Diam(B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</m:t>
                    </m:r>
                  </m:oMath>
                </a14:m>
                <a:r>
                  <a:rPr lang="en-US" dirty="0"/>
                  <a:t>B</a:t>
                </a:r>
                <a:r>
                  <a:rPr lang="en-US" baseline="-25000" dirty="0"/>
                  <a:t>2</a:t>
                </a:r>
                <a:r>
                  <a:rPr lang="en-US" dirty="0"/>
                  <a:t>) in brute force manner</a:t>
                </a:r>
              </a:p>
              <a:p>
                <a:pPr lvl="2"/>
                <a:r>
                  <a:rPr lang="en-US" sz="1800" dirty="0"/>
                  <a:t>(1+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1800" dirty="0"/>
                  <a:t>)-approximation for computing diameter for a point-set S in R</a:t>
                </a:r>
                <a:r>
                  <a:rPr lang="en-US" sz="1800" baseline="30000" dirty="0"/>
                  <a:t>d</a:t>
                </a:r>
              </a:p>
              <a:p>
                <a:pPr lvl="2"/>
                <a:r>
                  <a:rPr lang="en-US" sz="1800" dirty="0"/>
                  <a:t>Running time:  O(n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dirty="0"/>
                  <a:t>)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dirty="0"/>
              </a:p>
              <a:p>
                <a:pPr marL="914400" lvl="2" indent="0">
                  <a:buNone/>
                </a:pPr>
                <a:endParaRPr lang="en-US" sz="1800" baseline="30000" dirty="0"/>
              </a:p>
              <a:p>
                <a:pPr marL="914400" lvl="2" indent="0">
                  <a:buNone/>
                </a:pPr>
                <a:endParaRPr lang="en-US" sz="1800" dirty="0"/>
              </a:p>
              <a:p>
                <a:pPr marL="914400" lvl="2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3"/>
                <a:stretch>
                  <a:fillRect l="-724" t="-1630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78087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Approximation Algorithm [Mahdi </a:t>
                </a:r>
                <a:r>
                  <a:rPr lang="en-US" sz="2400" dirty="0" err="1"/>
                  <a:t>Imanparast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Seyed</a:t>
                </a:r>
                <a:r>
                  <a:rPr lang="en-US" sz="2400" dirty="0"/>
                  <a:t> Naser Hashmi, Ali </a:t>
                </a:r>
                <a:r>
                  <a:rPr lang="en-US" sz="2400" dirty="0" err="1"/>
                  <a:t>Mohades</a:t>
                </a:r>
                <a:r>
                  <a:rPr lang="en-US" sz="2400" dirty="0"/>
                  <a:t>].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Result</a:t>
                </a:r>
                <a:endParaRPr lang="en-US" dirty="0"/>
              </a:p>
              <a:p>
                <a:pPr lvl="1"/>
                <a:r>
                  <a:rPr lang="en-US" dirty="0"/>
                  <a:t> Compute Diam(B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</m:t>
                    </m:r>
                  </m:oMath>
                </a14:m>
                <a:r>
                  <a:rPr lang="en-US" dirty="0"/>
                  <a:t>B</a:t>
                </a:r>
                <a:r>
                  <a:rPr lang="en-US" baseline="-25000" dirty="0"/>
                  <a:t>2</a:t>
                </a:r>
                <a:r>
                  <a:rPr lang="en-US" dirty="0"/>
                  <a:t>) in brute force manner</a:t>
                </a:r>
              </a:p>
              <a:p>
                <a:pPr lvl="2"/>
                <a:r>
                  <a:rPr lang="en-US" sz="1800" dirty="0"/>
                  <a:t>(1+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1800" dirty="0"/>
                  <a:t>)-approximation for computing diameter for a point-set S in R</a:t>
                </a:r>
                <a:r>
                  <a:rPr lang="en-US" sz="1800" baseline="30000" dirty="0"/>
                  <a:t>d</a:t>
                </a:r>
              </a:p>
              <a:p>
                <a:pPr lvl="2"/>
                <a:r>
                  <a:rPr lang="en-US" sz="1800" dirty="0"/>
                  <a:t>Running time:  O(n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dirty="0"/>
                  <a:t>)</a:t>
                </a:r>
              </a:p>
              <a:p>
                <a:pPr lvl="2"/>
                <a:endParaRPr lang="en-US" sz="1800" dirty="0"/>
              </a:p>
              <a:p>
                <a:pPr marL="914400" lvl="2" indent="0">
                  <a:buNone/>
                </a:pPr>
                <a:endParaRPr lang="en-US" sz="1800" dirty="0"/>
              </a:p>
              <a:p>
                <a:pPr lvl="1"/>
                <a:r>
                  <a:rPr lang="en-US" dirty="0"/>
                  <a:t> Compute Diam(B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</m:t>
                    </m:r>
                  </m:oMath>
                </a14:m>
                <a:r>
                  <a:rPr lang="en-US" dirty="0"/>
                  <a:t>B</a:t>
                </a:r>
                <a:r>
                  <a:rPr lang="en-US" baseline="-25000" dirty="0"/>
                  <a:t>2</a:t>
                </a:r>
                <a:r>
                  <a:rPr lang="en-US" dirty="0"/>
                  <a:t>) by Chan’s recursive method</a:t>
                </a:r>
              </a:p>
              <a:p>
                <a:pPr lvl="2"/>
                <a:r>
                  <a:rPr lang="en-US" sz="1800" dirty="0"/>
                  <a:t>(1+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)-approximation for computing diameter for a point-set S in R</a:t>
                </a:r>
                <a:r>
                  <a:rPr lang="en-US" sz="1800" baseline="30000" dirty="0"/>
                  <a:t>d</a:t>
                </a:r>
              </a:p>
              <a:p>
                <a:pPr lvl="2"/>
                <a:r>
                  <a:rPr lang="en-US" sz="1800" dirty="0"/>
                  <a:t>Running time:  O(n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sz="1800" dirty="0"/>
                  <a:t>)</a:t>
                </a:r>
              </a:p>
              <a:p>
                <a:pPr lvl="2"/>
                <a:endParaRPr lang="en-US" sz="18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dirty="0"/>
              </a:p>
              <a:p>
                <a:pPr marL="914400" lvl="2" indent="0">
                  <a:buNone/>
                </a:pPr>
                <a:endParaRPr lang="en-US" sz="1800" baseline="30000" dirty="0"/>
              </a:p>
              <a:p>
                <a:pPr marL="914400" lvl="2" indent="0">
                  <a:buNone/>
                </a:pPr>
                <a:endParaRPr lang="en-US" sz="1800" dirty="0"/>
              </a:p>
              <a:p>
                <a:pPr marL="914400" lvl="2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3"/>
                <a:stretch>
                  <a:fillRect l="-724" t="-1630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4404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/>
          </a:bodyPr>
          <a:lstStyle/>
          <a:p>
            <a:r>
              <a:rPr lang="en-US" sz="2400" dirty="0"/>
              <a:t>Approximation Algorithm [Mahdi </a:t>
            </a:r>
            <a:r>
              <a:rPr lang="en-US" sz="2400" dirty="0" err="1"/>
              <a:t>Imanparast</a:t>
            </a:r>
            <a:r>
              <a:rPr lang="en-US" sz="2400" dirty="0"/>
              <a:t>, </a:t>
            </a:r>
            <a:r>
              <a:rPr lang="en-US" sz="2400" dirty="0" err="1"/>
              <a:t>Seyed</a:t>
            </a:r>
            <a:r>
              <a:rPr lang="en-US" sz="2400" dirty="0"/>
              <a:t> Naser Hashmi, Ali </a:t>
            </a:r>
            <a:r>
              <a:rPr lang="en-US" sz="2400" dirty="0" err="1"/>
              <a:t>Mohades</a:t>
            </a:r>
            <a:r>
              <a:rPr lang="en-US" sz="2400" dirty="0"/>
              <a:t>].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pPr marL="914400" lvl="2" indent="0">
              <a:buNone/>
            </a:pPr>
            <a:endParaRPr lang="en-US" sz="1800" baseline="30000" dirty="0"/>
          </a:p>
          <a:p>
            <a:pPr marL="914400" lvl="2" indent="0">
              <a:buNone/>
            </a:pPr>
            <a:endParaRPr lang="en-US" sz="1800" dirty="0"/>
          </a:p>
          <a:p>
            <a:pPr marL="914400" lvl="2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3EA0FD-63B7-954D-9FB3-A5AE06EC0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361" y="2382252"/>
            <a:ext cx="8321277" cy="355431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F691AD-E907-D049-A6B1-9602F0132094}"/>
              </a:ext>
            </a:extLst>
          </p:cNvPr>
          <p:cNvCxnSpPr>
            <a:cxnSpLocks/>
          </p:cNvCxnSpPr>
          <p:nvPr/>
        </p:nvCxnSpPr>
        <p:spPr>
          <a:xfrm>
            <a:off x="2273968" y="4247147"/>
            <a:ext cx="6833937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55D59D-4C83-8340-8D36-DD98957D1B9C}"/>
              </a:ext>
            </a:extLst>
          </p:cNvPr>
          <p:cNvCxnSpPr>
            <a:cxnSpLocks/>
          </p:cNvCxnSpPr>
          <p:nvPr/>
        </p:nvCxnSpPr>
        <p:spPr>
          <a:xfrm>
            <a:off x="2273968" y="5843336"/>
            <a:ext cx="6833937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B5D282-4C27-C746-8093-CD2517A1C2B3}"/>
              </a:ext>
            </a:extLst>
          </p:cNvPr>
          <p:cNvCxnSpPr>
            <a:cxnSpLocks/>
          </p:cNvCxnSpPr>
          <p:nvPr/>
        </p:nvCxnSpPr>
        <p:spPr>
          <a:xfrm>
            <a:off x="2273968" y="5614736"/>
            <a:ext cx="0" cy="228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36903B-4D7A-8E40-BED7-E2B5CAE481E8}"/>
              </a:ext>
            </a:extLst>
          </p:cNvPr>
          <p:cNvCxnSpPr>
            <a:cxnSpLocks/>
          </p:cNvCxnSpPr>
          <p:nvPr/>
        </p:nvCxnSpPr>
        <p:spPr>
          <a:xfrm>
            <a:off x="9079831" y="5614736"/>
            <a:ext cx="0" cy="228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2AC964-5F3F-D240-B2E0-A7C474A969AF}"/>
              </a:ext>
            </a:extLst>
          </p:cNvPr>
          <p:cNvCxnSpPr>
            <a:cxnSpLocks/>
          </p:cNvCxnSpPr>
          <p:nvPr/>
        </p:nvCxnSpPr>
        <p:spPr>
          <a:xfrm>
            <a:off x="2273968" y="4018547"/>
            <a:ext cx="0" cy="228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8CA357-77D2-094B-A2DA-D9E8EF30B644}"/>
              </a:ext>
            </a:extLst>
          </p:cNvPr>
          <p:cNvCxnSpPr>
            <a:cxnSpLocks/>
          </p:cNvCxnSpPr>
          <p:nvPr/>
        </p:nvCxnSpPr>
        <p:spPr>
          <a:xfrm>
            <a:off x="9079831" y="4045109"/>
            <a:ext cx="0" cy="228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2755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/>
          </a:bodyPr>
          <a:lstStyle/>
          <a:p>
            <a:r>
              <a:rPr lang="en-US" sz="2400" dirty="0"/>
              <a:t>Approximation Algorithm [Mahdi </a:t>
            </a:r>
            <a:r>
              <a:rPr lang="en-US" sz="2400" dirty="0" err="1"/>
              <a:t>Imanparast</a:t>
            </a:r>
            <a:r>
              <a:rPr lang="en-US" sz="2400" dirty="0"/>
              <a:t>, </a:t>
            </a:r>
            <a:r>
              <a:rPr lang="en-US" sz="2400" dirty="0" err="1"/>
              <a:t>Seyed</a:t>
            </a:r>
            <a:r>
              <a:rPr lang="en-US" sz="2400" dirty="0"/>
              <a:t> Naser Hashmi, Ali </a:t>
            </a:r>
            <a:r>
              <a:rPr lang="en-US" sz="2400" dirty="0" err="1"/>
              <a:t>Mohades</a:t>
            </a:r>
            <a:r>
              <a:rPr lang="en-US" sz="2400" dirty="0"/>
              <a:t>].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dirty="0"/>
              <a:t>Open question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double rounding technique might </a:t>
            </a:r>
            <a:r>
              <a:rPr lang="en-US"/>
              <a:t>apply to various </a:t>
            </a:r>
            <a:r>
              <a:rPr lang="en-US" dirty="0"/>
              <a:t>distance computing algorithms.  E.g. computing nearest neighbor</a:t>
            </a:r>
          </a:p>
          <a:p>
            <a:pPr marL="914400" lvl="2" indent="0">
              <a:buNone/>
            </a:pPr>
            <a:endParaRPr lang="en-US" sz="1800" baseline="30000" dirty="0"/>
          </a:p>
          <a:p>
            <a:pPr marL="914400" lvl="2" indent="0">
              <a:buNone/>
            </a:pPr>
            <a:endParaRPr lang="en-US" sz="1800" dirty="0"/>
          </a:p>
          <a:p>
            <a:pPr marL="914400" lvl="2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410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/>
          </a:bodyPr>
          <a:lstStyle/>
          <a:p>
            <a:r>
              <a:rPr lang="en-US" sz="2400" dirty="0"/>
              <a:t>Brute force</a:t>
            </a:r>
          </a:p>
          <a:p>
            <a:pPr lvl="1"/>
            <a:endParaRPr lang="en-US" sz="2000" dirty="0"/>
          </a:p>
          <a:p>
            <a:pPr lvl="1"/>
            <a:r>
              <a:rPr lang="en-US" dirty="0"/>
              <a:t>Iterate through O(n</a:t>
            </a:r>
            <a:r>
              <a:rPr lang="en-US" baseline="30000" dirty="0"/>
              <a:t>2</a:t>
            </a:r>
            <a:r>
              <a:rPr lang="en-US" dirty="0"/>
              <a:t>) pair (p, q) and maintain maximal ||p - q||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dirty="0"/>
              <a:t>Takes O(d*n</a:t>
            </a:r>
            <a:r>
              <a:rPr lang="en-US" baseline="30000" dirty="0"/>
              <a:t>2</a:t>
            </a:r>
            <a:r>
              <a:rPr lang="en-US" dirty="0"/>
              <a:t>) time, not practical in higher dimensions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704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2-approximation</a:t>
                </a:r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/>
                  <a:t>Pick any point p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S, find D*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2000" dirty="0"/>
                  <a:t> (||p - q||)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lvl="1"/>
                <a:r>
                  <a:rPr lang="en-US" sz="2000" dirty="0"/>
                  <a:t>D* &lt;= D(S) &lt;= 2D*,  D* is a 2-approximation of diameter of set S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lvl="1"/>
                <a:r>
                  <a:rPr lang="en-US" sz="2000" dirty="0">
                    <a:solidFill>
                      <a:prstClr val="black"/>
                    </a:solidFill>
                  </a:rPr>
                  <a:t>Time complexity O(d*n)</a:t>
                </a:r>
              </a:p>
              <a:p>
                <a:pPr lvl="1"/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202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2-approximation</a:t>
                </a:r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/>
                  <a:t>Pick any point p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S, find D*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2000" dirty="0"/>
                  <a:t> (||p - q||)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lvl="1"/>
                <a:r>
                  <a:rPr lang="en-US" sz="2000" dirty="0"/>
                  <a:t>D* &lt;= D(S) &lt;= 2D*,  D* is a 2-approximation of diameter of set S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lvl="1"/>
                <a:r>
                  <a:rPr lang="en-US" sz="2000" dirty="0">
                    <a:solidFill>
                      <a:prstClr val="black"/>
                    </a:solidFill>
                  </a:rPr>
                  <a:t>Time complexity O(d*n)</a:t>
                </a:r>
              </a:p>
              <a:p>
                <a:pPr lvl="1"/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DB85C78D-41BC-3648-AB1F-8B64700E07DB}"/>
              </a:ext>
            </a:extLst>
          </p:cNvPr>
          <p:cNvSpPr/>
          <p:nvPr/>
        </p:nvSpPr>
        <p:spPr>
          <a:xfrm>
            <a:off x="4002156" y="3635375"/>
            <a:ext cx="3339549" cy="3063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C14A98-6B97-834B-A9F1-A48052537DD6}"/>
              </a:ext>
            </a:extLst>
          </p:cNvPr>
          <p:cNvSpPr/>
          <p:nvPr/>
        </p:nvSpPr>
        <p:spPr>
          <a:xfrm>
            <a:off x="5592417" y="5101172"/>
            <a:ext cx="159027" cy="171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4CBD5A-04A9-6042-815E-0B83F33753A9}"/>
              </a:ext>
            </a:extLst>
          </p:cNvPr>
          <p:cNvSpPr/>
          <p:nvPr/>
        </p:nvSpPr>
        <p:spPr>
          <a:xfrm>
            <a:off x="7182678" y="4604216"/>
            <a:ext cx="159027" cy="171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B6118A-DBDF-0E45-A885-966F5F543A77}"/>
              </a:ext>
            </a:extLst>
          </p:cNvPr>
          <p:cNvSpPr/>
          <p:nvPr/>
        </p:nvSpPr>
        <p:spPr>
          <a:xfrm>
            <a:off x="5531822" y="5167313"/>
            <a:ext cx="4267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306F28-60A3-7843-8330-86544B4619A1}"/>
              </a:ext>
            </a:extLst>
          </p:cNvPr>
          <p:cNvSpPr/>
          <p:nvPr/>
        </p:nvSpPr>
        <p:spPr>
          <a:xfrm>
            <a:off x="7320866" y="4129128"/>
            <a:ext cx="4267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B053D3-80E8-3440-831B-A94014429660}"/>
              </a:ext>
            </a:extLst>
          </p:cNvPr>
          <p:cNvCxnSpPr>
            <a:cxnSpLocks/>
          </p:cNvCxnSpPr>
          <p:nvPr/>
        </p:nvCxnSpPr>
        <p:spPr>
          <a:xfrm flipV="1">
            <a:off x="5745182" y="4742389"/>
            <a:ext cx="1437496" cy="39185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F6D8DF-6D2B-7148-988A-5C2845D90FA9}"/>
              </a:ext>
            </a:extLst>
          </p:cNvPr>
          <p:cNvSpPr txBox="1"/>
          <p:nvPr/>
        </p:nvSpPr>
        <p:spPr>
          <a:xfrm>
            <a:off x="6350879" y="461516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D*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9875F6-15DB-5649-B24A-510BE4EA39ED}"/>
              </a:ext>
            </a:extLst>
          </p:cNvPr>
          <p:cNvSpPr/>
          <p:nvPr/>
        </p:nvSpPr>
        <p:spPr>
          <a:xfrm>
            <a:off x="5228437" y="4238146"/>
            <a:ext cx="159027" cy="171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FEAA10-BBE5-7A41-8E2B-D67E91C0E6EC}"/>
              </a:ext>
            </a:extLst>
          </p:cNvPr>
          <p:cNvSpPr/>
          <p:nvPr/>
        </p:nvSpPr>
        <p:spPr>
          <a:xfrm>
            <a:off x="4522078" y="4553266"/>
            <a:ext cx="159027" cy="171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CD748A-8868-994A-8C7A-C5C9738E7DAB}"/>
              </a:ext>
            </a:extLst>
          </p:cNvPr>
          <p:cNvSpPr/>
          <p:nvPr/>
        </p:nvSpPr>
        <p:spPr>
          <a:xfrm>
            <a:off x="4527898" y="5813644"/>
            <a:ext cx="159027" cy="171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EDE082E-B04B-684A-8239-5429B84B2B7F}"/>
              </a:ext>
            </a:extLst>
          </p:cNvPr>
          <p:cNvSpPr/>
          <p:nvPr/>
        </p:nvSpPr>
        <p:spPr>
          <a:xfrm>
            <a:off x="5387464" y="3762582"/>
            <a:ext cx="159027" cy="171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9D50732-EA33-EF4B-AC71-95FFA566EB88}"/>
              </a:ext>
            </a:extLst>
          </p:cNvPr>
          <p:cNvSpPr/>
          <p:nvPr/>
        </p:nvSpPr>
        <p:spPr>
          <a:xfrm>
            <a:off x="5066676" y="5101172"/>
            <a:ext cx="159027" cy="171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CABEAD-9293-D041-A67A-9FEA271BCF4E}"/>
              </a:ext>
            </a:extLst>
          </p:cNvPr>
          <p:cNvSpPr/>
          <p:nvPr/>
        </p:nvSpPr>
        <p:spPr>
          <a:xfrm>
            <a:off x="6909737" y="5645716"/>
            <a:ext cx="159027" cy="171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70B29C4-1824-2241-8A46-5FFECA0CB8CC}"/>
              </a:ext>
            </a:extLst>
          </p:cNvPr>
          <p:cNvSpPr/>
          <p:nvPr/>
        </p:nvSpPr>
        <p:spPr>
          <a:xfrm>
            <a:off x="6384416" y="6321632"/>
            <a:ext cx="159027" cy="171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3458BAB-0D57-E640-8CAF-D5AD0331394F}"/>
              </a:ext>
            </a:extLst>
          </p:cNvPr>
          <p:cNvSpPr/>
          <p:nvPr/>
        </p:nvSpPr>
        <p:spPr>
          <a:xfrm>
            <a:off x="5937703" y="4440286"/>
            <a:ext cx="159027" cy="171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5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/>
          </a:bodyPr>
          <a:lstStyle/>
          <a:p>
            <a:r>
              <a:rPr lang="en-US" sz="2400" dirty="0"/>
              <a:t>grid</a:t>
            </a:r>
          </a:p>
          <a:p>
            <a:pPr lvl="1"/>
            <a:r>
              <a:rPr lang="en-US" sz="2000" dirty="0"/>
              <a:t>Decompose space into net of grids</a:t>
            </a:r>
          </a:p>
          <a:p>
            <a:pPr lvl="1"/>
            <a:r>
              <a:rPr lang="en-US" sz="2000" dirty="0"/>
              <a:t>Rounding points into grid points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77CC67-3A67-FC42-88ED-18BD873F460D}"/>
              </a:ext>
            </a:extLst>
          </p:cNvPr>
          <p:cNvSpPr/>
          <p:nvPr/>
        </p:nvSpPr>
        <p:spPr>
          <a:xfrm>
            <a:off x="4044770" y="421119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AA203B-BA7B-674E-83B0-7779A082F3D4}"/>
              </a:ext>
            </a:extLst>
          </p:cNvPr>
          <p:cNvSpPr/>
          <p:nvPr/>
        </p:nvSpPr>
        <p:spPr>
          <a:xfrm>
            <a:off x="4193861" y="477191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ADA303-9450-1347-A677-7291EE17642F}"/>
              </a:ext>
            </a:extLst>
          </p:cNvPr>
          <p:cNvSpPr/>
          <p:nvPr/>
        </p:nvSpPr>
        <p:spPr>
          <a:xfrm>
            <a:off x="3829103" y="496604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FFE137-35AA-1849-89AC-F561B7FD32CB}"/>
              </a:ext>
            </a:extLst>
          </p:cNvPr>
          <p:cNvSpPr/>
          <p:nvPr/>
        </p:nvSpPr>
        <p:spPr>
          <a:xfrm>
            <a:off x="5614920" y="447471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605B34-EA83-7343-A295-7CD646309351}"/>
              </a:ext>
            </a:extLst>
          </p:cNvPr>
          <p:cNvSpPr/>
          <p:nvPr/>
        </p:nvSpPr>
        <p:spPr>
          <a:xfrm>
            <a:off x="4542110" y="487688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B9E61A-7F58-264B-8175-615C42C353DE}"/>
              </a:ext>
            </a:extLst>
          </p:cNvPr>
          <p:cNvSpPr/>
          <p:nvPr/>
        </p:nvSpPr>
        <p:spPr>
          <a:xfrm>
            <a:off x="6290631" y="524343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4AC53B-CA22-E44C-B5FD-81D4A627BF60}"/>
              </a:ext>
            </a:extLst>
          </p:cNvPr>
          <p:cNvSpPr/>
          <p:nvPr/>
        </p:nvSpPr>
        <p:spPr>
          <a:xfrm>
            <a:off x="4383057" y="3803427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EA1AB3-B910-A44D-B290-A351D1B39E62}"/>
              </a:ext>
            </a:extLst>
          </p:cNvPr>
          <p:cNvSpPr/>
          <p:nvPr/>
        </p:nvSpPr>
        <p:spPr>
          <a:xfrm>
            <a:off x="6273101" y="326554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D41D7FF-3280-5D4F-839A-1811FEC4EEA8}"/>
              </a:ext>
            </a:extLst>
          </p:cNvPr>
          <p:cNvSpPr/>
          <p:nvPr/>
        </p:nvSpPr>
        <p:spPr>
          <a:xfrm>
            <a:off x="6422192" y="382627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F6454B3-4067-8D41-A707-3B9BCA5553CC}"/>
              </a:ext>
            </a:extLst>
          </p:cNvPr>
          <p:cNvSpPr/>
          <p:nvPr/>
        </p:nvSpPr>
        <p:spPr>
          <a:xfrm>
            <a:off x="6057434" y="402039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7136A6A-6562-D64E-8E3F-95B8A9B1641B}"/>
              </a:ext>
            </a:extLst>
          </p:cNvPr>
          <p:cNvSpPr/>
          <p:nvPr/>
        </p:nvSpPr>
        <p:spPr>
          <a:xfrm>
            <a:off x="8097058" y="310900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C05A8D1-2B35-F44A-832D-26694E2F8681}"/>
              </a:ext>
            </a:extLst>
          </p:cNvPr>
          <p:cNvSpPr/>
          <p:nvPr/>
        </p:nvSpPr>
        <p:spPr>
          <a:xfrm>
            <a:off x="6770441" y="393124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918DFA-C64B-8C40-9BED-3D7BAEDFB9EE}"/>
              </a:ext>
            </a:extLst>
          </p:cNvPr>
          <p:cNvSpPr/>
          <p:nvPr/>
        </p:nvSpPr>
        <p:spPr>
          <a:xfrm>
            <a:off x="7250600" y="549276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F24F51-BB44-BF40-99DF-8BC28E335278}"/>
              </a:ext>
            </a:extLst>
          </p:cNvPr>
          <p:cNvSpPr/>
          <p:nvPr/>
        </p:nvSpPr>
        <p:spPr>
          <a:xfrm>
            <a:off x="7092636" y="508169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1E9E8A-68EC-994B-9F7A-00C3DD0DD70E}"/>
              </a:ext>
            </a:extLst>
          </p:cNvPr>
          <p:cNvSpPr/>
          <p:nvPr/>
        </p:nvSpPr>
        <p:spPr>
          <a:xfrm>
            <a:off x="3905553" y="536422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370A39-776A-2C4B-90B1-0DE2366ED76C}"/>
              </a:ext>
            </a:extLst>
          </p:cNvPr>
          <p:cNvSpPr/>
          <p:nvPr/>
        </p:nvSpPr>
        <p:spPr>
          <a:xfrm>
            <a:off x="7981922" y="553461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22E27CA-3E5C-1D4C-89BA-D79BD14A4AD0}"/>
              </a:ext>
            </a:extLst>
          </p:cNvPr>
          <p:cNvSpPr/>
          <p:nvPr/>
        </p:nvSpPr>
        <p:spPr>
          <a:xfrm>
            <a:off x="4314180" y="538433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C7B9CF3-3252-BF4C-848B-AE5105A0740A}"/>
              </a:ext>
            </a:extLst>
          </p:cNvPr>
          <p:cNvSpPr/>
          <p:nvPr/>
        </p:nvSpPr>
        <p:spPr>
          <a:xfrm>
            <a:off x="5148511" y="553461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2B71C3F-8171-1947-93A7-04B895E187ED}"/>
              </a:ext>
            </a:extLst>
          </p:cNvPr>
          <p:cNvSpPr/>
          <p:nvPr/>
        </p:nvSpPr>
        <p:spPr>
          <a:xfrm>
            <a:off x="3924420" y="611907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420F8DA-0DEA-6F49-898F-6CB5A71E5B58}"/>
              </a:ext>
            </a:extLst>
          </p:cNvPr>
          <p:cNvSpPr/>
          <p:nvPr/>
        </p:nvSpPr>
        <p:spPr>
          <a:xfrm>
            <a:off x="5816090" y="332592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012A15D-94A4-FE47-A6D8-0067615DD2BD}"/>
              </a:ext>
            </a:extLst>
          </p:cNvPr>
          <p:cNvSpPr/>
          <p:nvPr/>
        </p:nvSpPr>
        <p:spPr>
          <a:xfrm>
            <a:off x="4743280" y="3728097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D147BE4-1659-9143-BBF7-169F90FEC61A}"/>
              </a:ext>
            </a:extLst>
          </p:cNvPr>
          <p:cNvSpPr/>
          <p:nvPr/>
        </p:nvSpPr>
        <p:spPr>
          <a:xfrm>
            <a:off x="6491801" y="409464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C96B4E4-7787-5A42-AED9-D1D82BC0A4AE}"/>
              </a:ext>
            </a:extLst>
          </p:cNvPr>
          <p:cNvSpPr/>
          <p:nvPr/>
        </p:nvSpPr>
        <p:spPr>
          <a:xfrm>
            <a:off x="4838597" y="428876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C10AA84-A96C-F349-AB11-C28D5847AA15}"/>
              </a:ext>
            </a:extLst>
          </p:cNvPr>
          <p:cNvSpPr/>
          <p:nvPr/>
        </p:nvSpPr>
        <p:spPr>
          <a:xfrm>
            <a:off x="7257562" y="307142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971B046-1339-EC40-A594-986F1E91F276}"/>
              </a:ext>
            </a:extLst>
          </p:cNvPr>
          <p:cNvSpPr/>
          <p:nvPr/>
        </p:nvSpPr>
        <p:spPr>
          <a:xfrm>
            <a:off x="6612826" y="306498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54FEE27-F135-1C45-A5E0-2EA4A7D5BA18}"/>
              </a:ext>
            </a:extLst>
          </p:cNvPr>
          <p:cNvSpPr/>
          <p:nvPr/>
        </p:nvSpPr>
        <p:spPr>
          <a:xfrm>
            <a:off x="6961075" y="350278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D1D881B-C8E3-8445-860F-9927F4AFC389}"/>
              </a:ext>
            </a:extLst>
          </p:cNvPr>
          <p:cNvSpPr/>
          <p:nvPr/>
        </p:nvSpPr>
        <p:spPr>
          <a:xfrm>
            <a:off x="7066928" y="417031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22C48BC-0411-8943-BA15-4452EC9D5306}"/>
              </a:ext>
            </a:extLst>
          </p:cNvPr>
          <p:cNvSpPr/>
          <p:nvPr/>
        </p:nvSpPr>
        <p:spPr>
          <a:xfrm>
            <a:off x="5588160" y="383337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36AEC4E-7151-F141-A7B4-E6F59C0915E9}"/>
              </a:ext>
            </a:extLst>
          </p:cNvPr>
          <p:cNvSpPr/>
          <p:nvPr/>
        </p:nvSpPr>
        <p:spPr>
          <a:xfrm>
            <a:off x="6555525" y="485593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491865-EC47-C74B-9BF1-3BE1B01D0D12}"/>
              </a:ext>
            </a:extLst>
          </p:cNvPr>
          <p:cNvSpPr/>
          <p:nvPr/>
        </p:nvSpPr>
        <p:spPr>
          <a:xfrm>
            <a:off x="5614920" y="447471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CE08448-B36A-1340-8B9C-79F3D865CAF7}"/>
              </a:ext>
            </a:extLst>
          </p:cNvPr>
          <p:cNvSpPr/>
          <p:nvPr/>
        </p:nvSpPr>
        <p:spPr>
          <a:xfrm>
            <a:off x="4542110" y="487688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3522489-04D8-3141-8701-6005F4EF1DE3}"/>
              </a:ext>
            </a:extLst>
          </p:cNvPr>
          <p:cNvSpPr/>
          <p:nvPr/>
        </p:nvSpPr>
        <p:spPr>
          <a:xfrm>
            <a:off x="6290631" y="524343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7980350-F7E0-AC4A-A9D0-804B23B064C3}"/>
              </a:ext>
            </a:extLst>
          </p:cNvPr>
          <p:cNvSpPr/>
          <p:nvPr/>
        </p:nvSpPr>
        <p:spPr>
          <a:xfrm>
            <a:off x="5490997" y="583040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57B741C-5F14-DB49-A641-F638E6CEC6BE}"/>
              </a:ext>
            </a:extLst>
          </p:cNvPr>
          <p:cNvSpPr/>
          <p:nvPr/>
        </p:nvSpPr>
        <p:spPr>
          <a:xfrm>
            <a:off x="6422192" y="382627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21F4DEA-F352-0040-A3B6-B2A605F3A54D}"/>
              </a:ext>
            </a:extLst>
          </p:cNvPr>
          <p:cNvSpPr/>
          <p:nvPr/>
        </p:nvSpPr>
        <p:spPr>
          <a:xfrm>
            <a:off x="6057434" y="402039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CCC64EE-F63E-CC41-8DBC-21BD23AE6BF0}"/>
              </a:ext>
            </a:extLst>
          </p:cNvPr>
          <p:cNvSpPr/>
          <p:nvPr/>
        </p:nvSpPr>
        <p:spPr>
          <a:xfrm>
            <a:off x="6770441" y="393124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41EF7C-AEDC-FA44-98DA-32036C69C7EA}"/>
              </a:ext>
            </a:extLst>
          </p:cNvPr>
          <p:cNvSpPr/>
          <p:nvPr/>
        </p:nvSpPr>
        <p:spPr>
          <a:xfrm>
            <a:off x="7092636" y="508169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A8787F6-70D8-BE4E-902C-59AD9BDC3D1A}"/>
              </a:ext>
            </a:extLst>
          </p:cNvPr>
          <p:cNvSpPr/>
          <p:nvPr/>
        </p:nvSpPr>
        <p:spPr>
          <a:xfrm>
            <a:off x="5053194" y="499820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8C12BF7-5AEB-1D44-B556-1AB928D3F09B}"/>
              </a:ext>
            </a:extLst>
          </p:cNvPr>
          <p:cNvSpPr/>
          <p:nvPr/>
        </p:nvSpPr>
        <p:spPr>
          <a:xfrm>
            <a:off x="6195245" y="609930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686A014-1F55-9D45-A7C4-18A66F596624}"/>
              </a:ext>
            </a:extLst>
          </p:cNvPr>
          <p:cNvSpPr/>
          <p:nvPr/>
        </p:nvSpPr>
        <p:spPr>
          <a:xfrm>
            <a:off x="6952643" y="460842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96CA428-4E3F-C747-94E0-C1F74A7750B3}"/>
              </a:ext>
            </a:extLst>
          </p:cNvPr>
          <p:cNvSpPr/>
          <p:nvPr/>
        </p:nvSpPr>
        <p:spPr>
          <a:xfrm>
            <a:off x="5879833" y="501059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13FD760-66C5-AB43-8484-D7F8693A719E}"/>
              </a:ext>
            </a:extLst>
          </p:cNvPr>
          <p:cNvSpPr/>
          <p:nvPr/>
        </p:nvSpPr>
        <p:spPr>
          <a:xfrm>
            <a:off x="7855232" y="513972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A18DA97-573A-B541-954A-1960F2EDAC5D}"/>
              </a:ext>
            </a:extLst>
          </p:cNvPr>
          <p:cNvSpPr/>
          <p:nvPr/>
        </p:nvSpPr>
        <p:spPr>
          <a:xfrm>
            <a:off x="5975150" y="557126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03598E4-03B7-4B45-830D-50767F75F105}"/>
              </a:ext>
            </a:extLst>
          </p:cNvPr>
          <p:cNvSpPr/>
          <p:nvPr/>
        </p:nvSpPr>
        <p:spPr>
          <a:xfrm>
            <a:off x="7759915" y="395998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48C5AB6-8A3B-7249-9890-4392C51FDC97}"/>
              </a:ext>
            </a:extLst>
          </p:cNvPr>
          <p:cNvSpPr/>
          <p:nvPr/>
        </p:nvSpPr>
        <p:spPr>
          <a:xfrm>
            <a:off x="7395157" y="415410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988070D-AADF-7743-8A8D-6A6DC944C35E}"/>
              </a:ext>
            </a:extLst>
          </p:cNvPr>
          <p:cNvSpPr/>
          <p:nvPr/>
        </p:nvSpPr>
        <p:spPr>
          <a:xfrm>
            <a:off x="8108164" y="406495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DC5760C-558B-1044-9E50-337522AEE99F}"/>
              </a:ext>
            </a:extLst>
          </p:cNvPr>
          <p:cNvSpPr/>
          <p:nvPr/>
        </p:nvSpPr>
        <p:spPr>
          <a:xfrm>
            <a:off x="7823834" y="469914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E69BF8D-71CD-2B42-BAC0-1ED2ED2801FF}"/>
              </a:ext>
            </a:extLst>
          </p:cNvPr>
          <p:cNvSpPr/>
          <p:nvPr/>
        </p:nvSpPr>
        <p:spPr>
          <a:xfrm>
            <a:off x="6724713" y="511586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3DCBC95-D67F-FB41-8DE7-E8C557A0B5FA}"/>
              </a:ext>
            </a:extLst>
          </p:cNvPr>
          <p:cNvSpPr/>
          <p:nvPr/>
        </p:nvSpPr>
        <p:spPr>
          <a:xfrm>
            <a:off x="7627302" y="564716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70A0128-1FA0-C041-9F73-8D24C1A25DFE}"/>
              </a:ext>
            </a:extLst>
          </p:cNvPr>
          <p:cNvSpPr/>
          <p:nvPr/>
        </p:nvSpPr>
        <p:spPr>
          <a:xfrm>
            <a:off x="6760328" y="569586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71357EC-93F1-204B-97A9-DA70914B9B98}"/>
              </a:ext>
            </a:extLst>
          </p:cNvPr>
          <p:cNvCxnSpPr>
            <a:cxnSpLocks/>
            <a:stCxn id="23" idx="7"/>
            <a:endCxn id="15" idx="3"/>
          </p:cNvCxnSpPr>
          <p:nvPr/>
        </p:nvCxnSpPr>
        <p:spPr>
          <a:xfrm flipV="1">
            <a:off x="4087136" y="3274693"/>
            <a:ext cx="4037840" cy="287281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B18B2D2-030E-024E-B446-A8F6AA286D6E}"/>
              </a:ext>
            </a:extLst>
          </p:cNvPr>
          <p:cNvSpPr/>
          <p:nvPr/>
        </p:nvSpPr>
        <p:spPr>
          <a:xfrm>
            <a:off x="5768694" y="4484874"/>
            <a:ext cx="8771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D(S)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15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3224</Words>
  <Application>Microsoft Macintosh PowerPoint</Application>
  <PresentationFormat>Widescreen</PresentationFormat>
  <Paragraphs>495</Paragraphs>
  <Slides>56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Office Theme</vt:lpstr>
      <vt:lpstr>Big Data</vt:lpstr>
      <vt:lpstr>PowerPoint Presentation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En Lin</dc:creator>
  <cp:lastModifiedBy>En Lin</cp:lastModifiedBy>
  <cp:revision>331</cp:revision>
  <dcterms:created xsi:type="dcterms:W3CDTF">2019-12-02T21:54:35Z</dcterms:created>
  <dcterms:modified xsi:type="dcterms:W3CDTF">2019-12-03T18:25:01Z</dcterms:modified>
</cp:coreProperties>
</file>