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386E2-7910-E7C4-90D1-FF87C5E7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6914C1-EEEB-8B61-D2B8-28ECFBFA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F9DEB-7DBE-8F60-264D-707562A6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9C9D0-E36D-1630-D1AE-B1A0E4A0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D4A86-6D08-8AA1-89E2-5C219BE0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03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71B2C-836D-8C78-1523-27DE3E07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66D99-154A-997C-36AD-74234C6C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C95A5-8956-40C2-3E8B-77B7A25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84069-BBA2-42BA-C9BB-30FE31FE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BBD81-D0B4-4E95-BEF2-6A9CEBC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6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39E7B-CA4C-D5F6-FEA2-229E4D6C1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7F71F-0C62-8C1A-8281-EE8D574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81B05-7750-96AC-E9DC-5DB1FA08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455E7-1D58-6E63-F987-C9702D31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84DD0-DC38-4A57-2EA7-E55AB153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3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D41DF-3840-CA1B-44C9-D05215C5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3F81E-988D-B99B-5958-9C671EAA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E63DC-2318-6527-7E96-B319DFE8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3F663-10A1-C920-E82E-9D7EFEFD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51524-36F6-D9D5-77E5-33FF5D86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212E7-4A87-6BF8-2ADD-506FE2EB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DC687-12CD-C9CB-3E63-315C646C4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DE136-CCEC-9924-B6C6-B72440FA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F4F51-67DE-6E94-9B5B-829F787C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D28C2-9D39-97A9-A54E-213C5788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6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584E6-E896-8FB4-CB73-5867ACFD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23AAC-DB5A-96D5-65C0-268435415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7CE96-32B1-8A1F-8142-74784EF12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14968-1FDD-5FDF-FB05-E41D9526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6CA26-38F2-A45A-DC3E-B993EDF3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7E9F7-EA64-0EA1-08E1-BBD3D0FA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ABA42-0EF7-5A23-0F38-56BCC35F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52D0F-63BF-29AE-14D3-E3409AA04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80C69-574E-71FC-8753-5ED1C10FF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851C72-C995-6F33-CC30-4E32B52DD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939A6-52D1-365C-0C34-C5D6A64CA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C93B14-1161-4605-50A8-8631316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584AC-FA78-3544-3ADC-73E40504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7247B9-4784-B6B9-9E55-974F818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2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919E5-0739-2387-9451-D1E8FB38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5519A-67B7-BAA2-F9D8-730B7F7C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48A000-4777-5BC1-3382-2BB69611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289F-E3E6-3B0C-1394-31A5B15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5D805-634E-2209-0BF9-73ADDD6D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F37F1-8C5F-5D1A-B588-13332534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30D33-56C8-A641-586E-3AAA900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3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6ECD-1D81-F14F-7A72-5C86DA68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1C984-D1F6-169F-17C0-B7F4229A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67F11-0EA1-A9AE-31FA-70851652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7FCCA-2722-0F12-9E80-160DB29F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D4F1C-72A6-2DE1-75C6-63547160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BC88A-6EEB-F743-B4D2-5C1F1570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7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DC1AC-A597-E943-CAB4-C9B41CFE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79A502-E3C9-4CD7-7BDC-A649DD9F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96567-028B-0104-BFA5-CCAEBE3F0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C7C65-C688-3E46-1CD4-4A99AB5A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EF298-5EDD-5B44-592A-B306830E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EE636-F22D-92F6-9C99-F7A436E8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3546F-B0B2-EBE4-9B21-60DF9A28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5FAA5-C91B-CF4E-5662-C5CCABF4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19580-7F50-9DD5-9A49-2EE0B53A0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7DBF2-26C2-48C7-8EB2-3FE79AC608B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21850-945C-3959-2768-2B0A37DF4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25FC6-C7F1-D315-7210-4ABCC22E4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D5F3-0DED-455A-AA13-1088869F2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78D422-34E3-BB58-CBA2-21B3A19787A1}"/>
              </a:ext>
            </a:extLst>
          </p:cNvPr>
          <p:cNvSpPr/>
          <p:nvPr/>
        </p:nvSpPr>
        <p:spPr>
          <a:xfrm>
            <a:off x="3194474" y="466463"/>
            <a:ext cx="1327907" cy="809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7E38E3-E598-E348-BE8E-06E4C9B5CD97}"/>
              </a:ext>
            </a:extLst>
          </p:cNvPr>
          <p:cNvSpPr/>
          <p:nvPr/>
        </p:nvSpPr>
        <p:spPr>
          <a:xfrm>
            <a:off x="5363516" y="466463"/>
            <a:ext cx="1327907" cy="809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설비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8AE0AC-D9F9-D0A5-C4F7-44DB0D0C1643}"/>
              </a:ext>
            </a:extLst>
          </p:cNvPr>
          <p:cNvSpPr/>
          <p:nvPr/>
        </p:nvSpPr>
        <p:spPr>
          <a:xfrm>
            <a:off x="7532558" y="466463"/>
            <a:ext cx="1327907" cy="809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설비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1AFACD-788E-5A15-0905-A9ABEF4C2173}"/>
              </a:ext>
            </a:extLst>
          </p:cNvPr>
          <p:cNvSpPr/>
          <p:nvPr/>
        </p:nvSpPr>
        <p:spPr>
          <a:xfrm>
            <a:off x="4008446" y="2525228"/>
            <a:ext cx="4033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OPCUA </a:t>
            </a:r>
            <a:r>
              <a:rPr lang="ko-KR" altLang="en-US" dirty="0"/>
              <a:t>통합 서버</a:t>
            </a:r>
            <a:endParaRPr lang="en-US" altLang="ko-KR" dirty="0"/>
          </a:p>
          <a:p>
            <a:pPr algn="ctr"/>
            <a:r>
              <a:rPr lang="en-US" altLang="ko-KR" sz="1200" dirty="0"/>
              <a:t>-</a:t>
            </a:r>
            <a:r>
              <a:rPr lang="ko-KR" altLang="en-US" sz="1200" dirty="0"/>
              <a:t>여러 설비 데이터를 통합 관리 및 중개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D18D044-34C4-2712-5CD7-892E6EC9E3D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317094" y="817233"/>
            <a:ext cx="1249329" cy="21666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8204CB0-E00F-40E9-1804-642E7AA277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6486136" y="814851"/>
            <a:ext cx="1249329" cy="2171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3CB9086-7036-C13C-0F06-CA19C90219D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5401615" y="1899372"/>
            <a:ext cx="1249329" cy="23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96ECC7-CDCA-E107-261D-EDFFF5D86313}"/>
              </a:ext>
            </a:extLst>
          </p:cNvPr>
          <p:cNvSpPr/>
          <p:nvPr/>
        </p:nvSpPr>
        <p:spPr>
          <a:xfrm>
            <a:off x="4008446" y="4125429"/>
            <a:ext cx="4033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OPCUA </a:t>
            </a:r>
            <a:r>
              <a:rPr lang="ko-KR" altLang="en-US" dirty="0"/>
              <a:t>클라이언트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sz="1200" dirty="0"/>
              <a:t>Pusher </a:t>
            </a:r>
            <a:r>
              <a:rPr lang="ko-KR" altLang="en-US" sz="1200" dirty="0"/>
              <a:t>방식으로 실시간 데이터 수신</a:t>
            </a:r>
            <a:endParaRPr lang="en-US" altLang="ko-KR" sz="1200" dirty="0"/>
          </a:p>
          <a:p>
            <a:pPr marL="285750" indent="-285750" algn="ctr">
              <a:buFontTx/>
              <a:buChar char="-"/>
            </a:pPr>
            <a:r>
              <a:rPr lang="en-US" altLang="ko-KR" sz="1200" dirty="0"/>
              <a:t>Write </a:t>
            </a:r>
            <a:r>
              <a:rPr lang="ko-KR" altLang="en-US" sz="1200" dirty="0"/>
              <a:t>명령으로 설비 제어 수행</a:t>
            </a:r>
            <a:endParaRPr lang="en-US" altLang="ko-KR" sz="1200" dirty="0"/>
          </a:p>
          <a:p>
            <a:pPr marL="285750" indent="-285750" algn="ctr">
              <a:buFontTx/>
              <a:buChar char="-"/>
            </a:pPr>
            <a:r>
              <a:rPr lang="ko-KR" altLang="en-US" sz="1200" dirty="0"/>
              <a:t>알람 및 상태 변경 실시간 감지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BD65FE-C30B-4448-1D2B-18B7124881F0}"/>
              </a:ext>
            </a:extLst>
          </p:cNvPr>
          <p:cNvSpPr/>
          <p:nvPr/>
        </p:nvSpPr>
        <p:spPr>
          <a:xfrm>
            <a:off x="4008446" y="5497029"/>
            <a:ext cx="403328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실시간 </a:t>
            </a:r>
            <a:r>
              <a:rPr lang="en-US" altLang="ko-KR" sz="1200" dirty="0"/>
              <a:t>UI </a:t>
            </a:r>
            <a:r>
              <a:rPr lang="ko-KR" altLang="en-US" sz="1200" dirty="0"/>
              <a:t>대시보드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12EBAC-6697-3820-490D-57C7CF7D319D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6025088" y="3439628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790646-8614-8D64-B87F-1B41F7D588E4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6025088" y="503982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215963C-5165-3962-7DDC-7E70BC7EFF2F}"/>
              </a:ext>
            </a:extLst>
          </p:cNvPr>
          <p:cNvSpPr txBox="1"/>
          <p:nvPr/>
        </p:nvSpPr>
        <p:spPr>
          <a:xfrm>
            <a:off x="8605283" y="1607947"/>
            <a:ext cx="216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Client-Server </a:t>
            </a:r>
            <a:r>
              <a:rPr lang="ko-KR" altLang="en-US" dirty="0"/>
              <a:t>구조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ED2068-4AA7-5B04-6B54-69490088D821}"/>
              </a:ext>
            </a:extLst>
          </p:cNvPr>
          <p:cNvSpPr txBox="1"/>
          <p:nvPr/>
        </p:nvSpPr>
        <p:spPr>
          <a:xfrm>
            <a:off x="8605283" y="3420140"/>
            <a:ext cx="216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Client-Server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287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435BF38-C26E-1D0E-5671-145F7AB9A49F}"/>
              </a:ext>
            </a:extLst>
          </p:cNvPr>
          <p:cNvSpPr/>
          <p:nvPr/>
        </p:nvSpPr>
        <p:spPr>
          <a:xfrm>
            <a:off x="568233" y="2344782"/>
            <a:ext cx="2312126" cy="116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OPCUA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ko-KR" altLang="en-US" sz="1200" dirty="0"/>
              <a:t>가상 장비 역할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포트</a:t>
            </a:r>
            <a:r>
              <a:rPr lang="en-US" altLang="ko-KR" sz="1200" dirty="0"/>
              <a:t> 4334)</a:t>
            </a:r>
          </a:p>
          <a:p>
            <a:pPr algn="ctr"/>
            <a:r>
              <a:rPr lang="en-US" altLang="ko-KR" sz="1200" dirty="0"/>
              <a:t>s</a:t>
            </a:r>
            <a:r>
              <a:rPr lang="en-US" altLang="ko-KR" sz="1200"/>
              <a:t>ample</a:t>
            </a:r>
            <a:r>
              <a:rPr lang="en-US" altLang="ko-KR" sz="1200" dirty="0"/>
              <a:t>_server.js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2E53ED-3653-5C66-202E-464F5AF87C47}"/>
              </a:ext>
            </a:extLst>
          </p:cNvPr>
          <p:cNvSpPr/>
          <p:nvPr/>
        </p:nvSpPr>
        <p:spPr>
          <a:xfrm>
            <a:off x="9490165" y="2331720"/>
            <a:ext cx="2312126" cy="116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브라우저</a:t>
            </a:r>
            <a:endParaRPr lang="en-US" altLang="ko-KR" dirty="0"/>
          </a:p>
          <a:p>
            <a:pPr algn="ctr"/>
            <a:r>
              <a:rPr lang="ko-KR" altLang="en-US" sz="1200" dirty="0"/>
              <a:t>사용자가 바라보는 화면</a:t>
            </a:r>
            <a:endParaRPr lang="en-US" altLang="ko-KR" sz="1200" dirty="0"/>
          </a:p>
          <a:p>
            <a:pPr algn="ctr"/>
            <a:r>
              <a:rPr lang="en-US" altLang="ko-KR" sz="1200" dirty="0"/>
              <a:t>Index.html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88353F-1E2F-A01A-E026-7302D1BF9617}"/>
              </a:ext>
            </a:extLst>
          </p:cNvPr>
          <p:cNvSpPr/>
          <p:nvPr/>
        </p:nvSpPr>
        <p:spPr>
          <a:xfrm>
            <a:off x="5029199" y="2338251"/>
            <a:ext cx="2312126" cy="116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서버</a:t>
            </a:r>
            <a:endParaRPr lang="en-US" altLang="ko-KR" dirty="0"/>
          </a:p>
          <a:p>
            <a:pPr algn="ctr"/>
            <a:r>
              <a:rPr lang="ko-KR" altLang="en-US" sz="1200" dirty="0"/>
              <a:t>사용자 인터페이스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포트 </a:t>
            </a:r>
            <a:r>
              <a:rPr lang="en-US" altLang="ko-KR" sz="1200" dirty="0"/>
              <a:t>3000)</a:t>
            </a:r>
          </a:p>
          <a:p>
            <a:pPr algn="ctr"/>
            <a:r>
              <a:rPr lang="en-US" altLang="ko-KR" sz="1200" dirty="0"/>
              <a:t>server.js</a:t>
            </a:r>
            <a:endParaRPr lang="ko-KR" altLang="en-US" sz="12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06FB7C-318C-B0AB-1996-C38D67298EFE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>
            <a:off x="3951514" y="1280159"/>
            <a:ext cx="6531" cy="4460966"/>
          </a:xfrm>
          <a:prstGeom prst="bentConnector3">
            <a:avLst>
              <a:gd name="adj1" fmla="val 36002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044F0B8-EE80-9692-8EC9-688FFEB4CDCC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 flipV="1">
            <a:off x="8412479" y="104502"/>
            <a:ext cx="6531" cy="4460966"/>
          </a:xfrm>
          <a:prstGeom prst="bentConnector3">
            <a:avLst>
              <a:gd name="adj1" fmla="val -35002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A057A6-2CC9-4D70-7BA6-99FD5EF852C3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880359" y="2922814"/>
            <a:ext cx="2148840" cy="6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2D70DB-0AE1-1A6F-DC61-25A5A24F6C3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7341325" y="2916283"/>
            <a:ext cx="2148840" cy="6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D5DF25-3C78-B397-C032-08082E018373}"/>
              </a:ext>
            </a:extLst>
          </p:cNvPr>
          <p:cNvSpPr txBox="1"/>
          <p:nvPr/>
        </p:nvSpPr>
        <p:spPr>
          <a:xfrm>
            <a:off x="3174274" y="2344782"/>
            <a:ext cx="167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요청</a:t>
            </a:r>
            <a:r>
              <a:rPr lang="en-US" altLang="ko-KR" sz="1400" dirty="0"/>
              <a:t>/</a:t>
            </a:r>
            <a:r>
              <a:rPr lang="ko-KR" altLang="en-US" sz="1400" dirty="0"/>
              <a:t>응답</a:t>
            </a:r>
            <a:endParaRPr lang="en-US" altLang="ko-KR" sz="1400" dirty="0"/>
          </a:p>
          <a:p>
            <a:r>
              <a:rPr lang="en-US" altLang="ko-KR" sz="1400" dirty="0"/>
              <a:t>OPC UA </a:t>
            </a:r>
            <a:r>
              <a:rPr lang="ko-KR" altLang="en-US" sz="1400" dirty="0"/>
              <a:t>프로토콜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283261-C644-FA17-43CC-37ED03B1DCED}"/>
              </a:ext>
            </a:extLst>
          </p:cNvPr>
          <p:cNvSpPr txBox="1"/>
          <p:nvPr/>
        </p:nvSpPr>
        <p:spPr>
          <a:xfrm>
            <a:off x="3174274" y="3830329"/>
            <a:ext cx="167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값 변경 명령</a:t>
            </a:r>
            <a:endParaRPr lang="en-US" altLang="ko-KR" sz="1400" dirty="0"/>
          </a:p>
          <a:p>
            <a:r>
              <a:rPr lang="en-US" altLang="ko-KR" sz="1400" dirty="0"/>
              <a:t>OPC UA </a:t>
            </a:r>
            <a:r>
              <a:rPr lang="ko-KR" altLang="en-US" sz="1400" dirty="0"/>
              <a:t>프로토콜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D22EEC-7A99-03FB-9FCA-A20D6FFDA24C}"/>
              </a:ext>
            </a:extLst>
          </p:cNvPr>
          <p:cNvSpPr txBox="1"/>
          <p:nvPr/>
        </p:nvSpPr>
        <p:spPr>
          <a:xfrm>
            <a:off x="7576456" y="3066152"/>
            <a:ext cx="167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 </a:t>
            </a:r>
            <a:r>
              <a:rPr lang="ko-KR" altLang="en-US" sz="1400" dirty="0"/>
              <a:t>통신</a:t>
            </a:r>
            <a:endParaRPr lang="en-US" altLang="ko-KR" sz="1400" dirty="0"/>
          </a:p>
          <a:p>
            <a:r>
              <a:rPr lang="ko-KR" altLang="en-US" sz="1400" dirty="0"/>
              <a:t>웹 페이지 전송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644769-8385-BB39-3B56-55824F0EBC4E}"/>
              </a:ext>
            </a:extLst>
          </p:cNvPr>
          <p:cNvSpPr txBox="1"/>
          <p:nvPr/>
        </p:nvSpPr>
        <p:spPr>
          <a:xfrm>
            <a:off x="7576456" y="1403198"/>
            <a:ext cx="167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사용자 입력</a:t>
            </a:r>
            <a:endParaRPr lang="en-US" altLang="ko-KR" sz="1400" dirty="0"/>
          </a:p>
          <a:p>
            <a:pPr algn="ctr"/>
            <a:r>
              <a:rPr lang="ko-KR" altLang="en-US" sz="1400" dirty="0"/>
              <a:t>변수 값 변경</a:t>
            </a:r>
          </a:p>
        </p:txBody>
      </p:sp>
    </p:spTree>
    <p:extLst>
      <p:ext uri="{BB962C8B-B14F-4D97-AF65-F5344CB8AC3E}">
        <p14:creationId xmlns:p14="http://schemas.microsoft.com/office/powerpoint/2010/main" val="160713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98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정준하 (AI학부)</dc:creator>
  <cp:lastModifiedBy>정준하 (AI학부)</cp:lastModifiedBy>
  <cp:revision>2</cp:revision>
  <dcterms:created xsi:type="dcterms:W3CDTF">2025-06-05T03:26:43Z</dcterms:created>
  <dcterms:modified xsi:type="dcterms:W3CDTF">2025-06-09T13:58:05Z</dcterms:modified>
</cp:coreProperties>
</file>