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50B0052-253D-416F-8AD0-4F2619F75D04}" type="datetimeFigureOut">
              <a:rPr lang="en-IN" smtClean="0"/>
              <a:t>13-06-2023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7C26D99-90A2-4275-B533-267CD5B41738}" type="slidenum">
              <a:rPr lang="en-IN" smtClean="0"/>
              <a:t>‹#›</a:t>
            </a:fld>
            <a:endParaRPr lang="en-IN"/>
          </a:p>
        </p:txBody>
      </p:sp>
    </p:spTree>
    <p:extLst>
      <p:ext uri="{BB962C8B-B14F-4D97-AF65-F5344CB8AC3E}">
        <p14:creationId xmlns:p14="http://schemas.microsoft.com/office/powerpoint/2010/main" val="2317674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0B0052-253D-416F-8AD0-4F2619F75D04}"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C26D99-90A2-4275-B533-267CD5B41738}" type="slidenum">
              <a:rPr lang="en-IN" smtClean="0"/>
              <a:t>‹#›</a:t>
            </a:fld>
            <a:endParaRPr lang="en-IN"/>
          </a:p>
        </p:txBody>
      </p:sp>
    </p:spTree>
    <p:extLst>
      <p:ext uri="{BB962C8B-B14F-4D97-AF65-F5344CB8AC3E}">
        <p14:creationId xmlns:p14="http://schemas.microsoft.com/office/powerpoint/2010/main" val="250404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0B0052-253D-416F-8AD0-4F2619F75D04}"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C26D99-90A2-4275-B533-267CD5B41738}" type="slidenum">
              <a:rPr lang="en-IN" smtClean="0"/>
              <a:t>‹#›</a:t>
            </a:fld>
            <a:endParaRPr lang="en-IN"/>
          </a:p>
        </p:txBody>
      </p:sp>
    </p:spTree>
    <p:extLst>
      <p:ext uri="{BB962C8B-B14F-4D97-AF65-F5344CB8AC3E}">
        <p14:creationId xmlns:p14="http://schemas.microsoft.com/office/powerpoint/2010/main" val="3321107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0B0052-253D-416F-8AD0-4F2619F75D04}"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C26D99-90A2-4275-B533-267CD5B41738}"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15726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0B0052-253D-416F-8AD0-4F2619F75D04}"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C26D99-90A2-4275-B533-267CD5B41738}" type="slidenum">
              <a:rPr lang="en-IN" smtClean="0"/>
              <a:t>‹#›</a:t>
            </a:fld>
            <a:endParaRPr lang="en-IN"/>
          </a:p>
        </p:txBody>
      </p:sp>
    </p:spTree>
    <p:extLst>
      <p:ext uri="{BB962C8B-B14F-4D97-AF65-F5344CB8AC3E}">
        <p14:creationId xmlns:p14="http://schemas.microsoft.com/office/powerpoint/2010/main" val="621684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0B0052-253D-416F-8AD0-4F2619F75D04}" type="datetimeFigureOut">
              <a:rPr lang="en-IN" smtClean="0"/>
              <a:t>13-06-2023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C26D99-90A2-4275-B533-267CD5B41738}" type="slidenum">
              <a:rPr lang="en-IN" smtClean="0"/>
              <a:t>‹#›</a:t>
            </a:fld>
            <a:endParaRPr lang="en-IN"/>
          </a:p>
        </p:txBody>
      </p:sp>
    </p:spTree>
    <p:extLst>
      <p:ext uri="{BB962C8B-B14F-4D97-AF65-F5344CB8AC3E}">
        <p14:creationId xmlns:p14="http://schemas.microsoft.com/office/powerpoint/2010/main" val="3221332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0B0052-253D-416F-8AD0-4F2619F75D04}" type="datetimeFigureOut">
              <a:rPr lang="en-IN" smtClean="0"/>
              <a:t>13-06-2023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C26D99-90A2-4275-B533-267CD5B41738}" type="slidenum">
              <a:rPr lang="en-IN" smtClean="0"/>
              <a:t>‹#›</a:t>
            </a:fld>
            <a:endParaRPr lang="en-IN"/>
          </a:p>
        </p:txBody>
      </p:sp>
    </p:spTree>
    <p:extLst>
      <p:ext uri="{BB962C8B-B14F-4D97-AF65-F5344CB8AC3E}">
        <p14:creationId xmlns:p14="http://schemas.microsoft.com/office/powerpoint/2010/main" val="2105587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B0052-253D-416F-8AD0-4F2619F75D04}"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26D99-90A2-4275-B533-267CD5B41738}" type="slidenum">
              <a:rPr lang="en-IN" smtClean="0"/>
              <a:t>‹#›</a:t>
            </a:fld>
            <a:endParaRPr lang="en-IN"/>
          </a:p>
        </p:txBody>
      </p:sp>
    </p:spTree>
    <p:extLst>
      <p:ext uri="{BB962C8B-B14F-4D97-AF65-F5344CB8AC3E}">
        <p14:creationId xmlns:p14="http://schemas.microsoft.com/office/powerpoint/2010/main" val="5728163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B0052-253D-416F-8AD0-4F2619F75D04}"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26D99-90A2-4275-B533-267CD5B41738}" type="slidenum">
              <a:rPr lang="en-IN" smtClean="0"/>
              <a:t>‹#›</a:t>
            </a:fld>
            <a:endParaRPr lang="en-IN"/>
          </a:p>
        </p:txBody>
      </p:sp>
    </p:spTree>
    <p:extLst>
      <p:ext uri="{BB962C8B-B14F-4D97-AF65-F5344CB8AC3E}">
        <p14:creationId xmlns:p14="http://schemas.microsoft.com/office/powerpoint/2010/main" val="3700509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0B0052-253D-416F-8AD0-4F2619F75D04}"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26D99-90A2-4275-B533-267CD5B41738}" type="slidenum">
              <a:rPr lang="en-IN" smtClean="0"/>
              <a:t>‹#›</a:t>
            </a:fld>
            <a:endParaRPr lang="en-IN"/>
          </a:p>
        </p:txBody>
      </p:sp>
    </p:spTree>
    <p:extLst>
      <p:ext uri="{BB962C8B-B14F-4D97-AF65-F5344CB8AC3E}">
        <p14:creationId xmlns:p14="http://schemas.microsoft.com/office/powerpoint/2010/main" val="303893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0B0052-253D-416F-8AD0-4F2619F75D04}" type="datetimeFigureOut">
              <a:rPr lang="en-IN" smtClean="0"/>
              <a:t>13-06-2023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26D99-90A2-4275-B533-267CD5B41738}" type="slidenum">
              <a:rPr lang="en-IN" smtClean="0"/>
              <a:t>‹#›</a:t>
            </a:fld>
            <a:endParaRPr lang="en-IN"/>
          </a:p>
        </p:txBody>
      </p:sp>
    </p:spTree>
    <p:extLst>
      <p:ext uri="{BB962C8B-B14F-4D97-AF65-F5344CB8AC3E}">
        <p14:creationId xmlns:p14="http://schemas.microsoft.com/office/powerpoint/2010/main" val="68900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0B0052-253D-416F-8AD0-4F2619F75D04}"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C26D99-90A2-4275-B533-267CD5B41738}" type="slidenum">
              <a:rPr lang="en-IN" smtClean="0"/>
              <a:t>‹#›</a:t>
            </a:fld>
            <a:endParaRPr lang="en-IN"/>
          </a:p>
        </p:txBody>
      </p:sp>
    </p:spTree>
    <p:extLst>
      <p:ext uri="{BB962C8B-B14F-4D97-AF65-F5344CB8AC3E}">
        <p14:creationId xmlns:p14="http://schemas.microsoft.com/office/powerpoint/2010/main" val="1847020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0B0052-253D-416F-8AD0-4F2619F75D04}" type="datetimeFigureOut">
              <a:rPr lang="en-IN" smtClean="0"/>
              <a:t>13-06-2023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C26D99-90A2-4275-B533-267CD5B41738}" type="slidenum">
              <a:rPr lang="en-IN" smtClean="0"/>
              <a:t>‹#›</a:t>
            </a:fld>
            <a:endParaRPr lang="en-IN"/>
          </a:p>
        </p:txBody>
      </p:sp>
    </p:spTree>
    <p:extLst>
      <p:ext uri="{BB962C8B-B14F-4D97-AF65-F5344CB8AC3E}">
        <p14:creationId xmlns:p14="http://schemas.microsoft.com/office/powerpoint/2010/main" val="264991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0B0052-253D-416F-8AD0-4F2619F75D04}" type="datetimeFigureOut">
              <a:rPr lang="en-IN" smtClean="0"/>
              <a:t>13-06-2023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C26D99-90A2-4275-B533-267CD5B41738}" type="slidenum">
              <a:rPr lang="en-IN" smtClean="0"/>
              <a:t>‹#›</a:t>
            </a:fld>
            <a:endParaRPr lang="en-IN"/>
          </a:p>
        </p:txBody>
      </p:sp>
    </p:spTree>
    <p:extLst>
      <p:ext uri="{BB962C8B-B14F-4D97-AF65-F5344CB8AC3E}">
        <p14:creationId xmlns:p14="http://schemas.microsoft.com/office/powerpoint/2010/main" val="2099730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0B0052-253D-416F-8AD0-4F2619F75D04}" type="datetimeFigureOut">
              <a:rPr lang="en-IN" smtClean="0"/>
              <a:t>13-06-2023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C26D99-90A2-4275-B533-267CD5B41738}" type="slidenum">
              <a:rPr lang="en-IN" smtClean="0"/>
              <a:t>‹#›</a:t>
            </a:fld>
            <a:endParaRPr lang="en-IN"/>
          </a:p>
        </p:txBody>
      </p:sp>
    </p:spTree>
    <p:extLst>
      <p:ext uri="{BB962C8B-B14F-4D97-AF65-F5344CB8AC3E}">
        <p14:creationId xmlns:p14="http://schemas.microsoft.com/office/powerpoint/2010/main" val="195898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0B0052-253D-416F-8AD0-4F2619F75D04}"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C26D99-90A2-4275-B533-267CD5B41738}" type="slidenum">
              <a:rPr lang="en-IN" smtClean="0"/>
              <a:t>‹#›</a:t>
            </a:fld>
            <a:endParaRPr lang="en-IN"/>
          </a:p>
        </p:txBody>
      </p:sp>
    </p:spTree>
    <p:extLst>
      <p:ext uri="{BB962C8B-B14F-4D97-AF65-F5344CB8AC3E}">
        <p14:creationId xmlns:p14="http://schemas.microsoft.com/office/powerpoint/2010/main" val="320770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0B0052-253D-416F-8AD0-4F2619F75D04}" type="datetimeFigureOut">
              <a:rPr lang="en-IN" smtClean="0"/>
              <a:t>13-06-2023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C26D99-90A2-4275-B533-267CD5B41738}" type="slidenum">
              <a:rPr lang="en-IN" smtClean="0"/>
              <a:t>‹#›</a:t>
            </a:fld>
            <a:endParaRPr lang="en-IN"/>
          </a:p>
        </p:txBody>
      </p:sp>
    </p:spTree>
    <p:extLst>
      <p:ext uri="{BB962C8B-B14F-4D97-AF65-F5344CB8AC3E}">
        <p14:creationId xmlns:p14="http://schemas.microsoft.com/office/powerpoint/2010/main" val="257400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92000"/>
                <a:lumOff val="8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0B0052-253D-416F-8AD0-4F2619F75D04}" type="datetimeFigureOut">
              <a:rPr lang="en-IN" smtClean="0"/>
              <a:t>13-06-2023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C26D99-90A2-4275-B533-267CD5B41738}" type="slidenum">
              <a:rPr lang="en-IN" smtClean="0"/>
              <a:t>‹#›</a:t>
            </a:fld>
            <a:endParaRPr lang="en-IN"/>
          </a:p>
        </p:txBody>
      </p:sp>
    </p:spTree>
    <p:extLst>
      <p:ext uri="{BB962C8B-B14F-4D97-AF65-F5344CB8AC3E}">
        <p14:creationId xmlns:p14="http://schemas.microsoft.com/office/powerpoint/2010/main" val="370038868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74A9AC-C286-1AB4-EA64-F55A80F64716}"/>
              </a:ext>
            </a:extLst>
          </p:cNvPr>
          <p:cNvSpPr txBox="1"/>
          <p:nvPr/>
        </p:nvSpPr>
        <p:spPr>
          <a:xfrm>
            <a:off x="1" y="0"/>
            <a:ext cx="12191999" cy="7017306"/>
          </a:xfrm>
          <a:prstGeom prst="rect">
            <a:avLst/>
          </a:prstGeom>
          <a:noFill/>
        </p:spPr>
        <p:txBody>
          <a:bodyPr wrap="square">
            <a:spAutoFit/>
          </a:bodyPr>
          <a:lstStyle/>
          <a:p>
            <a:pPr marL="342900" indent="-342900">
              <a:buAutoNum type="arabicPeriod"/>
            </a:pPr>
            <a:r>
              <a:rPr lang="en-US" sz="1800" b="1" dirty="0">
                <a:solidFill>
                  <a:schemeClr val="bg1"/>
                </a:solidFill>
              </a:rPr>
              <a:t>Write a SQL query to find those employees whose salary is higher than 9000. Return first name, last name and department number and salary</a:t>
            </a:r>
          </a:p>
          <a:p>
            <a:r>
              <a:rPr lang="en-US" sz="1800" dirty="0">
                <a:solidFill>
                  <a:schemeClr val="bg1"/>
                </a:solidFill>
                <a:highlight>
                  <a:srgbClr val="FFFF00"/>
                </a:highlight>
              </a:rPr>
              <a:t>=&gt; select </a:t>
            </a:r>
            <a:r>
              <a:rPr lang="en-US" sz="1800" dirty="0" err="1">
                <a:solidFill>
                  <a:schemeClr val="bg1"/>
                </a:solidFill>
                <a:highlight>
                  <a:srgbClr val="FFFF00"/>
                </a:highlight>
              </a:rPr>
              <a:t>first_name</a:t>
            </a:r>
            <a:r>
              <a:rPr lang="en-US" sz="1800" dirty="0">
                <a:solidFill>
                  <a:schemeClr val="bg1"/>
                </a:solidFill>
                <a:highlight>
                  <a:srgbClr val="FFFF00"/>
                </a:highlight>
              </a:rPr>
              <a:t>, </a:t>
            </a:r>
            <a:r>
              <a:rPr lang="en-US" sz="1800" dirty="0" err="1">
                <a:solidFill>
                  <a:schemeClr val="bg1"/>
                </a:solidFill>
                <a:highlight>
                  <a:srgbClr val="FFFF00"/>
                </a:highlight>
              </a:rPr>
              <a:t>last_name</a:t>
            </a:r>
            <a:r>
              <a:rPr lang="en-US" sz="1800" dirty="0">
                <a:solidFill>
                  <a:schemeClr val="bg1"/>
                </a:solidFill>
                <a:highlight>
                  <a:srgbClr val="FFFF00"/>
                </a:highlight>
              </a:rPr>
              <a:t>, </a:t>
            </a:r>
            <a:r>
              <a:rPr lang="en-US" sz="1800" dirty="0" err="1">
                <a:solidFill>
                  <a:schemeClr val="bg1"/>
                </a:solidFill>
                <a:highlight>
                  <a:srgbClr val="FFFF00"/>
                </a:highlight>
              </a:rPr>
              <a:t>department_id</a:t>
            </a:r>
            <a:r>
              <a:rPr lang="en-US" sz="1800" dirty="0">
                <a:solidFill>
                  <a:schemeClr val="bg1"/>
                </a:solidFill>
                <a:highlight>
                  <a:srgbClr val="FFFF00"/>
                </a:highlight>
              </a:rPr>
              <a:t>, salary from </a:t>
            </a:r>
            <a:r>
              <a:rPr lang="en-US" sz="1800" dirty="0" err="1">
                <a:solidFill>
                  <a:schemeClr val="bg1"/>
                </a:solidFill>
                <a:highlight>
                  <a:srgbClr val="FFFF00"/>
                </a:highlight>
              </a:rPr>
              <a:t>employee_hr_data</a:t>
            </a:r>
            <a:r>
              <a:rPr lang="en-US" sz="1800" dirty="0">
                <a:solidFill>
                  <a:schemeClr val="bg1"/>
                </a:solidFill>
                <a:highlight>
                  <a:srgbClr val="FFFF00"/>
                </a:highlight>
              </a:rPr>
              <a:t> where salary &gt;9000; </a:t>
            </a:r>
          </a:p>
          <a:p>
            <a:pPr marL="285750" indent="-285750">
              <a:buFont typeface="Symbol" panose="05050102010706020507" pitchFamily="18" charset="2"/>
              <a:buChar char="Þ"/>
            </a:pPr>
            <a:endParaRPr lang="en-US" sz="1800" dirty="0">
              <a:solidFill>
                <a:schemeClr val="bg1"/>
              </a:solidFill>
              <a:highlight>
                <a:srgbClr val="FFFF00"/>
              </a:highlight>
            </a:endParaRPr>
          </a:p>
          <a:p>
            <a:r>
              <a:rPr lang="en-US" sz="1800" b="1" dirty="0">
                <a:solidFill>
                  <a:schemeClr val="bg1"/>
                </a:solidFill>
              </a:rPr>
              <a:t>2. Write a SQL query to identify employees who do not have a department number. Return </a:t>
            </a:r>
            <a:r>
              <a:rPr lang="en-US" sz="1800" b="1" dirty="0" err="1">
                <a:solidFill>
                  <a:schemeClr val="bg1"/>
                </a:solidFill>
              </a:rPr>
              <a:t>employee_id</a:t>
            </a:r>
            <a:r>
              <a:rPr lang="en-US" sz="1800" b="1" dirty="0">
                <a:solidFill>
                  <a:schemeClr val="bg1"/>
                </a:solidFill>
              </a:rPr>
              <a:t>, </a:t>
            </a:r>
            <a:r>
              <a:rPr lang="en-US" sz="1800" b="1" dirty="0" err="1">
                <a:solidFill>
                  <a:schemeClr val="bg1"/>
                </a:solidFill>
              </a:rPr>
              <a:t>first_name</a:t>
            </a:r>
            <a:r>
              <a:rPr lang="en-US" sz="1800" b="1" dirty="0">
                <a:solidFill>
                  <a:schemeClr val="bg1"/>
                </a:solidFill>
              </a:rPr>
              <a:t>, </a:t>
            </a:r>
            <a:r>
              <a:rPr lang="en-US" sz="1800" b="1" dirty="0" err="1">
                <a:solidFill>
                  <a:schemeClr val="bg1"/>
                </a:solidFill>
              </a:rPr>
              <a:t>last_name</a:t>
            </a:r>
            <a:r>
              <a:rPr lang="en-US" sz="1800" b="1" dirty="0">
                <a:solidFill>
                  <a:schemeClr val="bg1"/>
                </a:solidFill>
              </a:rPr>
              <a:t>, email, </a:t>
            </a:r>
            <a:r>
              <a:rPr lang="en-US" sz="1800" b="1" dirty="0" err="1">
                <a:solidFill>
                  <a:schemeClr val="bg1"/>
                </a:solidFill>
              </a:rPr>
              <a:t>phone_number</a:t>
            </a:r>
            <a:r>
              <a:rPr lang="en-US" sz="1800" b="1" dirty="0">
                <a:solidFill>
                  <a:schemeClr val="bg1"/>
                </a:solidFill>
              </a:rPr>
              <a:t>, </a:t>
            </a:r>
            <a:r>
              <a:rPr lang="en-US" sz="1800" b="1" dirty="0" err="1">
                <a:solidFill>
                  <a:schemeClr val="bg1"/>
                </a:solidFill>
              </a:rPr>
              <a:t>hire_date</a:t>
            </a:r>
            <a:r>
              <a:rPr lang="en-US" sz="1800" b="1" dirty="0">
                <a:solidFill>
                  <a:schemeClr val="bg1"/>
                </a:solidFill>
              </a:rPr>
              <a:t>, </a:t>
            </a:r>
            <a:r>
              <a:rPr lang="en-US" sz="1800" b="1" dirty="0" err="1">
                <a:solidFill>
                  <a:schemeClr val="bg1"/>
                </a:solidFill>
              </a:rPr>
              <a:t>job_id</a:t>
            </a:r>
            <a:r>
              <a:rPr lang="en-US" sz="1800" b="1" dirty="0">
                <a:solidFill>
                  <a:schemeClr val="bg1"/>
                </a:solidFill>
              </a:rPr>
              <a:t>, </a:t>
            </a:r>
            <a:r>
              <a:rPr lang="en-US" sz="1800" b="1" dirty="0" err="1">
                <a:solidFill>
                  <a:schemeClr val="bg1"/>
                </a:solidFill>
              </a:rPr>
              <a:t>salary,commission_pct</a:t>
            </a:r>
            <a:r>
              <a:rPr lang="en-US" sz="1800" b="1" dirty="0">
                <a:solidFill>
                  <a:schemeClr val="bg1"/>
                </a:solidFill>
              </a:rPr>
              <a:t>, </a:t>
            </a:r>
            <a:r>
              <a:rPr lang="en-US" sz="1800" b="1" dirty="0" err="1">
                <a:solidFill>
                  <a:schemeClr val="bg1"/>
                </a:solidFill>
              </a:rPr>
              <a:t>manager_id</a:t>
            </a:r>
            <a:r>
              <a:rPr lang="en-US" sz="1800" b="1" dirty="0">
                <a:solidFill>
                  <a:schemeClr val="bg1"/>
                </a:solidFill>
              </a:rPr>
              <a:t> and </a:t>
            </a:r>
            <a:r>
              <a:rPr lang="en-US" sz="1800" b="1" dirty="0" err="1">
                <a:solidFill>
                  <a:schemeClr val="bg1"/>
                </a:solidFill>
              </a:rPr>
              <a:t>department_id</a:t>
            </a:r>
            <a:r>
              <a:rPr lang="en-US" sz="1800" b="1" dirty="0">
                <a:solidFill>
                  <a:schemeClr val="bg1"/>
                </a:solidFill>
              </a:rPr>
              <a:t>.</a:t>
            </a:r>
          </a:p>
          <a:p>
            <a:r>
              <a:rPr lang="en-US" sz="1800" dirty="0">
                <a:solidFill>
                  <a:schemeClr val="bg1"/>
                </a:solidFill>
                <a:highlight>
                  <a:srgbClr val="FFFF00"/>
                </a:highlight>
              </a:rPr>
              <a:t>=&gt; select </a:t>
            </a:r>
            <a:r>
              <a:rPr lang="en-US" sz="1800" dirty="0" err="1">
                <a:solidFill>
                  <a:schemeClr val="bg1"/>
                </a:solidFill>
                <a:highlight>
                  <a:srgbClr val="FFFF00"/>
                </a:highlight>
              </a:rPr>
              <a:t>employee_id</a:t>
            </a:r>
            <a:r>
              <a:rPr lang="en-US" sz="1800" dirty="0">
                <a:solidFill>
                  <a:schemeClr val="bg1"/>
                </a:solidFill>
                <a:highlight>
                  <a:srgbClr val="FFFF00"/>
                </a:highlight>
              </a:rPr>
              <a:t>, </a:t>
            </a:r>
            <a:r>
              <a:rPr lang="en-US" sz="1800" dirty="0" err="1">
                <a:solidFill>
                  <a:schemeClr val="bg1"/>
                </a:solidFill>
                <a:highlight>
                  <a:srgbClr val="FFFF00"/>
                </a:highlight>
              </a:rPr>
              <a:t>first_name</a:t>
            </a:r>
            <a:r>
              <a:rPr lang="en-US" sz="1800" dirty="0">
                <a:solidFill>
                  <a:schemeClr val="bg1"/>
                </a:solidFill>
                <a:highlight>
                  <a:srgbClr val="FFFF00"/>
                </a:highlight>
              </a:rPr>
              <a:t>, </a:t>
            </a:r>
            <a:r>
              <a:rPr lang="en-US" sz="1800" dirty="0" err="1">
                <a:solidFill>
                  <a:schemeClr val="bg1"/>
                </a:solidFill>
                <a:highlight>
                  <a:srgbClr val="FFFF00"/>
                </a:highlight>
              </a:rPr>
              <a:t>last_name</a:t>
            </a:r>
            <a:r>
              <a:rPr lang="en-US" sz="1800" dirty="0">
                <a:solidFill>
                  <a:schemeClr val="bg1"/>
                </a:solidFill>
                <a:highlight>
                  <a:srgbClr val="FFFF00"/>
                </a:highlight>
              </a:rPr>
              <a:t>, </a:t>
            </a:r>
            <a:r>
              <a:rPr lang="en-US" sz="1800" dirty="0" err="1">
                <a:solidFill>
                  <a:schemeClr val="bg1"/>
                </a:solidFill>
                <a:highlight>
                  <a:srgbClr val="FFFF00"/>
                </a:highlight>
              </a:rPr>
              <a:t>phone_number</a:t>
            </a:r>
            <a:r>
              <a:rPr lang="en-US" sz="1800" dirty="0">
                <a:solidFill>
                  <a:schemeClr val="bg1"/>
                </a:solidFill>
                <a:highlight>
                  <a:srgbClr val="FFFF00"/>
                </a:highlight>
              </a:rPr>
              <a:t>, </a:t>
            </a:r>
            <a:r>
              <a:rPr lang="en-US" sz="1800" dirty="0" err="1">
                <a:solidFill>
                  <a:schemeClr val="bg1"/>
                </a:solidFill>
                <a:highlight>
                  <a:srgbClr val="FFFF00"/>
                </a:highlight>
              </a:rPr>
              <a:t>hire_date</a:t>
            </a:r>
            <a:r>
              <a:rPr lang="en-US" sz="1800" dirty="0">
                <a:solidFill>
                  <a:schemeClr val="bg1"/>
                </a:solidFill>
                <a:highlight>
                  <a:srgbClr val="FFFF00"/>
                </a:highlight>
              </a:rPr>
              <a:t>, </a:t>
            </a:r>
            <a:r>
              <a:rPr lang="en-US" sz="1800" dirty="0" err="1">
                <a:solidFill>
                  <a:schemeClr val="bg1"/>
                </a:solidFill>
                <a:highlight>
                  <a:srgbClr val="FFFF00"/>
                </a:highlight>
              </a:rPr>
              <a:t>job_id</a:t>
            </a:r>
            <a:r>
              <a:rPr lang="en-US" sz="1800" dirty="0">
                <a:solidFill>
                  <a:schemeClr val="bg1"/>
                </a:solidFill>
                <a:highlight>
                  <a:srgbClr val="FFFF00"/>
                </a:highlight>
              </a:rPr>
              <a:t>, salary, </a:t>
            </a:r>
            <a:r>
              <a:rPr lang="en-US" sz="1800" dirty="0" err="1">
                <a:solidFill>
                  <a:schemeClr val="bg1"/>
                </a:solidFill>
                <a:highlight>
                  <a:srgbClr val="FFFF00"/>
                </a:highlight>
              </a:rPr>
              <a:t>commission_pct</a:t>
            </a:r>
            <a:r>
              <a:rPr lang="en-US" sz="1800" dirty="0">
                <a:solidFill>
                  <a:schemeClr val="bg1"/>
                </a:solidFill>
                <a:highlight>
                  <a:srgbClr val="FFFF00"/>
                </a:highlight>
              </a:rPr>
              <a:t>, </a:t>
            </a:r>
            <a:r>
              <a:rPr lang="en-US" sz="1800" dirty="0" err="1">
                <a:solidFill>
                  <a:schemeClr val="bg1"/>
                </a:solidFill>
                <a:highlight>
                  <a:srgbClr val="FFFF00"/>
                </a:highlight>
              </a:rPr>
              <a:t>manager_id</a:t>
            </a:r>
            <a:r>
              <a:rPr lang="en-US" sz="1800" dirty="0">
                <a:solidFill>
                  <a:schemeClr val="bg1"/>
                </a:solidFill>
                <a:highlight>
                  <a:srgbClr val="FFFF00"/>
                </a:highlight>
              </a:rPr>
              <a:t>, </a:t>
            </a:r>
            <a:r>
              <a:rPr lang="en-US" sz="1800" dirty="0" err="1">
                <a:solidFill>
                  <a:schemeClr val="bg1"/>
                </a:solidFill>
                <a:highlight>
                  <a:srgbClr val="FFFF00"/>
                </a:highlight>
              </a:rPr>
              <a:t>department_id</a:t>
            </a:r>
            <a:r>
              <a:rPr lang="en-US" sz="1800" dirty="0">
                <a:solidFill>
                  <a:schemeClr val="bg1"/>
                </a:solidFill>
                <a:highlight>
                  <a:srgbClr val="FFFF00"/>
                </a:highlight>
              </a:rPr>
              <a:t> from </a:t>
            </a:r>
            <a:r>
              <a:rPr lang="en-US" sz="1800" dirty="0" err="1">
                <a:solidFill>
                  <a:schemeClr val="bg1"/>
                </a:solidFill>
                <a:highlight>
                  <a:srgbClr val="FFFF00"/>
                </a:highlight>
              </a:rPr>
              <a:t>employee_hr_data</a:t>
            </a:r>
            <a:r>
              <a:rPr lang="en-US" sz="1800" dirty="0">
                <a:solidFill>
                  <a:schemeClr val="bg1"/>
                </a:solidFill>
                <a:highlight>
                  <a:srgbClr val="FFFF00"/>
                </a:highlight>
              </a:rPr>
              <a:t> where DEPARTMENT_ID is null;</a:t>
            </a:r>
          </a:p>
          <a:p>
            <a:pPr marL="285750" indent="-285750">
              <a:buFont typeface="Symbol" panose="05050102010706020507" pitchFamily="18" charset="2"/>
              <a:buChar char="Þ"/>
            </a:pPr>
            <a:endParaRPr lang="en-US" sz="1800" dirty="0">
              <a:solidFill>
                <a:schemeClr val="bg1"/>
              </a:solidFill>
              <a:highlight>
                <a:srgbClr val="FFFF00"/>
              </a:highlight>
            </a:endParaRPr>
          </a:p>
          <a:p>
            <a:r>
              <a:rPr lang="en-US" sz="1800" b="1" dirty="0">
                <a:solidFill>
                  <a:schemeClr val="bg1"/>
                </a:solidFill>
              </a:rPr>
              <a:t>3. Write a SQL query to find those employees whose first name does not contain the letter ‘T’. Sort the result-set in ascending order by department ID. Return full name (first and last name together), </a:t>
            </a:r>
            <a:r>
              <a:rPr lang="en-US" sz="1800" b="1" dirty="0" err="1">
                <a:solidFill>
                  <a:schemeClr val="bg1"/>
                </a:solidFill>
              </a:rPr>
              <a:t>hire_date</a:t>
            </a:r>
            <a:r>
              <a:rPr lang="en-US" sz="1800" b="1" dirty="0">
                <a:solidFill>
                  <a:schemeClr val="bg1"/>
                </a:solidFill>
              </a:rPr>
              <a:t>, salary and </a:t>
            </a:r>
            <a:r>
              <a:rPr lang="en-US" sz="1800" b="1" dirty="0" err="1">
                <a:solidFill>
                  <a:schemeClr val="bg1"/>
                </a:solidFill>
              </a:rPr>
              <a:t>department_id</a:t>
            </a:r>
            <a:r>
              <a:rPr lang="en-US" sz="1800" b="1" dirty="0">
                <a:solidFill>
                  <a:schemeClr val="bg1"/>
                </a:solidFill>
              </a:rPr>
              <a:t>.</a:t>
            </a:r>
          </a:p>
          <a:p>
            <a:r>
              <a:rPr lang="en-US" sz="1800" dirty="0">
                <a:solidFill>
                  <a:schemeClr val="bg1"/>
                </a:solidFill>
                <a:highlight>
                  <a:srgbClr val="FFFF00"/>
                </a:highlight>
              </a:rPr>
              <a:t>=&gt; select </a:t>
            </a:r>
            <a:r>
              <a:rPr lang="en-US" sz="1800" dirty="0" err="1">
                <a:solidFill>
                  <a:schemeClr val="bg1"/>
                </a:solidFill>
                <a:highlight>
                  <a:srgbClr val="FFFF00"/>
                </a:highlight>
              </a:rPr>
              <a:t>concat</a:t>
            </a:r>
            <a:r>
              <a:rPr lang="en-US" sz="1800" dirty="0">
                <a:solidFill>
                  <a:schemeClr val="bg1"/>
                </a:solidFill>
                <a:highlight>
                  <a:srgbClr val="FFFF00"/>
                </a:highlight>
              </a:rPr>
              <a:t>(</a:t>
            </a:r>
            <a:r>
              <a:rPr lang="en-US" sz="1800" dirty="0" err="1">
                <a:solidFill>
                  <a:schemeClr val="bg1"/>
                </a:solidFill>
                <a:highlight>
                  <a:srgbClr val="FFFF00"/>
                </a:highlight>
              </a:rPr>
              <a:t>first_name,last_name</a:t>
            </a:r>
            <a:r>
              <a:rPr lang="en-US" sz="1800" dirty="0">
                <a:solidFill>
                  <a:schemeClr val="bg1"/>
                </a:solidFill>
                <a:highlight>
                  <a:srgbClr val="FFFF00"/>
                </a:highlight>
              </a:rPr>
              <a:t>) as </a:t>
            </a:r>
            <a:r>
              <a:rPr lang="en-US" sz="1800" dirty="0" err="1">
                <a:solidFill>
                  <a:schemeClr val="bg1"/>
                </a:solidFill>
                <a:highlight>
                  <a:srgbClr val="FFFF00"/>
                </a:highlight>
              </a:rPr>
              <a:t>full_name</a:t>
            </a:r>
            <a:r>
              <a:rPr lang="en-US" sz="1800" dirty="0">
                <a:solidFill>
                  <a:schemeClr val="bg1"/>
                </a:solidFill>
                <a:highlight>
                  <a:srgbClr val="FFFF00"/>
                </a:highlight>
              </a:rPr>
              <a:t>, </a:t>
            </a:r>
            <a:r>
              <a:rPr lang="en-US" sz="1800" dirty="0" err="1">
                <a:solidFill>
                  <a:schemeClr val="bg1"/>
                </a:solidFill>
                <a:highlight>
                  <a:srgbClr val="FFFF00"/>
                </a:highlight>
              </a:rPr>
              <a:t>hire_date</a:t>
            </a:r>
            <a:r>
              <a:rPr lang="en-US" sz="1800" dirty="0">
                <a:solidFill>
                  <a:schemeClr val="bg1"/>
                </a:solidFill>
                <a:highlight>
                  <a:srgbClr val="FFFF00"/>
                </a:highlight>
              </a:rPr>
              <a:t>, salary, </a:t>
            </a:r>
            <a:r>
              <a:rPr lang="en-US" sz="1800" dirty="0" err="1">
                <a:solidFill>
                  <a:schemeClr val="bg1"/>
                </a:solidFill>
                <a:highlight>
                  <a:srgbClr val="FFFF00"/>
                </a:highlight>
              </a:rPr>
              <a:t>department_id</a:t>
            </a:r>
            <a:r>
              <a:rPr lang="en-US" sz="1800" dirty="0">
                <a:solidFill>
                  <a:schemeClr val="bg1"/>
                </a:solidFill>
                <a:highlight>
                  <a:srgbClr val="FFFF00"/>
                </a:highlight>
              </a:rPr>
              <a:t> from </a:t>
            </a:r>
            <a:r>
              <a:rPr lang="en-US" sz="1800" dirty="0" err="1">
                <a:solidFill>
                  <a:schemeClr val="bg1"/>
                </a:solidFill>
                <a:highlight>
                  <a:srgbClr val="FFFF00"/>
                </a:highlight>
              </a:rPr>
              <a:t>employee_hr_data</a:t>
            </a:r>
            <a:r>
              <a:rPr lang="en-US" sz="1800" dirty="0">
                <a:solidFill>
                  <a:schemeClr val="bg1"/>
                </a:solidFill>
                <a:highlight>
                  <a:srgbClr val="FFFF00"/>
                </a:highlight>
              </a:rPr>
              <a:t> where </a:t>
            </a:r>
            <a:r>
              <a:rPr lang="en-US" sz="1800" dirty="0" err="1">
                <a:solidFill>
                  <a:schemeClr val="bg1"/>
                </a:solidFill>
                <a:highlight>
                  <a:srgbClr val="FFFF00"/>
                </a:highlight>
              </a:rPr>
              <a:t>first_name</a:t>
            </a:r>
            <a:r>
              <a:rPr lang="en-US" sz="1800" dirty="0">
                <a:solidFill>
                  <a:schemeClr val="bg1"/>
                </a:solidFill>
                <a:highlight>
                  <a:srgbClr val="FFFF00"/>
                </a:highlight>
              </a:rPr>
              <a:t> not like "%t%" order by </a:t>
            </a:r>
            <a:r>
              <a:rPr lang="en-US" sz="1800" dirty="0" err="1">
                <a:solidFill>
                  <a:schemeClr val="bg1"/>
                </a:solidFill>
                <a:highlight>
                  <a:srgbClr val="FFFF00"/>
                </a:highlight>
              </a:rPr>
              <a:t>department_id</a:t>
            </a:r>
            <a:r>
              <a:rPr lang="en-US" sz="1800" dirty="0">
                <a:solidFill>
                  <a:schemeClr val="bg1"/>
                </a:solidFill>
                <a:highlight>
                  <a:srgbClr val="FFFF00"/>
                </a:highlight>
              </a:rPr>
              <a:t>;</a:t>
            </a:r>
          </a:p>
          <a:p>
            <a:pPr marL="285750" indent="-285750">
              <a:buFont typeface="Symbol" panose="05050102010706020507" pitchFamily="18" charset="2"/>
              <a:buChar char="Þ"/>
            </a:pPr>
            <a:endParaRPr lang="en-US" sz="1800" dirty="0">
              <a:solidFill>
                <a:schemeClr val="bg1"/>
              </a:solidFill>
              <a:highlight>
                <a:srgbClr val="FFFF00"/>
              </a:highlight>
            </a:endParaRPr>
          </a:p>
          <a:p>
            <a:r>
              <a:rPr lang="en-US" sz="1800" b="1" dirty="0">
                <a:solidFill>
                  <a:schemeClr val="bg1"/>
                </a:solidFill>
              </a:rPr>
              <a:t>4. Write a SQL query to find those employees who earn between 9000 and 12000 (Begin and end values are included.) and get some commission. Return all fields.</a:t>
            </a:r>
          </a:p>
          <a:p>
            <a:pPr marL="285750" indent="-285750">
              <a:buFont typeface="Symbol" panose="05050102010706020507" pitchFamily="18" charset="2"/>
              <a:buChar char="Þ"/>
            </a:pPr>
            <a:r>
              <a:rPr lang="en-US" sz="1800" dirty="0">
                <a:solidFill>
                  <a:schemeClr val="bg1"/>
                </a:solidFill>
                <a:highlight>
                  <a:srgbClr val="FFFF00"/>
                </a:highlight>
              </a:rPr>
              <a:t>select * from </a:t>
            </a:r>
            <a:r>
              <a:rPr lang="en-US" sz="1800" dirty="0" err="1">
                <a:solidFill>
                  <a:schemeClr val="bg1"/>
                </a:solidFill>
                <a:highlight>
                  <a:srgbClr val="FFFF00"/>
                </a:highlight>
              </a:rPr>
              <a:t>employee_hr_data</a:t>
            </a:r>
            <a:r>
              <a:rPr lang="en-US" sz="1800" dirty="0">
                <a:solidFill>
                  <a:schemeClr val="bg1"/>
                </a:solidFill>
                <a:highlight>
                  <a:srgbClr val="FFFF00"/>
                </a:highlight>
              </a:rPr>
              <a:t> where salary between 9000 and 12000 and </a:t>
            </a:r>
            <a:r>
              <a:rPr lang="en-US" sz="1800" dirty="0" err="1">
                <a:solidFill>
                  <a:schemeClr val="bg1"/>
                </a:solidFill>
                <a:highlight>
                  <a:srgbClr val="FFFF00"/>
                </a:highlight>
              </a:rPr>
              <a:t>commission_pct</a:t>
            </a:r>
            <a:r>
              <a:rPr lang="en-US" sz="1800" dirty="0">
                <a:solidFill>
                  <a:schemeClr val="bg1"/>
                </a:solidFill>
                <a:highlight>
                  <a:srgbClr val="FFFF00"/>
                </a:highlight>
              </a:rPr>
              <a:t> is not null;</a:t>
            </a:r>
          </a:p>
          <a:p>
            <a:pPr marL="285750" indent="-285750">
              <a:buFont typeface="Symbol" panose="05050102010706020507" pitchFamily="18" charset="2"/>
              <a:buChar char="Þ"/>
            </a:pPr>
            <a:endParaRPr lang="en-US" sz="1800" dirty="0">
              <a:solidFill>
                <a:schemeClr val="bg1"/>
              </a:solidFill>
              <a:highlight>
                <a:srgbClr val="FFFF00"/>
              </a:highlight>
            </a:endParaRPr>
          </a:p>
          <a:p>
            <a:r>
              <a:rPr lang="en-US" sz="1800" b="1" dirty="0">
                <a:solidFill>
                  <a:schemeClr val="bg1"/>
                </a:solidFill>
              </a:rPr>
              <a:t>5. Write a SQL query to find those employees who do not earn any commission. Return full name (first and last name), and salary.</a:t>
            </a:r>
          </a:p>
          <a:p>
            <a:r>
              <a:rPr lang="en-US" sz="1800" dirty="0">
                <a:solidFill>
                  <a:schemeClr val="bg1"/>
                </a:solidFill>
                <a:highlight>
                  <a:srgbClr val="FFFF00"/>
                </a:highlight>
              </a:rPr>
              <a:t>=&gt; select </a:t>
            </a:r>
            <a:r>
              <a:rPr lang="en-US" sz="1800" dirty="0" err="1">
                <a:solidFill>
                  <a:schemeClr val="bg1"/>
                </a:solidFill>
                <a:highlight>
                  <a:srgbClr val="FFFF00"/>
                </a:highlight>
              </a:rPr>
              <a:t>concat</a:t>
            </a:r>
            <a:r>
              <a:rPr lang="en-US" sz="1800" dirty="0">
                <a:solidFill>
                  <a:schemeClr val="bg1"/>
                </a:solidFill>
                <a:highlight>
                  <a:srgbClr val="FFFF00"/>
                </a:highlight>
              </a:rPr>
              <a:t>(</a:t>
            </a:r>
            <a:r>
              <a:rPr lang="en-US" sz="1800" dirty="0" err="1">
                <a:solidFill>
                  <a:schemeClr val="bg1"/>
                </a:solidFill>
                <a:highlight>
                  <a:srgbClr val="FFFF00"/>
                </a:highlight>
              </a:rPr>
              <a:t>first_name,last_name</a:t>
            </a:r>
            <a:r>
              <a:rPr lang="en-US" sz="1800" dirty="0">
                <a:solidFill>
                  <a:schemeClr val="bg1"/>
                </a:solidFill>
                <a:highlight>
                  <a:srgbClr val="FFFF00"/>
                </a:highlight>
              </a:rPr>
              <a:t>) as </a:t>
            </a:r>
            <a:r>
              <a:rPr lang="en-US" sz="1800" dirty="0" err="1">
                <a:solidFill>
                  <a:schemeClr val="bg1"/>
                </a:solidFill>
                <a:highlight>
                  <a:srgbClr val="FFFF00"/>
                </a:highlight>
              </a:rPr>
              <a:t>full_name</a:t>
            </a:r>
            <a:r>
              <a:rPr lang="en-US" sz="1800" dirty="0">
                <a:solidFill>
                  <a:schemeClr val="bg1"/>
                </a:solidFill>
                <a:highlight>
                  <a:srgbClr val="FFFF00"/>
                </a:highlight>
              </a:rPr>
              <a:t>, salary from </a:t>
            </a:r>
            <a:r>
              <a:rPr lang="en-US" sz="1800" dirty="0" err="1">
                <a:solidFill>
                  <a:schemeClr val="bg1"/>
                </a:solidFill>
                <a:highlight>
                  <a:srgbClr val="FFFF00"/>
                </a:highlight>
              </a:rPr>
              <a:t>employee_hr_data</a:t>
            </a:r>
            <a:r>
              <a:rPr lang="en-US" sz="1800" dirty="0">
                <a:solidFill>
                  <a:schemeClr val="bg1"/>
                </a:solidFill>
                <a:highlight>
                  <a:srgbClr val="FFFF00"/>
                </a:highlight>
              </a:rPr>
              <a:t> where COMMISSION_PCT = 0;</a:t>
            </a:r>
          </a:p>
          <a:p>
            <a:endParaRPr lang="en-US" sz="1800" b="1" dirty="0">
              <a:solidFill>
                <a:schemeClr val="bg1"/>
              </a:solidFill>
              <a:highlight>
                <a:srgbClr val="FFFF00"/>
              </a:highlight>
            </a:endParaRPr>
          </a:p>
          <a:p>
            <a:endParaRPr lang="en-US" sz="1800" b="1" dirty="0">
              <a:solidFill>
                <a:schemeClr val="bg1"/>
              </a:solidFill>
              <a:highlight>
                <a:srgbClr val="FFFF00"/>
              </a:highlight>
            </a:endParaRPr>
          </a:p>
          <a:p>
            <a:pPr marL="285750" indent="-285750">
              <a:buFont typeface="Symbol" panose="05050102010706020507" pitchFamily="18" charset="2"/>
              <a:buChar char="Þ"/>
            </a:pPr>
            <a:endParaRPr lang="en-US" sz="1800" dirty="0">
              <a:solidFill>
                <a:schemeClr val="bg1"/>
              </a:solidFill>
              <a:highlight>
                <a:srgbClr val="FFFF00"/>
              </a:highlight>
            </a:endParaRPr>
          </a:p>
          <a:p>
            <a:pPr marL="285750" indent="-285750">
              <a:buFont typeface="Symbol" panose="05050102010706020507" pitchFamily="18" charset="2"/>
              <a:buChar char="Þ"/>
            </a:pPr>
            <a:endParaRPr lang="en-IN" sz="1800" dirty="0">
              <a:solidFill>
                <a:schemeClr val="bg1"/>
              </a:solidFill>
              <a:highlight>
                <a:srgbClr val="FFFF00"/>
              </a:highlight>
            </a:endParaRPr>
          </a:p>
        </p:txBody>
      </p:sp>
    </p:spTree>
    <p:extLst>
      <p:ext uri="{BB962C8B-B14F-4D97-AF65-F5344CB8AC3E}">
        <p14:creationId xmlns:p14="http://schemas.microsoft.com/office/powerpoint/2010/main" val="402614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710C66-110D-1A6B-51E4-D71B24D69D3B}"/>
              </a:ext>
            </a:extLst>
          </p:cNvPr>
          <p:cNvSpPr txBox="1"/>
          <p:nvPr/>
        </p:nvSpPr>
        <p:spPr>
          <a:xfrm>
            <a:off x="0" y="0"/>
            <a:ext cx="12191999" cy="6463308"/>
          </a:xfrm>
          <a:prstGeom prst="rect">
            <a:avLst/>
          </a:prstGeom>
          <a:noFill/>
        </p:spPr>
        <p:txBody>
          <a:bodyPr wrap="square">
            <a:spAutoFit/>
          </a:bodyPr>
          <a:lstStyle/>
          <a:p>
            <a:endParaRPr lang="en-US" sz="1800" dirty="0">
              <a:solidFill>
                <a:schemeClr val="bg1"/>
              </a:solidFill>
              <a:highlight>
                <a:srgbClr val="FFFF00"/>
              </a:highlight>
            </a:endParaRPr>
          </a:p>
          <a:p>
            <a:r>
              <a:rPr lang="en-US" sz="1800" b="1" dirty="0">
                <a:solidFill>
                  <a:schemeClr val="bg1"/>
                </a:solidFill>
              </a:rPr>
              <a:t>6. Write a SQL query to find those employees who work under a manager. Return full name (first and last name), salary, and manager ID.</a:t>
            </a:r>
          </a:p>
          <a:p>
            <a:r>
              <a:rPr lang="en-US" sz="1800" dirty="0">
                <a:solidFill>
                  <a:schemeClr val="bg1"/>
                </a:solidFill>
                <a:highlight>
                  <a:srgbClr val="FFFF00"/>
                </a:highlight>
              </a:rPr>
              <a:t>=&gt; select </a:t>
            </a:r>
            <a:r>
              <a:rPr lang="en-US" sz="1800" dirty="0" err="1">
                <a:solidFill>
                  <a:schemeClr val="bg1"/>
                </a:solidFill>
                <a:highlight>
                  <a:srgbClr val="FFFF00"/>
                </a:highlight>
              </a:rPr>
              <a:t>concat</a:t>
            </a:r>
            <a:r>
              <a:rPr lang="en-US" sz="1800" dirty="0">
                <a:solidFill>
                  <a:schemeClr val="bg1"/>
                </a:solidFill>
                <a:highlight>
                  <a:srgbClr val="FFFF00"/>
                </a:highlight>
              </a:rPr>
              <a:t>(</a:t>
            </a:r>
            <a:r>
              <a:rPr lang="en-US" sz="1800" dirty="0" err="1">
                <a:solidFill>
                  <a:schemeClr val="bg1"/>
                </a:solidFill>
                <a:highlight>
                  <a:srgbClr val="FFFF00"/>
                </a:highlight>
              </a:rPr>
              <a:t>first_name</a:t>
            </a:r>
            <a:r>
              <a:rPr lang="en-US" sz="1800" dirty="0">
                <a:solidFill>
                  <a:schemeClr val="bg1"/>
                </a:solidFill>
                <a:highlight>
                  <a:srgbClr val="FFFF00"/>
                </a:highlight>
              </a:rPr>
              <a:t>, </a:t>
            </a:r>
            <a:r>
              <a:rPr lang="en-US" sz="1800" dirty="0" err="1">
                <a:solidFill>
                  <a:schemeClr val="bg1"/>
                </a:solidFill>
                <a:highlight>
                  <a:srgbClr val="FFFF00"/>
                </a:highlight>
              </a:rPr>
              <a:t>last_name</a:t>
            </a:r>
            <a:r>
              <a:rPr lang="en-US" sz="1800" dirty="0">
                <a:solidFill>
                  <a:schemeClr val="bg1"/>
                </a:solidFill>
                <a:highlight>
                  <a:srgbClr val="FFFF00"/>
                </a:highlight>
              </a:rPr>
              <a:t>), salary, </a:t>
            </a:r>
            <a:r>
              <a:rPr lang="en-US" sz="1800" dirty="0" err="1">
                <a:solidFill>
                  <a:schemeClr val="bg1"/>
                </a:solidFill>
                <a:highlight>
                  <a:srgbClr val="FFFF00"/>
                </a:highlight>
              </a:rPr>
              <a:t>manager_id</a:t>
            </a:r>
            <a:r>
              <a:rPr lang="en-US" sz="1800" dirty="0">
                <a:solidFill>
                  <a:schemeClr val="bg1"/>
                </a:solidFill>
                <a:highlight>
                  <a:srgbClr val="FFFF00"/>
                </a:highlight>
              </a:rPr>
              <a:t> from </a:t>
            </a:r>
            <a:r>
              <a:rPr lang="en-US" sz="1800" dirty="0" err="1">
                <a:solidFill>
                  <a:schemeClr val="bg1"/>
                </a:solidFill>
                <a:highlight>
                  <a:srgbClr val="FFFF00"/>
                </a:highlight>
              </a:rPr>
              <a:t>employee_hr_data</a:t>
            </a:r>
            <a:r>
              <a:rPr lang="en-US" sz="1800" dirty="0">
                <a:solidFill>
                  <a:schemeClr val="bg1"/>
                </a:solidFill>
                <a:highlight>
                  <a:srgbClr val="FFFF00"/>
                </a:highlight>
              </a:rPr>
              <a:t> where </a:t>
            </a:r>
            <a:r>
              <a:rPr lang="en-US" sz="1800" dirty="0" err="1">
                <a:solidFill>
                  <a:schemeClr val="bg1"/>
                </a:solidFill>
                <a:highlight>
                  <a:srgbClr val="FFFF00"/>
                </a:highlight>
              </a:rPr>
              <a:t>manager_id</a:t>
            </a:r>
            <a:r>
              <a:rPr lang="en-US" sz="1800" dirty="0">
                <a:solidFill>
                  <a:schemeClr val="bg1"/>
                </a:solidFill>
                <a:highlight>
                  <a:srgbClr val="FFFF00"/>
                </a:highlight>
              </a:rPr>
              <a:t> &gt;0;</a:t>
            </a:r>
          </a:p>
          <a:p>
            <a:pPr marL="285750" indent="-285750">
              <a:buFont typeface="Symbol" panose="05050102010706020507" pitchFamily="18" charset="2"/>
              <a:buChar char="Þ"/>
            </a:pPr>
            <a:endParaRPr lang="en-US" sz="1800" dirty="0">
              <a:solidFill>
                <a:schemeClr val="bg1"/>
              </a:solidFill>
              <a:highlight>
                <a:srgbClr val="FFFF00"/>
              </a:highlight>
            </a:endParaRPr>
          </a:p>
          <a:p>
            <a:r>
              <a:rPr lang="en-US" sz="1800" b="1" dirty="0">
                <a:solidFill>
                  <a:schemeClr val="bg1"/>
                </a:solidFill>
              </a:rPr>
              <a:t>7. Write a SQL query to find employees whose first names contain the letters F, T, or M. Sort the result-set in descending order by salary. Return all fields</a:t>
            </a:r>
          </a:p>
          <a:p>
            <a:r>
              <a:rPr lang="en-US" sz="1800" dirty="0">
                <a:solidFill>
                  <a:schemeClr val="bg1"/>
                </a:solidFill>
                <a:highlight>
                  <a:srgbClr val="FFFF00"/>
                </a:highlight>
              </a:rPr>
              <a:t>=&gt; select * from </a:t>
            </a:r>
            <a:r>
              <a:rPr lang="en-US" sz="1800" dirty="0" err="1">
                <a:solidFill>
                  <a:schemeClr val="bg1"/>
                </a:solidFill>
                <a:highlight>
                  <a:srgbClr val="FFFF00"/>
                </a:highlight>
              </a:rPr>
              <a:t>employee_hr_data</a:t>
            </a:r>
            <a:r>
              <a:rPr lang="en-US" sz="1800" dirty="0">
                <a:solidFill>
                  <a:schemeClr val="bg1"/>
                </a:solidFill>
                <a:highlight>
                  <a:srgbClr val="FFFF00"/>
                </a:highlight>
              </a:rPr>
              <a:t> where </a:t>
            </a:r>
            <a:r>
              <a:rPr lang="en-US" sz="1800" dirty="0" err="1">
                <a:solidFill>
                  <a:schemeClr val="bg1"/>
                </a:solidFill>
                <a:highlight>
                  <a:srgbClr val="FFFF00"/>
                </a:highlight>
              </a:rPr>
              <a:t>first_name</a:t>
            </a:r>
            <a:r>
              <a:rPr lang="en-US" sz="1800" dirty="0">
                <a:solidFill>
                  <a:schemeClr val="bg1"/>
                </a:solidFill>
                <a:highlight>
                  <a:srgbClr val="FFFF00"/>
                </a:highlight>
              </a:rPr>
              <a:t> like "%f%" or </a:t>
            </a:r>
            <a:r>
              <a:rPr lang="en-US" sz="1800" dirty="0" err="1">
                <a:solidFill>
                  <a:schemeClr val="bg1"/>
                </a:solidFill>
                <a:highlight>
                  <a:srgbClr val="FFFF00"/>
                </a:highlight>
              </a:rPr>
              <a:t>first_name</a:t>
            </a:r>
            <a:r>
              <a:rPr lang="en-US" sz="1800" dirty="0">
                <a:solidFill>
                  <a:schemeClr val="bg1"/>
                </a:solidFill>
                <a:highlight>
                  <a:srgbClr val="FFFF00"/>
                </a:highlight>
              </a:rPr>
              <a:t> like "%t%" or </a:t>
            </a:r>
            <a:r>
              <a:rPr lang="en-US" sz="1800" dirty="0" err="1">
                <a:solidFill>
                  <a:schemeClr val="bg1"/>
                </a:solidFill>
                <a:highlight>
                  <a:srgbClr val="FFFF00"/>
                </a:highlight>
              </a:rPr>
              <a:t>first_name</a:t>
            </a:r>
            <a:r>
              <a:rPr lang="en-US" sz="1800" dirty="0">
                <a:solidFill>
                  <a:schemeClr val="bg1"/>
                </a:solidFill>
                <a:highlight>
                  <a:srgbClr val="FFFF00"/>
                </a:highlight>
              </a:rPr>
              <a:t> like "%m%" order by salary desc; </a:t>
            </a:r>
          </a:p>
          <a:p>
            <a:pPr marL="285750" indent="-285750">
              <a:buFont typeface="Symbol" panose="05050102010706020507" pitchFamily="18" charset="2"/>
              <a:buChar char="Þ"/>
            </a:pPr>
            <a:endParaRPr lang="en-US" sz="1800" dirty="0">
              <a:solidFill>
                <a:schemeClr val="bg1"/>
              </a:solidFill>
              <a:highlight>
                <a:srgbClr val="FFFF00"/>
              </a:highlight>
            </a:endParaRPr>
          </a:p>
          <a:p>
            <a:r>
              <a:rPr lang="en-US" sz="1800" b="1" dirty="0">
                <a:solidFill>
                  <a:schemeClr val="bg1"/>
                </a:solidFill>
              </a:rPr>
              <a:t>8. Write a SQL query to find those employees who earn above 12000 or the seventh character in their phone number is 3. Sort the result-set in descending order by first name. Return full name (first name and last name), hire date, commission percentage, email, and telephone separated by '-', and salary.</a:t>
            </a:r>
          </a:p>
          <a:p>
            <a:r>
              <a:rPr lang="en-US" sz="1800" dirty="0">
                <a:solidFill>
                  <a:schemeClr val="bg1"/>
                </a:solidFill>
                <a:highlight>
                  <a:srgbClr val="FFFF00"/>
                </a:highlight>
              </a:rPr>
              <a:t>=&gt; select </a:t>
            </a:r>
            <a:r>
              <a:rPr lang="en-US" sz="1800" dirty="0" err="1">
                <a:solidFill>
                  <a:schemeClr val="bg1"/>
                </a:solidFill>
                <a:highlight>
                  <a:srgbClr val="FFFF00"/>
                </a:highlight>
              </a:rPr>
              <a:t>concat</a:t>
            </a:r>
            <a:r>
              <a:rPr lang="en-US" sz="1800" dirty="0">
                <a:solidFill>
                  <a:schemeClr val="bg1"/>
                </a:solidFill>
                <a:highlight>
                  <a:srgbClr val="FFFF00"/>
                </a:highlight>
              </a:rPr>
              <a:t>(</a:t>
            </a:r>
            <a:r>
              <a:rPr lang="en-US" sz="1800" dirty="0" err="1">
                <a:solidFill>
                  <a:schemeClr val="bg1"/>
                </a:solidFill>
                <a:highlight>
                  <a:srgbClr val="FFFF00"/>
                </a:highlight>
              </a:rPr>
              <a:t>first_name</a:t>
            </a:r>
            <a:r>
              <a:rPr lang="en-US" sz="1800" dirty="0">
                <a:solidFill>
                  <a:schemeClr val="bg1"/>
                </a:solidFill>
                <a:highlight>
                  <a:srgbClr val="FFFF00"/>
                </a:highlight>
              </a:rPr>
              <a:t>, </a:t>
            </a:r>
            <a:r>
              <a:rPr lang="en-US" sz="1800" dirty="0" err="1">
                <a:solidFill>
                  <a:schemeClr val="bg1"/>
                </a:solidFill>
                <a:highlight>
                  <a:srgbClr val="FFFF00"/>
                </a:highlight>
              </a:rPr>
              <a:t>last_name</a:t>
            </a:r>
            <a:r>
              <a:rPr lang="en-US" sz="1800" dirty="0">
                <a:solidFill>
                  <a:schemeClr val="bg1"/>
                </a:solidFill>
                <a:highlight>
                  <a:srgbClr val="FFFF00"/>
                </a:highlight>
              </a:rPr>
              <a:t>) as </a:t>
            </a:r>
            <a:r>
              <a:rPr lang="en-US" sz="1800" dirty="0" err="1">
                <a:solidFill>
                  <a:schemeClr val="bg1"/>
                </a:solidFill>
                <a:highlight>
                  <a:srgbClr val="FFFF00"/>
                </a:highlight>
              </a:rPr>
              <a:t>full_name</a:t>
            </a:r>
            <a:r>
              <a:rPr lang="en-US" sz="1800" dirty="0">
                <a:solidFill>
                  <a:schemeClr val="bg1"/>
                </a:solidFill>
                <a:highlight>
                  <a:srgbClr val="FFFF00"/>
                </a:highlight>
              </a:rPr>
              <a:t>, </a:t>
            </a:r>
            <a:r>
              <a:rPr lang="en-US" sz="1800" dirty="0" err="1">
                <a:solidFill>
                  <a:schemeClr val="bg1"/>
                </a:solidFill>
                <a:highlight>
                  <a:srgbClr val="FFFF00"/>
                </a:highlight>
              </a:rPr>
              <a:t>hire_date</a:t>
            </a:r>
            <a:r>
              <a:rPr lang="en-US" sz="1800" dirty="0">
                <a:solidFill>
                  <a:schemeClr val="bg1"/>
                </a:solidFill>
                <a:highlight>
                  <a:srgbClr val="FFFF00"/>
                </a:highlight>
              </a:rPr>
              <a:t>, </a:t>
            </a:r>
            <a:r>
              <a:rPr lang="en-US" sz="1800" dirty="0" err="1">
                <a:solidFill>
                  <a:schemeClr val="bg1"/>
                </a:solidFill>
                <a:highlight>
                  <a:srgbClr val="FFFF00"/>
                </a:highlight>
              </a:rPr>
              <a:t>commission_pct</a:t>
            </a:r>
            <a:r>
              <a:rPr lang="en-US" sz="1800" dirty="0">
                <a:solidFill>
                  <a:schemeClr val="bg1"/>
                </a:solidFill>
                <a:highlight>
                  <a:srgbClr val="FFFF00"/>
                </a:highlight>
              </a:rPr>
              <a:t>, </a:t>
            </a:r>
            <a:r>
              <a:rPr lang="en-US" sz="1800" dirty="0" err="1">
                <a:solidFill>
                  <a:schemeClr val="bg1"/>
                </a:solidFill>
                <a:highlight>
                  <a:srgbClr val="FFFF00"/>
                </a:highlight>
              </a:rPr>
              <a:t>phone_number</a:t>
            </a:r>
            <a:r>
              <a:rPr lang="en-US" sz="1800" dirty="0">
                <a:solidFill>
                  <a:schemeClr val="bg1"/>
                </a:solidFill>
                <a:highlight>
                  <a:srgbClr val="FFFF00"/>
                </a:highlight>
              </a:rPr>
              <a:t>, salary from </a:t>
            </a:r>
            <a:r>
              <a:rPr lang="en-US" sz="1800" dirty="0" err="1">
                <a:solidFill>
                  <a:schemeClr val="bg1"/>
                </a:solidFill>
                <a:highlight>
                  <a:srgbClr val="FFFF00"/>
                </a:highlight>
              </a:rPr>
              <a:t>employee_hr_data</a:t>
            </a:r>
            <a:r>
              <a:rPr lang="en-US" sz="1800" dirty="0">
                <a:solidFill>
                  <a:schemeClr val="bg1"/>
                </a:solidFill>
                <a:highlight>
                  <a:srgbClr val="FFFF00"/>
                </a:highlight>
              </a:rPr>
              <a:t> where salary &gt;12000 or PHONE_NUMBER like '______3' order by </a:t>
            </a:r>
            <a:r>
              <a:rPr lang="en-US" sz="1800" dirty="0" err="1">
                <a:solidFill>
                  <a:schemeClr val="bg1"/>
                </a:solidFill>
                <a:highlight>
                  <a:srgbClr val="FFFF00"/>
                </a:highlight>
              </a:rPr>
              <a:t>first_name</a:t>
            </a:r>
            <a:r>
              <a:rPr lang="en-US" sz="1800" dirty="0">
                <a:solidFill>
                  <a:schemeClr val="bg1"/>
                </a:solidFill>
                <a:highlight>
                  <a:srgbClr val="FFFF00"/>
                </a:highlight>
              </a:rPr>
              <a:t> desc;</a:t>
            </a:r>
          </a:p>
          <a:p>
            <a:endParaRPr lang="en-US" sz="1800" b="1" dirty="0">
              <a:solidFill>
                <a:schemeClr val="bg1"/>
              </a:solidFill>
              <a:highlight>
                <a:srgbClr val="FFFF00"/>
              </a:highlight>
            </a:endParaRPr>
          </a:p>
          <a:p>
            <a:r>
              <a:rPr lang="en-US" sz="1800" b="1" dirty="0">
                <a:solidFill>
                  <a:schemeClr val="bg1"/>
                </a:solidFill>
              </a:rPr>
              <a:t>9. Write a SQL query to find those employees whose first name contains a character 's' in the third position. Return first name, last name and department id. </a:t>
            </a:r>
          </a:p>
          <a:p>
            <a:r>
              <a:rPr lang="en-US" sz="1800" dirty="0">
                <a:solidFill>
                  <a:schemeClr val="bg1"/>
                </a:solidFill>
                <a:highlight>
                  <a:srgbClr val="FFFF00"/>
                </a:highlight>
              </a:rPr>
              <a:t>=&gt; select </a:t>
            </a:r>
            <a:r>
              <a:rPr lang="en-US" sz="1800" dirty="0" err="1">
                <a:solidFill>
                  <a:schemeClr val="bg1"/>
                </a:solidFill>
                <a:highlight>
                  <a:srgbClr val="FFFF00"/>
                </a:highlight>
              </a:rPr>
              <a:t>first_name</a:t>
            </a:r>
            <a:r>
              <a:rPr lang="en-US" sz="1800" dirty="0">
                <a:solidFill>
                  <a:schemeClr val="bg1"/>
                </a:solidFill>
                <a:highlight>
                  <a:srgbClr val="FFFF00"/>
                </a:highlight>
              </a:rPr>
              <a:t>, </a:t>
            </a:r>
            <a:r>
              <a:rPr lang="en-US" sz="1800" dirty="0" err="1">
                <a:solidFill>
                  <a:schemeClr val="bg1"/>
                </a:solidFill>
                <a:highlight>
                  <a:srgbClr val="FFFF00"/>
                </a:highlight>
              </a:rPr>
              <a:t>last_name</a:t>
            </a:r>
            <a:r>
              <a:rPr lang="en-US" sz="1800" dirty="0">
                <a:solidFill>
                  <a:schemeClr val="bg1"/>
                </a:solidFill>
                <a:highlight>
                  <a:srgbClr val="FFFF00"/>
                </a:highlight>
              </a:rPr>
              <a:t>, </a:t>
            </a:r>
            <a:r>
              <a:rPr lang="en-US" sz="1800" dirty="0" err="1">
                <a:solidFill>
                  <a:schemeClr val="bg1"/>
                </a:solidFill>
                <a:highlight>
                  <a:srgbClr val="FFFF00"/>
                </a:highlight>
              </a:rPr>
              <a:t>department_id</a:t>
            </a:r>
            <a:r>
              <a:rPr lang="en-US" sz="1800" dirty="0">
                <a:solidFill>
                  <a:schemeClr val="bg1"/>
                </a:solidFill>
                <a:highlight>
                  <a:srgbClr val="FFFF00"/>
                </a:highlight>
              </a:rPr>
              <a:t> from </a:t>
            </a:r>
            <a:r>
              <a:rPr lang="en-US" sz="1800" dirty="0" err="1">
                <a:solidFill>
                  <a:schemeClr val="bg1"/>
                </a:solidFill>
                <a:highlight>
                  <a:srgbClr val="FFFF00"/>
                </a:highlight>
              </a:rPr>
              <a:t>employee_hr_data</a:t>
            </a:r>
            <a:r>
              <a:rPr lang="en-US" sz="1800" dirty="0">
                <a:solidFill>
                  <a:schemeClr val="bg1"/>
                </a:solidFill>
                <a:highlight>
                  <a:srgbClr val="FFFF00"/>
                </a:highlight>
              </a:rPr>
              <a:t> where </a:t>
            </a:r>
            <a:r>
              <a:rPr lang="en-US" sz="1800" dirty="0" err="1">
                <a:solidFill>
                  <a:schemeClr val="bg1"/>
                </a:solidFill>
                <a:highlight>
                  <a:srgbClr val="FFFF00"/>
                </a:highlight>
              </a:rPr>
              <a:t>first_name</a:t>
            </a:r>
            <a:r>
              <a:rPr lang="en-US" sz="1800" dirty="0">
                <a:solidFill>
                  <a:schemeClr val="bg1"/>
                </a:solidFill>
                <a:highlight>
                  <a:srgbClr val="FFFF00"/>
                </a:highlight>
              </a:rPr>
              <a:t> like "___s";</a:t>
            </a:r>
          </a:p>
          <a:p>
            <a:endParaRPr lang="en-US" sz="1800" b="1" dirty="0">
              <a:solidFill>
                <a:schemeClr val="bg1"/>
              </a:solidFill>
            </a:endParaRPr>
          </a:p>
          <a:p>
            <a:r>
              <a:rPr lang="en-US" sz="1800" b="1" dirty="0">
                <a:solidFill>
                  <a:schemeClr val="bg1"/>
                </a:solidFill>
              </a:rPr>
              <a:t>10. Write a SQL query to find those employees who worked more than two jobs in the past. Return employee id.</a:t>
            </a:r>
          </a:p>
          <a:p>
            <a:r>
              <a:rPr lang="en-US" sz="1800" dirty="0">
                <a:solidFill>
                  <a:schemeClr val="bg1"/>
                </a:solidFill>
                <a:highlight>
                  <a:srgbClr val="FFFF00"/>
                </a:highlight>
              </a:rPr>
              <a:t>=&gt; select </a:t>
            </a:r>
            <a:r>
              <a:rPr lang="en-US" sz="1800" dirty="0" err="1">
                <a:solidFill>
                  <a:schemeClr val="bg1"/>
                </a:solidFill>
                <a:highlight>
                  <a:srgbClr val="FFFF00"/>
                </a:highlight>
              </a:rPr>
              <a:t>employee_id</a:t>
            </a:r>
            <a:r>
              <a:rPr lang="en-US" sz="1800" dirty="0">
                <a:solidFill>
                  <a:schemeClr val="bg1"/>
                </a:solidFill>
                <a:highlight>
                  <a:srgbClr val="FFFF00"/>
                </a:highlight>
              </a:rPr>
              <a:t> from </a:t>
            </a:r>
            <a:r>
              <a:rPr lang="en-US" sz="1800" dirty="0" err="1">
                <a:solidFill>
                  <a:schemeClr val="bg1"/>
                </a:solidFill>
                <a:highlight>
                  <a:srgbClr val="FFFF00"/>
                </a:highlight>
              </a:rPr>
              <a:t>job_history_hr_data</a:t>
            </a:r>
            <a:r>
              <a:rPr lang="en-US" sz="1800" dirty="0">
                <a:solidFill>
                  <a:schemeClr val="bg1"/>
                </a:solidFill>
                <a:highlight>
                  <a:srgbClr val="FFFF00"/>
                </a:highlight>
              </a:rPr>
              <a:t> group by EMPLOYEE_ID having count(*) &gt;=2;</a:t>
            </a:r>
          </a:p>
          <a:p>
            <a:endParaRPr lang="en-US" sz="1800" b="1" dirty="0">
              <a:solidFill>
                <a:schemeClr val="bg1"/>
              </a:solidFill>
              <a:highlight>
                <a:srgbClr val="FFFF00"/>
              </a:highlight>
            </a:endParaRPr>
          </a:p>
        </p:txBody>
      </p:sp>
    </p:spTree>
    <p:extLst>
      <p:ext uri="{BB962C8B-B14F-4D97-AF65-F5344CB8AC3E}">
        <p14:creationId xmlns:p14="http://schemas.microsoft.com/office/powerpoint/2010/main" val="3170970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F0D072-23D4-303C-8437-AD386BAAFDB0}"/>
              </a:ext>
            </a:extLst>
          </p:cNvPr>
          <p:cNvSpPr txBox="1"/>
          <p:nvPr/>
        </p:nvSpPr>
        <p:spPr>
          <a:xfrm>
            <a:off x="0" y="0"/>
            <a:ext cx="12191999" cy="7848302"/>
          </a:xfrm>
          <a:prstGeom prst="rect">
            <a:avLst/>
          </a:prstGeom>
          <a:noFill/>
        </p:spPr>
        <p:txBody>
          <a:bodyPr wrap="square">
            <a:spAutoFit/>
          </a:bodyPr>
          <a:lstStyle/>
          <a:p>
            <a:endParaRPr lang="en-US" sz="1800" b="1" dirty="0">
              <a:solidFill>
                <a:schemeClr val="bg1"/>
              </a:solidFill>
            </a:endParaRPr>
          </a:p>
          <a:p>
            <a:r>
              <a:rPr lang="en-US" sz="1800" b="1" dirty="0">
                <a:solidFill>
                  <a:schemeClr val="bg1"/>
                </a:solidFill>
              </a:rPr>
              <a:t>11. Write a SQL query to count the number of employees, the sum of all salary, and difference between the highest salary and lowest salaries by each job id. Return </a:t>
            </a:r>
            <a:r>
              <a:rPr lang="en-US" sz="1800" b="1" dirty="0" err="1">
                <a:solidFill>
                  <a:schemeClr val="bg1"/>
                </a:solidFill>
              </a:rPr>
              <a:t>job_id</a:t>
            </a:r>
            <a:r>
              <a:rPr lang="en-US" sz="1800" b="1" dirty="0">
                <a:solidFill>
                  <a:schemeClr val="bg1"/>
                </a:solidFill>
              </a:rPr>
              <a:t>, count, sum, </a:t>
            </a:r>
            <a:r>
              <a:rPr lang="en-US" sz="1800" b="1" dirty="0" err="1">
                <a:solidFill>
                  <a:schemeClr val="bg1"/>
                </a:solidFill>
              </a:rPr>
              <a:t>salary_difference</a:t>
            </a:r>
            <a:r>
              <a:rPr lang="en-US" sz="1800" b="1" dirty="0">
                <a:solidFill>
                  <a:schemeClr val="bg1"/>
                </a:solidFill>
              </a:rPr>
              <a:t>. </a:t>
            </a:r>
          </a:p>
          <a:p>
            <a:r>
              <a:rPr lang="en-US" sz="1800" dirty="0">
                <a:solidFill>
                  <a:schemeClr val="bg1"/>
                </a:solidFill>
                <a:highlight>
                  <a:srgbClr val="FFFF00"/>
                </a:highlight>
              </a:rPr>
              <a:t>=&gt; select </a:t>
            </a:r>
            <a:r>
              <a:rPr lang="en-US" sz="1800" dirty="0" err="1">
                <a:solidFill>
                  <a:schemeClr val="bg1"/>
                </a:solidFill>
                <a:highlight>
                  <a:srgbClr val="FFFF00"/>
                </a:highlight>
              </a:rPr>
              <a:t>job_id</a:t>
            </a:r>
            <a:r>
              <a:rPr lang="en-US" sz="1800" dirty="0">
                <a:solidFill>
                  <a:schemeClr val="bg1"/>
                </a:solidFill>
                <a:highlight>
                  <a:srgbClr val="FFFF00"/>
                </a:highlight>
              </a:rPr>
              <a:t>, count(</a:t>
            </a:r>
            <a:r>
              <a:rPr lang="en-US" sz="1800" dirty="0" err="1">
                <a:solidFill>
                  <a:schemeClr val="bg1"/>
                </a:solidFill>
                <a:highlight>
                  <a:srgbClr val="FFFF00"/>
                </a:highlight>
              </a:rPr>
              <a:t>employee_id</a:t>
            </a:r>
            <a:r>
              <a:rPr lang="en-US" sz="1800" dirty="0">
                <a:solidFill>
                  <a:schemeClr val="bg1"/>
                </a:solidFill>
                <a:highlight>
                  <a:srgbClr val="FFFF00"/>
                </a:highlight>
              </a:rPr>
              <a:t>), sum(salary), max(salary) - min(salary) as </a:t>
            </a:r>
            <a:r>
              <a:rPr lang="en-US" sz="1800" dirty="0" err="1">
                <a:solidFill>
                  <a:schemeClr val="bg1"/>
                </a:solidFill>
                <a:highlight>
                  <a:srgbClr val="FFFF00"/>
                </a:highlight>
              </a:rPr>
              <a:t>salary_difference</a:t>
            </a:r>
            <a:r>
              <a:rPr lang="en-US" sz="1800" dirty="0">
                <a:solidFill>
                  <a:schemeClr val="bg1"/>
                </a:solidFill>
                <a:highlight>
                  <a:srgbClr val="FFFF00"/>
                </a:highlight>
              </a:rPr>
              <a:t> from </a:t>
            </a:r>
            <a:r>
              <a:rPr lang="en-US" sz="1800" dirty="0" err="1">
                <a:solidFill>
                  <a:schemeClr val="bg1"/>
                </a:solidFill>
                <a:highlight>
                  <a:srgbClr val="FFFF00"/>
                </a:highlight>
              </a:rPr>
              <a:t>employee_hr_data</a:t>
            </a:r>
            <a:r>
              <a:rPr lang="en-US" sz="1800" dirty="0">
                <a:solidFill>
                  <a:schemeClr val="bg1"/>
                </a:solidFill>
                <a:highlight>
                  <a:srgbClr val="FFFF00"/>
                </a:highlight>
              </a:rPr>
              <a:t> group by JOB_ID;</a:t>
            </a:r>
          </a:p>
          <a:p>
            <a:endParaRPr lang="en-US" sz="1800" dirty="0">
              <a:solidFill>
                <a:schemeClr val="bg1"/>
              </a:solidFill>
            </a:endParaRPr>
          </a:p>
          <a:p>
            <a:r>
              <a:rPr lang="en-US" sz="1800" b="1" dirty="0">
                <a:solidFill>
                  <a:schemeClr val="bg1"/>
                </a:solidFill>
              </a:rPr>
              <a:t>12. Write a SQL query to find each job ids where two or more employees worked for more than 300 days. Return job id.</a:t>
            </a:r>
          </a:p>
          <a:p>
            <a:r>
              <a:rPr lang="en-US" sz="1800" dirty="0">
                <a:solidFill>
                  <a:schemeClr val="bg1"/>
                </a:solidFill>
                <a:highlight>
                  <a:srgbClr val="FFFF00"/>
                </a:highlight>
              </a:rPr>
              <a:t>=&gt; select </a:t>
            </a:r>
            <a:r>
              <a:rPr lang="en-US" sz="1800" dirty="0" err="1">
                <a:solidFill>
                  <a:schemeClr val="bg1"/>
                </a:solidFill>
                <a:highlight>
                  <a:srgbClr val="FFFF00"/>
                </a:highlight>
              </a:rPr>
              <a:t>job_id</a:t>
            </a:r>
            <a:r>
              <a:rPr lang="en-US" sz="1800" dirty="0">
                <a:solidFill>
                  <a:schemeClr val="bg1"/>
                </a:solidFill>
                <a:highlight>
                  <a:srgbClr val="FFFF00"/>
                </a:highlight>
              </a:rPr>
              <a:t> from </a:t>
            </a:r>
            <a:r>
              <a:rPr lang="en-US" sz="1800" dirty="0" err="1">
                <a:solidFill>
                  <a:schemeClr val="bg1"/>
                </a:solidFill>
                <a:highlight>
                  <a:srgbClr val="FFFF00"/>
                </a:highlight>
              </a:rPr>
              <a:t>job_history_hr_data</a:t>
            </a:r>
            <a:r>
              <a:rPr lang="en-US" sz="1800" dirty="0">
                <a:solidFill>
                  <a:schemeClr val="bg1"/>
                </a:solidFill>
                <a:highlight>
                  <a:srgbClr val="FFFF00"/>
                </a:highlight>
              </a:rPr>
              <a:t> where </a:t>
            </a:r>
            <a:r>
              <a:rPr lang="en-US" sz="1800" dirty="0" err="1">
                <a:solidFill>
                  <a:schemeClr val="bg1"/>
                </a:solidFill>
                <a:highlight>
                  <a:srgbClr val="FFFF00"/>
                </a:highlight>
              </a:rPr>
              <a:t>end_date</a:t>
            </a:r>
            <a:r>
              <a:rPr lang="en-US" sz="1800" dirty="0">
                <a:solidFill>
                  <a:schemeClr val="bg1"/>
                </a:solidFill>
                <a:highlight>
                  <a:srgbClr val="FFFF00"/>
                </a:highlight>
              </a:rPr>
              <a:t> - </a:t>
            </a:r>
            <a:r>
              <a:rPr lang="en-US" sz="1800" dirty="0" err="1">
                <a:solidFill>
                  <a:schemeClr val="bg1"/>
                </a:solidFill>
                <a:highlight>
                  <a:srgbClr val="FFFF00"/>
                </a:highlight>
              </a:rPr>
              <a:t>start_date</a:t>
            </a:r>
            <a:r>
              <a:rPr lang="en-US" sz="1800" dirty="0">
                <a:solidFill>
                  <a:schemeClr val="bg1"/>
                </a:solidFill>
                <a:highlight>
                  <a:srgbClr val="FFFF00"/>
                </a:highlight>
              </a:rPr>
              <a:t> &gt;300 group by </a:t>
            </a:r>
            <a:r>
              <a:rPr lang="en-US" sz="1800" dirty="0" err="1">
                <a:solidFill>
                  <a:schemeClr val="bg1"/>
                </a:solidFill>
                <a:highlight>
                  <a:srgbClr val="FFFF00"/>
                </a:highlight>
              </a:rPr>
              <a:t>job_id</a:t>
            </a:r>
            <a:r>
              <a:rPr lang="en-US" sz="1800" dirty="0">
                <a:solidFill>
                  <a:schemeClr val="bg1"/>
                </a:solidFill>
                <a:highlight>
                  <a:srgbClr val="FFFF00"/>
                </a:highlight>
              </a:rPr>
              <a:t> having count(*)&gt;=2;</a:t>
            </a:r>
          </a:p>
          <a:p>
            <a:endParaRPr lang="en-US" sz="1800" dirty="0">
              <a:solidFill>
                <a:schemeClr val="bg1"/>
              </a:solidFill>
              <a:highlight>
                <a:srgbClr val="FFFF00"/>
              </a:highlight>
            </a:endParaRPr>
          </a:p>
          <a:p>
            <a:r>
              <a:rPr lang="en-US" sz="1800" b="1" dirty="0">
                <a:solidFill>
                  <a:schemeClr val="bg1"/>
                </a:solidFill>
              </a:rPr>
              <a:t>13. Write a SQL query to count the number of employees worked under each manager. Return manager ID and number of employees.</a:t>
            </a:r>
            <a:r>
              <a:rPr lang="en-US" sz="1800" dirty="0">
                <a:solidFill>
                  <a:schemeClr val="bg1"/>
                </a:solidFill>
              </a:rPr>
              <a:t> </a:t>
            </a:r>
          </a:p>
          <a:p>
            <a:r>
              <a:rPr lang="en-US" sz="1800" dirty="0">
                <a:solidFill>
                  <a:schemeClr val="bg1"/>
                </a:solidFill>
                <a:highlight>
                  <a:srgbClr val="FFFF00"/>
                </a:highlight>
              </a:rPr>
              <a:t>=&gt;select </a:t>
            </a:r>
            <a:r>
              <a:rPr lang="en-US" sz="1800" dirty="0" err="1">
                <a:solidFill>
                  <a:schemeClr val="bg1"/>
                </a:solidFill>
                <a:highlight>
                  <a:srgbClr val="FFFF00"/>
                </a:highlight>
              </a:rPr>
              <a:t>manager_id</a:t>
            </a:r>
            <a:r>
              <a:rPr lang="en-US" sz="1800" dirty="0">
                <a:solidFill>
                  <a:schemeClr val="bg1"/>
                </a:solidFill>
                <a:highlight>
                  <a:srgbClr val="FFFF00"/>
                </a:highlight>
              </a:rPr>
              <a:t>, count(</a:t>
            </a:r>
            <a:r>
              <a:rPr lang="en-US" sz="1800" dirty="0" err="1">
                <a:solidFill>
                  <a:schemeClr val="bg1"/>
                </a:solidFill>
                <a:highlight>
                  <a:srgbClr val="FFFF00"/>
                </a:highlight>
              </a:rPr>
              <a:t>employee_id</a:t>
            </a:r>
            <a:r>
              <a:rPr lang="en-US" sz="1800" dirty="0">
                <a:solidFill>
                  <a:schemeClr val="bg1"/>
                </a:solidFill>
                <a:highlight>
                  <a:srgbClr val="FFFF00"/>
                </a:highlight>
              </a:rPr>
              <a:t>) from </a:t>
            </a:r>
            <a:r>
              <a:rPr lang="en-US" sz="1800" dirty="0" err="1">
                <a:solidFill>
                  <a:schemeClr val="bg1"/>
                </a:solidFill>
                <a:highlight>
                  <a:srgbClr val="FFFF00"/>
                </a:highlight>
              </a:rPr>
              <a:t>employee_hr_data</a:t>
            </a:r>
            <a:r>
              <a:rPr lang="en-US" sz="1800" dirty="0">
                <a:solidFill>
                  <a:schemeClr val="bg1"/>
                </a:solidFill>
                <a:highlight>
                  <a:srgbClr val="FFFF00"/>
                </a:highlight>
              </a:rPr>
              <a:t> group by </a:t>
            </a:r>
            <a:r>
              <a:rPr lang="en-US" sz="1800" dirty="0" err="1">
                <a:solidFill>
                  <a:schemeClr val="bg1"/>
                </a:solidFill>
                <a:highlight>
                  <a:srgbClr val="FFFF00"/>
                </a:highlight>
              </a:rPr>
              <a:t>manager_id</a:t>
            </a:r>
            <a:r>
              <a:rPr lang="en-US" sz="1800" dirty="0">
                <a:solidFill>
                  <a:schemeClr val="bg1"/>
                </a:solidFill>
                <a:highlight>
                  <a:srgbClr val="FFFF00"/>
                </a:highlight>
              </a:rPr>
              <a:t>;</a:t>
            </a:r>
          </a:p>
          <a:p>
            <a:endParaRPr lang="en-US" sz="1800" dirty="0">
              <a:solidFill>
                <a:schemeClr val="bg1"/>
              </a:solidFill>
              <a:highlight>
                <a:srgbClr val="FFFF00"/>
              </a:highlight>
            </a:endParaRPr>
          </a:p>
          <a:p>
            <a:r>
              <a:rPr lang="en-US" sz="1800" b="1" dirty="0">
                <a:solidFill>
                  <a:schemeClr val="bg1"/>
                </a:solidFill>
              </a:rPr>
              <a:t>14. Write a SQL query to calculate the average salary of employees who receive a commission percentage for each department. Return department id, average salary.</a:t>
            </a:r>
          </a:p>
          <a:p>
            <a:r>
              <a:rPr lang="en-US" sz="1800" dirty="0">
                <a:solidFill>
                  <a:schemeClr val="bg1"/>
                </a:solidFill>
                <a:highlight>
                  <a:srgbClr val="FFFF00"/>
                </a:highlight>
              </a:rPr>
              <a:t>=&gt;select </a:t>
            </a:r>
            <a:r>
              <a:rPr lang="en-US" sz="1800" dirty="0" err="1">
                <a:solidFill>
                  <a:schemeClr val="bg1"/>
                </a:solidFill>
                <a:highlight>
                  <a:srgbClr val="FFFF00"/>
                </a:highlight>
              </a:rPr>
              <a:t>department_id</a:t>
            </a:r>
            <a:r>
              <a:rPr lang="en-US" sz="1800" dirty="0">
                <a:solidFill>
                  <a:schemeClr val="bg1"/>
                </a:solidFill>
                <a:highlight>
                  <a:srgbClr val="FFFF00"/>
                </a:highlight>
              </a:rPr>
              <a:t>, avg(salary) from </a:t>
            </a:r>
            <a:r>
              <a:rPr lang="en-US" sz="1800" dirty="0" err="1">
                <a:solidFill>
                  <a:schemeClr val="bg1"/>
                </a:solidFill>
                <a:highlight>
                  <a:srgbClr val="FFFF00"/>
                </a:highlight>
              </a:rPr>
              <a:t>employee_hr_data</a:t>
            </a:r>
            <a:r>
              <a:rPr lang="en-US" sz="1800" dirty="0">
                <a:solidFill>
                  <a:schemeClr val="bg1"/>
                </a:solidFill>
                <a:highlight>
                  <a:srgbClr val="FFFF00"/>
                </a:highlight>
              </a:rPr>
              <a:t> where COMMISSION_PCT&gt;0 group by DEPARTMENT_ID;</a:t>
            </a:r>
          </a:p>
          <a:p>
            <a:endParaRPr lang="en-US" sz="1800" dirty="0">
              <a:solidFill>
                <a:schemeClr val="bg1"/>
              </a:solidFill>
              <a:highlight>
                <a:srgbClr val="FFFF00"/>
              </a:highlight>
            </a:endParaRPr>
          </a:p>
          <a:p>
            <a:endParaRPr lang="en-US" sz="1800" dirty="0">
              <a:solidFill>
                <a:schemeClr val="bg1"/>
              </a:solidFill>
              <a:highlight>
                <a:srgbClr val="FFFF00"/>
              </a:highlight>
            </a:endParaRPr>
          </a:p>
          <a:p>
            <a:endParaRPr lang="en-US" sz="1800" dirty="0">
              <a:solidFill>
                <a:schemeClr val="bg1"/>
              </a:solidFill>
              <a:highlight>
                <a:srgbClr val="FFFF00"/>
              </a:highlight>
            </a:endParaRPr>
          </a:p>
          <a:p>
            <a:endParaRPr lang="en-US" sz="1800" dirty="0">
              <a:solidFill>
                <a:schemeClr val="bg1"/>
              </a:solidFill>
              <a:highlight>
                <a:srgbClr val="FFFF00"/>
              </a:highlight>
            </a:endParaRPr>
          </a:p>
          <a:p>
            <a:endParaRPr lang="en-US" sz="1800" dirty="0">
              <a:solidFill>
                <a:schemeClr val="bg1"/>
              </a:solidFill>
              <a:highlight>
                <a:srgbClr val="FFFF00"/>
              </a:highlight>
            </a:endParaRPr>
          </a:p>
          <a:p>
            <a:endParaRPr lang="en-US" sz="1800" dirty="0">
              <a:solidFill>
                <a:schemeClr val="bg1"/>
              </a:solidFill>
              <a:highlight>
                <a:srgbClr val="FFFF00"/>
              </a:highlight>
            </a:endParaRPr>
          </a:p>
          <a:p>
            <a:endParaRPr lang="en-US" sz="1800" dirty="0">
              <a:solidFill>
                <a:schemeClr val="bg1"/>
              </a:solidFill>
              <a:highlight>
                <a:srgbClr val="FFFF00"/>
              </a:highlight>
            </a:endParaRPr>
          </a:p>
          <a:p>
            <a:endParaRPr lang="en-US" sz="1800" dirty="0">
              <a:solidFill>
                <a:schemeClr val="bg1"/>
              </a:solidFill>
              <a:highlight>
                <a:srgbClr val="FFFF00"/>
              </a:highlight>
            </a:endParaRPr>
          </a:p>
          <a:p>
            <a:endParaRPr lang="en-US" sz="1800" dirty="0">
              <a:solidFill>
                <a:schemeClr val="bg1"/>
              </a:solidFill>
              <a:highlight>
                <a:srgbClr val="FFFF00"/>
              </a:highlight>
            </a:endParaRPr>
          </a:p>
          <a:p>
            <a:endParaRPr lang="en-US" sz="1800" dirty="0">
              <a:solidFill>
                <a:schemeClr val="bg1"/>
              </a:solidFill>
              <a:highlight>
                <a:srgbClr val="FFFF00"/>
              </a:highlight>
            </a:endParaRPr>
          </a:p>
          <a:p>
            <a:endParaRPr lang="en-US" sz="1800" dirty="0">
              <a:solidFill>
                <a:schemeClr val="bg1"/>
              </a:solidFill>
              <a:highlight>
                <a:srgbClr val="FFFF00"/>
              </a:highlight>
            </a:endParaRPr>
          </a:p>
          <a:p>
            <a:endParaRPr lang="en-US" sz="1800" dirty="0">
              <a:solidFill>
                <a:schemeClr val="bg1"/>
              </a:solidFill>
              <a:highlight>
                <a:srgbClr val="FFFF00"/>
              </a:highlight>
            </a:endParaRPr>
          </a:p>
        </p:txBody>
      </p:sp>
    </p:spTree>
    <p:extLst>
      <p:ext uri="{BB962C8B-B14F-4D97-AF65-F5344CB8AC3E}">
        <p14:creationId xmlns:p14="http://schemas.microsoft.com/office/powerpoint/2010/main" val="3107896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2D2080-BE2D-2322-9565-9EABF11E5B46}"/>
              </a:ext>
            </a:extLst>
          </p:cNvPr>
          <p:cNvSpPr txBox="1"/>
          <p:nvPr/>
        </p:nvSpPr>
        <p:spPr>
          <a:xfrm>
            <a:off x="0" y="1"/>
            <a:ext cx="12192000" cy="7294305"/>
          </a:xfrm>
          <a:prstGeom prst="rect">
            <a:avLst/>
          </a:prstGeom>
          <a:noFill/>
        </p:spPr>
        <p:txBody>
          <a:bodyPr wrap="square">
            <a:spAutoFit/>
          </a:bodyPr>
          <a:lstStyle/>
          <a:p>
            <a:r>
              <a:rPr lang="en-US" sz="1800" b="1" dirty="0">
                <a:solidFill>
                  <a:schemeClr val="bg1"/>
                </a:solidFill>
              </a:rPr>
              <a:t>15. Write a SQL query to find the departments where more than ten employees receive commissions. Return department id. </a:t>
            </a:r>
          </a:p>
          <a:p>
            <a:r>
              <a:rPr lang="en-US" sz="1800" dirty="0">
                <a:solidFill>
                  <a:schemeClr val="bg1"/>
                </a:solidFill>
                <a:highlight>
                  <a:srgbClr val="FFFF00"/>
                </a:highlight>
              </a:rPr>
              <a:t>=&gt;select </a:t>
            </a:r>
            <a:r>
              <a:rPr lang="en-US" sz="1800" dirty="0" err="1">
                <a:solidFill>
                  <a:schemeClr val="bg1"/>
                </a:solidFill>
                <a:highlight>
                  <a:srgbClr val="FFFF00"/>
                </a:highlight>
              </a:rPr>
              <a:t>department_id</a:t>
            </a:r>
            <a:r>
              <a:rPr lang="en-US" sz="1800" dirty="0">
                <a:solidFill>
                  <a:schemeClr val="bg1"/>
                </a:solidFill>
                <a:highlight>
                  <a:srgbClr val="FFFF00"/>
                </a:highlight>
              </a:rPr>
              <a:t> from </a:t>
            </a:r>
            <a:r>
              <a:rPr lang="en-US" sz="1800" dirty="0" err="1">
                <a:solidFill>
                  <a:schemeClr val="bg1"/>
                </a:solidFill>
                <a:highlight>
                  <a:srgbClr val="FFFF00"/>
                </a:highlight>
              </a:rPr>
              <a:t>employee_hr_data</a:t>
            </a:r>
            <a:r>
              <a:rPr lang="en-US" sz="1800" dirty="0">
                <a:solidFill>
                  <a:schemeClr val="bg1"/>
                </a:solidFill>
                <a:highlight>
                  <a:srgbClr val="FFFF00"/>
                </a:highlight>
              </a:rPr>
              <a:t> where COMMISSION_PCT&gt;0 group by DEPARTMENT_ID having count(*)&gt;10;</a:t>
            </a:r>
          </a:p>
          <a:p>
            <a:endParaRPr lang="en-US" sz="1800" dirty="0">
              <a:solidFill>
                <a:schemeClr val="bg1"/>
              </a:solidFill>
            </a:endParaRPr>
          </a:p>
          <a:p>
            <a:r>
              <a:rPr lang="en-US" sz="1800" b="1" dirty="0">
                <a:solidFill>
                  <a:schemeClr val="bg1"/>
                </a:solidFill>
              </a:rPr>
              <a:t>16. Write a SQL query to find those job titles where maximum salary falls between 10000 and 15000 (Begin and end values are included.). Return </a:t>
            </a:r>
            <a:r>
              <a:rPr lang="en-US" sz="1800" b="1" dirty="0" err="1">
                <a:solidFill>
                  <a:schemeClr val="bg1"/>
                </a:solidFill>
              </a:rPr>
              <a:t>job_title</a:t>
            </a:r>
            <a:r>
              <a:rPr lang="en-US" sz="1800" b="1" dirty="0">
                <a:solidFill>
                  <a:schemeClr val="bg1"/>
                </a:solidFill>
              </a:rPr>
              <a:t>, </a:t>
            </a:r>
            <a:r>
              <a:rPr lang="en-US" sz="1800" b="1" dirty="0" err="1">
                <a:solidFill>
                  <a:schemeClr val="bg1"/>
                </a:solidFill>
              </a:rPr>
              <a:t>max_salarymin_salary</a:t>
            </a:r>
            <a:r>
              <a:rPr lang="en-US" sz="1800" b="1" dirty="0">
                <a:solidFill>
                  <a:schemeClr val="bg1"/>
                </a:solidFill>
              </a:rPr>
              <a:t>. </a:t>
            </a:r>
          </a:p>
          <a:p>
            <a:r>
              <a:rPr lang="en-US" sz="1800" dirty="0">
                <a:solidFill>
                  <a:schemeClr val="bg1"/>
                </a:solidFill>
                <a:highlight>
                  <a:srgbClr val="FFFF00"/>
                </a:highlight>
              </a:rPr>
              <a:t>=&gt; select </a:t>
            </a:r>
            <a:r>
              <a:rPr lang="en-US" sz="1800" dirty="0" err="1">
                <a:solidFill>
                  <a:schemeClr val="bg1"/>
                </a:solidFill>
                <a:highlight>
                  <a:srgbClr val="FFFF00"/>
                </a:highlight>
              </a:rPr>
              <a:t>job_id</a:t>
            </a:r>
            <a:r>
              <a:rPr lang="en-US" sz="1800" dirty="0">
                <a:solidFill>
                  <a:schemeClr val="bg1"/>
                </a:solidFill>
                <a:highlight>
                  <a:srgbClr val="FFFF00"/>
                </a:highlight>
              </a:rPr>
              <a:t>, max(salary) - min(salary) from </a:t>
            </a:r>
            <a:r>
              <a:rPr lang="en-US" sz="1800" dirty="0" err="1">
                <a:solidFill>
                  <a:schemeClr val="bg1"/>
                </a:solidFill>
                <a:highlight>
                  <a:srgbClr val="FFFF00"/>
                </a:highlight>
              </a:rPr>
              <a:t>employee_hr_data</a:t>
            </a:r>
            <a:r>
              <a:rPr lang="en-US" sz="1800" dirty="0">
                <a:solidFill>
                  <a:schemeClr val="bg1"/>
                </a:solidFill>
                <a:highlight>
                  <a:srgbClr val="FFFF00"/>
                </a:highlight>
              </a:rPr>
              <a:t> where salary between 10000 and 15000 group by </a:t>
            </a:r>
            <a:r>
              <a:rPr lang="en-US" sz="1800" dirty="0" err="1">
                <a:solidFill>
                  <a:schemeClr val="bg1"/>
                </a:solidFill>
                <a:highlight>
                  <a:srgbClr val="FFFF00"/>
                </a:highlight>
              </a:rPr>
              <a:t>job_id</a:t>
            </a:r>
            <a:r>
              <a:rPr lang="en-US" sz="1800" dirty="0">
                <a:solidFill>
                  <a:schemeClr val="bg1"/>
                </a:solidFill>
                <a:highlight>
                  <a:srgbClr val="FFFF00"/>
                </a:highlight>
              </a:rPr>
              <a:t>;</a:t>
            </a:r>
          </a:p>
          <a:p>
            <a:endParaRPr lang="en-US" sz="1800" dirty="0">
              <a:solidFill>
                <a:schemeClr val="bg1"/>
              </a:solidFill>
            </a:endParaRPr>
          </a:p>
          <a:p>
            <a:r>
              <a:rPr lang="en-US" sz="1800" b="1" dirty="0">
                <a:solidFill>
                  <a:schemeClr val="bg1"/>
                </a:solidFill>
              </a:rPr>
              <a:t>17. Write a SQL query to find details of those jobs where the minimum salary exceeds 9000. Return all the fields of jobs </a:t>
            </a:r>
          </a:p>
          <a:p>
            <a:r>
              <a:rPr lang="en-US" sz="1800" dirty="0">
                <a:solidFill>
                  <a:schemeClr val="bg1"/>
                </a:solidFill>
                <a:highlight>
                  <a:srgbClr val="FFFF00"/>
                </a:highlight>
              </a:rPr>
              <a:t>=&gt;select * from </a:t>
            </a:r>
            <a:r>
              <a:rPr lang="en-US" sz="1800" dirty="0" err="1">
                <a:solidFill>
                  <a:schemeClr val="bg1"/>
                </a:solidFill>
                <a:highlight>
                  <a:srgbClr val="FFFF00"/>
                </a:highlight>
              </a:rPr>
              <a:t>jobs_hr_data</a:t>
            </a:r>
            <a:r>
              <a:rPr lang="en-US" sz="1800" dirty="0">
                <a:solidFill>
                  <a:schemeClr val="bg1"/>
                </a:solidFill>
                <a:highlight>
                  <a:srgbClr val="FFFF00"/>
                </a:highlight>
              </a:rPr>
              <a:t> where </a:t>
            </a:r>
            <a:r>
              <a:rPr lang="en-US" sz="1800" dirty="0" err="1">
                <a:solidFill>
                  <a:schemeClr val="bg1"/>
                </a:solidFill>
                <a:highlight>
                  <a:srgbClr val="FFFF00"/>
                </a:highlight>
              </a:rPr>
              <a:t>min_salary</a:t>
            </a:r>
            <a:r>
              <a:rPr lang="en-US" sz="1800" dirty="0">
                <a:solidFill>
                  <a:schemeClr val="bg1"/>
                </a:solidFill>
                <a:highlight>
                  <a:srgbClr val="FFFF00"/>
                </a:highlight>
              </a:rPr>
              <a:t> &gt;9000;</a:t>
            </a:r>
          </a:p>
          <a:p>
            <a:endParaRPr lang="en-US" sz="1800" dirty="0">
              <a:solidFill>
                <a:schemeClr val="bg1"/>
              </a:solidFill>
            </a:endParaRPr>
          </a:p>
          <a:p>
            <a:r>
              <a:rPr lang="en-US" sz="1800" b="1" dirty="0">
                <a:solidFill>
                  <a:schemeClr val="bg1"/>
                </a:solidFill>
              </a:rPr>
              <a:t>18. Write a SQL query to find those employees who work in the same department as ‘Clara’. Exclude all those records where first name is ‘Clara’. Return first name, last name and hire date.</a:t>
            </a:r>
          </a:p>
          <a:p>
            <a:r>
              <a:rPr lang="en-US" sz="1800" dirty="0">
                <a:solidFill>
                  <a:schemeClr val="bg1"/>
                </a:solidFill>
                <a:highlight>
                  <a:srgbClr val="FFFF00"/>
                </a:highlight>
              </a:rPr>
              <a:t>=&gt;select </a:t>
            </a:r>
            <a:r>
              <a:rPr lang="en-US" sz="1800" dirty="0" err="1">
                <a:solidFill>
                  <a:schemeClr val="bg1"/>
                </a:solidFill>
                <a:highlight>
                  <a:srgbClr val="FFFF00"/>
                </a:highlight>
              </a:rPr>
              <a:t>first_name</a:t>
            </a:r>
            <a:r>
              <a:rPr lang="en-US" sz="1800" dirty="0">
                <a:solidFill>
                  <a:schemeClr val="bg1"/>
                </a:solidFill>
                <a:highlight>
                  <a:srgbClr val="FFFF00"/>
                </a:highlight>
              </a:rPr>
              <a:t>, </a:t>
            </a:r>
            <a:r>
              <a:rPr lang="en-US" sz="1800" dirty="0" err="1">
                <a:solidFill>
                  <a:schemeClr val="bg1"/>
                </a:solidFill>
                <a:highlight>
                  <a:srgbClr val="FFFF00"/>
                </a:highlight>
              </a:rPr>
              <a:t>last_name</a:t>
            </a:r>
            <a:r>
              <a:rPr lang="en-US" sz="1800" dirty="0">
                <a:solidFill>
                  <a:schemeClr val="bg1"/>
                </a:solidFill>
                <a:highlight>
                  <a:srgbClr val="FFFF00"/>
                </a:highlight>
              </a:rPr>
              <a:t>, </a:t>
            </a:r>
            <a:r>
              <a:rPr lang="en-US" sz="1800" dirty="0" err="1">
                <a:solidFill>
                  <a:schemeClr val="bg1"/>
                </a:solidFill>
                <a:highlight>
                  <a:srgbClr val="FFFF00"/>
                </a:highlight>
              </a:rPr>
              <a:t>hire_date</a:t>
            </a:r>
            <a:r>
              <a:rPr lang="en-US" sz="1800" dirty="0">
                <a:solidFill>
                  <a:schemeClr val="bg1"/>
                </a:solidFill>
                <a:highlight>
                  <a:srgbClr val="FFFF00"/>
                </a:highlight>
              </a:rPr>
              <a:t> from </a:t>
            </a:r>
            <a:r>
              <a:rPr lang="en-US" sz="1800" dirty="0" err="1">
                <a:solidFill>
                  <a:schemeClr val="bg1"/>
                </a:solidFill>
                <a:highlight>
                  <a:srgbClr val="FFFF00"/>
                </a:highlight>
              </a:rPr>
              <a:t>employee_hr_data</a:t>
            </a:r>
            <a:r>
              <a:rPr lang="en-US" sz="1800" dirty="0">
                <a:solidFill>
                  <a:schemeClr val="bg1"/>
                </a:solidFill>
                <a:highlight>
                  <a:srgbClr val="FFFF00"/>
                </a:highlight>
              </a:rPr>
              <a:t> where DEPARTMENT_ID=(select </a:t>
            </a:r>
            <a:r>
              <a:rPr lang="en-US" sz="1800" dirty="0" err="1">
                <a:solidFill>
                  <a:schemeClr val="bg1"/>
                </a:solidFill>
                <a:highlight>
                  <a:srgbClr val="FFFF00"/>
                </a:highlight>
              </a:rPr>
              <a:t>department_id</a:t>
            </a:r>
            <a:r>
              <a:rPr lang="en-US" sz="1800" dirty="0">
                <a:solidFill>
                  <a:schemeClr val="bg1"/>
                </a:solidFill>
                <a:highlight>
                  <a:srgbClr val="FFFF00"/>
                </a:highlight>
              </a:rPr>
              <a:t> from </a:t>
            </a:r>
            <a:r>
              <a:rPr lang="en-US" sz="1800" dirty="0" err="1">
                <a:solidFill>
                  <a:schemeClr val="bg1"/>
                </a:solidFill>
                <a:highlight>
                  <a:srgbClr val="FFFF00"/>
                </a:highlight>
              </a:rPr>
              <a:t>employee_hr_data</a:t>
            </a:r>
            <a:r>
              <a:rPr lang="en-US" sz="1800" dirty="0">
                <a:solidFill>
                  <a:schemeClr val="bg1"/>
                </a:solidFill>
                <a:highlight>
                  <a:srgbClr val="FFFF00"/>
                </a:highlight>
              </a:rPr>
              <a:t> where FIRST_NAME like "%</a:t>
            </a:r>
            <a:r>
              <a:rPr lang="en-US" sz="1800" dirty="0" err="1">
                <a:solidFill>
                  <a:schemeClr val="bg1"/>
                </a:solidFill>
                <a:highlight>
                  <a:srgbClr val="FFFF00"/>
                </a:highlight>
              </a:rPr>
              <a:t>clara</a:t>
            </a:r>
            <a:r>
              <a:rPr lang="en-US" sz="1800" dirty="0">
                <a:solidFill>
                  <a:schemeClr val="bg1"/>
                </a:solidFill>
                <a:highlight>
                  <a:srgbClr val="FFFF00"/>
                </a:highlight>
              </a:rPr>
              <a:t>%") and </a:t>
            </a:r>
            <a:r>
              <a:rPr lang="en-US" sz="1800" dirty="0" err="1">
                <a:solidFill>
                  <a:schemeClr val="bg1"/>
                </a:solidFill>
                <a:highlight>
                  <a:srgbClr val="FFFF00"/>
                </a:highlight>
              </a:rPr>
              <a:t>first_name</a:t>
            </a:r>
            <a:r>
              <a:rPr lang="en-US" sz="1800" dirty="0">
                <a:solidFill>
                  <a:schemeClr val="bg1"/>
                </a:solidFill>
                <a:highlight>
                  <a:srgbClr val="FFFF00"/>
                </a:highlight>
              </a:rPr>
              <a:t> not like"%</a:t>
            </a:r>
            <a:r>
              <a:rPr lang="en-US" sz="1800" dirty="0" err="1">
                <a:solidFill>
                  <a:schemeClr val="bg1"/>
                </a:solidFill>
                <a:highlight>
                  <a:srgbClr val="FFFF00"/>
                </a:highlight>
              </a:rPr>
              <a:t>clara</a:t>
            </a:r>
            <a:r>
              <a:rPr lang="en-US" sz="1800" dirty="0">
                <a:solidFill>
                  <a:schemeClr val="bg1"/>
                </a:solidFill>
                <a:highlight>
                  <a:srgbClr val="FFFF00"/>
                </a:highlight>
              </a:rPr>
              <a:t>%";</a:t>
            </a:r>
          </a:p>
          <a:p>
            <a:endParaRPr lang="en-US" sz="1800" dirty="0">
              <a:solidFill>
                <a:schemeClr val="bg1"/>
              </a:solidFill>
              <a:highlight>
                <a:srgbClr val="FFFF00"/>
              </a:highlight>
            </a:endParaRPr>
          </a:p>
          <a:p>
            <a:r>
              <a:rPr lang="en-US" sz="1800" b="1" dirty="0">
                <a:solidFill>
                  <a:schemeClr val="bg1"/>
                </a:solidFill>
              </a:rPr>
              <a:t>19. Write a SQL query to find those employees who earn more than the average salary and work in the same department as an employee whose first name contains the letter 'J'. Return employee ID, first name and salary. </a:t>
            </a:r>
          </a:p>
          <a:p>
            <a:r>
              <a:rPr lang="en-US" sz="1800" dirty="0">
                <a:solidFill>
                  <a:schemeClr val="bg1"/>
                </a:solidFill>
                <a:highlight>
                  <a:srgbClr val="FFFF00"/>
                </a:highlight>
              </a:rPr>
              <a:t>=&gt; select </a:t>
            </a:r>
            <a:r>
              <a:rPr lang="en-US" sz="1800" dirty="0" err="1">
                <a:solidFill>
                  <a:schemeClr val="bg1"/>
                </a:solidFill>
                <a:highlight>
                  <a:srgbClr val="FFFF00"/>
                </a:highlight>
              </a:rPr>
              <a:t>employee_id</a:t>
            </a:r>
            <a:r>
              <a:rPr lang="en-US" sz="1800" dirty="0">
                <a:solidFill>
                  <a:schemeClr val="bg1"/>
                </a:solidFill>
                <a:highlight>
                  <a:srgbClr val="FFFF00"/>
                </a:highlight>
              </a:rPr>
              <a:t>, </a:t>
            </a:r>
            <a:r>
              <a:rPr lang="en-US" sz="1800" dirty="0" err="1">
                <a:solidFill>
                  <a:schemeClr val="bg1"/>
                </a:solidFill>
                <a:highlight>
                  <a:srgbClr val="FFFF00"/>
                </a:highlight>
              </a:rPr>
              <a:t>first_name</a:t>
            </a:r>
            <a:r>
              <a:rPr lang="en-US" sz="1800" dirty="0">
                <a:solidFill>
                  <a:schemeClr val="bg1"/>
                </a:solidFill>
                <a:highlight>
                  <a:srgbClr val="FFFF00"/>
                </a:highlight>
              </a:rPr>
              <a:t>, salary from </a:t>
            </a:r>
            <a:r>
              <a:rPr lang="en-US" sz="1800" dirty="0" err="1">
                <a:solidFill>
                  <a:schemeClr val="bg1"/>
                </a:solidFill>
                <a:highlight>
                  <a:srgbClr val="FFFF00"/>
                </a:highlight>
              </a:rPr>
              <a:t>employee_hr_data</a:t>
            </a:r>
            <a:r>
              <a:rPr lang="en-US" sz="1800" dirty="0">
                <a:solidFill>
                  <a:schemeClr val="bg1"/>
                </a:solidFill>
                <a:highlight>
                  <a:srgbClr val="FFFF00"/>
                </a:highlight>
              </a:rPr>
              <a:t> where DEPARTMENT_ID in (select </a:t>
            </a:r>
            <a:r>
              <a:rPr lang="en-US" sz="1800" dirty="0" err="1">
                <a:solidFill>
                  <a:schemeClr val="bg1"/>
                </a:solidFill>
                <a:highlight>
                  <a:srgbClr val="FFFF00"/>
                </a:highlight>
              </a:rPr>
              <a:t>department_id</a:t>
            </a:r>
            <a:r>
              <a:rPr lang="en-US" sz="1800" dirty="0">
                <a:solidFill>
                  <a:schemeClr val="bg1"/>
                </a:solidFill>
                <a:highlight>
                  <a:srgbClr val="FFFF00"/>
                </a:highlight>
              </a:rPr>
              <a:t> from </a:t>
            </a:r>
            <a:r>
              <a:rPr lang="en-US" sz="1800" dirty="0" err="1">
                <a:solidFill>
                  <a:schemeClr val="bg1"/>
                </a:solidFill>
                <a:highlight>
                  <a:srgbClr val="FFFF00"/>
                </a:highlight>
              </a:rPr>
              <a:t>employee_hr_data</a:t>
            </a:r>
            <a:r>
              <a:rPr lang="en-US" sz="1800" dirty="0">
                <a:solidFill>
                  <a:schemeClr val="bg1"/>
                </a:solidFill>
                <a:highlight>
                  <a:srgbClr val="FFFF00"/>
                </a:highlight>
              </a:rPr>
              <a:t> where FIRST_NAME like "%j%") and salary &gt; 6461.8318;</a:t>
            </a:r>
          </a:p>
          <a:p>
            <a:endParaRPr lang="en-US" sz="1800" dirty="0">
              <a:solidFill>
                <a:schemeClr val="bg1"/>
              </a:solidFill>
            </a:endParaRPr>
          </a:p>
          <a:p>
            <a:r>
              <a:rPr lang="en-US" sz="1800" b="1" dirty="0">
                <a:solidFill>
                  <a:schemeClr val="bg1"/>
                </a:solidFill>
              </a:rPr>
              <a:t>20. Write a query to display the employee id, name ( first name and last name ) and the job id column with a modified title SALESMAN for those employees whose job title is ST_MAN and DEVELOPER for whose job title is IT_PROG</a:t>
            </a:r>
          </a:p>
          <a:p>
            <a:r>
              <a:rPr lang="en-US" sz="1800" dirty="0">
                <a:solidFill>
                  <a:schemeClr val="bg1"/>
                </a:solidFill>
                <a:highlight>
                  <a:srgbClr val="FFFF00"/>
                </a:highlight>
              </a:rPr>
              <a:t>=&gt; select </a:t>
            </a:r>
            <a:r>
              <a:rPr lang="en-US" sz="1800" dirty="0" err="1">
                <a:solidFill>
                  <a:schemeClr val="bg1"/>
                </a:solidFill>
                <a:highlight>
                  <a:srgbClr val="FFFF00"/>
                </a:highlight>
              </a:rPr>
              <a:t>employee_id</a:t>
            </a:r>
            <a:r>
              <a:rPr lang="en-US" sz="1800" dirty="0">
                <a:solidFill>
                  <a:schemeClr val="bg1"/>
                </a:solidFill>
                <a:highlight>
                  <a:srgbClr val="FFFF00"/>
                </a:highlight>
              </a:rPr>
              <a:t>, </a:t>
            </a:r>
            <a:r>
              <a:rPr lang="en-US" sz="1800" dirty="0" err="1">
                <a:solidFill>
                  <a:schemeClr val="bg1"/>
                </a:solidFill>
                <a:highlight>
                  <a:srgbClr val="FFFF00"/>
                </a:highlight>
              </a:rPr>
              <a:t>concat</a:t>
            </a:r>
            <a:r>
              <a:rPr lang="en-US" sz="1800" dirty="0">
                <a:solidFill>
                  <a:schemeClr val="bg1"/>
                </a:solidFill>
                <a:highlight>
                  <a:srgbClr val="FFFF00"/>
                </a:highlight>
              </a:rPr>
              <a:t>(</a:t>
            </a:r>
            <a:r>
              <a:rPr lang="en-US" sz="1800" dirty="0" err="1">
                <a:solidFill>
                  <a:schemeClr val="bg1"/>
                </a:solidFill>
                <a:highlight>
                  <a:srgbClr val="FFFF00"/>
                </a:highlight>
              </a:rPr>
              <a:t>first_name</a:t>
            </a:r>
            <a:r>
              <a:rPr lang="en-US" sz="1800" dirty="0">
                <a:solidFill>
                  <a:schemeClr val="bg1"/>
                </a:solidFill>
                <a:highlight>
                  <a:srgbClr val="FFFF00"/>
                </a:highlight>
              </a:rPr>
              <a:t>, </a:t>
            </a:r>
            <a:r>
              <a:rPr lang="en-US" sz="1800" dirty="0" err="1">
                <a:solidFill>
                  <a:schemeClr val="bg1"/>
                </a:solidFill>
                <a:highlight>
                  <a:srgbClr val="FFFF00"/>
                </a:highlight>
              </a:rPr>
              <a:t>last_name</a:t>
            </a:r>
            <a:r>
              <a:rPr lang="en-US" sz="1800" dirty="0">
                <a:solidFill>
                  <a:schemeClr val="bg1"/>
                </a:solidFill>
                <a:highlight>
                  <a:srgbClr val="FFFF00"/>
                </a:highlight>
              </a:rPr>
              <a:t>) as name, case when </a:t>
            </a:r>
            <a:r>
              <a:rPr lang="en-US" sz="1800" dirty="0" err="1">
                <a:solidFill>
                  <a:schemeClr val="bg1"/>
                </a:solidFill>
                <a:highlight>
                  <a:srgbClr val="FFFF00"/>
                </a:highlight>
              </a:rPr>
              <a:t>job_id</a:t>
            </a:r>
            <a:r>
              <a:rPr lang="en-US" sz="1800" dirty="0">
                <a:solidFill>
                  <a:schemeClr val="bg1"/>
                </a:solidFill>
                <a:highlight>
                  <a:srgbClr val="FFFF00"/>
                </a:highlight>
              </a:rPr>
              <a:t> like "%</a:t>
            </a:r>
            <a:r>
              <a:rPr lang="en-US" sz="1800" dirty="0" err="1">
                <a:solidFill>
                  <a:schemeClr val="bg1"/>
                </a:solidFill>
                <a:highlight>
                  <a:srgbClr val="FFFF00"/>
                </a:highlight>
              </a:rPr>
              <a:t>st_man</a:t>
            </a:r>
            <a:r>
              <a:rPr lang="en-US" sz="1800" dirty="0">
                <a:solidFill>
                  <a:schemeClr val="bg1"/>
                </a:solidFill>
                <a:highlight>
                  <a:srgbClr val="FFFF00"/>
                </a:highlight>
              </a:rPr>
              <a:t>%" then "salesman" when </a:t>
            </a:r>
            <a:r>
              <a:rPr lang="en-US" sz="1800" dirty="0" err="1">
                <a:solidFill>
                  <a:schemeClr val="bg1"/>
                </a:solidFill>
                <a:highlight>
                  <a:srgbClr val="FFFF00"/>
                </a:highlight>
              </a:rPr>
              <a:t>job_id</a:t>
            </a:r>
            <a:r>
              <a:rPr lang="en-US" sz="1800" dirty="0">
                <a:solidFill>
                  <a:schemeClr val="bg1"/>
                </a:solidFill>
                <a:highlight>
                  <a:srgbClr val="FFFF00"/>
                </a:highlight>
              </a:rPr>
              <a:t> like "%</a:t>
            </a:r>
            <a:r>
              <a:rPr lang="en-US" sz="1800" dirty="0" err="1">
                <a:solidFill>
                  <a:schemeClr val="bg1"/>
                </a:solidFill>
                <a:highlight>
                  <a:srgbClr val="FFFF00"/>
                </a:highlight>
              </a:rPr>
              <a:t>it_prog</a:t>
            </a:r>
            <a:r>
              <a:rPr lang="en-US" sz="1800" dirty="0">
                <a:solidFill>
                  <a:schemeClr val="bg1"/>
                </a:solidFill>
                <a:highlight>
                  <a:srgbClr val="FFFF00"/>
                </a:highlight>
              </a:rPr>
              <a:t>%" then "developer" else </a:t>
            </a:r>
            <a:r>
              <a:rPr lang="en-US" sz="1800" dirty="0" err="1">
                <a:solidFill>
                  <a:schemeClr val="bg1"/>
                </a:solidFill>
                <a:highlight>
                  <a:srgbClr val="FFFF00"/>
                </a:highlight>
              </a:rPr>
              <a:t>job_id</a:t>
            </a:r>
            <a:r>
              <a:rPr lang="en-US" sz="1800" dirty="0">
                <a:solidFill>
                  <a:schemeClr val="bg1"/>
                </a:solidFill>
                <a:highlight>
                  <a:srgbClr val="FFFF00"/>
                </a:highlight>
              </a:rPr>
              <a:t> end as </a:t>
            </a:r>
            <a:r>
              <a:rPr lang="en-US" sz="1800" dirty="0" err="1">
                <a:solidFill>
                  <a:schemeClr val="bg1"/>
                </a:solidFill>
                <a:highlight>
                  <a:srgbClr val="FFFF00"/>
                </a:highlight>
              </a:rPr>
              <a:t>job_id_mod</a:t>
            </a:r>
            <a:r>
              <a:rPr lang="en-US" sz="1800" dirty="0">
                <a:solidFill>
                  <a:schemeClr val="bg1"/>
                </a:solidFill>
                <a:highlight>
                  <a:srgbClr val="FFFF00"/>
                </a:highlight>
              </a:rPr>
              <a:t> from </a:t>
            </a:r>
            <a:r>
              <a:rPr lang="en-US" sz="1800" dirty="0" err="1">
                <a:solidFill>
                  <a:schemeClr val="bg1"/>
                </a:solidFill>
                <a:highlight>
                  <a:srgbClr val="FFFF00"/>
                </a:highlight>
              </a:rPr>
              <a:t>employee_hr_data</a:t>
            </a:r>
            <a:r>
              <a:rPr lang="en-US" sz="1800" dirty="0">
                <a:solidFill>
                  <a:schemeClr val="bg1"/>
                </a:solidFill>
                <a:highlight>
                  <a:srgbClr val="FFFF00"/>
                </a:highlight>
              </a:rPr>
              <a:t>;</a:t>
            </a:r>
          </a:p>
          <a:p>
            <a:endParaRPr lang="en-IN" sz="1800" dirty="0">
              <a:solidFill>
                <a:schemeClr val="bg1"/>
              </a:solidFill>
              <a:highlight>
                <a:srgbClr val="FFFF00"/>
              </a:highlight>
            </a:endParaRPr>
          </a:p>
          <a:p>
            <a:endParaRPr lang="en-US" sz="1800" dirty="0">
              <a:solidFill>
                <a:schemeClr val="bg1"/>
              </a:solidFill>
            </a:endParaRPr>
          </a:p>
        </p:txBody>
      </p:sp>
    </p:spTree>
    <p:extLst>
      <p:ext uri="{BB962C8B-B14F-4D97-AF65-F5344CB8AC3E}">
        <p14:creationId xmlns:p14="http://schemas.microsoft.com/office/powerpoint/2010/main" val="3951126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1E7941-B2A7-0D30-02F5-EC74B47AD382}"/>
              </a:ext>
            </a:extLst>
          </p:cNvPr>
          <p:cNvSpPr txBox="1"/>
          <p:nvPr/>
        </p:nvSpPr>
        <p:spPr>
          <a:xfrm flipH="1">
            <a:off x="5082996" y="193182"/>
            <a:ext cx="1013004" cy="584775"/>
          </a:xfrm>
          <a:prstGeom prst="rect">
            <a:avLst/>
          </a:prstGeom>
          <a:noFill/>
        </p:spPr>
        <p:txBody>
          <a:bodyPr wrap="square" rtlCol="0">
            <a:spAutoFit/>
          </a:bodyPr>
          <a:lstStyle/>
          <a:p>
            <a:r>
              <a:rPr lang="en-US" sz="3200" dirty="0">
                <a:solidFill>
                  <a:schemeClr val="bg1"/>
                </a:solidFill>
              </a:rPr>
              <a:t>Joins</a:t>
            </a:r>
            <a:endParaRPr lang="en-IN" sz="3200" dirty="0">
              <a:solidFill>
                <a:schemeClr val="bg1"/>
              </a:solidFill>
            </a:endParaRPr>
          </a:p>
        </p:txBody>
      </p:sp>
      <p:sp>
        <p:nvSpPr>
          <p:cNvPr id="4" name="TextBox 3">
            <a:extLst>
              <a:ext uri="{FF2B5EF4-FFF2-40B4-BE49-F238E27FC236}">
                <a16:creationId xmlns:a16="http://schemas.microsoft.com/office/drawing/2014/main" id="{B16D4088-F33C-D87F-8356-D6F2B04DC0FF}"/>
              </a:ext>
            </a:extLst>
          </p:cNvPr>
          <p:cNvSpPr txBox="1"/>
          <p:nvPr/>
        </p:nvSpPr>
        <p:spPr>
          <a:xfrm>
            <a:off x="0" y="1235844"/>
            <a:ext cx="12192000" cy="7294305"/>
          </a:xfrm>
          <a:prstGeom prst="rect">
            <a:avLst/>
          </a:prstGeom>
          <a:noFill/>
        </p:spPr>
        <p:txBody>
          <a:bodyPr wrap="square">
            <a:spAutoFit/>
          </a:bodyPr>
          <a:lstStyle/>
          <a:p>
            <a:r>
              <a:rPr lang="en-US" b="1" dirty="0">
                <a:solidFill>
                  <a:schemeClr val="bg1"/>
                </a:solidFill>
              </a:rPr>
              <a:t>1. Write a SQL query to find the first name, last name, department, city, and state province for each employee.</a:t>
            </a:r>
          </a:p>
          <a:p>
            <a:r>
              <a:rPr lang="en-US" dirty="0">
                <a:solidFill>
                  <a:schemeClr val="bg1"/>
                </a:solidFill>
                <a:highlight>
                  <a:srgbClr val="FFFF00"/>
                </a:highlight>
              </a:rPr>
              <a:t>=&gt; select </a:t>
            </a:r>
            <a:r>
              <a:rPr lang="en-US" dirty="0" err="1">
                <a:solidFill>
                  <a:schemeClr val="bg1"/>
                </a:solidFill>
                <a:highlight>
                  <a:srgbClr val="FFFF00"/>
                </a:highlight>
              </a:rPr>
              <a:t>a.first_name</a:t>
            </a:r>
            <a:r>
              <a:rPr lang="en-US" dirty="0">
                <a:solidFill>
                  <a:schemeClr val="bg1"/>
                </a:solidFill>
                <a:highlight>
                  <a:srgbClr val="FFFF00"/>
                </a:highlight>
              </a:rPr>
              <a:t>, </a:t>
            </a:r>
            <a:r>
              <a:rPr lang="en-US" dirty="0" err="1">
                <a:solidFill>
                  <a:schemeClr val="bg1"/>
                </a:solidFill>
                <a:highlight>
                  <a:srgbClr val="FFFF00"/>
                </a:highlight>
              </a:rPr>
              <a:t>a.last_name</a:t>
            </a:r>
            <a:r>
              <a:rPr lang="en-US" dirty="0">
                <a:solidFill>
                  <a:schemeClr val="bg1"/>
                </a:solidFill>
                <a:highlight>
                  <a:srgbClr val="FFFF00"/>
                </a:highlight>
              </a:rPr>
              <a:t>, </a:t>
            </a:r>
            <a:r>
              <a:rPr lang="en-US" dirty="0" err="1">
                <a:solidFill>
                  <a:schemeClr val="bg1"/>
                </a:solidFill>
                <a:highlight>
                  <a:srgbClr val="FFFF00"/>
                </a:highlight>
              </a:rPr>
              <a:t>e.department_name</a:t>
            </a:r>
            <a:r>
              <a:rPr lang="en-US" dirty="0">
                <a:solidFill>
                  <a:schemeClr val="bg1"/>
                </a:solidFill>
                <a:highlight>
                  <a:srgbClr val="FFFF00"/>
                </a:highlight>
              </a:rPr>
              <a:t>, </a:t>
            </a:r>
            <a:r>
              <a:rPr lang="en-US" dirty="0" err="1">
                <a:solidFill>
                  <a:schemeClr val="bg1"/>
                </a:solidFill>
                <a:highlight>
                  <a:srgbClr val="FFFF00"/>
                </a:highlight>
              </a:rPr>
              <a:t>f.city</a:t>
            </a:r>
            <a:r>
              <a:rPr lang="en-US" dirty="0">
                <a:solidFill>
                  <a:schemeClr val="bg1"/>
                </a:solidFill>
                <a:highlight>
                  <a:srgbClr val="FFFF00"/>
                </a:highlight>
              </a:rPr>
              <a:t>, </a:t>
            </a:r>
            <a:r>
              <a:rPr lang="en-US" dirty="0" err="1">
                <a:solidFill>
                  <a:schemeClr val="bg1"/>
                </a:solidFill>
                <a:highlight>
                  <a:srgbClr val="FFFF00"/>
                </a:highlight>
              </a:rPr>
              <a:t>f.state_province</a:t>
            </a:r>
            <a:r>
              <a:rPr lang="en-US" dirty="0">
                <a:solidFill>
                  <a:schemeClr val="bg1"/>
                </a:solidFill>
                <a:highlight>
                  <a:srgbClr val="FFFF00"/>
                </a:highlight>
              </a:rPr>
              <a:t> from </a:t>
            </a:r>
            <a:r>
              <a:rPr lang="en-US" dirty="0" err="1">
                <a:solidFill>
                  <a:schemeClr val="bg1"/>
                </a:solidFill>
                <a:highlight>
                  <a:srgbClr val="FFFF00"/>
                </a:highlight>
              </a:rPr>
              <a:t>employee_hr_data</a:t>
            </a:r>
            <a:r>
              <a:rPr lang="en-US" dirty="0">
                <a:solidFill>
                  <a:schemeClr val="bg1"/>
                </a:solidFill>
                <a:highlight>
                  <a:srgbClr val="FFFF00"/>
                </a:highlight>
              </a:rPr>
              <a:t> a inner join </a:t>
            </a:r>
            <a:r>
              <a:rPr lang="en-US" dirty="0" err="1">
                <a:solidFill>
                  <a:schemeClr val="bg1"/>
                </a:solidFill>
                <a:highlight>
                  <a:srgbClr val="FFFF00"/>
                </a:highlight>
              </a:rPr>
              <a:t>department_hr_data</a:t>
            </a:r>
            <a:r>
              <a:rPr lang="en-US" dirty="0">
                <a:solidFill>
                  <a:schemeClr val="bg1"/>
                </a:solidFill>
                <a:highlight>
                  <a:srgbClr val="FFFF00"/>
                </a:highlight>
              </a:rPr>
              <a:t> e on </a:t>
            </a:r>
            <a:r>
              <a:rPr lang="en-US" dirty="0" err="1">
                <a:solidFill>
                  <a:schemeClr val="bg1"/>
                </a:solidFill>
                <a:highlight>
                  <a:srgbClr val="FFFF00"/>
                </a:highlight>
              </a:rPr>
              <a:t>a.DEPARTMENT_ID</a:t>
            </a:r>
            <a:r>
              <a:rPr lang="en-US" dirty="0">
                <a:solidFill>
                  <a:schemeClr val="bg1"/>
                </a:solidFill>
                <a:highlight>
                  <a:srgbClr val="FFFF00"/>
                </a:highlight>
              </a:rPr>
              <a:t> = </a:t>
            </a:r>
            <a:r>
              <a:rPr lang="en-US" dirty="0" err="1">
                <a:solidFill>
                  <a:schemeClr val="bg1"/>
                </a:solidFill>
                <a:highlight>
                  <a:srgbClr val="FFFF00"/>
                </a:highlight>
              </a:rPr>
              <a:t>e.department_id</a:t>
            </a:r>
            <a:r>
              <a:rPr lang="en-US" dirty="0">
                <a:solidFill>
                  <a:schemeClr val="bg1"/>
                </a:solidFill>
                <a:highlight>
                  <a:srgbClr val="FFFF00"/>
                </a:highlight>
              </a:rPr>
              <a:t> inner join </a:t>
            </a:r>
            <a:r>
              <a:rPr lang="en-US" dirty="0" err="1">
                <a:solidFill>
                  <a:schemeClr val="bg1"/>
                </a:solidFill>
                <a:highlight>
                  <a:srgbClr val="FFFF00"/>
                </a:highlight>
              </a:rPr>
              <a:t>location_hr_data</a:t>
            </a:r>
            <a:r>
              <a:rPr lang="en-US" dirty="0">
                <a:solidFill>
                  <a:schemeClr val="bg1"/>
                </a:solidFill>
                <a:highlight>
                  <a:srgbClr val="FFFF00"/>
                </a:highlight>
              </a:rPr>
              <a:t> f on e. </a:t>
            </a:r>
            <a:r>
              <a:rPr lang="en-US" dirty="0" err="1">
                <a:solidFill>
                  <a:schemeClr val="bg1"/>
                </a:solidFill>
                <a:highlight>
                  <a:srgbClr val="FFFF00"/>
                </a:highlight>
              </a:rPr>
              <a:t>location_id</a:t>
            </a:r>
            <a:r>
              <a:rPr lang="en-US" dirty="0">
                <a:solidFill>
                  <a:schemeClr val="bg1"/>
                </a:solidFill>
                <a:highlight>
                  <a:srgbClr val="FFFF00"/>
                </a:highlight>
              </a:rPr>
              <a:t> = f. </a:t>
            </a:r>
            <a:r>
              <a:rPr lang="en-US" dirty="0" err="1">
                <a:solidFill>
                  <a:schemeClr val="bg1"/>
                </a:solidFill>
                <a:highlight>
                  <a:srgbClr val="FFFF00"/>
                </a:highlight>
              </a:rPr>
              <a:t>location_id</a:t>
            </a:r>
            <a:r>
              <a:rPr lang="en-US" dirty="0">
                <a:solidFill>
                  <a:schemeClr val="bg1"/>
                </a:solidFill>
                <a:highlight>
                  <a:srgbClr val="FFFF00"/>
                </a:highlight>
              </a:rPr>
              <a:t>; </a:t>
            </a:r>
          </a:p>
          <a:p>
            <a:r>
              <a:rPr lang="en-US" dirty="0">
                <a:solidFill>
                  <a:schemeClr val="bg1"/>
                </a:solidFill>
              </a:rPr>
              <a:t> </a:t>
            </a:r>
          </a:p>
          <a:p>
            <a:r>
              <a:rPr lang="en-US" b="1" dirty="0">
                <a:solidFill>
                  <a:schemeClr val="bg1"/>
                </a:solidFill>
              </a:rPr>
              <a:t>2. Write a SQL query to find the first name, last name, salary, and job grade for all employees</a:t>
            </a:r>
          </a:p>
          <a:p>
            <a:r>
              <a:rPr lang="en-US" dirty="0">
                <a:solidFill>
                  <a:schemeClr val="bg1"/>
                </a:solidFill>
                <a:highlight>
                  <a:srgbClr val="FFFF00"/>
                </a:highlight>
              </a:rPr>
              <a:t>=&gt;select </a:t>
            </a:r>
            <a:r>
              <a:rPr lang="en-US" dirty="0" err="1">
                <a:solidFill>
                  <a:schemeClr val="bg1"/>
                </a:solidFill>
                <a:highlight>
                  <a:srgbClr val="FFFF00"/>
                </a:highlight>
              </a:rPr>
              <a:t>a.first_name</a:t>
            </a:r>
            <a:r>
              <a:rPr lang="en-US" dirty="0">
                <a:solidFill>
                  <a:schemeClr val="bg1"/>
                </a:solidFill>
                <a:highlight>
                  <a:srgbClr val="FFFF00"/>
                </a:highlight>
              </a:rPr>
              <a:t>, </a:t>
            </a:r>
            <a:r>
              <a:rPr lang="en-US" dirty="0" err="1">
                <a:solidFill>
                  <a:schemeClr val="bg1"/>
                </a:solidFill>
                <a:highlight>
                  <a:srgbClr val="FFFF00"/>
                </a:highlight>
              </a:rPr>
              <a:t>a.last_name</a:t>
            </a:r>
            <a:r>
              <a:rPr lang="en-US" dirty="0">
                <a:solidFill>
                  <a:schemeClr val="bg1"/>
                </a:solidFill>
                <a:highlight>
                  <a:srgbClr val="FFFF00"/>
                </a:highlight>
              </a:rPr>
              <a:t>, </a:t>
            </a:r>
            <a:r>
              <a:rPr lang="en-US" dirty="0" err="1">
                <a:solidFill>
                  <a:schemeClr val="bg1"/>
                </a:solidFill>
                <a:highlight>
                  <a:srgbClr val="FFFF00"/>
                </a:highlight>
              </a:rPr>
              <a:t>a.salary</a:t>
            </a:r>
            <a:r>
              <a:rPr lang="en-US" dirty="0">
                <a:solidFill>
                  <a:schemeClr val="bg1"/>
                </a:solidFill>
                <a:highlight>
                  <a:srgbClr val="FFFF00"/>
                </a:highlight>
              </a:rPr>
              <a:t>, </a:t>
            </a:r>
            <a:r>
              <a:rPr lang="en-US" dirty="0" err="1">
                <a:solidFill>
                  <a:schemeClr val="bg1"/>
                </a:solidFill>
                <a:highlight>
                  <a:srgbClr val="FFFF00"/>
                </a:highlight>
              </a:rPr>
              <a:t>b.grade_level</a:t>
            </a:r>
            <a:r>
              <a:rPr lang="en-US" dirty="0">
                <a:solidFill>
                  <a:schemeClr val="bg1"/>
                </a:solidFill>
                <a:highlight>
                  <a:srgbClr val="FFFF00"/>
                </a:highlight>
              </a:rPr>
              <a:t> as 'job grade' from </a:t>
            </a:r>
            <a:r>
              <a:rPr lang="en-US" dirty="0" err="1">
                <a:solidFill>
                  <a:schemeClr val="bg1"/>
                </a:solidFill>
                <a:highlight>
                  <a:srgbClr val="FFFF00"/>
                </a:highlight>
              </a:rPr>
              <a:t>employee_hr_data</a:t>
            </a:r>
            <a:r>
              <a:rPr lang="en-US" dirty="0">
                <a:solidFill>
                  <a:schemeClr val="bg1"/>
                </a:solidFill>
                <a:highlight>
                  <a:srgbClr val="FFFF00"/>
                </a:highlight>
              </a:rPr>
              <a:t> a inner join </a:t>
            </a:r>
            <a:r>
              <a:rPr lang="en-US" dirty="0" err="1">
                <a:solidFill>
                  <a:schemeClr val="bg1"/>
                </a:solidFill>
                <a:highlight>
                  <a:srgbClr val="FFFF00"/>
                </a:highlight>
              </a:rPr>
              <a:t>job_grades_hr_data</a:t>
            </a:r>
            <a:r>
              <a:rPr lang="en-US" dirty="0">
                <a:solidFill>
                  <a:schemeClr val="bg1"/>
                </a:solidFill>
                <a:highlight>
                  <a:srgbClr val="FFFF00"/>
                </a:highlight>
              </a:rPr>
              <a:t> b on </a:t>
            </a:r>
            <a:r>
              <a:rPr lang="en-US" dirty="0" err="1">
                <a:solidFill>
                  <a:schemeClr val="bg1"/>
                </a:solidFill>
                <a:highlight>
                  <a:srgbClr val="FFFF00"/>
                </a:highlight>
              </a:rPr>
              <a:t>a.salary</a:t>
            </a:r>
            <a:r>
              <a:rPr lang="en-US" dirty="0">
                <a:solidFill>
                  <a:schemeClr val="bg1"/>
                </a:solidFill>
                <a:highlight>
                  <a:srgbClr val="FFFF00"/>
                </a:highlight>
              </a:rPr>
              <a:t> between LOWEST_SAL and HIGHEST_SAL ;</a:t>
            </a:r>
          </a:p>
          <a:p>
            <a:endParaRPr lang="en-US" dirty="0">
              <a:solidFill>
                <a:schemeClr val="bg1"/>
              </a:solidFill>
              <a:highlight>
                <a:srgbClr val="FFFF00"/>
              </a:highlight>
            </a:endParaRPr>
          </a:p>
          <a:p>
            <a:endParaRPr lang="en-US" dirty="0">
              <a:solidFill>
                <a:schemeClr val="bg1"/>
              </a:solidFill>
              <a:highlight>
                <a:srgbClr val="FFFF00"/>
              </a:highlight>
            </a:endParaRPr>
          </a:p>
          <a:p>
            <a:r>
              <a:rPr lang="en-US" b="1" dirty="0">
                <a:solidFill>
                  <a:schemeClr val="bg1"/>
                </a:solidFill>
              </a:rPr>
              <a:t>3. Write a SQL query to find all those employees who work in department ID 80 or 40. Return first name, last name, department number and department name </a:t>
            </a:r>
          </a:p>
          <a:p>
            <a:r>
              <a:rPr lang="en-US" dirty="0">
                <a:solidFill>
                  <a:schemeClr val="bg1"/>
                </a:solidFill>
                <a:highlight>
                  <a:srgbClr val="FFFF00"/>
                </a:highlight>
              </a:rPr>
              <a:t>=&gt; select </a:t>
            </a:r>
            <a:r>
              <a:rPr lang="en-US" dirty="0" err="1">
                <a:solidFill>
                  <a:schemeClr val="bg1"/>
                </a:solidFill>
                <a:highlight>
                  <a:srgbClr val="FFFF00"/>
                </a:highlight>
              </a:rPr>
              <a:t>a.first_name</a:t>
            </a:r>
            <a:r>
              <a:rPr lang="en-US" dirty="0">
                <a:solidFill>
                  <a:schemeClr val="bg1"/>
                </a:solidFill>
                <a:highlight>
                  <a:srgbClr val="FFFF00"/>
                </a:highlight>
              </a:rPr>
              <a:t>, </a:t>
            </a:r>
            <a:r>
              <a:rPr lang="en-US" dirty="0" err="1">
                <a:solidFill>
                  <a:schemeClr val="bg1"/>
                </a:solidFill>
                <a:highlight>
                  <a:srgbClr val="FFFF00"/>
                </a:highlight>
              </a:rPr>
              <a:t>a.last_name</a:t>
            </a:r>
            <a:r>
              <a:rPr lang="en-US" dirty="0">
                <a:solidFill>
                  <a:schemeClr val="bg1"/>
                </a:solidFill>
                <a:highlight>
                  <a:srgbClr val="FFFF00"/>
                </a:highlight>
              </a:rPr>
              <a:t>, </a:t>
            </a:r>
            <a:r>
              <a:rPr lang="en-US" dirty="0" err="1">
                <a:solidFill>
                  <a:schemeClr val="bg1"/>
                </a:solidFill>
                <a:highlight>
                  <a:srgbClr val="FFFF00"/>
                </a:highlight>
              </a:rPr>
              <a:t>b.department_id</a:t>
            </a:r>
            <a:r>
              <a:rPr lang="en-US" dirty="0">
                <a:solidFill>
                  <a:schemeClr val="bg1"/>
                </a:solidFill>
                <a:highlight>
                  <a:srgbClr val="FFFF00"/>
                </a:highlight>
              </a:rPr>
              <a:t> as 'department number', </a:t>
            </a:r>
            <a:r>
              <a:rPr lang="en-US" dirty="0" err="1">
                <a:solidFill>
                  <a:schemeClr val="bg1"/>
                </a:solidFill>
                <a:highlight>
                  <a:srgbClr val="FFFF00"/>
                </a:highlight>
              </a:rPr>
              <a:t>b.department_name</a:t>
            </a:r>
            <a:r>
              <a:rPr lang="en-US" dirty="0">
                <a:solidFill>
                  <a:schemeClr val="bg1"/>
                </a:solidFill>
                <a:highlight>
                  <a:srgbClr val="FFFF00"/>
                </a:highlight>
              </a:rPr>
              <a:t> from </a:t>
            </a:r>
            <a:r>
              <a:rPr lang="en-US" dirty="0" err="1">
                <a:solidFill>
                  <a:schemeClr val="bg1"/>
                </a:solidFill>
                <a:highlight>
                  <a:srgbClr val="FFFF00"/>
                </a:highlight>
              </a:rPr>
              <a:t>employee_hr_data</a:t>
            </a:r>
            <a:r>
              <a:rPr lang="en-US" dirty="0">
                <a:solidFill>
                  <a:schemeClr val="bg1"/>
                </a:solidFill>
                <a:highlight>
                  <a:srgbClr val="FFFF00"/>
                </a:highlight>
              </a:rPr>
              <a:t> a inner join </a:t>
            </a:r>
            <a:r>
              <a:rPr lang="en-US" dirty="0" err="1">
                <a:solidFill>
                  <a:schemeClr val="bg1"/>
                </a:solidFill>
                <a:highlight>
                  <a:srgbClr val="FFFF00"/>
                </a:highlight>
              </a:rPr>
              <a:t>department_hr_data</a:t>
            </a:r>
            <a:r>
              <a:rPr lang="en-US" dirty="0">
                <a:solidFill>
                  <a:schemeClr val="bg1"/>
                </a:solidFill>
                <a:highlight>
                  <a:srgbClr val="FFFF00"/>
                </a:highlight>
              </a:rPr>
              <a:t> b on </a:t>
            </a:r>
            <a:r>
              <a:rPr lang="en-US" dirty="0" err="1">
                <a:solidFill>
                  <a:schemeClr val="bg1"/>
                </a:solidFill>
                <a:highlight>
                  <a:srgbClr val="FFFF00"/>
                </a:highlight>
              </a:rPr>
              <a:t>a.department_id</a:t>
            </a:r>
            <a:r>
              <a:rPr lang="en-US" dirty="0">
                <a:solidFill>
                  <a:schemeClr val="bg1"/>
                </a:solidFill>
                <a:highlight>
                  <a:srgbClr val="FFFF00"/>
                </a:highlight>
              </a:rPr>
              <a:t> = </a:t>
            </a:r>
            <a:r>
              <a:rPr lang="en-US" dirty="0" err="1">
                <a:solidFill>
                  <a:schemeClr val="bg1"/>
                </a:solidFill>
                <a:highlight>
                  <a:srgbClr val="FFFF00"/>
                </a:highlight>
              </a:rPr>
              <a:t>b.DEPARTMENT_ID</a:t>
            </a:r>
            <a:r>
              <a:rPr lang="en-US" dirty="0">
                <a:solidFill>
                  <a:schemeClr val="bg1"/>
                </a:solidFill>
                <a:highlight>
                  <a:srgbClr val="FFFF00"/>
                </a:highlight>
              </a:rPr>
              <a:t> where </a:t>
            </a:r>
            <a:r>
              <a:rPr lang="en-US" dirty="0" err="1">
                <a:solidFill>
                  <a:schemeClr val="bg1"/>
                </a:solidFill>
                <a:highlight>
                  <a:srgbClr val="FFFF00"/>
                </a:highlight>
              </a:rPr>
              <a:t>b.department_id</a:t>
            </a:r>
            <a:r>
              <a:rPr lang="en-US" dirty="0">
                <a:solidFill>
                  <a:schemeClr val="bg1"/>
                </a:solidFill>
                <a:highlight>
                  <a:srgbClr val="FFFF00"/>
                </a:highlight>
              </a:rPr>
              <a:t> in(80,40);</a:t>
            </a:r>
          </a:p>
          <a:p>
            <a:endParaRPr lang="en-US" dirty="0">
              <a:solidFill>
                <a:schemeClr val="bg1"/>
              </a:solidFill>
            </a:endParaRPr>
          </a:p>
          <a:p>
            <a:r>
              <a:rPr lang="en-US" b="1" dirty="0">
                <a:solidFill>
                  <a:schemeClr val="bg1"/>
                </a:solidFill>
              </a:rPr>
              <a:t>4. Write a SQL query to find those employees whose first name contains the letter ‘z’. Return first name, last name, department, city, and state province.</a:t>
            </a:r>
            <a:endParaRPr lang="en-US" b="1" dirty="0">
              <a:solidFill>
                <a:schemeClr val="bg1"/>
              </a:solidFill>
              <a:highlight>
                <a:srgbClr val="FFFF00"/>
              </a:highlight>
            </a:endParaRPr>
          </a:p>
          <a:p>
            <a:r>
              <a:rPr lang="en-US" dirty="0">
                <a:solidFill>
                  <a:schemeClr val="bg1"/>
                </a:solidFill>
                <a:highlight>
                  <a:srgbClr val="FFFF00"/>
                </a:highlight>
              </a:rPr>
              <a:t>=&gt;select </a:t>
            </a:r>
            <a:r>
              <a:rPr lang="en-US" dirty="0" err="1">
                <a:solidFill>
                  <a:schemeClr val="bg1"/>
                </a:solidFill>
                <a:highlight>
                  <a:srgbClr val="FFFF00"/>
                </a:highlight>
              </a:rPr>
              <a:t>a.first_name</a:t>
            </a:r>
            <a:r>
              <a:rPr lang="en-US" dirty="0">
                <a:solidFill>
                  <a:schemeClr val="bg1"/>
                </a:solidFill>
                <a:highlight>
                  <a:srgbClr val="FFFF00"/>
                </a:highlight>
              </a:rPr>
              <a:t>, </a:t>
            </a:r>
            <a:r>
              <a:rPr lang="en-US" dirty="0" err="1">
                <a:solidFill>
                  <a:schemeClr val="bg1"/>
                </a:solidFill>
                <a:highlight>
                  <a:srgbClr val="FFFF00"/>
                </a:highlight>
              </a:rPr>
              <a:t>a.last_name</a:t>
            </a:r>
            <a:r>
              <a:rPr lang="en-US" dirty="0">
                <a:solidFill>
                  <a:schemeClr val="bg1"/>
                </a:solidFill>
                <a:highlight>
                  <a:srgbClr val="FFFF00"/>
                </a:highlight>
              </a:rPr>
              <a:t>, </a:t>
            </a:r>
            <a:r>
              <a:rPr lang="en-US" dirty="0" err="1">
                <a:solidFill>
                  <a:schemeClr val="bg1"/>
                </a:solidFill>
                <a:highlight>
                  <a:srgbClr val="FFFF00"/>
                </a:highlight>
              </a:rPr>
              <a:t>b.department_id</a:t>
            </a:r>
            <a:r>
              <a:rPr lang="en-US" dirty="0">
                <a:solidFill>
                  <a:schemeClr val="bg1"/>
                </a:solidFill>
                <a:highlight>
                  <a:srgbClr val="FFFF00"/>
                </a:highlight>
              </a:rPr>
              <a:t> as department, </a:t>
            </a:r>
            <a:r>
              <a:rPr lang="en-US" dirty="0" err="1">
                <a:solidFill>
                  <a:schemeClr val="bg1"/>
                </a:solidFill>
                <a:highlight>
                  <a:srgbClr val="FFFF00"/>
                </a:highlight>
              </a:rPr>
              <a:t>c.city</a:t>
            </a:r>
            <a:r>
              <a:rPr lang="en-US" dirty="0">
                <a:solidFill>
                  <a:schemeClr val="bg1"/>
                </a:solidFill>
                <a:highlight>
                  <a:srgbClr val="FFFF00"/>
                </a:highlight>
              </a:rPr>
              <a:t>, </a:t>
            </a:r>
            <a:r>
              <a:rPr lang="en-US" dirty="0" err="1">
                <a:solidFill>
                  <a:schemeClr val="bg1"/>
                </a:solidFill>
                <a:highlight>
                  <a:srgbClr val="FFFF00"/>
                </a:highlight>
              </a:rPr>
              <a:t>c.state_province</a:t>
            </a:r>
            <a:r>
              <a:rPr lang="en-US" dirty="0">
                <a:solidFill>
                  <a:schemeClr val="bg1"/>
                </a:solidFill>
                <a:highlight>
                  <a:srgbClr val="FFFF00"/>
                </a:highlight>
              </a:rPr>
              <a:t> from </a:t>
            </a:r>
            <a:r>
              <a:rPr lang="en-US" dirty="0" err="1">
                <a:solidFill>
                  <a:schemeClr val="bg1"/>
                </a:solidFill>
                <a:highlight>
                  <a:srgbClr val="FFFF00"/>
                </a:highlight>
              </a:rPr>
              <a:t>employee_hr_data</a:t>
            </a:r>
            <a:r>
              <a:rPr lang="en-US" dirty="0">
                <a:solidFill>
                  <a:schemeClr val="bg1"/>
                </a:solidFill>
                <a:highlight>
                  <a:srgbClr val="FFFF00"/>
                </a:highlight>
              </a:rPr>
              <a:t> a inner join </a:t>
            </a:r>
            <a:r>
              <a:rPr lang="en-US" dirty="0" err="1">
                <a:solidFill>
                  <a:schemeClr val="bg1"/>
                </a:solidFill>
                <a:highlight>
                  <a:srgbClr val="FFFF00"/>
                </a:highlight>
              </a:rPr>
              <a:t>department_hr_data</a:t>
            </a:r>
            <a:r>
              <a:rPr lang="en-US" dirty="0">
                <a:solidFill>
                  <a:schemeClr val="bg1"/>
                </a:solidFill>
                <a:highlight>
                  <a:srgbClr val="FFFF00"/>
                </a:highlight>
              </a:rPr>
              <a:t> b on </a:t>
            </a:r>
            <a:r>
              <a:rPr lang="en-US" dirty="0" err="1">
                <a:solidFill>
                  <a:schemeClr val="bg1"/>
                </a:solidFill>
                <a:highlight>
                  <a:srgbClr val="FFFF00"/>
                </a:highlight>
              </a:rPr>
              <a:t>a.department_id</a:t>
            </a:r>
            <a:r>
              <a:rPr lang="en-US" dirty="0">
                <a:solidFill>
                  <a:schemeClr val="bg1"/>
                </a:solidFill>
                <a:highlight>
                  <a:srgbClr val="FFFF00"/>
                </a:highlight>
              </a:rPr>
              <a:t> = </a:t>
            </a:r>
            <a:r>
              <a:rPr lang="en-US" dirty="0" err="1">
                <a:solidFill>
                  <a:schemeClr val="bg1"/>
                </a:solidFill>
                <a:highlight>
                  <a:srgbClr val="FFFF00"/>
                </a:highlight>
              </a:rPr>
              <a:t>b.department_id</a:t>
            </a:r>
            <a:r>
              <a:rPr lang="en-US" dirty="0">
                <a:solidFill>
                  <a:schemeClr val="bg1"/>
                </a:solidFill>
                <a:highlight>
                  <a:srgbClr val="FFFF00"/>
                </a:highlight>
              </a:rPr>
              <a:t> inner join </a:t>
            </a:r>
            <a:r>
              <a:rPr lang="en-US" dirty="0" err="1">
                <a:solidFill>
                  <a:schemeClr val="bg1"/>
                </a:solidFill>
                <a:highlight>
                  <a:srgbClr val="FFFF00"/>
                </a:highlight>
              </a:rPr>
              <a:t>location_hr_data</a:t>
            </a:r>
            <a:r>
              <a:rPr lang="en-US" dirty="0">
                <a:solidFill>
                  <a:schemeClr val="bg1"/>
                </a:solidFill>
                <a:highlight>
                  <a:srgbClr val="FFFF00"/>
                </a:highlight>
              </a:rPr>
              <a:t> c on </a:t>
            </a:r>
            <a:r>
              <a:rPr lang="en-US" dirty="0" err="1">
                <a:solidFill>
                  <a:schemeClr val="bg1"/>
                </a:solidFill>
                <a:highlight>
                  <a:srgbClr val="FFFF00"/>
                </a:highlight>
              </a:rPr>
              <a:t>b.LOCATION_ID</a:t>
            </a:r>
            <a:r>
              <a:rPr lang="en-US" dirty="0">
                <a:solidFill>
                  <a:schemeClr val="bg1"/>
                </a:solidFill>
                <a:highlight>
                  <a:srgbClr val="FFFF00"/>
                </a:highlight>
              </a:rPr>
              <a:t> = </a:t>
            </a:r>
            <a:r>
              <a:rPr lang="en-US" dirty="0" err="1">
                <a:solidFill>
                  <a:schemeClr val="bg1"/>
                </a:solidFill>
                <a:highlight>
                  <a:srgbClr val="FFFF00"/>
                </a:highlight>
              </a:rPr>
              <a:t>c.LOCATION_ID</a:t>
            </a:r>
            <a:r>
              <a:rPr lang="en-US" dirty="0">
                <a:solidFill>
                  <a:schemeClr val="bg1"/>
                </a:solidFill>
                <a:highlight>
                  <a:srgbClr val="FFFF00"/>
                </a:highlight>
              </a:rPr>
              <a:t> where </a:t>
            </a:r>
            <a:r>
              <a:rPr lang="en-US" dirty="0" err="1">
                <a:solidFill>
                  <a:schemeClr val="bg1"/>
                </a:solidFill>
                <a:highlight>
                  <a:srgbClr val="FFFF00"/>
                </a:highlight>
              </a:rPr>
              <a:t>first_name</a:t>
            </a:r>
            <a:r>
              <a:rPr lang="en-US" dirty="0">
                <a:solidFill>
                  <a:schemeClr val="bg1"/>
                </a:solidFill>
                <a:highlight>
                  <a:srgbClr val="FFFF00"/>
                </a:highlight>
              </a:rPr>
              <a:t> like "%z%"; </a:t>
            </a:r>
          </a:p>
          <a:p>
            <a:endParaRPr lang="en-US" dirty="0">
              <a:solidFill>
                <a:schemeClr val="bg1"/>
              </a:solidFill>
              <a:highlight>
                <a:srgbClr val="FFFF00"/>
              </a:highlight>
            </a:endParaRPr>
          </a:p>
          <a:p>
            <a:endParaRPr lang="en-US" dirty="0">
              <a:solidFill>
                <a:schemeClr val="bg1"/>
              </a:solidFill>
              <a:highlight>
                <a:srgbClr val="FFFF00"/>
              </a:highlight>
            </a:endParaRPr>
          </a:p>
          <a:p>
            <a:endParaRPr lang="en-US" dirty="0">
              <a:solidFill>
                <a:schemeClr val="bg1"/>
              </a:solidFill>
              <a:highlight>
                <a:srgbClr val="FFFF00"/>
              </a:highlight>
            </a:endParaRPr>
          </a:p>
          <a:p>
            <a:endParaRPr lang="en-US" dirty="0">
              <a:solidFill>
                <a:schemeClr val="bg1"/>
              </a:solidFill>
              <a:highlight>
                <a:srgbClr val="FFFF00"/>
              </a:highlight>
            </a:endParaRPr>
          </a:p>
          <a:p>
            <a:endParaRPr lang="en-US" dirty="0">
              <a:solidFill>
                <a:schemeClr val="bg1"/>
              </a:solidFill>
              <a:highlight>
                <a:srgbClr val="FFFF00"/>
              </a:highlight>
            </a:endParaRPr>
          </a:p>
          <a:p>
            <a:endParaRPr lang="en-US" dirty="0">
              <a:solidFill>
                <a:schemeClr val="bg1"/>
              </a:solidFill>
              <a:highlight>
                <a:srgbClr val="FFFF00"/>
              </a:highlight>
            </a:endParaRPr>
          </a:p>
          <a:p>
            <a:endParaRPr lang="en-IN" dirty="0">
              <a:solidFill>
                <a:schemeClr val="bg1"/>
              </a:solidFill>
              <a:highlight>
                <a:srgbClr val="FFFF00"/>
              </a:highlight>
            </a:endParaRPr>
          </a:p>
        </p:txBody>
      </p:sp>
    </p:spTree>
    <p:extLst>
      <p:ext uri="{BB962C8B-B14F-4D97-AF65-F5344CB8AC3E}">
        <p14:creationId xmlns:p14="http://schemas.microsoft.com/office/powerpoint/2010/main" val="1162382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E24294-0444-2F38-2B0F-B8D713BE770E}"/>
              </a:ext>
            </a:extLst>
          </p:cNvPr>
          <p:cNvSpPr txBox="1"/>
          <p:nvPr/>
        </p:nvSpPr>
        <p:spPr>
          <a:xfrm>
            <a:off x="0" y="0"/>
            <a:ext cx="12192000" cy="6740307"/>
          </a:xfrm>
          <a:prstGeom prst="rect">
            <a:avLst/>
          </a:prstGeom>
          <a:noFill/>
        </p:spPr>
        <p:txBody>
          <a:bodyPr wrap="square">
            <a:spAutoFit/>
          </a:bodyPr>
          <a:lstStyle/>
          <a:p>
            <a:r>
              <a:rPr lang="en-US" b="1" dirty="0">
                <a:solidFill>
                  <a:schemeClr val="bg1"/>
                </a:solidFill>
              </a:rPr>
              <a:t>5. Write a SQL query to find all employees who joined on 1st January 1993 and left on or before 31 August 1997. Return job title, department name, employee name, and joining date of the job. </a:t>
            </a:r>
          </a:p>
          <a:p>
            <a:r>
              <a:rPr lang="en-US" dirty="0">
                <a:solidFill>
                  <a:schemeClr val="bg1"/>
                </a:solidFill>
                <a:highlight>
                  <a:srgbClr val="FFFF00"/>
                </a:highlight>
              </a:rPr>
              <a:t>=&gt; select </a:t>
            </a:r>
            <a:r>
              <a:rPr lang="en-US" dirty="0" err="1">
                <a:solidFill>
                  <a:schemeClr val="bg1"/>
                </a:solidFill>
                <a:highlight>
                  <a:srgbClr val="FFFF00"/>
                </a:highlight>
              </a:rPr>
              <a:t>a.job_id</a:t>
            </a:r>
            <a:r>
              <a:rPr lang="en-US" dirty="0">
                <a:solidFill>
                  <a:schemeClr val="bg1"/>
                </a:solidFill>
                <a:highlight>
                  <a:srgbClr val="FFFF00"/>
                </a:highlight>
              </a:rPr>
              <a:t> as 'job title', </a:t>
            </a:r>
            <a:r>
              <a:rPr lang="en-US" dirty="0" err="1">
                <a:solidFill>
                  <a:schemeClr val="bg1"/>
                </a:solidFill>
                <a:highlight>
                  <a:srgbClr val="FFFF00"/>
                </a:highlight>
              </a:rPr>
              <a:t>b.department_name</a:t>
            </a:r>
            <a:r>
              <a:rPr lang="en-US" dirty="0">
                <a:solidFill>
                  <a:schemeClr val="bg1"/>
                </a:solidFill>
                <a:highlight>
                  <a:srgbClr val="FFFF00"/>
                </a:highlight>
              </a:rPr>
              <a:t>, </a:t>
            </a:r>
            <a:r>
              <a:rPr lang="en-US" dirty="0" err="1">
                <a:solidFill>
                  <a:schemeClr val="bg1"/>
                </a:solidFill>
                <a:highlight>
                  <a:srgbClr val="FFFF00"/>
                </a:highlight>
              </a:rPr>
              <a:t>a.first_name</a:t>
            </a:r>
            <a:r>
              <a:rPr lang="en-US" dirty="0">
                <a:solidFill>
                  <a:schemeClr val="bg1"/>
                </a:solidFill>
                <a:highlight>
                  <a:srgbClr val="FFFF00"/>
                </a:highlight>
              </a:rPr>
              <a:t> as 'employee name', </a:t>
            </a:r>
            <a:r>
              <a:rPr lang="en-US" dirty="0" err="1">
                <a:solidFill>
                  <a:schemeClr val="bg1"/>
                </a:solidFill>
                <a:highlight>
                  <a:srgbClr val="FFFF00"/>
                </a:highlight>
              </a:rPr>
              <a:t>c.start_date</a:t>
            </a:r>
            <a:r>
              <a:rPr lang="en-US" dirty="0">
                <a:solidFill>
                  <a:schemeClr val="bg1"/>
                </a:solidFill>
                <a:highlight>
                  <a:srgbClr val="FFFF00"/>
                </a:highlight>
              </a:rPr>
              <a:t> as 'joining date' from </a:t>
            </a:r>
            <a:r>
              <a:rPr lang="en-US" dirty="0" err="1">
                <a:solidFill>
                  <a:schemeClr val="bg1"/>
                </a:solidFill>
                <a:highlight>
                  <a:srgbClr val="FFFF00"/>
                </a:highlight>
              </a:rPr>
              <a:t>employee_hr_data</a:t>
            </a:r>
            <a:r>
              <a:rPr lang="en-US" dirty="0">
                <a:solidFill>
                  <a:schemeClr val="bg1"/>
                </a:solidFill>
                <a:highlight>
                  <a:srgbClr val="FFFF00"/>
                </a:highlight>
              </a:rPr>
              <a:t> </a:t>
            </a:r>
            <a:r>
              <a:rPr lang="en-US" dirty="0" err="1">
                <a:solidFill>
                  <a:schemeClr val="bg1"/>
                </a:solidFill>
                <a:highlight>
                  <a:srgbClr val="FFFF00"/>
                </a:highlight>
              </a:rPr>
              <a:t>ainner</a:t>
            </a:r>
            <a:r>
              <a:rPr lang="en-US" dirty="0">
                <a:solidFill>
                  <a:schemeClr val="bg1"/>
                </a:solidFill>
                <a:highlight>
                  <a:srgbClr val="FFFF00"/>
                </a:highlight>
              </a:rPr>
              <a:t> join </a:t>
            </a:r>
            <a:r>
              <a:rPr lang="en-US" dirty="0" err="1">
                <a:solidFill>
                  <a:schemeClr val="bg1"/>
                </a:solidFill>
                <a:highlight>
                  <a:srgbClr val="FFFF00"/>
                </a:highlight>
              </a:rPr>
              <a:t>department_hr_data</a:t>
            </a:r>
            <a:r>
              <a:rPr lang="en-US" dirty="0">
                <a:solidFill>
                  <a:schemeClr val="bg1"/>
                </a:solidFill>
                <a:highlight>
                  <a:srgbClr val="FFFF00"/>
                </a:highlight>
              </a:rPr>
              <a:t> b on </a:t>
            </a:r>
            <a:r>
              <a:rPr lang="en-US" dirty="0" err="1">
                <a:solidFill>
                  <a:schemeClr val="bg1"/>
                </a:solidFill>
                <a:highlight>
                  <a:srgbClr val="FFFF00"/>
                </a:highlight>
              </a:rPr>
              <a:t>a.DEPARTMENT_ID</a:t>
            </a:r>
            <a:r>
              <a:rPr lang="en-US" dirty="0">
                <a:solidFill>
                  <a:schemeClr val="bg1"/>
                </a:solidFill>
                <a:highlight>
                  <a:srgbClr val="FFFF00"/>
                </a:highlight>
              </a:rPr>
              <a:t> = </a:t>
            </a:r>
            <a:r>
              <a:rPr lang="en-US" dirty="0" err="1">
                <a:solidFill>
                  <a:schemeClr val="bg1"/>
                </a:solidFill>
                <a:highlight>
                  <a:srgbClr val="FFFF00"/>
                </a:highlight>
              </a:rPr>
              <a:t>b.DEPARTMENT_ID</a:t>
            </a:r>
            <a:r>
              <a:rPr lang="en-US" dirty="0">
                <a:solidFill>
                  <a:schemeClr val="bg1"/>
                </a:solidFill>
                <a:highlight>
                  <a:srgbClr val="FFFF00"/>
                </a:highlight>
              </a:rPr>
              <a:t> inner join </a:t>
            </a:r>
            <a:r>
              <a:rPr lang="en-US" dirty="0" err="1">
                <a:solidFill>
                  <a:schemeClr val="bg1"/>
                </a:solidFill>
                <a:highlight>
                  <a:srgbClr val="FFFF00"/>
                </a:highlight>
              </a:rPr>
              <a:t>job_history_hr_data</a:t>
            </a:r>
            <a:r>
              <a:rPr lang="en-US" dirty="0">
                <a:solidFill>
                  <a:schemeClr val="bg1"/>
                </a:solidFill>
                <a:highlight>
                  <a:srgbClr val="FFFF00"/>
                </a:highlight>
              </a:rPr>
              <a:t> c where START_DATE &gt; '1993-01-01' and </a:t>
            </a:r>
            <a:r>
              <a:rPr lang="en-US" dirty="0" err="1">
                <a:solidFill>
                  <a:schemeClr val="bg1"/>
                </a:solidFill>
                <a:highlight>
                  <a:srgbClr val="FFFF00"/>
                </a:highlight>
              </a:rPr>
              <a:t>end_date</a:t>
            </a:r>
            <a:r>
              <a:rPr lang="en-US" dirty="0">
                <a:solidFill>
                  <a:schemeClr val="bg1"/>
                </a:solidFill>
                <a:highlight>
                  <a:srgbClr val="FFFF00"/>
                </a:highlight>
              </a:rPr>
              <a:t> &gt;= '1997-08-31';</a:t>
            </a:r>
          </a:p>
          <a:p>
            <a:endParaRPr lang="en-US" dirty="0"/>
          </a:p>
          <a:p>
            <a:r>
              <a:rPr lang="en-US" b="1" dirty="0">
                <a:solidFill>
                  <a:schemeClr val="bg1"/>
                </a:solidFill>
              </a:rPr>
              <a:t>6. Write a SQL query to calculate the difference between the maximum salary of the job and the employee's salary. Return job title, employee name, and salary difference. </a:t>
            </a:r>
          </a:p>
          <a:p>
            <a:r>
              <a:rPr lang="en-US" dirty="0">
                <a:solidFill>
                  <a:schemeClr val="bg1"/>
                </a:solidFill>
                <a:highlight>
                  <a:srgbClr val="FFFF00"/>
                </a:highlight>
              </a:rPr>
              <a:t>=&gt; select </a:t>
            </a:r>
            <a:r>
              <a:rPr lang="en-US" dirty="0" err="1">
                <a:solidFill>
                  <a:schemeClr val="bg1"/>
                </a:solidFill>
                <a:highlight>
                  <a:srgbClr val="FFFF00"/>
                </a:highlight>
              </a:rPr>
              <a:t>a.job_id</a:t>
            </a:r>
            <a:r>
              <a:rPr lang="en-US" dirty="0">
                <a:solidFill>
                  <a:schemeClr val="bg1"/>
                </a:solidFill>
                <a:highlight>
                  <a:srgbClr val="FFFF00"/>
                </a:highlight>
              </a:rPr>
              <a:t> as 'job title', </a:t>
            </a:r>
            <a:r>
              <a:rPr lang="en-US" dirty="0" err="1">
                <a:solidFill>
                  <a:schemeClr val="bg1"/>
                </a:solidFill>
                <a:highlight>
                  <a:srgbClr val="FFFF00"/>
                </a:highlight>
              </a:rPr>
              <a:t>concat</a:t>
            </a:r>
            <a:r>
              <a:rPr lang="en-US" dirty="0">
                <a:solidFill>
                  <a:schemeClr val="bg1"/>
                </a:solidFill>
                <a:highlight>
                  <a:srgbClr val="FFFF00"/>
                </a:highlight>
              </a:rPr>
              <a:t>(</a:t>
            </a:r>
            <a:r>
              <a:rPr lang="en-US" dirty="0" err="1">
                <a:solidFill>
                  <a:schemeClr val="bg1"/>
                </a:solidFill>
                <a:highlight>
                  <a:srgbClr val="FFFF00"/>
                </a:highlight>
              </a:rPr>
              <a:t>first_name</a:t>
            </a:r>
            <a:r>
              <a:rPr lang="en-US" dirty="0">
                <a:solidFill>
                  <a:schemeClr val="bg1"/>
                </a:solidFill>
                <a:highlight>
                  <a:srgbClr val="FFFF00"/>
                </a:highlight>
              </a:rPr>
              <a:t>, </a:t>
            </a:r>
            <a:r>
              <a:rPr lang="en-US" dirty="0" err="1">
                <a:solidFill>
                  <a:schemeClr val="bg1"/>
                </a:solidFill>
                <a:highlight>
                  <a:srgbClr val="FFFF00"/>
                </a:highlight>
              </a:rPr>
              <a:t>last_name</a:t>
            </a:r>
            <a:r>
              <a:rPr lang="en-US" dirty="0">
                <a:solidFill>
                  <a:schemeClr val="bg1"/>
                </a:solidFill>
                <a:highlight>
                  <a:srgbClr val="FFFF00"/>
                </a:highlight>
              </a:rPr>
              <a:t>) as 'employee name', </a:t>
            </a:r>
            <a:r>
              <a:rPr lang="en-US" dirty="0" err="1">
                <a:solidFill>
                  <a:schemeClr val="bg1"/>
                </a:solidFill>
                <a:highlight>
                  <a:srgbClr val="FFFF00"/>
                </a:highlight>
              </a:rPr>
              <a:t>max_salary</a:t>
            </a:r>
            <a:r>
              <a:rPr lang="en-US" dirty="0">
                <a:solidFill>
                  <a:schemeClr val="bg1"/>
                </a:solidFill>
                <a:highlight>
                  <a:srgbClr val="FFFF00"/>
                </a:highlight>
              </a:rPr>
              <a:t>- </a:t>
            </a:r>
            <a:r>
              <a:rPr lang="en-US" dirty="0" err="1">
                <a:solidFill>
                  <a:schemeClr val="bg1"/>
                </a:solidFill>
                <a:highlight>
                  <a:srgbClr val="FFFF00"/>
                </a:highlight>
              </a:rPr>
              <a:t>min_salary</a:t>
            </a:r>
            <a:r>
              <a:rPr lang="en-US" dirty="0">
                <a:solidFill>
                  <a:schemeClr val="bg1"/>
                </a:solidFill>
                <a:highlight>
                  <a:srgbClr val="FFFF00"/>
                </a:highlight>
              </a:rPr>
              <a:t> as 'salary difference' from </a:t>
            </a:r>
            <a:r>
              <a:rPr lang="en-US" dirty="0" err="1">
                <a:solidFill>
                  <a:schemeClr val="bg1"/>
                </a:solidFill>
                <a:highlight>
                  <a:srgbClr val="FFFF00"/>
                </a:highlight>
              </a:rPr>
              <a:t>employee_hr_data</a:t>
            </a:r>
            <a:r>
              <a:rPr lang="en-US" dirty="0">
                <a:solidFill>
                  <a:schemeClr val="bg1"/>
                </a:solidFill>
                <a:highlight>
                  <a:srgbClr val="FFFF00"/>
                </a:highlight>
              </a:rPr>
              <a:t> </a:t>
            </a:r>
            <a:r>
              <a:rPr lang="en-US" dirty="0" err="1">
                <a:solidFill>
                  <a:schemeClr val="bg1"/>
                </a:solidFill>
                <a:highlight>
                  <a:srgbClr val="FFFF00"/>
                </a:highlight>
              </a:rPr>
              <a:t>ainner</a:t>
            </a:r>
            <a:r>
              <a:rPr lang="en-US" dirty="0">
                <a:solidFill>
                  <a:schemeClr val="bg1"/>
                </a:solidFill>
                <a:highlight>
                  <a:srgbClr val="FFFF00"/>
                </a:highlight>
              </a:rPr>
              <a:t> join </a:t>
            </a:r>
            <a:r>
              <a:rPr lang="en-US" dirty="0" err="1">
                <a:solidFill>
                  <a:schemeClr val="bg1"/>
                </a:solidFill>
                <a:highlight>
                  <a:srgbClr val="FFFF00"/>
                </a:highlight>
              </a:rPr>
              <a:t>jobs_hr_data</a:t>
            </a:r>
            <a:r>
              <a:rPr lang="en-US" dirty="0">
                <a:solidFill>
                  <a:schemeClr val="bg1"/>
                </a:solidFill>
                <a:highlight>
                  <a:srgbClr val="FFFF00"/>
                </a:highlight>
              </a:rPr>
              <a:t> b on </a:t>
            </a:r>
            <a:r>
              <a:rPr lang="en-US" dirty="0" err="1">
                <a:solidFill>
                  <a:schemeClr val="bg1"/>
                </a:solidFill>
                <a:highlight>
                  <a:srgbClr val="FFFF00"/>
                </a:highlight>
              </a:rPr>
              <a:t>a.job_id</a:t>
            </a:r>
            <a:r>
              <a:rPr lang="en-US" dirty="0">
                <a:solidFill>
                  <a:schemeClr val="bg1"/>
                </a:solidFill>
                <a:highlight>
                  <a:srgbClr val="FFFF00"/>
                </a:highlight>
              </a:rPr>
              <a:t> = </a:t>
            </a:r>
            <a:r>
              <a:rPr lang="en-US" dirty="0" err="1">
                <a:solidFill>
                  <a:schemeClr val="bg1"/>
                </a:solidFill>
                <a:highlight>
                  <a:srgbClr val="FFFF00"/>
                </a:highlight>
              </a:rPr>
              <a:t>b.job_id</a:t>
            </a:r>
            <a:r>
              <a:rPr lang="en-US" dirty="0">
                <a:solidFill>
                  <a:schemeClr val="bg1"/>
                </a:solidFill>
                <a:highlight>
                  <a:srgbClr val="FFFF00"/>
                </a:highlight>
              </a:rPr>
              <a:t>;</a:t>
            </a:r>
          </a:p>
          <a:p>
            <a:endParaRPr lang="en-US" dirty="0"/>
          </a:p>
          <a:p>
            <a:r>
              <a:rPr lang="en-US" b="1" dirty="0">
                <a:solidFill>
                  <a:schemeClr val="bg1"/>
                </a:solidFill>
              </a:rPr>
              <a:t>7. Write a SQL query to find the department name and the full name (first and last name) of the manager. </a:t>
            </a:r>
          </a:p>
          <a:p>
            <a:r>
              <a:rPr lang="en-US" dirty="0">
                <a:solidFill>
                  <a:schemeClr val="bg1"/>
                </a:solidFill>
                <a:highlight>
                  <a:srgbClr val="FFFF00"/>
                </a:highlight>
              </a:rPr>
              <a:t>=&gt; select </a:t>
            </a:r>
            <a:r>
              <a:rPr lang="en-US" dirty="0" err="1">
                <a:solidFill>
                  <a:schemeClr val="bg1"/>
                </a:solidFill>
                <a:highlight>
                  <a:srgbClr val="FFFF00"/>
                </a:highlight>
              </a:rPr>
              <a:t>concat</a:t>
            </a:r>
            <a:r>
              <a:rPr lang="en-US" dirty="0">
                <a:solidFill>
                  <a:schemeClr val="bg1"/>
                </a:solidFill>
                <a:highlight>
                  <a:srgbClr val="FFFF00"/>
                </a:highlight>
              </a:rPr>
              <a:t>(</a:t>
            </a:r>
            <a:r>
              <a:rPr lang="en-US" dirty="0" err="1">
                <a:solidFill>
                  <a:schemeClr val="bg1"/>
                </a:solidFill>
                <a:highlight>
                  <a:srgbClr val="FFFF00"/>
                </a:highlight>
              </a:rPr>
              <a:t>first_name</a:t>
            </a:r>
            <a:r>
              <a:rPr lang="en-US" dirty="0">
                <a:solidFill>
                  <a:schemeClr val="bg1"/>
                </a:solidFill>
                <a:highlight>
                  <a:srgbClr val="FFFF00"/>
                </a:highlight>
              </a:rPr>
              <a:t>, </a:t>
            </a:r>
            <a:r>
              <a:rPr lang="en-US" dirty="0" err="1">
                <a:solidFill>
                  <a:schemeClr val="bg1"/>
                </a:solidFill>
                <a:highlight>
                  <a:srgbClr val="FFFF00"/>
                </a:highlight>
              </a:rPr>
              <a:t>last_name</a:t>
            </a:r>
            <a:r>
              <a:rPr lang="en-US" dirty="0">
                <a:solidFill>
                  <a:schemeClr val="bg1"/>
                </a:solidFill>
                <a:highlight>
                  <a:srgbClr val="FFFF00"/>
                </a:highlight>
              </a:rPr>
              <a:t>) as 'full name',</a:t>
            </a:r>
            <a:r>
              <a:rPr lang="en-US" dirty="0" err="1">
                <a:solidFill>
                  <a:schemeClr val="bg1"/>
                </a:solidFill>
                <a:highlight>
                  <a:srgbClr val="FFFF00"/>
                </a:highlight>
              </a:rPr>
              <a:t>b.department_name</a:t>
            </a:r>
            <a:r>
              <a:rPr lang="en-US" dirty="0">
                <a:solidFill>
                  <a:schemeClr val="bg1"/>
                </a:solidFill>
                <a:highlight>
                  <a:srgbClr val="FFFF00"/>
                </a:highlight>
              </a:rPr>
              <a:t> from </a:t>
            </a:r>
            <a:r>
              <a:rPr lang="en-US" dirty="0" err="1">
                <a:solidFill>
                  <a:schemeClr val="bg1"/>
                </a:solidFill>
                <a:highlight>
                  <a:srgbClr val="FFFF00"/>
                </a:highlight>
              </a:rPr>
              <a:t>employee_hr_data</a:t>
            </a:r>
            <a:r>
              <a:rPr lang="en-US" dirty="0">
                <a:solidFill>
                  <a:schemeClr val="bg1"/>
                </a:solidFill>
                <a:highlight>
                  <a:srgbClr val="FFFF00"/>
                </a:highlight>
              </a:rPr>
              <a:t> </a:t>
            </a:r>
            <a:r>
              <a:rPr lang="en-US" dirty="0" err="1">
                <a:solidFill>
                  <a:schemeClr val="bg1"/>
                </a:solidFill>
                <a:highlight>
                  <a:srgbClr val="FFFF00"/>
                </a:highlight>
              </a:rPr>
              <a:t>ainner</a:t>
            </a:r>
            <a:r>
              <a:rPr lang="en-US" dirty="0">
                <a:solidFill>
                  <a:schemeClr val="bg1"/>
                </a:solidFill>
                <a:highlight>
                  <a:srgbClr val="FFFF00"/>
                </a:highlight>
              </a:rPr>
              <a:t> join </a:t>
            </a:r>
            <a:r>
              <a:rPr lang="en-US" dirty="0" err="1">
                <a:solidFill>
                  <a:schemeClr val="bg1"/>
                </a:solidFill>
                <a:highlight>
                  <a:srgbClr val="FFFF00"/>
                </a:highlight>
              </a:rPr>
              <a:t>department_hr_data</a:t>
            </a:r>
            <a:r>
              <a:rPr lang="en-US" dirty="0">
                <a:solidFill>
                  <a:schemeClr val="bg1"/>
                </a:solidFill>
                <a:highlight>
                  <a:srgbClr val="FFFF00"/>
                </a:highlight>
              </a:rPr>
              <a:t> b on </a:t>
            </a:r>
            <a:r>
              <a:rPr lang="en-US" dirty="0" err="1">
                <a:solidFill>
                  <a:schemeClr val="bg1"/>
                </a:solidFill>
                <a:highlight>
                  <a:srgbClr val="FFFF00"/>
                </a:highlight>
              </a:rPr>
              <a:t>a.employee_id</a:t>
            </a:r>
            <a:r>
              <a:rPr lang="en-US" dirty="0">
                <a:solidFill>
                  <a:schemeClr val="bg1"/>
                </a:solidFill>
                <a:highlight>
                  <a:srgbClr val="FFFF00"/>
                </a:highlight>
              </a:rPr>
              <a:t>=</a:t>
            </a:r>
            <a:r>
              <a:rPr lang="en-US" dirty="0" err="1">
                <a:solidFill>
                  <a:schemeClr val="bg1"/>
                </a:solidFill>
                <a:highlight>
                  <a:srgbClr val="FFFF00"/>
                </a:highlight>
              </a:rPr>
              <a:t>b.manager_id</a:t>
            </a:r>
            <a:r>
              <a:rPr lang="en-US" dirty="0">
                <a:solidFill>
                  <a:schemeClr val="bg1"/>
                </a:solidFill>
                <a:highlight>
                  <a:srgbClr val="FFFF00"/>
                </a:highlight>
              </a:rPr>
              <a:t>; </a:t>
            </a:r>
          </a:p>
          <a:p>
            <a:endParaRPr lang="en-US" dirty="0"/>
          </a:p>
          <a:p>
            <a:r>
              <a:rPr lang="en-US" b="1" dirty="0">
                <a:solidFill>
                  <a:schemeClr val="bg1"/>
                </a:solidFill>
              </a:rPr>
              <a:t>8. Write a SQL query to find the department name, full name (first and last name) of the manager and their city.</a:t>
            </a:r>
          </a:p>
          <a:p>
            <a:r>
              <a:rPr lang="en-US" dirty="0">
                <a:solidFill>
                  <a:schemeClr val="bg1"/>
                </a:solidFill>
                <a:highlight>
                  <a:srgbClr val="FFFF00"/>
                </a:highlight>
              </a:rPr>
              <a:t>=&gt; select </a:t>
            </a:r>
            <a:r>
              <a:rPr lang="en-US" dirty="0" err="1">
                <a:solidFill>
                  <a:schemeClr val="bg1"/>
                </a:solidFill>
                <a:highlight>
                  <a:srgbClr val="FFFF00"/>
                </a:highlight>
              </a:rPr>
              <a:t>b.department_name</a:t>
            </a:r>
            <a:r>
              <a:rPr lang="en-US" dirty="0">
                <a:solidFill>
                  <a:schemeClr val="bg1"/>
                </a:solidFill>
                <a:highlight>
                  <a:srgbClr val="FFFF00"/>
                </a:highlight>
              </a:rPr>
              <a:t>, </a:t>
            </a:r>
            <a:r>
              <a:rPr lang="en-US" dirty="0" err="1">
                <a:solidFill>
                  <a:schemeClr val="bg1"/>
                </a:solidFill>
                <a:highlight>
                  <a:srgbClr val="FFFF00"/>
                </a:highlight>
              </a:rPr>
              <a:t>concat</a:t>
            </a:r>
            <a:r>
              <a:rPr lang="en-US" dirty="0">
                <a:solidFill>
                  <a:schemeClr val="bg1"/>
                </a:solidFill>
                <a:highlight>
                  <a:srgbClr val="FFFF00"/>
                </a:highlight>
              </a:rPr>
              <a:t>(</a:t>
            </a:r>
            <a:r>
              <a:rPr lang="en-US" dirty="0" err="1">
                <a:solidFill>
                  <a:schemeClr val="bg1"/>
                </a:solidFill>
                <a:highlight>
                  <a:srgbClr val="FFFF00"/>
                </a:highlight>
              </a:rPr>
              <a:t>first_name</a:t>
            </a:r>
            <a:r>
              <a:rPr lang="en-US" dirty="0">
                <a:solidFill>
                  <a:schemeClr val="bg1"/>
                </a:solidFill>
                <a:highlight>
                  <a:srgbClr val="FFFF00"/>
                </a:highlight>
              </a:rPr>
              <a:t>, </a:t>
            </a:r>
            <a:r>
              <a:rPr lang="en-US" dirty="0" err="1">
                <a:solidFill>
                  <a:schemeClr val="bg1"/>
                </a:solidFill>
                <a:highlight>
                  <a:srgbClr val="FFFF00"/>
                </a:highlight>
              </a:rPr>
              <a:t>last_name</a:t>
            </a:r>
            <a:r>
              <a:rPr lang="en-US" dirty="0">
                <a:solidFill>
                  <a:schemeClr val="bg1"/>
                </a:solidFill>
                <a:highlight>
                  <a:srgbClr val="FFFF00"/>
                </a:highlight>
              </a:rPr>
              <a:t>) as 'full name', </a:t>
            </a:r>
            <a:r>
              <a:rPr lang="en-US" dirty="0" err="1">
                <a:solidFill>
                  <a:schemeClr val="bg1"/>
                </a:solidFill>
                <a:highlight>
                  <a:srgbClr val="FFFF00"/>
                </a:highlight>
              </a:rPr>
              <a:t>c.city</a:t>
            </a:r>
            <a:r>
              <a:rPr lang="en-US" dirty="0">
                <a:solidFill>
                  <a:schemeClr val="bg1"/>
                </a:solidFill>
                <a:highlight>
                  <a:srgbClr val="FFFF00"/>
                </a:highlight>
              </a:rPr>
              <a:t> from </a:t>
            </a:r>
            <a:r>
              <a:rPr lang="en-US" dirty="0" err="1">
                <a:solidFill>
                  <a:schemeClr val="bg1"/>
                </a:solidFill>
                <a:highlight>
                  <a:srgbClr val="FFFF00"/>
                </a:highlight>
              </a:rPr>
              <a:t>employee_hr_data</a:t>
            </a:r>
            <a:r>
              <a:rPr lang="en-US" dirty="0">
                <a:solidFill>
                  <a:schemeClr val="bg1"/>
                </a:solidFill>
                <a:highlight>
                  <a:srgbClr val="FFFF00"/>
                </a:highlight>
              </a:rPr>
              <a:t> </a:t>
            </a:r>
            <a:r>
              <a:rPr lang="en-US" dirty="0" err="1">
                <a:solidFill>
                  <a:schemeClr val="bg1"/>
                </a:solidFill>
                <a:highlight>
                  <a:srgbClr val="FFFF00"/>
                </a:highlight>
              </a:rPr>
              <a:t>ainner</a:t>
            </a:r>
            <a:r>
              <a:rPr lang="en-US" dirty="0">
                <a:solidFill>
                  <a:schemeClr val="bg1"/>
                </a:solidFill>
                <a:highlight>
                  <a:srgbClr val="FFFF00"/>
                </a:highlight>
              </a:rPr>
              <a:t> join </a:t>
            </a:r>
            <a:r>
              <a:rPr lang="en-US" dirty="0" err="1">
                <a:solidFill>
                  <a:schemeClr val="bg1"/>
                </a:solidFill>
                <a:highlight>
                  <a:srgbClr val="FFFF00"/>
                </a:highlight>
              </a:rPr>
              <a:t>department_hr_data</a:t>
            </a:r>
            <a:r>
              <a:rPr lang="en-US" dirty="0">
                <a:solidFill>
                  <a:schemeClr val="bg1"/>
                </a:solidFill>
                <a:highlight>
                  <a:srgbClr val="FFFF00"/>
                </a:highlight>
              </a:rPr>
              <a:t> b on </a:t>
            </a:r>
            <a:r>
              <a:rPr lang="en-US" dirty="0" err="1">
                <a:solidFill>
                  <a:schemeClr val="bg1"/>
                </a:solidFill>
                <a:highlight>
                  <a:srgbClr val="FFFF00"/>
                </a:highlight>
              </a:rPr>
              <a:t>a.employee_id</a:t>
            </a:r>
            <a:r>
              <a:rPr lang="en-US" dirty="0">
                <a:solidFill>
                  <a:schemeClr val="bg1"/>
                </a:solidFill>
                <a:highlight>
                  <a:srgbClr val="FFFF00"/>
                </a:highlight>
              </a:rPr>
              <a:t>=</a:t>
            </a:r>
            <a:r>
              <a:rPr lang="en-US" dirty="0" err="1">
                <a:solidFill>
                  <a:schemeClr val="bg1"/>
                </a:solidFill>
                <a:highlight>
                  <a:srgbClr val="FFFF00"/>
                </a:highlight>
              </a:rPr>
              <a:t>b.manager_id</a:t>
            </a:r>
            <a:r>
              <a:rPr lang="en-US" dirty="0">
                <a:solidFill>
                  <a:schemeClr val="bg1"/>
                </a:solidFill>
                <a:highlight>
                  <a:srgbClr val="FFFF00"/>
                </a:highlight>
              </a:rPr>
              <a:t> inner join </a:t>
            </a:r>
            <a:r>
              <a:rPr lang="en-US" dirty="0" err="1">
                <a:solidFill>
                  <a:schemeClr val="bg1"/>
                </a:solidFill>
                <a:highlight>
                  <a:srgbClr val="FFFF00"/>
                </a:highlight>
              </a:rPr>
              <a:t>location_hr_data</a:t>
            </a:r>
            <a:r>
              <a:rPr lang="en-US" dirty="0">
                <a:solidFill>
                  <a:schemeClr val="bg1"/>
                </a:solidFill>
                <a:highlight>
                  <a:srgbClr val="FFFF00"/>
                </a:highlight>
              </a:rPr>
              <a:t> c on </a:t>
            </a:r>
            <a:r>
              <a:rPr lang="en-US" dirty="0" err="1">
                <a:solidFill>
                  <a:schemeClr val="bg1"/>
                </a:solidFill>
                <a:highlight>
                  <a:srgbClr val="FFFF00"/>
                </a:highlight>
              </a:rPr>
              <a:t>b.LOCATION_ID</a:t>
            </a:r>
            <a:r>
              <a:rPr lang="en-US" dirty="0">
                <a:solidFill>
                  <a:schemeClr val="bg1"/>
                </a:solidFill>
                <a:highlight>
                  <a:srgbClr val="FFFF00"/>
                </a:highlight>
              </a:rPr>
              <a:t>=</a:t>
            </a:r>
            <a:r>
              <a:rPr lang="en-US" dirty="0" err="1">
                <a:solidFill>
                  <a:schemeClr val="bg1"/>
                </a:solidFill>
                <a:highlight>
                  <a:srgbClr val="FFFF00"/>
                </a:highlight>
              </a:rPr>
              <a:t>c.LOCATION_ID</a:t>
            </a:r>
            <a:r>
              <a:rPr lang="en-US" dirty="0">
                <a:solidFill>
                  <a:schemeClr val="bg1"/>
                </a:solidFill>
                <a:highlight>
                  <a:srgbClr val="FFFF00"/>
                </a:highlight>
              </a:rPr>
              <a:t>;</a:t>
            </a:r>
          </a:p>
          <a:p>
            <a:endParaRPr lang="en-US" dirty="0"/>
          </a:p>
          <a:p>
            <a:r>
              <a:rPr lang="en-US" b="1" dirty="0">
                <a:solidFill>
                  <a:schemeClr val="bg1"/>
                </a:solidFill>
              </a:rPr>
              <a:t>9. Write a SQL query to find out the full name (first and last name) of the employee with an ID and the name of the country where he/she is currently employed.</a:t>
            </a:r>
          </a:p>
          <a:p>
            <a:r>
              <a:rPr lang="en-US" dirty="0">
                <a:solidFill>
                  <a:schemeClr val="bg1"/>
                </a:solidFill>
                <a:highlight>
                  <a:srgbClr val="FFFF00"/>
                </a:highlight>
              </a:rPr>
              <a:t>=&gt;select </a:t>
            </a:r>
            <a:r>
              <a:rPr lang="en-US" dirty="0" err="1">
                <a:solidFill>
                  <a:schemeClr val="bg1"/>
                </a:solidFill>
                <a:highlight>
                  <a:srgbClr val="FFFF00"/>
                </a:highlight>
              </a:rPr>
              <a:t>concat</a:t>
            </a:r>
            <a:r>
              <a:rPr lang="en-US" dirty="0">
                <a:solidFill>
                  <a:schemeClr val="bg1"/>
                </a:solidFill>
                <a:highlight>
                  <a:srgbClr val="FFFF00"/>
                </a:highlight>
              </a:rPr>
              <a:t>(</a:t>
            </a:r>
            <a:r>
              <a:rPr lang="en-US" dirty="0" err="1">
                <a:solidFill>
                  <a:schemeClr val="bg1"/>
                </a:solidFill>
                <a:highlight>
                  <a:srgbClr val="FFFF00"/>
                </a:highlight>
              </a:rPr>
              <a:t>e.first_name,e.last_name</a:t>
            </a:r>
            <a:r>
              <a:rPr lang="en-US" dirty="0">
                <a:solidFill>
                  <a:schemeClr val="bg1"/>
                </a:solidFill>
                <a:highlight>
                  <a:srgbClr val="FFFF00"/>
                </a:highlight>
              </a:rPr>
              <a:t>) as ‘full name’, </a:t>
            </a:r>
            <a:r>
              <a:rPr lang="en-US" dirty="0" err="1">
                <a:solidFill>
                  <a:schemeClr val="bg1"/>
                </a:solidFill>
                <a:highlight>
                  <a:srgbClr val="FFFF00"/>
                </a:highlight>
              </a:rPr>
              <a:t>employee_id</a:t>
            </a:r>
            <a:r>
              <a:rPr lang="en-US" dirty="0">
                <a:solidFill>
                  <a:schemeClr val="bg1"/>
                </a:solidFill>
                <a:highlight>
                  <a:srgbClr val="FFFF00"/>
                </a:highlight>
              </a:rPr>
              <a:t>, </a:t>
            </a:r>
            <a:r>
              <a:rPr lang="en-US" dirty="0" err="1">
                <a:solidFill>
                  <a:schemeClr val="bg1"/>
                </a:solidFill>
                <a:highlight>
                  <a:srgbClr val="FFFF00"/>
                </a:highlight>
              </a:rPr>
              <a:t>country_name</a:t>
            </a:r>
            <a:r>
              <a:rPr lang="en-US" dirty="0">
                <a:solidFill>
                  <a:schemeClr val="bg1"/>
                </a:solidFill>
                <a:highlight>
                  <a:srgbClr val="FFFF00"/>
                </a:highlight>
              </a:rPr>
              <a:t> from </a:t>
            </a:r>
            <a:r>
              <a:rPr lang="en-US" dirty="0" err="1">
                <a:solidFill>
                  <a:schemeClr val="bg1"/>
                </a:solidFill>
                <a:highlight>
                  <a:srgbClr val="FFFF00"/>
                </a:highlight>
              </a:rPr>
              <a:t>employee_hr_data</a:t>
            </a:r>
            <a:r>
              <a:rPr lang="en-US" dirty="0">
                <a:solidFill>
                  <a:schemeClr val="bg1"/>
                </a:solidFill>
                <a:highlight>
                  <a:srgbClr val="FFFF00"/>
                </a:highlight>
              </a:rPr>
              <a:t> inner join department d on </a:t>
            </a:r>
            <a:r>
              <a:rPr lang="en-US" dirty="0" err="1">
                <a:solidFill>
                  <a:schemeClr val="bg1"/>
                </a:solidFill>
                <a:highlight>
                  <a:srgbClr val="FFFF00"/>
                </a:highlight>
              </a:rPr>
              <a:t>e.department_id</a:t>
            </a:r>
            <a:r>
              <a:rPr lang="en-US" dirty="0">
                <a:solidFill>
                  <a:schemeClr val="bg1"/>
                </a:solidFill>
                <a:highlight>
                  <a:srgbClr val="FFFF00"/>
                </a:highlight>
              </a:rPr>
              <a:t> = </a:t>
            </a:r>
            <a:r>
              <a:rPr lang="en-US" dirty="0" err="1">
                <a:solidFill>
                  <a:schemeClr val="bg1"/>
                </a:solidFill>
                <a:highlight>
                  <a:srgbClr val="FFFF00"/>
                </a:highlight>
              </a:rPr>
              <a:t>d.department_id</a:t>
            </a:r>
            <a:r>
              <a:rPr lang="en-US" dirty="0">
                <a:solidFill>
                  <a:schemeClr val="bg1"/>
                </a:solidFill>
                <a:highlight>
                  <a:srgbClr val="FFFF00"/>
                </a:highlight>
              </a:rPr>
              <a:t> inner join location l on </a:t>
            </a:r>
            <a:r>
              <a:rPr lang="en-US" dirty="0" err="1">
                <a:solidFill>
                  <a:schemeClr val="bg1"/>
                </a:solidFill>
                <a:highlight>
                  <a:srgbClr val="FFFF00"/>
                </a:highlight>
              </a:rPr>
              <a:t>d.location_id</a:t>
            </a:r>
            <a:r>
              <a:rPr lang="en-US" dirty="0">
                <a:solidFill>
                  <a:schemeClr val="bg1"/>
                </a:solidFill>
                <a:highlight>
                  <a:srgbClr val="FFFF00"/>
                </a:highlight>
              </a:rPr>
              <a:t>=</a:t>
            </a:r>
            <a:r>
              <a:rPr lang="en-US" dirty="0" err="1">
                <a:solidFill>
                  <a:schemeClr val="bg1"/>
                </a:solidFill>
                <a:highlight>
                  <a:srgbClr val="FFFF00"/>
                </a:highlight>
              </a:rPr>
              <a:t>l.location_id</a:t>
            </a:r>
            <a:r>
              <a:rPr lang="en-US" dirty="0">
                <a:solidFill>
                  <a:schemeClr val="bg1"/>
                </a:solidFill>
                <a:highlight>
                  <a:srgbClr val="FFFF00"/>
                </a:highlight>
              </a:rPr>
              <a:t> inner join countries c on </a:t>
            </a:r>
            <a:r>
              <a:rPr lang="en-US" dirty="0" err="1">
                <a:solidFill>
                  <a:schemeClr val="bg1"/>
                </a:solidFill>
                <a:highlight>
                  <a:srgbClr val="FFFF00"/>
                </a:highlight>
              </a:rPr>
              <a:t>l.country_id</a:t>
            </a:r>
            <a:r>
              <a:rPr lang="en-US" dirty="0">
                <a:solidFill>
                  <a:schemeClr val="bg1"/>
                </a:solidFill>
                <a:highlight>
                  <a:srgbClr val="FFFF00"/>
                </a:highlight>
              </a:rPr>
              <a:t>=</a:t>
            </a:r>
            <a:r>
              <a:rPr lang="en-US" dirty="0" err="1">
                <a:solidFill>
                  <a:schemeClr val="bg1"/>
                </a:solidFill>
                <a:highlight>
                  <a:srgbClr val="FFFF00"/>
                </a:highlight>
              </a:rPr>
              <a:t>c.country_id</a:t>
            </a:r>
            <a:endParaRPr lang="en-IN" dirty="0">
              <a:solidFill>
                <a:schemeClr val="bg1"/>
              </a:solidFill>
              <a:highlight>
                <a:srgbClr val="FFFF00"/>
              </a:highlight>
            </a:endParaRPr>
          </a:p>
        </p:txBody>
      </p:sp>
    </p:spTree>
    <p:extLst>
      <p:ext uri="{BB962C8B-B14F-4D97-AF65-F5344CB8AC3E}">
        <p14:creationId xmlns:p14="http://schemas.microsoft.com/office/powerpoint/2010/main" val="19801759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4074</TotalTime>
  <Words>2358</Words>
  <Application>Microsoft Office PowerPoint</Application>
  <PresentationFormat>Widescreen</PresentationFormat>
  <Paragraphs>102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Symbol</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junas prateek bodra</dc:creator>
  <cp:lastModifiedBy>junas prateek bodra</cp:lastModifiedBy>
  <cp:revision>3</cp:revision>
  <dcterms:created xsi:type="dcterms:W3CDTF">2023-06-05T16:47:48Z</dcterms:created>
  <dcterms:modified xsi:type="dcterms:W3CDTF">2023-06-13T09:44:37Z</dcterms:modified>
</cp:coreProperties>
</file>