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8" r:id="rId11"/>
    <p:sldId id="276" r:id="rId12"/>
    <p:sldId id="277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" id="{76AB2D9C-6228-4FB3-9AE9-AB7C963EFE7C}">
          <p14:sldIdLst>
            <p14:sldId id="256"/>
            <p14:sldId id="262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6"/>
            <p14:sldId id="277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0D07-06AF-3DE2-AEDE-1B9A06670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81BE-9DE9-BEA9-EC67-A9281B4A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26B6-0778-4822-B3C4-AD9EB51C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9CE4-1DDE-8F8F-6A05-370CF01A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0B18-0E8E-CA34-3110-78EB54F0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D6B4-3CFF-3C3A-3BA4-9772B03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40B70-69A0-0FC5-9246-8C08B81C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2A5F-2AD9-8976-C4D5-591CE5A9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FEB0-B0D6-03E2-9B03-DAE8376B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671B-162D-93BC-9AB1-50DB8EC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9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49B6C-A6A6-DBBD-6F27-816191BC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B902-2705-4022-0A4B-68D75C31D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992F-E737-6533-2394-D312ADCE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F7A2-2693-2452-7AD9-99E3209C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CB1E-E4E7-B737-44DE-97B94747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0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E033-B16A-DFEA-4A11-6BF60C2B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2051-2CA9-CB15-EEED-B8092854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1AAC-F6FC-E714-1C98-F1A5D96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470F-C071-EF1E-013E-2056F9F7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034C-A56E-7DE8-15B0-500F4DD8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4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4F23-9819-54DC-920F-C8CA3AD9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8032D-EC53-6919-2354-4FA469F61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68A0-9CA5-14D1-0BE4-AFF11095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9D1C-E2E1-3ABC-7282-542D85A7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CAD4-7BD4-A869-7086-1C672DEF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B9E7-8828-26DE-DDE3-1DA0D523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2409-9DAB-4CA6-3188-82A39786C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32397-4473-8F82-9BA5-6DF82371F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7BD2-734B-895F-A887-B74F67A1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92F1-3650-E2F1-98EE-AE9F89F8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5319E-5E49-3AA4-3DF6-055255A7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2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02AB-3BA7-A2DC-BB91-838E2251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2EBEA-5967-37AC-AD1C-C6A682A4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73DCF-91A1-2FC3-BEC6-A251E3E3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C4C1B-72AA-C507-D6D9-5D0BA894B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1EB4-E361-BF14-C169-91D9B2AC9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A524B-01EB-4DAC-C2AF-5ABEE1F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07FB2-0446-989E-C521-43C210DF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B8225-16A3-3AAE-041C-4A5D5AF3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1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6D90-301E-3F4D-9847-B255245B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ED2F7-DEC8-F26B-498E-7B3B28DA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099F8-C0DF-B6E9-C266-F30678C0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5A20-6E89-B6FD-E00F-499B9A31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4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DB2C1-766C-DE99-CBDC-4EDF7CA6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01CAC-9E3A-40F4-EB8A-F9F4123E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CED41-9872-C0C2-6E10-15A9FF15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0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5DCB-A136-4767-A4BB-C26FD642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EB52-4712-3296-68DB-8FD925A0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BE37B-0327-BE40-B10E-A051601C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B0E49-37FA-C109-38F0-5B38323E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6BDE-5E65-7F10-57BD-06E4F24B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108EC-0616-BC72-9B1C-A6B2E63F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EBDD-4AA5-F3AD-E8FE-7555242A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02E5B-4FE1-6B5B-E73C-CDAB97374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29204-8FD0-7F18-8D11-E9366A2A8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C29A1-D4A0-1CBB-B2D0-1B092D0B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4DED-8012-0330-3578-688360A7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03C37-8B4C-10A4-4B2C-3B559F38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7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18FF0-8CFD-0FF0-D73E-361BAB94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704D-C9B2-B74D-BBC6-586ED6D99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CC5F-C3BF-925E-73F9-0B57D915B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EF72-B56B-44F0-8E01-7F1E3FDBD18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639B-6376-E680-E971-22CCF839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55FF-6EB6-BFB2-6720-CADB1BAEF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04C2-8237-4520-8557-97CD9701E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1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462A7D-C31B-8DAC-31CB-B6C948B41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1167457"/>
            <a:ext cx="9296400" cy="1805050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A Comparative Analysis of Machine Learning Classifiers for Early-Stage Diabetes Prediction to Identify the Best Performing Classifier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41BA0FC-89E6-07FA-1E38-2AE4DA5C6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149437"/>
            <a:ext cx="9372600" cy="13369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Junayed Rahman Sumon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9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C6875-5356-7AC5-0D49-427A1D1E1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2794158-E46A-D65C-6982-56F6BC2F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0906F7A-6223-CBCF-F9E8-5319E1C7A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98455"/>
              </p:ext>
            </p:extLst>
          </p:nvPr>
        </p:nvGraphicFramePr>
        <p:xfrm>
          <a:off x="4648018" y="947617"/>
          <a:ext cx="6900512" cy="4922552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3517829">
                  <a:extLst>
                    <a:ext uri="{9D8B030D-6E8A-4147-A177-3AD203B41FA5}">
                      <a16:colId xmlns:a16="http://schemas.microsoft.com/office/drawing/2014/main" val="2661653676"/>
                    </a:ext>
                  </a:extLst>
                </a:gridCol>
                <a:gridCol w="3382683">
                  <a:extLst>
                    <a:ext uri="{9D8B030D-6E8A-4147-A177-3AD203B41FA5}">
                      <a16:colId xmlns:a16="http://schemas.microsoft.com/office/drawing/2014/main" val="2900632589"/>
                    </a:ext>
                  </a:extLst>
                </a:gridCol>
              </a:tblGrid>
              <a:tr h="1235624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3000" b="1" kern="100" cap="all" spc="60">
                          <a:solidFill>
                            <a:schemeClr val="tx1"/>
                          </a:solidFill>
                          <a:effectLst/>
                        </a:rPr>
                        <a:t>Classifier</a:t>
                      </a:r>
                      <a:endParaRPr lang="en-GB" sz="3000" b="1" kern="100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519" marR="347519" marT="347519" marB="3475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3000" b="1" kern="100" cap="all" spc="6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GB" sz="3000" b="1" kern="100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519" marR="347519" marT="347519" marB="3475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034813"/>
                  </a:ext>
                </a:extLst>
              </a:tr>
              <a:tr h="921732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3000" b="1" kern="100" cap="none" spc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GB" sz="30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760" marR="173760" marT="0" marB="2316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4100" kern="100" cap="none" spc="0">
                          <a:solidFill>
                            <a:schemeClr val="tx1"/>
                          </a:solidFill>
                          <a:effectLst/>
                        </a:rPr>
                        <a:t>98.08%</a:t>
                      </a:r>
                      <a:endParaRPr lang="en-GB" sz="4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760" marR="173760" marT="0" marB="2316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520133"/>
                  </a:ext>
                </a:extLst>
              </a:tr>
              <a:tr h="921732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3000" b="1" kern="100" cap="none" spc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GB" sz="30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760" marR="173760" marT="0" marB="2316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4100" kern="100" cap="none" spc="0">
                          <a:solidFill>
                            <a:schemeClr val="tx1"/>
                          </a:solidFill>
                          <a:effectLst/>
                        </a:rPr>
                        <a:t>98.08%</a:t>
                      </a:r>
                      <a:endParaRPr lang="en-GB" sz="4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760" marR="173760" marT="0" marB="2316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9394"/>
                  </a:ext>
                </a:extLst>
              </a:tr>
              <a:tr h="921732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3000" b="1" kern="100" cap="none" spc="0">
                          <a:solidFill>
                            <a:schemeClr val="tx1"/>
                          </a:solidFill>
                          <a:effectLst/>
                        </a:rPr>
                        <a:t>XGBoost</a:t>
                      </a:r>
                      <a:endParaRPr lang="en-GB" sz="30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760" marR="173760" marT="0" marB="2316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4100" kern="100" cap="none" spc="0">
                          <a:solidFill>
                            <a:schemeClr val="tx1"/>
                          </a:solidFill>
                          <a:effectLst/>
                        </a:rPr>
                        <a:t>98.08%</a:t>
                      </a:r>
                      <a:endParaRPr lang="en-GB" sz="4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760" marR="173760" marT="0" marB="2316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725665"/>
                  </a:ext>
                </a:extLst>
              </a:tr>
              <a:tr h="921732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3000" b="1" kern="100" cap="none" spc="0">
                          <a:solidFill>
                            <a:schemeClr val="tx1"/>
                          </a:solidFill>
                          <a:effectLst/>
                        </a:rPr>
                        <a:t>CatBoost</a:t>
                      </a:r>
                      <a:endParaRPr lang="en-GB" sz="30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760" marR="173760" marT="0" marB="2316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US" sz="4100" kern="100" cap="none" spc="0">
                          <a:solidFill>
                            <a:schemeClr val="tx1"/>
                          </a:solidFill>
                          <a:effectLst/>
                        </a:rPr>
                        <a:t>97.44%</a:t>
                      </a:r>
                      <a:endParaRPr lang="en-GB" sz="4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3760" marR="173760" marT="0" marB="2316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19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0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16DD4-740E-4F35-903F-AD723161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entagon 3">
            <a:extLst>
              <a:ext uri="{FF2B5EF4-FFF2-40B4-BE49-F238E27FC236}">
                <a16:creationId xmlns:a16="http://schemas.microsoft.com/office/drawing/2014/main" id="{815B59D9-943B-F97C-9252-6F31F588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1CF1F95-997D-C4D0-7986-E3657E6F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Random Forest, and XGBoost performed equally well; CatBoost was slightly lower.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5E970FA-6445-5D5E-C027-D19039AD1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50" y="830061"/>
            <a:ext cx="3110647" cy="2573740"/>
          </a:xfrm>
          <a:prstGeom prst="rect">
            <a:avLst/>
          </a:prstGeom>
        </p:spPr>
      </p:pic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D6B6FE08-2FA8-C134-8B4E-13F1BB3A2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31" y="873249"/>
            <a:ext cx="3110647" cy="2530553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1274D42-9ED4-F30F-6092-6669ABA5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9" y="3488375"/>
            <a:ext cx="3110647" cy="242919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EA8A826-AC01-01F7-38B6-24E0664A9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29" y="3488376"/>
            <a:ext cx="3110647" cy="23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0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912D2E-5C74-6F60-20E1-EB696103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0DA62729-0D1C-80DF-B9C1-34B7A614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7" cy="157595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of the Classifiers with Different Parameter Values</a:t>
            </a:r>
            <a:endParaRPr lang="en-IN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CD4C491-B2EA-A60F-24C4-94DDBC6CA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45169"/>
              </p:ext>
            </p:extLst>
          </p:nvPr>
        </p:nvGraphicFramePr>
        <p:xfrm>
          <a:off x="668340" y="2112579"/>
          <a:ext cx="10879263" cy="4192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379">
                  <a:extLst>
                    <a:ext uri="{9D8B030D-6E8A-4147-A177-3AD203B41FA5}">
                      <a16:colId xmlns:a16="http://schemas.microsoft.com/office/drawing/2014/main" val="472451429"/>
                    </a:ext>
                  </a:extLst>
                </a:gridCol>
                <a:gridCol w="2205971">
                  <a:extLst>
                    <a:ext uri="{9D8B030D-6E8A-4147-A177-3AD203B41FA5}">
                      <a16:colId xmlns:a16="http://schemas.microsoft.com/office/drawing/2014/main" val="279937698"/>
                    </a:ext>
                  </a:extLst>
                </a:gridCol>
                <a:gridCol w="2205971">
                  <a:extLst>
                    <a:ext uri="{9D8B030D-6E8A-4147-A177-3AD203B41FA5}">
                      <a16:colId xmlns:a16="http://schemas.microsoft.com/office/drawing/2014/main" val="3293104269"/>
                    </a:ext>
                  </a:extLst>
                </a:gridCol>
                <a:gridCol w="2205971">
                  <a:extLst>
                    <a:ext uri="{9D8B030D-6E8A-4147-A177-3AD203B41FA5}">
                      <a16:colId xmlns:a16="http://schemas.microsoft.com/office/drawing/2014/main" val="4200981371"/>
                    </a:ext>
                  </a:extLst>
                </a:gridCol>
                <a:gridCol w="2205971">
                  <a:extLst>
                    <a:ext uri="{9D8B030D-6E8A-4147-A177-3AD203B41FA5}">
                      <a16:colId xmlns:a16="http://schemas.microsoft.com/office/drawing/2014/main" val="3920364018"/>
                    </a:ext>
                  </a:extLst>
                </a:gridCol>
              </a:tblGrid>
              <a:tr h="896803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Tree Size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Decision Tree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Random Forest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XGBoost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CatBoost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extLst>
                  <a:ext uri="{0D108BD9-81ED-4DB2-BD59-A6C34878D82A}">
                    <a16:rowId xmlns:a16="http://schemas.microsoft.com/office/drawing/2014/main" val="2631609382"/>
                  </a:ext>
                </a:extLst>
              </a:tr>
              <a:tr h="479840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5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95.51%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96.15%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extLst>
                  <a:ext uri="{0D108BD9-81ED-4DB2-BD59-A6C34878D82A}">
                    <a16:rowId xmlns:a16="http://schemas.microsoft.com/office/drawing/2014/main" val="1698657514"/>
                  </a:ext>
                </a:extLst>
              </a:tr>
              <a:tr h="479840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10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97.44%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extLst>
                  <a:ext uri="{0D108BD9-81ED-4DB2-BD59-A6C34878D82A}">
                    <a16:rowId xmlns:a16="http://schemas.microsoft.com/office/drawing/2014/main" val="2485760211"/>
                  </a:ext>
                </a:extLst>
              </a:tr>
              <a:tr h="479840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50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----------------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extLst>
                  <a:ext uri="{0D108BD9-81ED-4DB2-BD59-A6C34878D82A}">
                    <a16:rowId xmlns:a16="http://schemas.microsoft.com/office/drawing/2014/main" val="1208424905"/>
                  </a:ext>
                </a:extLst>
              </a:tr>
              <a:tr h="896803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100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98.08%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-----------------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extLst>
                  <a:ext uri="{0D108BD9-81ED-4DB2-BD59-A6C34878D82A}">
                    <a16:rowId xmlns:a16="http://schemas.microsoft.com/office/drawing/2014/main" val="2005140254"/>
                  </a:ext>
                </a:extLst>
              </a:tr>
              <a:tr h="479840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2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----------------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----------------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----------------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96.15%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extLst>
                  <a:ext uri="{0D108BD9-81ED-4DB2-BD59-A6C34878D82A}">
                    <a16:rowId xmlns:a16="http://schemas.microsoft.com/office/drawing/2014/main" val="3680950726"/>
                  </a:ext>
                </a:extLst>
              </a:tr>
              <a:tr h="479840"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15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----------------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----------------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----------------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tc>
                  <a:txBody>
                    <a:bodyPr/>
                    <a:lstStyle/>
                    <a:p>
                      <a:pPr marL="18415" marR="5080" indent="-6350" algn="just">
                        <a:lnSpc>
                          <a:spcPct val="103000"/>
                        </a:lnSpc>
                        <a:spcAft>
                          <a:spcPts val="225"/>
                        </a:spcAft>
                      </a:pPr>
                      <a:r>
                        <a:rPr lang="en-GB" sz="2700" kern="100">
                          <a:effectLst/>
                        </a:rPr>
                        <a:t>97.44%</a:t>
                      </a:r>
                      <a:endParaRPr lang="en-GB" sz="27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5620" marR="165620" marT="0" marB="0"/>
                </a:tc>
                <a:extLst>
                  <a:ext uri="{0D108BD9-81ED-4DB2-BD59-A6C34878D82A}">
                    <a16:rowId xmlns:a16="http://schemas.microsoft.com/office/drawing/2014/main" val="38991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55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8B68-F2F1-7E2F-4741-8120C5DD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78" y="2340123"/>
            <a:ext cx="11425806" cy="4219864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 Decision Tree, Random Forest, and XGBoost are equally effective for early diabetes prediction on this dataset.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Future Directions: Collecting more data to enhance model accuracy and add more features and advanced models.</a:t>
            </a:r>
            <a:endParaRPr lang="en-U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86494BE2-B658-12AC-9E2A-4D05B62C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8013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92320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Content Placeholder 1" descr="A white question mark on a pink surface&#10;&#10;Description automatically generated">
            <a:extLst>
              <a:ext uri="{FF2B5EF4-FFF2-40B4-BE49-F238E27FC236}">
                <a16:creationId xmlns:a16="http://schemas.microsoft.com/office/drawing/2014/main" id="{2F084A46-33AF-1E06-12D2-8F335BA33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103" b="2665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2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B716-AE42-0036-F5F1-04EFAE1C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Overview: Diabetes is a prevalent chronic disease affecting millions globally, with serious complications.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Identify the best performing machine learning classifier for early-stage diabetes prediction.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1213073-4238-F0E1-2C0C-CB1061D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23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352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78D9-4C75-D73C-4C46-BCAAC0DC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030-184D-9E9D-004A-7AA73690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 Considered: Decision Tree, Random Forest, XGBoost, CatBoost, and other baseline algorithms initially explored such as Logistic Regression, Support Vector Machine, Naive Bayes Et cetera.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Literature: Boosting algorithms, particularly XGBoost and CatBoost, tend to perform well in prediction tasks.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8952F43-C178-3849-BBE7-E7AAFB1D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23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07008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64920-0838-0ED0-9265-CD8C2677E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301F-C9EB-0F4A-7BE1-C97B0720A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 Choosing the right model for accurate early diabetes prediction.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Compare Decision Tree, Random Forest, XGBoost, and CatBoost classifiers to identify the top performer.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Significance: Machine learning offers a promising method for predicting diabetes from symptom data.</a:t>
            </a: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E223D624-EB14-3CE2-6CC9-29308650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23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9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328A5-CB10-7A34-B41A-6B394EAC2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9E7D-627D-9D0A-282E-32646FD2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 with Literature: Like past studies, our project found XGBoost and Random Forest to be top performers, confirming their reliability in medical prediction.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Contributions: Unlike some studies that used standard parameters, we conducted extensive hyperparameter tuning and tested the classifiers for different parameter values.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130C7CC-CE81-BB75-D4E5-5A1028DC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23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Insights with Our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0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7DCEFC-EA65-EFC1-84B2-0630FD0AA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72F1C1D-DBFB-BA0D-899F-99440C04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87697"/>
            <a:ext cx="3429000" cy="1282925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normAutofit/>
          </a:bodyPr>
          <a:lstStyle/>
          <a:p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B320-7ABE-5CE7-1180-9790AFC12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model training&#10;&#10;Description automatically generated">
            <a:extLst>
              <a:ext uri="{FF2B5EF4-FFF2-40B4-BE49-F238E27FC236}">
                <a16:creationId xmlns:a16="http://schemas.microsoft.com/office/drawing/2014/main" id="{EF862BEB-DAB2-2BC1-B516-BE123F88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8" y="83915"/>
            <a:ext cx="7730837" cy="66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0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CCC04-22D0-F0DD-E8EA-8E12096C1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2232-5410-226A-06F6-D7FAA454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Origin: Collected from Sylhet Diabetes Hospital, Bangladesh, via questionnaires.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 520 rows, 17 columns (16 features + 1 target variable). 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"Class" (1 = Positive for Diabetes, 0 = Negative for Diabetes).</a:t>
            </a: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2C496CE7-8261-3C2C-4028-6D950FC4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23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Features</a:t>
            </a:r>
          </a:p>
        </p:txBody>
      </p:sp>
    </p:spTree>
    <p:extLst>
      <p:ext uri="{BB962C8B-B14F-4D97-AF65-F5344CB8AC3E}">
        <p14:creationId xmlns:p14="http://schemas.microsoft.com/office/powerpoint/2010/main" val="297527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00C6B-5BF6-D378-5A25-D8D776EF8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99AB-0D96-FE48-D2DE-9F8B0F9B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Values: Ensured all fields were complete.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 Converted all categorical data to integers for compatibility with models.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 70% training, 30% testing split to evaluate models on unseen data.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EA7BC35-1696-9DC4-0860-11DAD71E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23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02895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5E3DE-000A-66C0-9ADB-0DC2169B3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3C2C-3509-B478-CABA-E2407604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Classifiers: Decision Tree, Random Forest, XGBoost, CatBoost.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These Models?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 Grid Search.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Accuracy, Precision, Recall, F1 Score, and Confusion Matrix.</a:t>
            </a:r>
          </a:p>
          <a:p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7E36530-18A4-5A2E-5565-669B51BB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235"/>
            <a:ext cx="10515600" cy="1325563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14205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504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 Title: A Comparative Analysis of Machine Learning Classifiers for Early-Stage Diabetes Prediction to Identify the Best Performing Classifier  </vt:lpstr>
      <vt:lpstr>INTRODUCTION</vt:lpstr>
      <vt:lpstr>Literature Review</vt:lpstr>
      <vt:lpstr>Problem Statement</vt:lpstr>
      <vt:lpstr>Comparative Insights with Our System</vt:lpstr>
      <vt:lpstr>Block Diagram</vt:lpstr>
      <vt:lpstr>Dataset and Features</vt:lpstr>
      <vt:lpstr>Data Preprocessing</vt:lpstr>
      <vt:lpstr>Classifiers and Methodology</vt:lpstr>
      <vt:lpstr>Results</vt:lpstr>
      <vt:lpstr>Results</vt:lpstr>
      <vt:lpstr>Test Results of the Classifiers with Different Parameter Values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Industry Oriented Mini Project Presentation  On  MACHINE LEARNING BASED DIABETICS DETECTION STRATEGIES</dc:title>
  <dc:creator>Sravan Balagoni</dc:creator>
  <cp:lastModifiedBy>Sumon M J R (FCES)</cp:lastModifiedBy>
  <cp:revision>22</cp:revision>
  <dcterms:created xsi:type="dcterms:W3CDTF">2023-11-12T11:11:41Z</dcterms:created>
  <dcterms:modified xsi:type="dcterms:W3CDTF">2024-10-27T12:38:42Z</dcterms:modified>
</cp:coreProperties>
</file>