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67" r:id="rId3"/>
    <p:sldId id="279" r:id="rId4"/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DAD44-6A3D-458A-81D9-74B125B63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27FA7-D050-4559-9F42-632444D2C4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27FA7-D050-4559-9F42-632444D2C4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85D4-02EC-47AF-960D-820FB9B3B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A225-941F-41DD-A69A-AB4863F4F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585D4-02EC-47AF-960D-820FB9B3BE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DA225-941F-41DD-A69A-AB4863F4F7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6705" y="207010"/>
            <a:ext cx="23945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C++ </a:t>
            </a:r>
            <a:r>
              <a:rPr lang="zh-CN" altLang="en-US" sz="2800">
                <a:solidFill>
                  <a:schemeClr val="tx1"/>
                </a:solidFill>
                <a:uFillTx/>
                <a:latin typeface="Times New Roman" panose="02020603050405020304" charset="0"/>
                <a:ea typeface="楷体" panose="02010609060101010101" charset="-122"/>
              </a:rPr>
              <a:t>回调</a:t>
            </a:r>
            <a:endParaRPr lang="zh-CN" altLang="en-US" sz="2800">
              <a:solidFill>
                <a:schemeClr val="tx1"/>
              </a:solidFill>
              <a:uFillTx/>
              <a:latin typeface="Times New Roman" panose="02020603050405020304" charset="0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5455" y="936625"/>
            <a:ext cx="111753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uFillTx/>
                <a:latin typeface="Calibri" panose="020F0502020204030204" charset="0"/>
                <a:ea typeface="楷体" panose="02010609060101010101" charset="-122"/>
              </a:rPr>
              <a:t>回调的本质以某种形式</a:t>
            </a:r>
            <a:r>
              <a:rPr lang="zh-CN" altLang="en-US" b="1">
                <a:solidFill>
                  <a:schemeClr val="tx1"/>
                </a:solidFill>
                <a:uFillTx/>
                <a:latin typeface="Calibri" panose="020F0502020204030204" charset="0"/>
                <a:ea typeface="楷体" panose="02010609060101010101" charset="-122"/>
              </a:rPr>
              <a:t>持有调用者，</a:t>
            </a:r>
            <a:r>
              <a:rPr lang="zh-CN" altLang="en-US">
                <a:solidFill>
                  <a:schemeClr val="tx1"/>
                </a:solidFill>
                <a:uFillTx/>
                <a:latin typeface="Calibri" panose="020F0502020204030204" charset="0"/>
                <a:ea typeface="楷体" panose="02010609060101010101" charset="-122"/>
              </a:rPr>
              <a:t>被调用者可以是任何可调用对象</a:t>
            </a:r>
            <a:r>
              <a:rPr lang="zh-CN" altLang="en-US" b="1">
                <a:solidFill>
                  <a:schemeClr val="tx1"/>
                </a:solidFill>
                <a:uFillTx/>
                <a:latin typeface="Calibri" panose="020F0502020204030204" charset="0"/>
                <a:ea typeface="楷体" panose="02010609060101010101" charset="-122"/>
              </a:rPr>
              <a:t>。</a:t>
            </a:r>
            <a:r>
              <a:rPr lang="zh-CN" altLang="en-US">
                <a:solidFill>
                  <a:schemeClr val="tx1"/>
                </a:solidFill>
                <a:uFillTx/>
                <a:latin typeface="Calibri" panose="020F0502020204030204" charset="0"/>
                <a:ea typeface="楷体" panose="02010609060101010101" charset="-122"/>
              </a:rPr>
              <a:t>在</a:t>
            </a:r>
            <a:r>
              <a:rPr lang="zh-CN" altLang="en-US" b="1">
                <a:solidFill>
                  <a:schemeClr val="tx1"/>
                </a:solidFill>
                <a:uFillTx/>
                <a:latin typeface="Calibri" panose="020F0502020204030204" charset="0"/>
                <a:ea typeface="楷体" panose="02010609060101010101" charset="-122"/>
              </a:rPr>
              <a:t>相应条件触发</a:t>
            </a:r>
            <a:r>
              <a:rPr lang="zh-CN" altLang="en-US">
                <a:solidFill>
                  <a:schemeClr val="tx1"/>
                </a:solidFill>
                <a:uFillTx/>
                <a:latin typeface="Calibri" panose="020F0502020204030204" charset="0"/>
                <a:ea typeface="楷体" panose="02010609060101010101" charset="-122"/>
              </a:rPr>
              <a:t>时</a:t>
            </a:r>
            <a:r>
              <a:rPr lang="zh-CN" altLang="en-US" b="1">
                <a:solidFill>
                  <a:schemeClr val="tx1"/>
                </a:solidFill>
                <a:uFillTx/>
                <a:latin typeface="Calibri" panose="020F0502020204030204" charset="0"/>
                <a:ea typeface="楷体" panose="02010609060101010101" charset="-122"/>
              </a:rPr>
              <a:t>，以某种方法调用被调用者。</a:t>
            </a:r>
            <a:endParaRPr lang="zh-CN" altLang="en-US" b="1">
              <a:solidFill>
                <a:schemeClr val="tx1"/>
              </a:solidFill>
              <a:uFillTx/>
              <a:latin typeface="Calibri" panose="020F0502020204030204" charset="0"/>
              <a:ea typeface="楷体" panose="02010609060101010101" charset="-122"/>
            </a:endParaRPr>
          </a:p>
          <a:p>
            <a:endParaRPr lang="zh-CN" altLang="en-US" b="1">
              <a:solidFill>
                <a:schemeClr val="tx1"/>
              </a:solidFill>
              <a:uFillTx/>
              <a:latin typeface="Calibri" panose="020F0502020204030204" charset="0"/>
              <a:ea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uFillTx/>
                <a:latin typeface="Calibri" panose="020F0502020204030204" charset="0"/>
                <a:ea typeface="楷体" panose="02010609060101010101" charset="-122"/>
              </a:rPr>
              <a:t>如何持有被调用者</a:t>
            </a:r>
            <a:endParaRPr lang="zh-CN" altLang="en-US" b="1">
              <a:solidFill>
                <a:schemeClr val="tx1"/>
              </a:solidFill>
              <a:uFillTx/>
              <a:latin typeface="Calibri" panose="020F0502020204030204" charset="0"/>
              <a:ea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tx1"/>
                </a:solidFill>
                <a:uFillTx/>
                <a:latin typeface="Calibri" panose="020F0502020204030204" charset="0"/>
                <a:ea typeface="楷体" panose="02010609060101010101" charset="-122"/>
              </a:rPr>
              <a:t>如何调用被调用者</a:t>
            </a:r>
            <a:endParaRPr lang="zh-CN" altLang="en-US" b="1">
              <a:solidFill>
                <a:schemeClr val="tx1"/>
              </a:solidFill>
              <a:uFillTx/>
              <a:latin typeface="Calibri" panose="020F0502020204030204" charset="0"/>
              <a:ea typeface="楷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olidFill>
                <a:schemeClr val="tx1"/>
              </a:solidFill>
              <a:uFillTx/>
              <a:latin typeface="Calibri" panose="020F0502020204030204" charset="0"/>
              <a:ea typeface="楷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Calibri" panose="020F0502020204030204" charset="0"/>
                <a:ea typeface="楷体" panose="02010609060101010101" charset="-122"/>
              </a:rPr>
              <a:t>调用者与被调用者不耦合，两者之间只按照某种相同的</a:t>
            </a:r>
            <a:r>
              <a:rPr lang="zh-CN" altLang="en-US" b="1">
                <a:solidFill>
                  <a:schemeClr val="tx1"/>
                </a:solidFill>
                <a:uFillTx/>
                <a:latin typeface="Calibri" panose="020F0502020204030204" charset="0"/>
                <a:ea typeface="楷体" panose="02010609060101010101" charset="-122"/>
              </a:rPr>
              <a:t>调用规范，</a:t>
            </a:r>
            <a:r>
              <a:rPr lang="zh-CN" altLang="en-US">
                <a:solidFill>
                  <a:schemeClr val="tx1"/>
                </a:solidFill>
                <a:uFillTx/>
                <a:latin typeface="Calibri" panose="020F0502020204030204" charset="0"/>
                <a:ea typeface="楷体" panose="02010609060101010101" charset="-122"/>
              </a:rPr>
              <a:t>由调用者</a:t>
            </a:r>
            <a:r>
              <a:rPr lang="zh-CN" altLang="en-US" b="1">
                <a:solidFill>
                  <a:schemeClr val="tx1"/>
                </a:solidFill>
                <a:uFillTx/>
                <a:latin typeface="Calibri" panose="020F0502020204030204" charset="0"/>
                <a:ea typeface="楷体" panose="02010609060101010101" charset="-122"/>
              </a:rPr>
              <a:t>动态地</a:t>
            </a:r>
            <a:r>
              <a:rPr lang="zh-CN" altLang="en-US">
                <a:solidFill>
                  <a:schemeClr val="tx1"/>
                </a:solidFill>
                <a:uFillTx/>
                <a:latin typeface="Calibri" panose="020F0502020204030204" charset="0"/>
                <a:ea typeface="楷体" panose="02010609060101010101" charset="-122"/>
              </a:rPr>
              <a:t>持有被调用者，并且向被调用者发起调用。</a:t>
            </a:r>
            <a:endParaRPr lang="zh-CN" altLang="en-US">
              <a:solidFill>
                <a:schemeClr val="tx1"/>
              </a:solidFill>
              <a:uFillTx/>
              <a:latin typeface="Calibri" panose="020F0502020204030204" charset="0"/>
              <a:ea typeface="楷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uFillTx/>
              <a:latin typeface="Calibri" panose="020F0502020204030204" charset="0"/>
              <a:ea typeface="楷体" panose="02010609060101010101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Calibri" panose="020F0502020204030204" charset="0"/>
                <a:ea typeface="楷体" panose="02010609060101010101" charset="-122"/>
              </a:rPr>
              <a:t>函数指针可以解耦调用者与被调用者，满足动态持有与动态动用。</a:t>
            </a:r>
            <a:endParaRPr lang="en-US" altLang="zh-CN">
              <a:solidFill>
                <a:schemeClr val="tx1"/>
              </a:solidFill>
              <a:uFillTx/>
              <a:latin typeface="Calibri" panose="020F0502020204030204" charset="0"/>
              <a:ea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2283" y="682283"/>
            <a:ext cx="1082743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是什么？</a:t>
            </a:r>
            <a:endParaRPr lang="en-US" altLang="zh-CN" b="1" dirty="0"/>
          </a:p>
          <a:p>
            <a:r>
              <a:rPr lang="en-US" altLang="zh-CN" dirty="0"/>
              <a:t>std::function </a:t>
            </a:r>
            <a:r>
              <a:rPr lang="zh-CN" altLang="en-US" dirty="0"/>
              <a:t>是一种通用，多态的函数封装，一种类型安全的包裹（相比，函数指针则是类型不安全的）。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2800" b="1" dirty="0"/>
              <a:t>做什么</a:t>
            </a:r>
            <a:endParaRPr lang="en-US" altLang="zh-CN" sz="2800" b="1" dirty="0"/>
          </a:p>
          <a:p>
            <a:r>
              <a:rPr lang="zh-CN" altLang="en-US" dirty="0"/>
              <a:t>可以对任何</a:t>
            </a:r>
            <a:r>
              <a:rPr lang="en-US" altLang="zh-CN" dirty="0"/>
              <a:t>callable(</a:t>
            </a:r>
            <a:r>
              <a:rPr lang="zh-CN" altLang="en-US" dirty="0"/>
              <a:t>普通函数，</a:t>
            </a:r>
            <a:r>
              <a:rPr lang="en-US" altLang="zh-CN" dirty="0"/>
              <a:t>lambda</a:t>
            </a:r>
            <a:r>
              <a:rPr lang="zh-CN" altLang="en-US" dirty="0"/>
              <a:t>表达式，类对象</a:t>
            </a:r>
            <a:r>
              <a:rPr lang="en-US" altLang="zh-CN" dirty="0"/>
              <a:t>)</a:t>
            </a:r>
            <a:r>
              <a:rPr lang="zh-CN" altLang="en-US" dirty="0"/>
              <a:t>进行</a:t>
            </a:r>
            <a:r>
              <a:rPr lang="zh-CN" altLang="en-US" b="1" dirty="0"/>
              <a:t>存储，复制和调用</a:t>
            </a:r>
            <a:r>
              <a:rPr lang="zh-CN" altLang="en-US" dirty="0"/>
              <a:t>操作。</a:t>
            </a:r>
            <a:endParaRPr lang="en-US" altLang="zh-CN" sz="2800" b="1" dirty="0"/>
          </a:p>
          <a:p>
            <a:r>
              <a:rPr lang="zh-CN" altLang="en-US" dirty="0"/>
              <a:t>最大的作用就是实现 </a:t>
            </a:r>
            <a:r>
              <a:rPr lang="zh-CN" altLang="en-US" sz="2400" b="1" dirty="0"/>
              <a:t>函数回调</a:t>
            </a:r>
            <a:r>
              <a:rPr lang="zh-CN" altLang="en-US" sz="1600" b="1" dirty="0"/>
              <a:t>（</a:t>
            </a:r>
            <a:r>
              <a:rPr lang="zh-CN" altLang="en-US" sz="1600" dirty="0"/>
              <a:t>即先存起来，使用时再用，做到延迟执行</a:t>
            </a:r>
            <a:r>
              <a:rPr lang="zh-CN" altLang="en-US" sz="1600" b="1" dirty="0"/>
              <a:t>）</a:t>
            </a:r>
            <a:endParaRPr lang="en-US" altLang="zh-CN" sz="2400" b="1" dirty="0"/>
          </a:p>
          <a:p>
            <a:r>
              <a:rPr lang="en-US" altLang="zh-CN" dirty="0"/>
              <a:t>std::function </a:t>
            </a:r>
            <a:r>
              <a:rPr lang="zh-CN" altLang="en-US" dirty="0"/>
              <a:t>实现了一套类型消除机制，可以统一处理不同的函数对象类型</a:t>
            </a:r>
            <a:endParaRPr lang="en-US" altLang="zh-CN" sz="2000" dirty="0"/>
          </a:p>
          <a:p>
            <a:endParaRPr lang="en-US" altLang="zh-CN" sz="2800" b="1" dirty="0"/>
          </a:p>
          <a:p>
            <a:r>
              <a:rPr lang="zh-CN" altLang="en-US" sz="2800" b="1" dirty="0"/>
              <a:t>为什么？</a:t>
            </a:r>
            <a:endParaRPr lang="en-US" altLang="zh-CN" sz="2800" b="1" dirty="0"/>
          </a:p>
          <a:p>
            <a:r>
              <a:rPr lang="zh-CN" altLang="en-US" dirty="0"/>
              <a:t>通过</a:t>
            </a:r>
            <a:r>
              <a:rPr lang="en-US" altLang="zh-CN" dirty="0"/>
              <a:t>std::function </a:t>
            </a:r>
            <a:r>
              <a:rPr lang="zh-CN" altLang="en-US" dirty="0"/>
              <a:t>对</a:t>
            </a:r>
            <a:r>
              <a:rPr lang="en-US" altLang="zh-CN" dirty="0"/>
              <a:t>C++</a:t>
            </a:r>
            <a:r>
              <a:rPr lang="zh-CN" altLang="en-US" dirty="0"/>
              <a:t>中各可调用实体的封装，形成一个新的可调用的</a:t>
            </a:r>
            <a:r>
              <a:rPr lang="en-US" altLang="zh-CN" dirty="0"/>
              <a:t>std::function</a:t>
            </a:r>
            <a:r>
              <a:rPr lang="zh-CN" altLang="en-US" dirty="0"/>
              <a:t>对象，让使用者不需要关心那么多的可调用实体。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2283" y="412674"/>
            <a:ext cx="10827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一些易混淆的概念：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typedef void(*) ();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std::bind()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2283" y="1500577"/>
            <a:ext cx="1082743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std::bind() </a:t>
            </a:r>
            <a:r>
              <a:rPr lang="zh-CN" altLang="en-US" dirty="0"/>
              <a:t>通用的</a:t>
            </a:r>
            <a:r>
              <a:rPr lang="zh-CN" altLang="en-US" sz="2400" b="1" dirty="0"/>
              <a:t>函数适配器，</a:t>
            </a:r>
            <a:r>
              <a:rPr lang="zh-CN" altLang="en-US" sz="1600" dirty="0"/>
              <a:t>接受一个可调用对象，生成一个新的调用对象适应</a:t>
            </a:r>
            <a:r>
              <a:rPr lang="zh-CN" altLang="en-US" sz="1600" b="1" dirty="0"/>
              <a:t>原对象</a:t>
            </a:r>
            <a:r>
              <a:rPr lang="zh-CN" altLang="en-US" sz="1600" dirty="0"/>
              <a:t>的参数列表。</a:t>
            </a:r>
            <a:r>
              <a:rPr lang="en-US" altLang="zh-CN" sz="1600" dirty="0"/>
              <a:t>std::function</a:t>
            </a:r>
            <a:r>
              <a:rPr lang="zh-CN" altLang="en-US" sz="1600" dirty="0"/>
              <a:t>将可调用对象及其参数一起绑定，绑定后的结果可以</a:t>
            </a:r>
            <a:r>
              <a:rPr lang="zh-CN" altLang="en-US" sz="1600" b="1" dirty="0"/>
              <a:t>保存在</a:t>
            </a:r>
            <a:r>
              <a:rPr lang="en-US" altLang="zh-CN" sz="1600" b="1" dirty="0"/>
              <a:t>std::function</a:t>
            </a:r>
            <a:r>
              <a:rPr lang="zh-CN" altLang="en-US" sz="1600" dirty="0"/>
              <a:t>中。</a:t>
            </a:r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3742006" y="874339"/>
            <a:ext cx="1871003" cy="70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733757" y="551173"/>
            <a:ext cx="282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注意对照理解：</a:t>
            </a:r>
            <a:endParaRPr lang="en-US" altLang="zh-CN" dirty="0"/>
          </a:p>
          <a:p>
            <a:r>
              <a:rPr lang="zh-CN" altLang="en-US" dirty="0"/>
              <a:t>函数适配器与函数包装器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19908" y="752621"/>
            <a:ext cx="101521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函数指针 </a:t>
            </a:r>
            <a:r>
              <a:rPr lang="en-US" altLang="zh-CN" dirty="0"/>
              <a:t>void (*)()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中函数指针应用比较广泛，</a:t>
            </a:r>
            <a:r>
              <a:rPr lang="zh-CN" altLang="en-US" b="1" dirty="0"/>
              <a:t>回调函数，接口类的设计，</a:t>
            </a:r>
            <a:r>
              <a:rPr lang="zh-CN" altLang="en-US" dirty="0"/>
              <a:t>但函数指针</a:t>
            </a:r>
            <a:r>
              <a:rPr lang="zh-CN" altLang="en-US" b="1" dirty="0"/>
              <a:t>只能指向全局或静态函数</a:t>
            </a:r>
            <a:r>
              <a:rPr lang="zh-CN" altLang="en-US" dirty="0"/>
              <a:t>。对于类的成员函数，</a:t>
            </a:r>
            <a:r>
              <a:rPr lang="en-US" altLang="zh-CN" dirty="0"/>
              <a:t>lambda</a:t>
            </a:r>
            <a:r>
              <a:rPr lang="zh-CN" altLang="en-US"/>
              <a:t>表达式和其他可调用对象无能为力。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typedef </a:t>
            </a:r>
            <a:r>
              <a:rPr lang="zh-CN" altLang="en-US" dirty="0"/>
              <a:t>的使用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1457" y="557795"/>
            <a:ext cx="1100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 </a:t>
            </a:r>
            <a:r>
              <a:rPr lang="zh-CN" altLang="en-US" dirty="0"/>
              <a:t>虚函数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UyYWMzMjIwNjgwNGE3MzI5MDJiNjhjZmI3NmFhMj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lang="en-US" altLang="zh-CN">
            <a:solidFill>
              <a:schemeClr val="tx1"/>
            </a:solidFill>
            <a:uFillTx/>
            <a:latin typeface="Calibri" panose="020F0502020204030204" charset="0"/>
            <a:ea typeface="楷体" panose="02010609060101010101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WPS 演示</Application>
  <PresentationFormat>宽屏</PresentationFormat>
  <Paragraphs>42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楷体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Junbao</dc:creator>
  <cp:lastModifiedBy>woaihb</cp:lastModifiedBy>
  <cp:revision>28</cp:revision>
  <dcterms:created xsi:type="dcterms:W3CDTF">2022-05-22T09:57:00Z</dcterms:created>
  <dcterms:modified xsi:type="dcterms:W3CDTF">2022-06-21T02:24:35Z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EC2E6E549D0549D7982F4D08A0D6AD06</vt:lpwstr>
  </property>
  <property fmtid="{D5CDD505-2E9C-101B-9397-08002B2CF9AE}" pid="3" name="KSOProductBuildVer">
    <vt:lpwstr>2052-11.1.0.11830</vt:lpwstr>
  </property>
</Properties>
</file>