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5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34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27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0291" autoAdjust="0"/>
  </p:normalViewPr>
  <p:slideViewPr>
    <p:cSldViewPr showGuides="1">
      <p:cViewPr>
        <p:scale>
          <a:sx n="100" d="100"/>
          <a:sy n="100" d="100"/>
        </p:scale>
        <p:origin x="1914" y="72"/>
      </p:cViewPr>
      <p:guideLst>
        <p:guide orient="horz" pos="2230"/>
        <p:guide pos="27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02242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384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在程序启动前，动态链接库中的变量处于</a:t>
            </a:r>
            <a:r>
              <a:rPr lang="en-US" altLang="zh-CN" sz="1200" dirty="0"/>
              <a:t>bss</a:t>
            </a:r>
            <a:r>
              <a:rPr lang="zh-CN" altLang="en-US" sz="1200" dirty="0"/>
              <a:t>段中，未初始化。</a:t>
            </a:r>
            <a:endParaRPr lang="en-US" altLang="zh-CN" sz="1200" dirty="0"/>
          </a:p>
          <a:p>
            <a:r>
              <a:rPr lang="zh-CN" altLang="en-US" sz="1200" dirty="0"/>
              <a:t>动态链接的函数则会跳转到</a:t>
            </a:r>
            <a:r>
              <a:rPr lang="en-US" altLang="zh-CN" sz="1200" dirty="0"/>
              <a:t>0x601030</a:t>
            </a:r>
            <a:r>
              <a:rPr lang="zh-CN" altLang="en-US" sz="1200" dirty="0"/>
              <a:t>（</a:t>
            </a:r>
            <a:r>
              <a:rPr lang="en-US" altLang="zh-CN" sz="1200" dirty="0"/>
              <a:t>.got.plt</a:t>
            </a:r>
            <a:r>
              <a:rPr lang="zh-CN" altLang="en-US" sz="1200" dirty="0"/>
              <a:t>表）位置所指向的值的地址的函数处。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13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在程序启动前，动态链接库中的变量处于</a:t>
            </a:r>
            <a:r>
              <a:rPr lang="en-US" altLang="zh-CN" sz="1200" dirty="0"/>
              <a:t>bss</a:t>
            </a:r>
            <a:r>
              <a:rPr lang="zh-CN" altLang="en-US" sz="1200" dirty="0"/>
              <a:t>段中，未初始化。</a:t>
            </a:r>
            <a:endParaRPr lang="en-US" altLang="zh-CN" sz="1200" dirty="0"/>
          </a:p>
          <a:p>
            <a:r>
              <a:rPr lang="zh-CN" altLang="en-US" sz="1200" dirty="0"/>
              <a:t>动态链接的函数则会跳转到</a:t>
            </a:r>
            <a:r>
              <a:rPr lang="en-US" altLang="zh-CN" sz="1200" dirty="0"/>
              <a:t>0x601030</a:t>
            </a:r>
            <a:r>
              <a:rPr lang="zh-CN" altLang="en-US" sz="1200" dirty="0"/>
              <a:t>（</a:t>
            </a:r>
            <a:r>
              <a:rPr lang="en-US" altLang="zh-CN" sz="1200" dirty="0"/>
              <a:t>.got.plt</a:t>
            </a:r>
            <a:r>
              <a:rPr lang="zh-CN" altLang="en-US" sz="1200" dirty="0"/>
              <a:t>表）位置所指向的值的地址的函数处。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272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在程序启动前，动态链接库中的变量处于</a:t>
            </a:r>
            <a:r>
              <a:rPr lang="en-US" altLang="zh-CN" sz="1200" dirty="0"/>
              <a:t>bss</a:t>
            </a:r>
            <a:r>
              <a:rPr lang="zh-CN" altLang="en-US" sz="1200" dirty="0"/>
              <a:t>段中，未初始化。</a:t>
            </a:r>
            <a:endParaRPr lang="en-US" altLang="zh-CN" sz="1200" dirty="0"/>
          </a:p>
          <a:p>
            <a:r>
              <a:rPr lang="zh-CN" altLang="en-US" sz="1200" dirty="0"/>
              <a:t>动态链接的函数则会跳转到</a:t>
            </a:r>
            <a:r>
              <a:rPr lang="en-US" altLang="zh-CN" sz="1200" dirty="0"/>
              <a:t>0x601030</a:t>
            </a:r>
            <a:r>
              <a:rPr lang="zh-CN" altLang="en-US" sz="1200" dirty="0"/>
              <a:t>（</a:t>
            </a:r>
            <a:r>
              <a:rPr lang="en-US" altLang="zh-CN" sz="1200" dirty="0"/>
              <a:t>.</a:t>
            </a:r>
            <a:r>
              <a:rPr lang="en-US" altLang="zh-CN" sz="1200" dirty="0" err="1"/>
              <a:t>got.plt</a:t>
            </a:r>
            <a:r>
              <a:rPr lang="zh-CN" altLang="en-US" sz="1200" dirty="0"/>
              <a:t>表）位置所指向的值的地址的函数处。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45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41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编译生成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文件也叫</a:t>
            </a:r>
          </a:p>
        </p:txBody>
      </p:sp>
    </p:spTree>
    <p:extLst>
      <p:ext uri="{BB962C8B-B14F-4D97-AF65-F5344CB8AC3E}">
        <p14:creationId xmlns:p14="http://schemas.microsoft.com/office/powerpoint/2010/main" val="90402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linker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，链接器的作用：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将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写到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可执行的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二进制文件里面去。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解析符号。即，把不同的符号，根据符号表中的信息，转换成对应的地址。此处只涉及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，即程序运行时候的地址。</a:t>
            </a: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loader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，装载器的作用：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从二进制文件中读出对应的段的信息，比如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text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bss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等段的信息，将内容拷贝到对应的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的地址处。此谓，装载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对应内容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到装载地址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(LMA)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如果发现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 != 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，即程序运行时候的地址，和刚刚把程序内容拷贝到的地址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，两者不一样，那么就要把对应的内容，此处主要是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，数据段的内容，从刚装载到的位置，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处，拷贝到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处，这样程序运行的时候，找到对应的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处的变量，才能找到对应的值，程序才能正常运行。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6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linker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，链接器的作用：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将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写到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可执行的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二进制文件里面去。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解析符号。即，把不同的符号，根据符号表中的信息，转换成对应的地址。此处只涉及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，即程序运行时候的地址。</a:t>
            </a: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loader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，装载器的作用：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从二进制文件中读出对应的段的信息，比如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text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bss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等段的信息，将内容拷贝到对应的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的地址处。此谓，装载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对应内容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到装载地址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(LMA)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如果发现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 != 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，即程序运行时候的地址，和刚刚把程序内容拷贝到的地址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，两者不一样，那么就要把对应的内容，此处主要是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，数据段的内容，从刚装载到的位置，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处，拷贝到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处，这样程序运行的时候，找到对应的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处的变量，才能找到对应的值，程序才能正常运行。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86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linker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，链接器的作用：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将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写到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可执行的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二进制文件里面去。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解析符号。即，把不同的符号，根据符号表中的信息，转换成对应的地址。此处只涉及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，即程序运行时候的地址。</a:t>
            </a: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loader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，装载器的作用：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从二进制文件中读出对应的段的信息，比如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text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bss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等段的信息，将内容拷贝到对应的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的地址处。此谓，装载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对应内容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到装载地址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(LMA)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如果发现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 != 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，即程序运行时候的地址，和刚刚把程序内容拷贝到的地址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，两者不一样，那么就要把对应的内容，此处主要是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，数据段的内容，从刚装载到的位置，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LMA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处，拷贝到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处，这样程序运行的时候，找到对应的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VMA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处的变量，才能找到对应的值，程序才能正常运行。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87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6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384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在程序启动前，动态链接库中的变量处于</a:t>
            </a:r>
            <a:r>
              <a:rPr lang="en-US" altLang="zh-CN" sz="1200" dirty="0"/>
              <a:t>bss</a:t>
            </a:r>
            <a:r>
              <a:rPr lang="zh-CN" altLang="en-US" sz="1200" dirty="0"/>
              <a:t>段中，未初始化。</a:t>
            </a:r>
            <a:endParaRPr lang="en-US" altLang="zh-CN" sz="1200" dirty="0"/>
          </a:p>
          <a:p>
            <a:r>
              <a:rPr lang="zh-CN" altLang="en-US" sz="1200" dirty="0"/>
              <a:t>动态链接的函数则会跳转到</a:t>
            </a:r>
            <a:r>
              <a:rPr lang="en-US" altLang="zh-CN" sz="1200" dirty="0"/>
              <a:t>0x601030</a:t>
            </a:r>
            <a:r>
              <a:rPr lang="zh-CN" altLang="en-US" sz="1200" dirty="0"/>
              <a:t>（</a:t>
            </a:r>
            <a:r>
              <a:rPr lang="en-US" altLang="zh-CN" sz="1200" dirty="0"/>
              <a:t>.got.plt</a:t>
            </a:r>
            <a:r>
              <a:rPr lang="zh-CN" altLang="en-US" sz="1200" dirty="0"/>
              <a:t>表）位置所指向的值的地址的函数处。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21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9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3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6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67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01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9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32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00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35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8157210" y="274955"/>
          <a:ext cx="920790" cy="11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r:id="rId14" imgW="3683000" imgH="4610100" progId="Paint.Picture">
                  <p:embed/>
                </p:oleObj>
              </mc:Choice>
              <mc:Fallback>
                <p:oleObj r:id="rId14" imgW="3683000" imgH="46101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57210" y="274955"/>
                        <a:ext cx="920790" cy="11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7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628650" y="1411461"/>
            <a:ext cx="7948612" cy="1874838"/>
          </a:xfrm>
        </p:spPr>
        <p:txBody>
          <a:bodyPr vert="horz" wrap="square" anchor="b">
            <a:normAutofit/>
          </a:bodyPr>
          <a:lstStyle>
            <a:lvl1pPr lvl="0">
              <a:defRPr/>
            </a:lvl1pPr>
          </a:lstStyle>
          <a:p>
            <a:pPr lvl="0" algn="ctr"/>
            <a:br>
              <a:rPr lang="zh-CN" altLang="en-US" sz="4800" dirty="0"/>
            </a:br>
            <a:r>
              <a:rPr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静态链接、动态链接</a:t>
            </a:r>
            <a:endParaRPr lang="en-US" altLang="zh-CN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3275856" y="2924944"/>
            <a:ext cx="2483768" cy="3431407"/>
          </a:xfrm>
        </p:spPr>
        <p:txBody>
          <a:bodyPr vert="horz" wrap="square" tIns="0" anchor="t">
            <a:normAutofit/>
          </a:bodyPr>
          <a:lstStyle>
            <a:lvl1pPr marL="82550" lvl="0" indent="0" algn="ctr">
              <a:buNone/>
              <a:defRPr/>
            </a:lvl1pPr>
            <a:lvl2pPr marL="403225" lvl="1" indent="0" algn="ctr">
              <a:buNone/>
              <a:defRPr/>
            </a:lvl2pPr>
            <a:lvl3pPr marL="657225" lvl="2" indent="0" algn="ctr">
              <a:buNone/>
              <a:defRPr/>
            </a:lvl3pPr>
            <a:lvl4pPr marL="923925" lvl="3" indent="0" algn="ctr">
              <a:buNone/>
              <a:defRPr/>
            </a:lvl4pPr>
            <a:lvl5pPr marL="1114425" lvl="4" indent="0" algn="ctr">
              <a:buNone/>
              <a:defRPr/>
            </a:lvl5pPr>
          </a:lstStyle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27305" lvl="0" indent="0" algn="ctr" eaLnBrk="1" hangingPunct="1">
              <a:lnSpc>
                <a:spcPct val="90000"/>
              </a:lnSpc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刘宇翔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 marL="27305"/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2019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年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10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月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2019/10/16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9CF37-604A-4426-B57B-7228F909CF60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7FD33E-71D7-4D46-84A4-24B5A1CB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" y="962333"/>
            <a:ext cx="5495238" cy="2466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1F05A6-2F63-4FEA-841F-1047D9EBE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3" y="3538141"/>
            <a:ext cx="5485714" cy="18190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0A9C9A-8344-4005-A945-8A4C6E1B5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969" y="4365104"/>
            <a:ext cx="3419048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655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2019/10/16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11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9CF37-604A-4426-B57B-7228F909CF60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graphicFrame>
        <p:nvGraphicFramePr>
          <p:cNvPr id="8" name="表格 16">
            <a:extLst>
              <a:ext uri="{FF2B5EF4-FFF2-40B4-BE49-F238E27FC236}">
                <a16:creationId xmlns:a16="http://schemas.microsoft.com/office/drawing/2014/main" id="{C3423242-3F04-4406-943A-1FF89A6B5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20320"/>
              </p:ext>
            </p:extLst>
          </p:nvPr>
        </p:nvGraphicFramePr>
        <p:xfrm>
          <a:off x="287524" y="1875609"/>
          <a:ext cx="8568952" cy="254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19">
                  <a:extLst>
                    <a:ext uri="{9D8B030D-6E8A-4147-A177-3AD203B41FA5}">
                      <a16:colId xmlns:a16="http://schemas.microsoft.com/office/drawing/2014/main" val="1237670091"/>
                    </a:ext>
                  </a:extLst>
                </a:gridCol>
                <a:gridCol w="1071119">
                  <a:extLst>
                    <a:ext uri="{9D8B030D-6E8A-4147-A177-3AD203B41FA5}">
                      <a16:colId xmlns:a16="http://schemas.microsoft.com/office/drawing/2014/main" val="552954335"/>
                    </a:ext>
                  </a:extLst>
                </a:gridCol>
                <a:gridCol w="1071119">
                  <a:extLst>
                    <a:ext uri="{9D8B030D-6E8A-4147-A177-3AD203B41FA5}">
                      <a16:colId xmlns:a16="http://schemas.microsoft.com/office/drawing/2014/main" val="2643878115"/>
                    </a:ext>
                  </a:extLst>
                </a:gridCol>
                <a:gridCol w="1071119">
                  <a:extLst>
                    <a:ext uri="{9D8B030D-6E8A-4147-A177-3AD203B41FA5}">
                      <a16:colId xmlns:a16="http://schemas.microsoft.com/office/drawing/2014/main" val="1501587499"/>
                    </a:ext>
                  </a:extLst>
                </a:gridCol>
                <a:gridCol w="1071119">
                  <a:extLst>
                    <a:ext uri="{9D8B030D-6E8A-4147-A177-3AD203B41FA5}">
                      <a16:colId xmlns:a16="http://schemas.microsoft.com/office/drawing/2014/main" val="3589838221"/>
                    </a:ext>
                  </a:extLst>
                </a:gridCol>
                <a:gridCol w="1071119">
                  <a:extLst>
                    <a:ext uri="{9D8B030D-6E8A-4147-A177-3AD203B41FA5}">
                      <a16:colId xmlns:a16="http://schemas.microsoft.com/office/drawing/2014/main" val="2104263234"/>
                    </a:ext>
                  </a:extLst>
                </a:gridCol>
                <a:gridCol w="1071119">
                  <a:extLst>
                    <a:ext uri="{9D8B030D-6E8A-4147-A177-3AD203B41FA5}">
                      <a16:colId xmlns:a16="http://schemas.microsoft.com/office/drawing/2014/main" val="1535171154"/>
                    </a:ext>
                  </a:extLst>
                </a:gridCol>
                <a:gridCol w="1071119">
                  <a:extLst>
                    <a:ext uri="{9D8B030D-6E8A-4147-A177-3AD203B41FA5}">
                      <a16:colId xmlns:a16="http://schemas.microsoft.com/office/drawing/2014/main" val="2496487287"/>
                    </a:ext>
                  </a:extLst>
                </a:gridCol>
              </a:tblGrid>
              <a:tr h="658749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---&gt;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_start()</a:t>
                      </a:r>
                    </a:p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进程启动例程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---&gt;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开始执行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---&gt;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d_func()</a:t>
                      </a:r>
                    </a:p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第一次调用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---&gt;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218163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 var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赋初值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加载动态库中变量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动态库中设置的初始值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046249"/>
                  </a:ext>
                </a:extLst>
              </a:tr>
              <a:tr h="141160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 func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未载入内存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表中地址指向下一条指令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执行下一条指令即加载该动态库函数的地址并更改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.got.plt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表中的值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通过修正后的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.got.plt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表中的值跳转到对应的地址执行函数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91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6850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2019/10/16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9CF37-604A-4426-B57B-7228F909CF60}"/>
              </a:ext>
            </a:extLst>
          </p:cNvPr>
          <p:cNvSpPr txBox="1"/>
          <p:nvPr/>
        </p:nvSpPr>
        <p:spPr>
          <a:xfrm>
            <a:off x="3549841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876B66-E1FA-4209-8A04-D09C1BF8AD05}"/>
              </a:ext>
            </a:extLst>
          </p:cNvPr>
          <p:cNvSpPr txBox="1"/>
          <p:nvPr/>
        </p:nvSpPr>
        <p:spPr>
          <a:xfrm>
            <a:off x="3040086" y="1340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可能会用到的命令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0AA938-AF3C-4010-9753-F2EE84CBC246}"/>
              </a:ext>
            </a:extLst>
          </p:cNvPr>
          <p:cNvSpPr txBox="1"/>
          <p:nvPr/>
        </p:nvSpPr>
        <p:spPr>
          <a:xfrm>
            <a:off x="1259632" y="227483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ldd: </a:t>
            </a:r>
            <a:r>
              <a:rPr lang="zh-CN" altLang="en-US" dirty="0"/>
              <a:t>查看引用的动态库的链接和名字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objdump</a:t>
            </a:r>
            <a:r>
              <a:rPr lang="zh-CN" altLang="en-US" dirty="0"/>
              <a:t>和</a:t>
            </a:r>
            <a:r>
              <a:rPr lang="en-US" altLang="zh-CN" dirty="0"/>
              <a:t>readelf</a:t>
            </a:r>
            <a:r>
              <a:rPr lang="zh-CN" altLang="en-US" dirty="0"/>
              <a:t>：查看目标代码，查看各节地址和符号表等信息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</a:t>
            </a:r>
            <a:r>
              <a:rPr lang="zh-CN" altLang="en-US" dirty="0"/>
              <a:t>调试，查看运行时地址等信息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 /proc/</a:t>
            </a:r>
            <a:r>
              <a:rPr lang="en-US" altLang="zh-CN" dirty="0" err="1"/>
              <a:t>pid</a:t>
            </a:r>
            <a:r>
              <a:rPr lang="en-US" altLang="zh-CN" dirty="0"/>
              <a:t>/maps: </a:t>
            </a:r>
            <a:r>
              <a:rPr lang="zh-CN" altLang="en-US" dirty="0"/>
              <a:t>查看内存映像，其中</a:t>
            </a:r>
            <a:r>
              <a:rPr lang="en-US" altLang="zh-CN" dirty="0" err="1"/>
              <a:t>pid</a:t>
            </a:r>
            <a:r>
              <a:rPr lang="zh-CN" altLang="en-US" dirty="0"/>
              <a:t>为进程</a:t>
            </a:r>
            <a:r>
              <a:rPr lang="en-US" altLang="zh-CN" dirty="0"/>
              <a:t>id</a:t>
            </a:r>
            <a:r>
              <a:rPr lang="zh-CN" altLang="en-US" dirty="0"/>
              <a:t>。可以看到是否正确加载到所需要的动态库以及程序的内存分布。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97643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/>
          <p:nvPr/>
        </p:nvSpPr>
        <p:spPr>
          <a:xfrm>
            <a:off x="422225" y="1455738"/>
            <a:ext cx="7958137" cy="1095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3491" name="Line 5"/>
          <p:cNvSpPr/>
          <p:nvPr/>
        </p:nvSpPr>
        <p:spPr>
          <a:xfrm flipV="1">
            <a:off x="455562" y="6215063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latin typeface="Times New Roman" panose="02020603050405020304" pitchFamily="18" charset="0"/>
                <a:ea typeface="隶书" panose="02010509060101010101" pitchFamily="1" charset="-122"/>
                <a:sym typeface="Verdana" panose="020B0604030504040204" pitchFamily="2" charset="0"/>
              </a:rPr>
              <a:t>Thanks</a:t>
            </a:r>
            <a:r>
              <a:rPr lang="zh-CN" altLang="en-US" sz="6000" b="1" kern="1200" baseline="0" dirty="0">
                <a:latin typeface="Verdana" panose="020B0604030504040204" pitchFamily="2" charset="0"/>
                <a:ea typeface="隶书" panose="02010509060101010101" pitchFamily="1" charset="-122"/>
                <a:sym typeface="Verdana" panose="020B0604030504040204" pitchFamily="2" charset="0"/>
              </a:rPr>
              <a:t>！</a:t>
            </a: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2" charset="0"/>
              <a:ea typeface="华文新魏" panose="02010800040101010101" pitchFamily="2" charset="-122"/>
              <a:sym typeface="Verdana" panose="020B0604030504040204" pitchFamily="2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2" charset="0"/>
              <a:ea typeface="华文新魏" panose="02010800040101010101" pitchFamily="2" charset="-122"/>
              <a:sym typeface="Verdana" panose="020B0604030504040204" pitchFamily="2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13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D2B12-AE91-432E-86C9-D4E62089449C}"/>
              </a:ext>
            </a:extLst>
          </p:cNvPr>
          <p:cNvSpPr txBox="1"/>
          <p:nvPr/>
        </p:nvSpPr>
        <p:spPr>
          <a:xfrm>
            <a:off x="5796136" y="5452547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Concat:784980667@qq.com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898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300A-5E83-4A1B-A0CE-57C1114858E0}"/>
              </a:ext>
            </a:extLst>
          </p:cNvPr>
          <p:cNvSpPr txBox="1"/>
          <p:nvPr/>
        </p:nvSpPr>
        <p:spPr>
          <a:xfrm>
            <a:off x="3943751" y="4236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0FDD39-0E4D-46C1-83E2-0BB143392C24}"/>
              </a:ext>
            </a:extLst>
          </p:cNvPr>
          <p:cNvSpPr/>
          <p:nvPr/>
        </p:nvSpPr>
        <p:spPr>
          <a:xfrm>
            <a:off x="608037" y="126542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lib_b.o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53309-6897-4456-B1F2-0ED1F47B3D4E}"/>
              </a:ext>
            </a:extLst>
          </p:cNvPr>
          <p:cNvSpPr/>
          <p:nvPr/>
        </p:nvSpPr>
        <p:spPr>
          <a:xfrm>
            <a:off x="608037" y="234554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lib_a.o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0E7AD0FC-BDDF-4B42-B310-E40C84BA6E83}"/>
              </a:ext>
            </a:extLst>
          </p:cNvPr>
          <p:cNvSpPr/>
          <p:nvPr/>
        </p:nvSpPr>
        <p:spPr>
          <a:xfrm>
            <a:off x="2500833" y="1337434"/>
            <a:ext cx="51779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59B7B7-F16B-44D3-82E4-039AB25C3B0E}"/>
              </a:ext>
            </a:extLst>
          </p:cNvPr>
          <p:cNvSpPr/>
          <p:nvPr/>
        </p:nvSpPr>
        <p:spPr>
          <a:xfrm>
            <a:off x="3378671" y="1769482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libmylib.a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8CEF68-CB73-4725-B28B-DE43F87721B4}"/>
              </a:ext>
            </a:extLst>
          </p:cNvPr>
          <p:cNvSpPr/>
          <p:nvPr/>
        </p:nvSpPr>
        <p:spPr>
          <a:xfrm>
            <a:off x="3373755" y="3198593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hello.o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088C4711-8231-4C01-A7D2-E245F084064E}"/>
              </a:ext>
            </a:extLst>
          </p:cNvPr>
          <p:cNvSpPr/>
          <p:nvPr/>
        </p:nvSpPr>
        <p:spPr>
          <a:xfrm>
            <a:off x="5322887" y="2129522"/>
            <a:ext cx="51779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DF5425-6865-441E-87F3-13D09D30548B}"/>
              </a:ext>
            </a:extLst>
          </p:cNvPr>
          <p:cNvSpPr/>
          <p:nvPr/>
        </p:nvSpPr>
        <p:spPr>
          <a:xfrm>
            <a:off x="5977402" y="2453558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Executable program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BFAC7B-BDF6-42AD-A1E9-37869A0F0818}"/>
              </a:ext>
            </a:extLst>
          </p:cNvPr>
          <p:cNvSpPr/>
          <p:nvPr/>
        </p:nvSpPr>
        <p:spPr>
          <a:xfrm>
            <a:off x="3234656" y="1553458"/>
            <a:ext cx="4824536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DE0C5AD-7A31-4F0B-85A2-08031B91F576}"/>
              </a:ext>
            </a:extLst>
          </p:cNvPr>
          <p:cNvSpPr/>
          <p:nvPr/>
        </p:nvSpPr>
        <p:spPr>
          <a:xfrm rot="20295244">
            <a:off x="2530692" y="4349490"/>
            <a:ext cx="463794" cy="21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6D1A71-1388-4D6F-87FC-FAA971E328E8}"/>
              </a:ext>
            </a:extLst>
          </p:cNvPr>
          <p:cNvSpPr txBox="1"/>
          <p:nvPr/>
        </p:nvSpPr>
        <p:spPr>
          <a:xfrm>
            <a:off x="1854502" y="4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21C21A-9E7D-44E0-A528-15D6FB3CD4D2}"/>
              </a:ext>
            </a:extLst>
          </p:cNvPr>
          <p:cNvSpPr/>
          <p:nvPr/>
        </p:nvSpPr>
        <p:spPr>
          <a:xfrm>
            <a:off x="2854015" y="4759747"/>
            <a:ext cx="4937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静态链接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是指在编译阶段直接把静态库加入到可执行文件中去，这样可执行文件会比较大。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动态链接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则是指链接阶段仅仅只加入一些描述信息，而程序执行时再从系统中把相应动态库加载到内存中去。</a:t>
            </a:r>
          </a:p>
        </p:txBody>
      </p:sp>
    </p:spTree>
    <p:extLst>
      <p:ext uri="{BB962C8B-B14F-4D97-AF65-F5344CB8AC3E}">
        <p14:creationId xmlns:p14="http://schemas.microsoft.com/office/powerpoint/2010/main" val="15622252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300A-5E83-4A1B-A0CE-57C1114858E0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B6D4C1-FE7A-4E27-9F24-D53C7D9D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9" y="1236768"/>
            <a:ext cx="3799334" cy="17053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CEEB6D9-1BF0-42DD-8874-8F76942E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61" y="1236768"/>
            <a:ext cx="4514286" cy="16380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D0E269-3145-4ACC-99C2-77EAA7A6FFBA}"/>
              </a:ext>
            </a:extLst>
          </p:cNvPr>
          <p:cNvSpPr txBox="1"/>
          <p:nvPr/>
        </p:nvSpPr>
        <p:spPr>
          <a:xfrm>
            <a:off x="127017" y="3208278"/>
            <a:ext cx="4044180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/>
              <a:t>gcc –c</a:t>
            </a:r>
            <a:r>
              <a:rPr lang="zh-CN" altLang="en-US" sz="1400" dirty="0"/>
              <a:t>命令分别得到</a:t>
            </a:r>
            <a:r>
              <a:rPr lang="en-US" altLang="zh-CN" sz="1400" dirty="0"/>
              <a:t>test.o</a:t>
            </a:r>
            <a:r>
              <a:rPr lang="zh-CN" altLang="en-US" sz="1400" dirty="0"/>
              <a:t>以及</a:t>
            </a:r>
            <a:r>
              <a:rPr lang="en-US" altLang="zh-CN" sz="1400" dirty="0"/>
              <a:t>my_lib.o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命令生成</a:t>
            </a:r>
            <a:r>
              <a:rPr lang="en-US" altLang="zh-CN" sz="1400" dirty="0" err="1"/>
              <a:t>libmylib.a</a:t>
            </a:r>
            <a:r>
              <a:rPr lang="zh-CN" altLang="en-US" sz="1400" dirty="0"/>
              <a:t>或直接使用</a:t>
            </a:r>
            <a:r>
              <a:rPr lang="en-US" altLang="zh-CN" sz="1400" dirty="0"/>
              <a:t>gcc</a:t>
            </a:r>
            <a:r>
              <a:rPr lang="zh-CN" altLang="en-US" sz="1400" dirty="0"/>
              <a:t>生成最终可执行文件。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dirty="0"/>
              <a:t>使用</a:t>
            </a:r>
            <a:r>
              <a:rPr lang="en-US" altLang="zh-CN" sz="1400" dirty="0"/>
              <a:t>ld(</a:t>
            </a:r>
            <a:r>
              <a:rPr lang="zh-CN" altLang="en-US" sz="1400" dirty="0"/>
              <a:t>或</a:t>
            </a:r>
            <a:r>
              <a:rPr lang="en-US" altLang="zh-CN" sz="1400" dirty="0"/>
              <a:t>gcc)</a:t>
            </a:r>
            <a:r>
              <a:rPr lang="zh-CN" altLang="en-US" sz="1400" dirty="0"/>
              <a:t> </a:t>
            </a:r>
            <a:r>
              <a:rPr lang="en-US" altLang="zh-CN" sz="1400" dirty="0"/>
              <a:t>–L./ -lmylib</a:t>
            </a:r>
            <a:r>
              <a:rPr lang="zh-CN" altLang="en-US" sz="1400" dirty="0"/>
              <a:t>通过静态链接库</a:t>
            </a:r>
            <a:r>
              <a:rPr lang="en-US" altLang="zh-CN" sz="1400" dirty="0"/>
              <a:t>mylib</a:t>
            </a:r>
            <a:r>
              <a:rPr lang="zh-CN" altLang="en-US" sz="1400" dirty="0"/>
              <a:t>以及</a:t>
            </a:r>
            <a:r>
              <a:rPr lang="en-US" altLang="zh-CN" sz="1400" dirty="0"/>
              <a:t>test.o</a:t>
            </a:r>
            <a:r>
              <a:rPr lang="zh-CN" altLang="en-US" sz="1400" dirty="0"/>
              <a:t>生成最后的可执行文件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27CBA0-9526-4A45-A9F7-372E76213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89" y="3384121"/>
            <a:ext cx="2380952" cy="428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5A2EC6-9542-4A98-B13F-8D9AFD57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294" y="4710813"/>
            <a:ext cx="2390476" cy="20000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569FAF3C-724C-411C-9C08-B9CF00195EBD}"/>
              </a:ext>
            </a:extLst>
          </p:cNvPr>
          <p:cNvSpPr/>
          <p:nvPr/>
        </p:nvSpPr>
        <p:spPr>
          <a:xfrm rot="1992211">
            <a:off x="5364088" y="4077072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1EF301EE-35A0-4A87-AB06-472088C59CC8}"/>
              </a:ext>
            </a:extLst>
          </p:cNvPr>
          <p:cNvSpPr/>
          <p:nvPr/>
        </p:nvSpPr>
        <p:spPr>
          <a:xfrm rot="18922619">
            <a:off x="6902646" y="4052609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602542-3369-4040-830B-1A27BD8E5819}"/>
              </a:ext>
            </a:extLst>
          </p:cNvPr>
          <p:cNvSpPr txBox="1"/>
          <p:nvPr/>
        </p:nvSpPr>
        <p:spPr>
          <a:xfrm>
            <a:off x="3943809" y="5156902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生成静态库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库名为</a:t>
            </a:r>
            <a:r>
              <a:rPr lang="en-US" altLang="zh-CN" sz="1200" dirty="0"/>
              <a:t>liba.a</a:t>
            </a:r>
            <a:r>
              <a:rPr lang="zh-CN" altLang="en-US" sz="1200" dirty="0"/>
              <a:t>则在链接时为</a:t>
            </a:r>
            <a:r>
              <a:rPr lang="en-US" altLang="zh-CN" sz="1200" dirty="0"/>
              <a:t>-la)</a:t>
            </a:r>
            <a:endParaRPr lang="zh-CN" altLang="en-US" sz="1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E746FE2-7FCE-42C3-BFDE-DCFDAEDAF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780" y="4667747"/>
            <a:ext cx="3085714" cy="39047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23B863F-5CB9-4384-AEB2-9FF77B306006}"/>
              </a:ext>
            </a:extLst>
          </p:cNvPr>
          <p:cNvSpPr txBox="1"/>
          <p:nvPr/>
        </p:nvSpPr>
        <p:spPr>
          <a:xfrm>
            <a:off x="7294213" y="51719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直接链接</a:t>
            </a:r>
          </a:p>
        </p:txBody>
      </p:sp>
    </p:spTree>
    <p:extLst>
      <p:ext uri="{BB962C8B-B14F-4D97-AF65-F5344CB8AC3E}">
        <p14:creationId xmlns:p14="http://schemas.microsoft.com/office/powerpoint/2010/main" val="29172184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300A-5E83-4A1B-A0CE-57C1114858E0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DB4934-E023-474D-AFAC-98FD9F2836BE}"/>
              </a:ext>
            </a:extLst>
          </p:cNvPr>
          <p:cNvSpPr txBox="1"/>
          <p:nvPr/>
        </p:nvSpPr>
        <p:spPr>
          <a:xfrm>
            <a:off x="892750" y="1269571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objdump –h</a:t>
            </a:r>
            <a:r>
              <a:rPr lang="zh-CN" altLang="en-US" sz="1600" dirty="0"/>
              <a:t>查看</a:t>
            </a:r>
            <a:r>
              <a:rPr lang="en-US" altLang="zh-CN" sz="1600" dirty="0"/>
              <a:t>test.o</a:t>
            </a:r>
            <a:r>
              <a:rPr lang="zh-CN" altLang="en-US" sz="1600" dirty="0"/>
              <a:t>、</a:t>
            </a:r>
            <a:r>
              <a:rPr lang="en-US" altLang="zh-CN" sz="1600" dirty="0"/>
              <a:t>my_lib.o(</a:t>
            </a:r>
            <a:r>
              <a:rPr lang="zh-CN" altLang="en-US" sz="1600" dirty="0"/>
              <a:t>或</a:t>
            </a:r>
            <a:r>
              <a:rPr lang="en-US" altLang="zh-CN" sz="1600" dirty="0"/>
              <a:t>libmylib.a)</a:t>
            </a:r>
            <a:r>
              <a:rPr lang="zh-CN" altLang="en-US" sz="1600" dirty="0"/>
              <a:t>以及最终的可执行文件</a:t>
            </a:r>
            <a:endParaRPr lang="en-US" altLang="zh-CN" sz="1600" dirty="0"/>
          </a:p>
          <a:p>
            <a:r>
              <a:rPr lang="zh-CN" altLang="en-US" sz="1600" dirty="0"/>
              <a:t>的所有节信息。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3F2F4A-D2D0-48D5-AFD2-C0BEC6A2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94" y="3884243"/>
            <a:ext cx="5104762" cy="2190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2CDBA9-05EC-4815-8A49-B7B6084D1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799179"/>
            <a:ext cx="4399661" cy="1944216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698D4A22-C2BD-4F8E-87D1-683F89BC81F8}"/>
              </a:ext>
            </a:extLst>
          </p:cNvPr>
          <p:cNvSpPr/>
          <p:nvPr/>
        </p:nvSpPr>
        <p:spPr>
          <a:xfrm>
            <a:off x="2915816" y="2661763"/>
            <a:ext cx="576064" cy="219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CD45B8-DD90-48C5-AE92-D842F60C1B38}"/>
              </a:ext>
            </a:extLst>
          </p:cNvPr>
          <p:cNvSpPr txBox="1"/>
          <p:nvPr/>
        </p:nvSpPr>
        <p:spPr>
          <a:xfrm>
            <a:off x="1102741" y="25096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关注</a:t>
            </a:r>
            <a:r>
              <a:rPr lang="en-US" altLang="zh-CN" sz="1400" dirty="0"/>
              <a:t>text</a:t>
            </a:r>
            <a:r>
              <a:rPr lang="zh-CN" altLang="en-US" sz="1400" dirty="0"/>
              <a:t>字段和</a:t>
            </a:r>
            <a:r>
              <a:rPr lang="en-US" altLang="zh-CN" sz="1400" dirty="0"/>
              <a:t>data</a:t>
            </a:r>
            <a:r>
              <a:rPr lang="zh-CN" altLang="en-US" sz="1400" dirty="0"/>
              <a:t>字段的大小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53A692F-F803-49EA-B470-A0AEE762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903" y="4244139"/>
            <a:ext cx="5457143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311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300A-5E83-4A1B-A0CE-57C1114858E0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C5EE7E-47F4-4596-AD0B-3100D6AA5A3F}"/>
              </a:ext>
            </a:extLst>
          </p:cNvPr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512C4-2690-425C-8E0E-465C786242BA}"/>
              </a:ext>
            </a:extLst>
          </p:cNvPr>
          <p:cNvSpPr txBox="1"/>
          <p:nvPr/>
        </p:nvSpPr>
        <p:spPr>
          <a:xfrm>
            <a:off x="1213270" y="1406983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objdump –r –d test.o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F57600-2ED0-4E33-BED0-3E8B38FFD022}"/>
              </a:ext>
            </a:extLst>
          </p:cNvPr>
          <p:cNvSpPr txBox="1"/>
          <p:nvPr/>
        </p:nvSpPr>
        <p:spPr>
          <a:xfrm>
            <a:off x="5670273" y="1406983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objdump –r –d test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8584B7-E659-421B-8FEE-36F10CC90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41" y="1770317"/>
            <a:ext cx="4003430" cy="24390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DB7045-2404-4803-B9FD-3D07B4A07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461" y="1770317"/>
            <a:ext cx="4476897" cy="467077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1579145-9B7D-48D3-8858-3FD01BA68574}"/>
              </a:ext>
            </a:extLst>
          </p:cNvPr>
          <p:cNvSpPr/>
          <p:nvPr/>
        </p:nvSpPr>
        <p:spPr>
          <a:xfrm>
            <a:off x="836182" y="4249854"/>
            <a:ext cx="27510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Executable and Linkable Format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444AEF-935C-4F1A-BFD5-8856F89B350C}"/>
              </a:ext>
            </a:extLst>
          </p:cNvPr>
          <p:cNvSpPr txBox="1"/>
          <p:nvPr/>
        </p:nvSpPr>
        <p:spPr>
          <a:xfrm>
            <a:off x="1052969" y="4924627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空间与地址分配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符号解析和重定位</a:t>
            </a:r>
          </a:p>
        </p:txBody>
      </p:sp>
    </p:spTree>
    <p:extLst>
      <p:ext uri="{BB962C8B-B14F-4D97-AF65-F5344CB8AC3E}">
        <p14:creationId xmlns:p14="http://schemas.microsoft.com/office/powerpoint/2010/main" val="41040672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300A-5E83-4A1B-A0CE-57C1114858E0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512C4-2690-425C-8E0E-465C786242BA}"/>
              </a:ext>
            </a:extLst>
          </p:cNvPr>
          <p:cNvSpPr txBox="1"/>
          <p:nvPr/>
        </p:nvSpPr>
        <p:spPr>
          <a:xfrm>
            <a:off x="800786" y="2066117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objdump –t</a:t>
            </a:r>
            <a:r>
              <a:rPr lang="zh-CN" altLang="en-US" sz="1600" dirty="0"/>
              <a:t> </a:t>
            </a:r>
            <a:r>
              <a:rPr lang="en-US" altLang="zh-CN" sz="1600" dirty="0"/>
              <a:t>my_lib.o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F57600-2ED0-4E33-BED0-3E8B38FFD022}"/>
              </a:ext>
            </a:extLst>
          </p:cNvPr>
          <p:cNvSpPr txBox="1"/>
          <p:nvPr/>
        </p:nvSpPr>
        <p:spPr>
          <a:xfrm>
            <a:off x="800786" y="442593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objdump –t test.o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3127F0-7515-4A72-90E9-07F25A11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04115"/>
            <a:ext cx="5622093" cy="1916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B3102A-DEDE-4AF1-ABA7-835ABF1F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645024"/>
            <a:ext cx="5457143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093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2019/10/15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9CF37-604A-4426-B57B-7228F909CF60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E4512C-D71F-4A31-82F5-D67623F7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636912"/>
            <a:ext cx="3190476" cy="12952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FC42F9-A2EF-496F-AD98-1E0FBF9BD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2" y="990556"/>
            <a:ext cx="6341381" cy="1303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7762D95-6A2C-4B57-839D-6FBD4B137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" y="2492896"/>
            <a:ext cx="4509679" cy="1021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021DDBC-02C0-44F1-B929-7DDA52598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8" y="3666845"/>
            <a:ext cx="5009524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54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2019/10/16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8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9CF37-604A-4426-B57B-7228F909CF60}"/>
              </a:ext>
            </a:extLst>
          </p:cNvPr>
          <p:cNvSpPr txBox="1"/>
          <p:nvPr/>
        </p:nvSpPr>
        <p:spPr>
          <a:xfrm>
            <a:off x="2836589" y="930421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r>
              <a:rPr lang="en-US" altLang="zh-CN" sz="2800" b="1" dirty="0"/>
              <a:t>vs</a:t>
            </a:r>
            <a:r>
              <a:rPr lang="zh-CN" altLang="en-US" sz="2800" b="1" dirty="0"/>
              <a:t>静态链接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8E33C8-19F9-430C-AAE9-EA73A667955D}"/>
              </a:ext>
            </a:extLst>
          </p:cNvPr>
          <p:cNvSpPr txBox="1"/>
          <p:nvPr/>
        </p:nvSpPr>
        <p:spPr>
          <a:xfrm>
            <a:off x="2310011" y="1988840"/>
            <a:ext cx="5343000" cy="166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“动态”是如何在库加载和函数调用时体现？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动态连接器如何工作？</a:t>
            </a:r>
          </a:p>
        </p:txBody>
      </p:sp>
    </p:spTree>
    <p:extLst>
      <p:ext uri="{BB962C8B-B14F-4D97-AF65-F5344CB8AC3E}">
        <p14:creationId xmlns:p14="http://schemas.microsoft.com/office/powerpoint/2010/main" val="27028855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2019/10/16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fld>
            <a:endParaRPr lang="zh-CN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9CF37-604A-4426-B57B-7228F909CF60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238D47-30B7-4E98-8811-A2F12891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628" y="1241897"/>
            <a:ext cx="3514286" cy="3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693C4A-7AB8-4896-A699-5B616B75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591686"/>
            <a:ext cx="7152381" cy="6190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AB1DA19-D299-483A-B5F9-BA1371C52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74" y="1021305"/>
            <a:ext cx="4102617" cy="17252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0E065C2-5928-4186-959D-009BAABFD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053" y="2865583"/>
            <a:ext cx="4893075" cy="25867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DD43CC-30B7-41F0-94CC-1A701D417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628" y="1995570"/>
            <a:ext cx="2428571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173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4388</TotalTime>
  <Words>1288</Words>
  <Application>Microsoft Office PowerPoint</Application>
  <PresentationFormat>全屏显示(4:3)</PresentationFormat>
  <Paragraphs>137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DengXian</vt:lpstr>
      <vt:lpstr>DengXian Light</vt:lpstr>
      <vt:lpstr>SimSun</vt:lpstr>
      <vt:lpstr>Arial</vt:lpstr>
      <vt:lpstr>Arial</vt:lpstr>
      <vt:lpstr>Calibri</vt:lpstr>
      <vt:lpstr>Times New Roman</vt:lpstr>
      <vt:lpstr>Verdana</vt:lpstr>
      <vt:lpstr>Wingdings 2</vt:lpstr>
      <vt:lpstr>Office 主题</vt:lpstr>
      <vt:lpstr>Bitmap Image</vt:lpstr>
      <vt:lpstr> 静态链接、动态链接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think</cp:lastModifiedBy>
  <cp:revision>429</cp:revision>
  <dcterms:created xsi:type="dcterms:W3CDTF">2008-09-17T06:29:00Z</dcterms:created>
  <dcterms:modified xsi:type="dcterms:W3CDTF">2019-10-15T16:52:30Z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KSORubyTemplateID">
    <vt:lpwstr>8</vt:lpwstr>
  </property>
</Properties>
</file>