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72" r:id="rId4"/>
    <p:sldId id="258" r:id="rId5"/>
    <p:sldId id="259" r:id="rId6"/>
    <p:sldId id="264" r:id="rId7"/>
    <p:sldId id="265" r:id="rId8"/>
    <p:sldId id="266" r:id="rId9"/>
    <p:sldId id="270" r:id="rId10"/>
    <p:sldId id="268" r:id="rId11"/>
    <p:sldId id="267" r:id="rId12"/>
    <p:sldId id="271" r:id="rId13"/>
    <p:sldId id="269" r:id="rId14"/>
    <p:sldId id="263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-86" y="-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5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98513" y="1074738"/>
            <a:ext cx="4267200" cy="426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39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92913" y="0"/>
            <a:ext cx="539908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5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4543425"/>
            <a:ext cx="12192000" cy="2314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28650" y="425450"/>
            <a:ext cx="10934700" cy="6007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79500" y="1123950"/>
            <a:ext cx="3721100" cy="4610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2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8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8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41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8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8BBC1"/>
            </a:gs>
            <a:gs pos="54000">
              <a:srgbClr val="EDF0F9"/>
            </a:gs>
            <a:gs pos="100000">
              <a:srgbClr val="A7D0E5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2EDA6-4DA9-4C1C-9EF7-696D3FAF768A}" type="datetimeFigureOut">
              <a:rPr lang="ko-KR" altLang="en-US" smtClean="0"/>
              <a:t>2018-03-10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3843E-86CA-4FE4-8C52-EE1A652C1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65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hardcopyworld.com/ngine/aduino/index.php/archives/1534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youtube.com/watch?v=EaFhxIIRBH0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14"/>
          <p:cNvSpPr/>
          <p:nvPr/>
        </p:nvSpPr>
        <p:spPr>
          <a:xfrm rot="2731398">
            <a:off x="3156697" y="583816"/>
            <a:ext cx="5995104" cy="5964884"/>
          </a:xfrm>
          <a:prstGeom prst="diamond">
            <a:avLst/>
          </a:prstGeom>
          <a:solidFill>
            <a:srgbClr val="EDF0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499865" y="2995280"/>
            <a:ext cx="4233121" cy="11770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5400" b="1" spc="300" dirty="0" smtClean="0">
                <a:solidFill>
                  <a:srgbClr val="FF66CC"/>
                </a:solidFill>
                <a:latin typeface="나눔바른펜" pitchFamily="50" charset="-127"/>
                <a:ea typeface="나눔바른펜" pitchFamily="50" charset="-127"/>
                <a:cs typeface="Dry brush" panose="020B0604020202020204" pitchFamily="34" charset="-128"/>
              </a:rPr>
              <a:t>스마트 부츠</a:t>
            </a:r>
            <a:endParaRPr lang="id-ID" sz="5400" b="1" spc="300" dirty="0">
              <a:solidFill>
                <a:srgbClr val="FF66CC"/>
              </a:solidFill>
              <a:latin typeface="나눔바른펜" pitchFamily="50" charset="-127"/>
              <a:ea typeface="나눔바른펜" pitchFamily="50" charset="-127"/>
              <a:cs typeface="Dry brush" panose="020B0604020202020204" pitchFamily="34" charset="-128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810421" y="3860658"/>
            <a:ext cx="2687659" cy="4997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id-ID" dirty="0">
              <a:solidFill>
                <a:schemeClr val="bg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11" name="Half Frame 13"/>
          <p:cNvSpPr/>
          <p:nvPr/>
        </p:nvSpPr>
        <p:spPr>
          <a:xfrm>
            <a:off x="3994645" y="1432190"/>
            <a:ext cx="638969" cy="638969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Half Frame 13"/>
          <p:cNvSpPr/>
          <p:nvPr/>
        </p:nvSpPr>
        <p:spPr>
          <a:xfrm rot="10800000">
            <a:off x="7580570" y="5073586"/>
            <a:ext cx="638969" cy="638969"/>
          </a:xfrm>
          <a:prstGeom prst="halfFrame">
            <a:avLst/>
          </a:prstGeom>
          <a:solidFill>
            <a:srgbClr val="50A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D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4115" y="1667370"/>
            <a:ext cx="510524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6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무선충전</a:t>
            </a:r>
            <a:endParaRPr lang="id-ID" altLang="ko-KR" sz="36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046368" y="3115392"/>
            <a:ext cx="51026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아두이노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충전시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필요</a:t>
            </a: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  <a:hlinkClick r:id="rId2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  <a:hlinkClick r:id="rId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  <a:hlinkClick r:id="rId2"/>
              </a:rPr>
              <a:t>충전 참조영상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pic>
        <p:nvPicPr>
          <p:cNvPr id="9220" name="Picture 4" descr="https://postfiles.pstatic.net/20160831_130/roboholic84_1472616608764dokV7_JPEG/1471929433785l0.jpg?type=w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613" y="1856562"/>
            <a:ext cx="3889375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7454" y="1569836"/>
            <a:ext cx="3455376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압력센</a:t>
            </a:r>
            <a:r>
              <a:rPr lang="ko-KR" altLang="en-US" sz="4400" b="1" dirty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서</a:t>
            </a:r>
            <a:endParaRPr lang="id-ID" altLang="ko-KR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046368" y="3071992"/>
            <a:ext cx="5102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신발 앞쪽에 부착하여 일정 값 이상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,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이하일 때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                  On/off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제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어</a:t>
            </a:r>
            <a:endParaRPr lang="id-ID" altLang="ko-KR" sz="24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sp>
        <p:nvSpPr>
          <p:cNvPr id="9" name="Half Frame 12"/>
          <p:cNvSpPr/>
          <p:nvPr/>
        </p:nvSpPr>
        <p:spPr>
          <a:xfrm rot="16200000">
            <a:off x="6531460" y="5732208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0"/>
          <p:cNvSpPr/>
          <p:nvPr/>
        </p:nvSpPr>
        <p:spPr>
          <a:xfrm rot="10800000">
            <a:off x="11013001" y="5703633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5" name="Half Frame 10"/>
          <p:cNvSpPr/>
          <p:nvPr/>
        </p:nvSpPr>
        <p:spPr>
          <a:xfrm rot="10800000">
            <a:off x="5831400" y="602799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7" name="Half Frame 10"/>
          <p:cNvSpPr/>
          <p:nvPr/>
        </p:nvSpPr>
        <p:spPr>
          <a:xfrm rot="10800000">
            <a:off x="11013001" y="624353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8" name="Half Frame 10"/>
          <p:cNvSpPr/>
          <p:nvPr/>
        </p:nvSpPr>
        <p:spPr>
          <a:xfrm rot="10800000">
            <a:off x="892660" y="561632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9" name="Half Frame 10"/>
          <p:cNvSpPr/>
          <p:nvPr/>
        </p:nvSpPr>
        <p:spPr>
          <a:xfrm rot="10800000">
            <a:off x="6531460" y="624353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8222" y="1555894"/>
            <a:ext cx="3186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어</a:t>
            </a:r>
            <a:r>
              <a:rPr lang="ko-KR" altLang="en-US" sz="4400" b="1" dirty="0" err="1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플</a:t>
            </a:r>
            <a:endParaRPr lang="id-ID" altLang="ko-KR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46222" y="2969887"/>
            <a:ext cx="3838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온도조절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칼로리  소모량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총 걸은 거리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59966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160309" y="1589188"/>
            <a:ext cx="3394118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온도조절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588810" y="3075469"/>
            <a:ext cx="51026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스마트폰으로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온도 조절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온도 조절 방법 계속 </a:t>
            </a:r>
            <a:r>
              <a:rPr lang="ko-KR" alt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생각중</a:t>
            </a:r>
            <a:endParaRPr lang="id-ID" altLang="ko-K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pic>
        <p:nvPicPr>
          <p:cNvPr id="9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5" r="22365"/>
          <a:stretch>
            <a:fillRect/>
          </a:stretch>
        </p:blipFill>
        <p:spPr>
          <a:xfrm>
            <a:off x="6334310" y="1094454"/>
            <a:ext cx="4119743" cy="5103982"/>
          </a:xfrm>
        </p:spPr>
      </p:pic>
    </p:spTree>
    <p:extLst>
      <p:ext uri="{BB962C8B-B14F-4D97-AF65-F5344CB8AC3E}">
        <p14:creationId xmlns:p14="http://schemas.microsoft.com/office/powerpoint/2010/main" val="34066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00600" y="1123950"/>
            <a:ext cx="6185079" cy="4610100"/>
          </a:xfrm>
          <a:prstGeom prst="rect">
            <a:avLst/>
          </a:prstGeom>
          <a:solidFill>
            <a:srgbClr val="ED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ㅇ</a:t>
            </a:r>
            <a:endParaRPr lang="en-US" dirty="0"/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5" r="22365"/>
          <a:stretch>
            <a:fillRect/>
          </a:stretch>
        </p:blipFill>
        <p:spPr/>
      </p:pic>
      <p:sp>
        <p:nvSpPr>
          <p:cNvPr id="8" name="Subtitle 2"/>
          <p:cNvSpPr txBox="1">
            <a:spLocks/>
          </p:cNvSpPr>
          <p:nvPr/>
        </p:nvSpPr>
        <p:spPr>
          <a:xfrm>
            <a:off x="5865629" y="1307861"/>
            <a:ext cx="4098909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0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문제점 및 해결방안</a:t>
            </a:r>
            <a:endParaRPr lang="id-ID" sz="40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5288191" y="2201161"/>
            <a:ext cx="52537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아두이노를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다 연결 했을 시 크기가 매우 커짐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      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&gt;&gt;&gt;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밑창의 크기를 크게 한다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신발 밑창에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아두이노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선을 넣기가 힘듦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     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&gt;&gt;&gt;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밑창의 전체를 새롭게 만듦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방수 처리 방법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    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&gt;&gt;&gt;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고무 마개를 활용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endParaRPr lang="id-ID" sz="12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4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14"/>
          <p:cNvSpPr/>
          <p:nvPr/>
        </p:nvSpPr>
        <p:spPr>
          <a:xfrm rot="2731398">
            <a:off x="3129011" y="593976"/>
            <a:ext cx="5995104" cy="5964884"/>
          </a:xfrm>
          <a:prstGeom prst="diamond">
            <a:avLst/>
          </a:prstGeom>
          <a:solidFill>
            <a:srgbClr val="EDF0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37746" y="3888690"/>
            <a:ext cx="4340411" cy="4732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 Heavy" panose="020F0502020204030203" pitchFamily="34" charset="0"/>
              </a:rPr>
              <a:t>시간 내주셔서 감사합니다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 Heavy" panose="020F0502020204030203" pitchFamily="34" charset="0"/>
              </a:rPr>
              <a:t>.</a:t>
            </a:r>
            <a:endParaRPr lang="id-ID" sz="2400" dirty="0">
              <a:solidFill>
                <a:schemeClr val="bg1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 Heavy" panose="020F0502020204030203" pitchFamily="34" charset="0"/>
            </a:endParaRPr>
          </a:p>
        </p:txBody>
      </p:sp>
      <p:sp>
        <p:nvSpPr>
          <p:cNvPr id="7" name="Half Frame 13"/>
          <p:cNvSpPr/>
          <p:nvPr/>
        </p:nvSpPr>
        <p:spPr>
          <a:xfrm>
            <a:off x="4014936" y="1437354"/>
            <a:ext cx="638969" cy="638969"/>
          </a:xfrm>
          <a:prstGeom prst="halfFrame">
            <a:avLst/>
          </a:prstGeom>
          <a:solidFill>
            <a:srgbClr val="A9D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A7F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602039" y="2788329"/>
            <a:ext cx="3724361" cy="11770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7000" b="1" spc="300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THANKS</a:t>
            </a:r>
            <a:endParaRPr lang="id-ID" sz="7000" b="1" spc="300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8" name="Half Frame 13"/>
          <p:cNvSpPr/>
          <p:nvPr/>
        </p:nvSpPr>
        <p:spPr>
          <a:xfrm rot="10800000">
            <a:off x="7595603" y="5065697"/>
            <a:ext cx="638969" cy="638969"/>
          </a:xfrm>
          <a:prstGeom prst="halfFrame">
            <a:avLst/>
          </a:prstGeom>
          <a:solidFill>
            <a:srgbClr val="EFC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7D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1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330">
              <a:srgbClr val="ECE1E9"/>
            </a:gs>
            <a:gs pos="18306">
              <a:srgbClr val="EACDD4"/>
            </a:gs>
            <a:gs pos="0">
              <a:srgbClr val="E8BBC1"/>
            </a:gs>
            <a:gs pos="54000">
              <a:srgbClr val="EDF0F9"/>
            </a:gs>
            <a:gs pos="100000">
              <a:srgbClr val="A7D0E5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51268" y="3011029"/>
            <a:ext cx="226503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온도센서와 </a:t>
            </a:r>
            <a:r>
              <a:rPr lang="ko-KR" altLang="en-US" sz="1300" b="1" dirty="0" err="1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아두이노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 연결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420206" y="751525"/>
            <a:ext cx="5618007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온도센서 연결방법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6" name="Half Frame 13"/>
          <p:cNvSpPr/>
          <p:nvPr/>
        </p:nvSpPr>
        <p:spPr>
          <a:xfrm>
            <a:off x="4076499" y="628340"/>
            <a:ext cx="470301" cy="470301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60"/>
          <p:cNvSpPr/>
          <p:nvPr/>
        </p:nvSpPr>
        <p:spPr>
          <a:xfrm>
            <a:off x="5807771" y="2438050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0"/>
          <p:cNvSpPr/>
          <p:nvPr/>
        </p:nvSpPr>
        <p:spPr>
          <a:xfrm>
            <a:off x="5407857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소스코드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9278242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온도 값 출력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2" y="3429000"/>
            <a:ext cx="2470320" cy="227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Freeform 60"/>
          <p:cNvSpPr/>
          <p:nvPr/>
        </p:nvSpPr>
        <p:spPr>
          <a:xfrm>
            <a:off x="1990790" y="2438654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60"/>
          <p:cNvSpPr/>
          <p:nvPr/>
        </p:nvSpPr>
        <p:spPr>
          <a:xfrm>
            <a:off x="9731561" y="2438049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800776" y="3303417"/>
            <a:ext cx="467647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/>
              <a:t>int</a:t>
            </a:r>
            <a:r>
              <a:rPr lang="en-US" altLang="ko-KR" sz="800" dirty="0"/>
              <a:t> </a:t>
            </a:r>
            <a:r>
              <a:rPr lang="en-US" altLang="ko-KR" sz="800" dirty="0" err="1"/>
              <a:t>sensorPin</a:t>
            </a:r>
            <a:r>
              <a:rPr lang="en-US" altLang="ko-KR" sz="800" dirty="0"/>
              <a:t> = 0</a:t>
            </a:r>
            <a:r>
              <a:rPr lang="en-US" altLang="ko-KR" sz="800" dirty="0" smtClean="0"/>
              <a:t>; </a:t>
            </a:r>
            <a:r>
              <a:rPr lang="en-US" altLang="ko-KR" sz="800" dirty="0"/>
              <a:t> </a:t>
            </a:r>
          </a:p>
          <a:p>
            <a:r>
              <a:rPr lang="en-US" altLang="ko-KR" sz="800" dirty="0"/>
              <a:t>void setup()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  </a:t>
            </a:r>
            <a:r>
              <a:rPr lang="en-US" altLang="ko-KR" sz="800" dirty="0" err="1"/>
              <a:t>Serial.begin</a:t>
            </a:r>
            <a:r>
              <a:rPr lang="en-US" altLang="ko-KR" sz="800" dirty="0"/>
              <a:t>(9600);  </a:t>
            </a:r>
            <a:r>
              <a:rPr lang="en-US" altLang="ko-KR" sz="800" dirty="0" smtClean="0"/>
              <a:t>}</a:t>
            </a:r>
            <a:endParaRPr lang="en-US" altLang="ko-KR" sz="800" dirty="0"/>
          </a:p>
          <a:p>
            <a:r>
              <a:rPr lang="en-US" altLang="ko-KR" sz="800" dirty="0"/>
              <a:t> </a:t>
            </a:r>
          </a:p>
          <a:p>
            <a:r>
              <a:rPr lang="en-US" altLang="ko-KR" sz="800" dirty="0"/>
              <a:t>void loop()</a:t>
            </a:r>
          </a:p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  </a:t>
            </a:r>
            <a:r>
              <a:rPr lang="en-US" altLang="ko-KR" sz="800" dirty="0" err="1"/>
              <a:t>int</a:t>
            </a:r>
            <a:r>
              <a:rPr lang="en-US" altLang="ko-KR" sz="800" dirty="0"/>
              <a:t> reading = </a:t>
            </a:r>
            <a:r>
              <a:rPr lang="en-US" altLang="ko-KR" sz="800" dirty="0" err="1"/>
              <a:t>analogRead</a:t>
            </a:r>
            <a:r>
              <a:rPr lang="en-US" altLang="ko-KR" sz="800" dirty="0"/>
              <a:t>(</a:t>
            </a:r>
            <a:r>
              <a:rPr lang="en-US" altLang="ko-KR" sz="800" dirty="0" err="1"/>
              <a:t>sensorPin</a:t>
            </a:r>
            <a:r>
              <a:rPr lang="en-US" altLang="ko-KR" sz="800" dirty="0"/>
              <a:t>);  </a:t>
            </a:r>
          </a:p>
          <a:p>
            <a:r>
              <a:rPr lang="en-US" altLang="ko-KR" sz="800" dirty="0"/>
              <a:t> float voltage = reading * 5.0;</a:t>
            </a:r>
          </a:p>
          <a:p>
            <a:r>
              <a:rPr lang="en-US" altLang="ko-KR" sz="800" dirty="0"/>
              <a:t> voltage /= 1024.0; </a:t>
            </a:r>
          </a:p>
          <a:p>
            <a:r>
              <a:rPr lang="en-US" altLang="ko-KR" sz="800" dirty="0"/>
              <a:t>  </a:t>
            </a:r>
            <a:r>
              <a:rPr lang="en-US" altLang="ko-KR" sz="800" dirty="0" err="1"/>
              <a:t>Serial.print</a:t>
            </a:r>
            <a:r>
              <a:rPr lang="en-US" altLang="ko-KR" sz="800" dirty="0"/>
              <a:t>(voltage); </a:t>
            </a:r>
            <a:r>
              <a:rPr lang="en-US" altLang="ko-KR" sz="800" dirty="0" err="1"/>
              <a:t>Serial.println</a:t>
            </a:r>
            <a:r>
              <a:rPr lang="en-US" altLang="ko-KR" sz="800" dirty="0"/>
              <a:t>(" volts");</a:t>
            </a:r>
          </a:p>
          <a:p>
            <a:r>
              <a:rPr lang="en-US" altLang="ko-KR" sz="800" dirty="0"/>
              <a:t> </a:t>
            </a:r>
          </a:p>
          <a:p>
            <a:r>
              <a:rPr lang="en-US" altLang="ko-KR" sz="800" dirty="0"/>
              <a:t>  float </a:t>
            </a:r>
            <a:r>
              <a:rPr lang="en-US" altLang="ko-KR" sz="800" dirty="0" err="1"/>
              <a:t>temperatureC</a:t>
            </a:r>
            <a:r>
              <a:rPr lang="en-US" altLang="ko-KR" sz="800" dirty="0"/>
              <a:t> = (voltage - 0.5) * 100 ;</a:t>
            </a:r>
          </a:p>
          <a:p>
            <a:r>
              <a:rPr lang="en-US" altLang="ko-KR" sz="800" dirty="0"/>
              <a:t> </a:t>
            </a:r>
            <a:r>
              <a:rPr lang="en-US" altLang="ko-KR" sz="800" dirty="0" err="1"/>
              <a:t>Serial.print</a:t>
            </a:r>
            <a:r>
              <a:rPr lang="en-US" altLang="ko-KR" sz="800" dirty="0"/>
              <a:t>(</a:t>
            </a:r>
            <a:r>
              <a:rPr lang="en-US" altLang="ko-KR" sz="800" dirty="0" err="1"/>
              <a:t>temperatureC</a:t>
            </a:r>
            <a:r>
              <a:rPr lang="en-US" altLang="ko-KR" sz="800" dirty="0"/>
              <a:t>); </a:t>
            </a:r>
            <a:r>
              <a:rPr lang="en-US" altLang="ko-KR" sz="800" dirty="0" err="1"/>
              <a:t>Serial.println</a:t>
            </a:r>
            <a:r>
              <a:rPr lang="en-US" altLang="ko-KR" sz="800" dirty="0"/>
              <a:t>(" degrees C");</a:t>
            </a:r>
          </a:p>
          <a:p>
            <a:r>
              <a:rPr lang="en-US" altLang="ko-KR" sz="800" dirty="0"/>
              <a:t> </a:t>
            </a:r>
          </a:p>
          <a:p>
            <a:r>
              <a:rPr lang="en-US" altLang="ko-KR" sz="800" dirty="0"/>
              <a:t> float </a:t>
            </a:r>
            <a:r>
              <a:rPr lang="en-US" altLang="ko-KR" sz="800" dirty="0" err="1"/>
              <a:t>temperatureF</a:t>
            </a:r>
            <a:r>
              <a:rPr lang="en-US" altLang="ko-KR" sz="800" dirty="0"/>
              <a:t> = (</a:t>
            </a:r>
            <a:r>
              <a:rPr lang="en-US" altLang="ko-KR" sz="800" dirty="0" err="1"/>
              <a:t>temperatureC</a:t>
            </a:r>
            <a:r>
              <a:rPr lang="en-US" altLang="ko-KR" sz="800" dirty="0"/>
              <a:t> * 9.0 / 5.0) + 32.0;</a:t>
            </a:r>
          </a:p>
          <a:p>
            <a:r>
              <a:rPr lang="en-US" altLang="ko-KR" sz="800" dirty="0"/>
              <a:t> </a:t>
            </a:r>
            <a:r>
              <a:rPr lang="en-US" altLang="ko-KR" sz="800" dirty="0" err="1"/>
              <a:t>Serial.print</a:t>
            </a:r>
            <a:r>
              <a:rPr lang="en-US" altLang="ko-KR" sz="800" dirty="0"/>
              <a:t>(</a:t>
            </a:r>
            <a:r>
              <a:rPr lang="en-US" altLang="ko-KR" sz="800" dirty="0" err="1"/>
              <a:t>temperatureF</a:t>
            </a:r>
            <a:r>
              <a:rPr lang="en-US" altLang="ko-KR" sz="800" dirty="0"/>
              <a:t>); </a:t>
            </a:r>
            <a:r>
              <a:rPr lang="en-US" altLang="ko-KR" sz="800" dirty="0" err="1"/>
              <a:t>Serial.println</a:t>
            </a:r>
            <a:r>
              <a:rPr lang="en-US" altLang="ko-KR" sz="800" dirty="0"/>
              <a:t>(" degrees F");</a:t>
            </a:r>
          </a:p>
          <a:p>
            <a:r>
              <a:rPr lang="en-US" altLang="ko-KR" sz="800" dirty="0"/>
              <a:t> </a:t>
            </a:r>
          </a:p>
          <a:p>
            <a:r>
              <a:rPr lang="en-US" altLang="ko-KR" sz="800" dirty="0"/>
              <a:t> delay(1000);   </a:t>
            </a:r>
            <a:r>
              <a:rPr lang="en-US" altLang="ko-KR" sz="800" dirty="0" smtClean="0"/>
              <a:t>}</a:t>
            </a:r>
            <a:endParaRPr lang="en-US" altLang="ko-KR" sz="800" dirty="0"/>
          </a:p>
          <a:p>
            <a:endParaRPr lang="ko-KR" altLang="en-US" sz="1200" dirty="0"/>
          </a:p>
        </p:txBody>
      </p:sp>
      <p:sp>
        <p:nvSpPr>
          <p:cNvPr id="10" name="덧셈 기호 9"/>
          <p:cNvSpPr/>
          <p:nvPr/>
        </p:nvSpPr>
        <p:spPr>
          <a:xfrm>
            <a:off x="3619299" y="4026877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등호 11"/>
          <p:cNvSpPr/>
          <p:nvPr/>
        </p:nvSpPr>
        <p:spPr>
          <a:xfrm>
            <a:off x="7781193" y="3965330"/>
            <a:ext cx="914400" cy="914400"/>
          </a:xfrm>
          <a:prstGeom prst="mathEqua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8" name="Picture 6" descr="http://cfile1.uf.tistory.com/image/996A543359DED8D61550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256" y="3429001"/>
            <a:ext cx="252578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5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amond 14"/>
          <p:cNvSpPr/>
          <p:nvPr/>
        </p:nvSpPr>
        <p:spPr>
          <a:xfrm rot="2731398">
            <a:off x="3156698" y="583815"/>
            <a:ext cx="5995104" cy="5964884"/>
          </a:xfrm>
          <a:prstGeom prst="diamond">
            <a:avLst/>
          </a:prstGeom>
          <a:solidFill>
            <a:srgbClr val="EDF0F9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577300" y="255183"/>
            <a:ext cx="4233121" cy="117700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5400" b="1" spc="300" dirty="0" smtClean="0">
                <a:solidFill>
                  <a:srgbClr val="FF66CC"/>
                </a:solidFill>
                <a:latin typeface="나눔바른펜" pitchFamily="50" charset="-127"/>
                <a:ea typeface="나눔바른펜" pitchFamily="50" charset="-127"/>
                <a:cs typeface="Dry brush" panose="020B0604020202020204" pitchFamily="34" charset="-128"/>
              </a:rPr>
              <a:t> 목차</a:t>
            </a:r>
            <a:endParaRPr lang="id-ID" sz="5400" b="1" spc="300" dirty="0">
              <a:solidFill>
                <a:srgbClr val="FF66CC"/>
              </a:solidFill>
              <a:latin typeface="나눔바른펜" pitchFamily="50" charset="-127"/>
              <a:ea typeface="나눔바른펜" pitchFamily="50" charset="-127"/>
              <a:cs typeface="Dry brush" panose="020B0604020202020204" pitchFamily="34" charset="-128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810421" y="3860658"/>
            <a:ext cx="2687659" cy="4997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id-ID" dirty="0">
              <a:solidFill>
                <a:schemeClr val="bg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11" name="Half Frame 13"/>
          <p:cNvSpPr/>
          <p:nvPr/>
        </p:nvSpPr>
        <p:spPr>
          <a:xfrm>
            <a:off x="3994645" y="1432190"/>
            <a:ext cx="638969" cy="638969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Half Frame 13"/>
          <p:cNvSpPr/>
          <p:nvPr/>
        </p:nvSpPr>
        <p:spPr>
          <a:xfrm rot="10800000">
            <a:off x="7580570" y="5073586"/>
            <a:ext cx="638969" cy="638969"/>
          </a:xfrm>
          <a:prstGeom prst="halfFrame">
            <a:avLst/>
          </a:prstGeom>
          <a:solidFill>
            <a:srgbClr val="50A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7D0E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4026" y="1741926"/>
            <a:ext cx="4224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1.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개요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2.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기능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3.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부품소개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4.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통신</a:t>
            </a:r>
            <a:endParaRPr lang="en-US" altLang="ko-KR" b="1" dirty="0" smtClean="0">
              <a:solidFill>
                <a:schemeClr val="accent1">
                  <a:lumMod val="50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5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.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문제점 및 해결방안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9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055" y="1913773"/>
            <a:ext cx="3314539" cy="318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84488" y="4405819"/>
            <a:ext cx="1378857" cy="1378857"/>
          </a:xfrm>
          <a:prstGeom prst="rect">
            <a:avLst/>
          </a:prstGeom>
          <a:solidFill>
            <a:srgbClr val="EFC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0775" y="1024575"/>
            <a:ext cx="1378857" cy="1378857"/>
          </a:xfrm>
          <a:prstGeom prst="rect">
            <a:avLst/>
          </a:prstGeom>
          <a:solidFill>
            <a:srgbClr val="A7D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082831" y="1269204"/>
            <a:ext cx="3394118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48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개요</a:t>
            </a:r>
            <a:endParaRPr lang="id-ID" sz="48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0" name="Half Frame 13"/>
          <p:cNvSpPr/>
          <p:nvPr/>
        </p:nvSpPr>
        <p:spPr>
          <a:xfrm>
            <a:off x="6434441" y="1024575"/>
            <a:ext cx="470301" cy="470301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9591" y="2263312"/>
            <a:ext cx="5292970" cy="328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겨울철 발이 시려 운 사람들을 위해 보온기능이 추가된 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신발을 만듦으로써 따듯함을 준다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수족냉증의 증상을 가진 사람들을 위한 안성맞춤 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5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3 MD무이 남성구두 남성화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harpenSoften amoun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399" y="1699699"/>
            <a:ext cx="3188517" cy="3188517"/>
          </a:xfrm>
          <a:prstGeom prst="rect">
            <a:avLst/>
          </a:prstGeom>
          <a:noFill/>
          <a:effectLst/>
        </p:spPr>
      </p:pic>
      <p:sp>
        <p:nvSpPr>
          <p:cNvPr id="8" name="Rectangle 7"/>
          <p:cNvSpPr/>
          <p:nvPr/>
        </p:nvSpPr>
        <p:spPr>
          <a:xfrm>
            <a:off x="4284488" y="4405819"/>
            <a:ext cx="1378857" cy="1378857"/>
          </a:xfrm>
          <a:prstGeom prst="rect">
            <a:avLst/>
          </a:prstGeom>
          <a:solidFill>
            <a:srgbClr val="EFC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0775" y="1024575"/>
            <a:ext cx="1378857" cy="1378857"/>
          </a:xfrm>
          <a:prstGeom prst="rect">
            <a:avLst/>
          </a:prstGeom>
          <a:solidFill>
            <a:srgbClr val="A7D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082831" y="1269204"/>
            <a:ext cx="3394118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8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About it</a:t>
            </a:r>
            <a:endParaRPr lang="id-ID" sz="48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0" name="Half Frame 13"/>
          <p:cNvSpPr/>
          <p:nvPr/>
        </p:nvSpPr>
        <p:spPr>
          <a:xfrm>
            <a:off x="6434441" y="1024575"/>
            <a:ext cx="470301" cy="470301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9591" y="2263312"/>
            <a:ext cx="52929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신발 안쪽에 발열 장치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아두이노에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발열 센서를 연결하여 발을 보호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모션을 통한 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on/off 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제어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어플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을 통한 온도조절 및 기타기능 제어</a:t>
            </a:r>
            <a:endParaRPr lang="en-US" altLang="ko-KR" sz="2000" dirty="0" smtClean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충전식으로</a:t>
            </a:r>
            <a:r>
              <a:rPr lang="ko-KR" altLang="en-US" sz="20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</a:rPr>
              <a:t> 사용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0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35429" y="1589188"/>
            <a:ext cx="3394118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발열 패드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231677" y="3071992"/>
            <a:ext cx="5102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이 센서를 신발 천안에 넣어서 온도를 공급</a:t>
            </a:r>
            <a:endParaRPr lang="id-ID" altLang="ko-KR" sz="24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pic>
        <p:nvPicPr>
          <p:cNvPr id="1027" name="Picture 3" descr="C:\Users\보람\Desktop\그림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728" y="1690305"/>
            <a:ext cx="4610295" cy="34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45063" y="1612354"/>
            <a:ext cx="510524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온도센서</a:t>
            </a:r>
            <a:r>
              <a:rPr lang="en-US" altLang="ko-KR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(</a:t>
            </a:r>
            <a:r>
              <a:rPr lang="ko-KR" altLang="en-US" sz="4400" b="1" dirty="0" err="1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아두이노</a:t>
            </a: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 </a:t>
            </a:r>
            <a:r>
              <a:rPr lang="en-US" altLang="ko-KR" sz="4400" b="1" dirty="0" err="1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tmp</a:t>
            </a:r>
            <a:r>
              <a:rPr lang="en-US" altLang="ko-KR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)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1588864" y="3071992"/>
            <a:ext cx="5102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온도 조절을 위해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아두이노에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연결</a:t>
            </a:r>
            <a:endParaRPr lang="id-ID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pic>
        <p:nvPicPr>
          <p:cNvPr id="2" name="그림 개체 틀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1" r="27891"/>
          <a:stretch>
            <a:fillRect/>
          </a:stretch>
        </p:blipFill>
        <p:spPr>
          <a:xfrm>
            <a:off x="7428037" y="1704293"/>
            <a:ext cx="3342539" cy="3806894"/>
          </a:xfrm>
          <a:noFill/>
        </p:spPr>
      </p:pic>
    </p:spTree>
    <p:extLst>
      <p:ext uri="{BB962C8B-B14F-4D97-AF65-F5344CB8AC3E}">
        <p14:creationId xmlns:p14="http://schemas.microsoft.com/office/powerpoint/2010/main" val="14043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 txBox="1">
            <a:spLocks/>
          </p:cNvSpPr>
          <p:nvPr/>
        </p:nvSpPr>
        <p:spPr>
          <a:xfrm>
            <a:off x="2035429" y="1979857"/>
            <a:ext cx="312451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id-ID" sz="4400" b="1" dirty="0">
              <a:solidFill>
                <a:srgbClr val="FF66CC"/>
              </a:solidFill>
              <a:latin typeface="Sofia" pitchFamily="50" charset="0"/>
              <a:ea typeface="Dry brush" panose="020B0604020202020204" pitchFamily="34" charset="-128"/>
              <a:cs typeface="Dry brush" panose="020B0604020202020204" pitchFamily="34" charset="-128"/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5831401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0A3CC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 rot="16200000">
            <a:off x="892660" y="5704554"/>
            <a:ext cx="502910" cy="502910"/>
          </a:xfrm>
          <a:prstGeom prst="halfFrame">
            <a:avLst/>
          </a:prstGeom>
          <a:solidFill>
            <a:srgbClr val="FDA7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45063" y="1612354"/>
            <a:ext cx="5105243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          </a:t>
            </a:r>
            <a:r>
              <a:rPr lang="ko-KR" altLang="en-US" sz="4400" b="1" dirty="0" err="1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모스펫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915599" y="2766100"/>
            <a:ext cx="53970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아두이노에선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간단히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high low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로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스위칭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역할을 한다</a:t>
            </a:r>
            <a:endParaRPr lang="en-US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한 모듈로 최대 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4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개의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스위칭을</a:t>
            </a:r>
            <a:r>
              <a:rPr lang="ko-KR" altLang="en-US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 </a:t>
            </a:r>
            <a:r>
              <a:rPr lang="ko-KR" altLang="en-US" sz="2800" dirty="0" err="1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할수있다</a:t>
            </a:r>
            <a:r>
              <a:rPr lang="en-US" altLang="ko-KR" sz="2800" dirty="0" smtClean="0">
                <a:solidFill>
                  <a:schemeClr val="accent1">
                    <a:lumMod val="50000"/>
                  </a:schemeClr>
                </a:solidFill>
                <a:latin typeface="나눔바른펜" pitchFamily="50" charset="-127"/>
                <a:ea typeface="나눔바른펜" pitchFamily="50" charset="-127"/>
                <a:cs typeface="Lato" panose="020F0502020204030203" pitchFamily="34" charset="0"/>
              </a:rPr>
              <a:t>.</a:t>
            </a:r>
            <a:endParaRPr lang="id-ID" altLang="ko-KR" sz="2800" dirty="0">
              <a:solidFill>
                <a:schemeClr val="accent1">
                  <a:lumMod val="50000"/>
                </a:schemeClr>
              </a:solidFill>
              <a:latin typeface="나눔바른펜" pitchFamily="50" charset="-127"/>
              <a:ea typeface="나눔바른펜" pitchFamily="50" charset="-127"/>
              <a:cs typeface="Lato" panose="020F0502020204030203" pitchFamily="34" charset="0"/>
            </a:endParaRPr>
          </a:p>
        </p:txBody>
      </p:sp>
      <p:pic>
        <p:nvPicPr>
          <p:cNvPr id="5122" name="Picture 2" descr="C:\Users\보람\Desktop\112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665" y="1858480"/>
            <a:ext cx="3765719" cy="369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330">
              <a:srgbClr val="ECE1E9"/>
            </a:gs>
            <a:gs pos="18306">
              <a:srgbClr val="EACDD4"/>
            </a:gs>
            <a:gs pos="0">
              <a:srgbClr val="E8BBC1"/>
            </a:gs>
            <a:gs pos="54000">
              <a:srgbClr val="EDF0F9"/>
            </a:gs>
            <a:gs pos="100000">
              <a:srgbClr val="A7D0E5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51268" y="3011029"/>
            <a:ext cx="226503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회로도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420206" y="751525"/>
            <a:ext cx="5618007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연결방법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6" name="Half Frame 13"/>
          <p:cNvSpPr/>
          <p:nvPr/>
        </p:nvSpPr>
        <p:spPr>
          <a:xfrm>
            <a:off x="4076499" y="628340"/>
            <a:ext cx="470301" cy="470301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60"/>
          <p:cNvSpPr/>
          <p:nvPr/>
        </p:nvSpPr>
        <p:spPr>
          <a:xfrm>
            <a:off x="5807771" y="2438050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0"/>
          <p:cNvSpPr/>
          <p:nvPr/>
        </p:nvSpPr>
        <p:spPr>
          <a:xfrm>
            <a:off x="5407857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소스코드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9278242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온도 값 출력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22" name="Freeform 60"/>
          <p:cNvSpPr/>
          <p:nvPr/>
        </p:nvSpPr>
        <p:spPr>
          <a:xfrm>
            <a:off x="1990790" y="2438654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60"/>
          <p:cNvSpPr/>
          <p:nvPr/>
        </p:nvSpPr>
        <p:spPr>
          <a:xfrm>
            <a:off x="9731561" y="2438049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10" name="덧셈 기호 9"/>
          <p:cNvSpPr/>
          <p:nvPr/>
        </p:nvSpPr>
        <p:spPr>
          <a:xfrm>
            <a:off x="3619299" y="4026877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등호 11"/>
          <p:cNvSpPr/>
          <p:nvPr/>
        </p:nvSpPr>
        <p:spPr>
          <a:xfrm>
            <a:off x="7781193" y="3965330"/>
            <a:ext cx="914400" cy="914400"/>
          </a:xfrm>
          <a:prstGeom prst="mathEqua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48" name="Picture 4" descr="https://blogfiles.pstatic.net/20151231_192/roboholic84_1451542871970YCxEh_JPEG/ghlfhe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2" y="3421555"/>
            <a:ext cx="2698614" cy="29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보람\Desktop\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71" y="3428999"/>
            <a:ext cx="2719658" cy="293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보람\Desktop\w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53" y="3438108"/>
            <a:ext cx="2770002" cy="291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postfiles.pstatic.net/20151231_154/roboholic84_14515441439261HOPC_JPEG/%A4%B5%A4%B5%A4%B5%A4%B5.jpg?type=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69" y="2972848"/>
            <a:ext cx="3295841" cy="35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8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330">
              <a:srgbClr val="ECE1E9"/>
            </a:gs>
            <a:gs pos="18306">
              <a:srgbClr val="EACDD4"/>
            </a:gs>
            <a:gs pos="0">
              <a:srgbClr val="E8BBC1"/>
            </a:gs>
            <a:gs pos="54000">
              <a:srgbClr val="EDF0F9"/>
            </a:gs>
            <a:gs pos="100000">
              <a:srgbClr val="A7D0E5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58272" y="2997504"/>
            <a:ext cx="226503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ko-KR" altLang="en-US" sz="1300" b="1" dirty="0" err="1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블루투스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384760" y="628340"/>
            <a:ext cx="5618007" cy="7415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4400" b="1" dirty="0" smtClean="0">
                <a:solidFill>
                  <a:srgbClr val="FF66CC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Dry brush" panose="020B0604020202020204" pitchFamily="34" charset="-128"/>
              </a:rPr>
              <a:t>통신방법</a:t>
            </a:r>
            <a:endParaRPr lang="id-ID" sz="4400" b="1" dirty="0">
              <a:solidFill>
                <a:srgbClr val="FF66CC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Dry brush" panose="020B0604020202020204" pitchFamily="34" charset="-128"/>
            </a:endParaRPr>
          </a:p>
        </p:txBody>
      </p:sp>
      <p:sp>
        <p:nvSpPr>
          <p:cNvPr id="16" name="Half Frame 13"/>
          <p:cNvSpPr/>
          <p:nvPr/>
        </p:nvSpPr>
        <p:spPr>
          <a:xfrm>
            <a:off x="4076499" y="628340"/>
            <a:ext cx="470301" cy="470301"/>
          </a:xfrm>
          <a:prstGeom prst="halfFrame">
            <a:avLst/>
          </a:prstGeom>
          <a:solidFill>
            <a:srgbClr val="FF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 60"/>
          <p:cNvSpPr/>
          <p:nvPr/>
        </p:nvSpPr>
        <p:spPr>
          <a:xfrm>
            <a:off x="5807771" y="2438050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0"/>
          <p:cNvSpPr/>
          <p:nvPr/>
        </p:nvSpPr>
        <p:spPr>
          <a:xfrm>
            <a:off x="5407857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소스코드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20" name="Rectangle 10"/>
          <p:cNvSpPr/>
          <p:nvPr/>
        </p:nvSpPr>
        <p:spPr>
          <a:xfrm>
            <a:off x="9278242" y="2981613"/>
            <a:ext cx="129263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dirty="0" err="1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블루투스</a:t>
            </a:r>
            <a:r>
              <a:rPr lang="ko-KR" altLang="en-US" sz="1300" b="1" dirty="0" smtClean="0">
                <a:solidFill>
                  <a:schemeClr val="bg2">
                    <a:lumMod val="1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Lato" panose="020F0502020204030203" pitchFamily="34" charset="0"/>
              </a:rPr>
              <a:t> 연결</a:t>
            </a:r>
            <a:endParaRPr lang="id-ID" sz="1300" b="1" dirty="0">
              <a:solidFill>
                <a:schemeClr val="bg2">
                  <a:lumMod val="1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Lato" panose="020F0502020204030203" pitchFamily="34" charset="0"/>
            </a:endParaRPr>
          </a:p>
        </p:txBody>
      </p:sp>
      <p:sp>
        <p:nvSpPr>
          <p:cNvPr id="22" name="Freeform 60"/>
          <p:cNvSpPr/>
          <p:nvPr/>
        </p:nvSpPr>
        <p:spPr>
          <a:xfrm>
            <a:off x="1990790" y="2438654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60"/>
          <p:cNvSpPr/>
          <p:nvPr/>
        </p:nvSpPr>
        <p:spPr>
          <a:xfrm>
            <a:off x="9731561" y="2438049"/>
            <a:ext cx="385993" cy="353107"/>
          </a:xfrm>
          <a:custGeom>
            <a:avLst/>
            <a:gdLst/>
            <a:ahLst/>
            <a:cxnLst/>
            <a:rect l="l" t="t" r="r" b="b"/>
            <a:pathLst>
              <a:path w="199132" h="182166">
                <a:moveTo>
                  <a:pt x="73893" y="28240"/>
                </a:moveTo>
                <a:cubicBezTo>
                  <a:pt x="74638" y="28166"/>
                  <a:pt x="75456" y="28426"/>
                  <a:pt x="76349" y="29022"/>
                </a:cubicBezTo>
                <a:cubicBezTo>
                  <a:pt x="77242" y="29617"/>
                  <a:pt x="78581" y="30808"/>
                  <a:pt x="80367" y="32594"/>
                </a:cubicBezTo>
                <a:cubicBezTo>
                  <a:pt x="81856" y="34082"/>
                  <a:pt x="81856" y="35570"/>
                  <a:pt x="80367" y="37059"/>
                </a:cubicBezTo>
                <a:cubicBezTo>
                  <a:pt x="79772" y="37654"/>
                  <a:pt x="79028" y="37951"/>
                  <a:pt x="78135" y="37951"/>
                </a:cubicBezTo>
                <a:cubicBezTo>
                  <a:pt x="77837" y="37951"/>
                  <a:pt x="77093" y="37654"/>
                  <a:pt x="75903" y="37059"/>
                </a:cubicBezTo>
                <a:lnTo>
                  <a:pt x="72777" y="33933"/>
                </a:lnTo>
                <a:cubicBezTo>
                  <a:pt x="70991" y="33040"/>
                  <a:pt x="70694" y="31552"/>
                  <a:pt x="71884" y="29468"/>
                </a:cubicBezTo>
                <a:cubicBezTo>
                  <a:pt x="72480" y="28724"/>
                  <a:pt x="73149" y="28315"/>
                  <a:pt x="73893" y="28240"/>
                </a:cubicBezTo>
                <a:close/>
                <a:moveTo>
                  <a:pt x="56118" y="22715"/>
                </a:moveTo>
                <a:cubicBezTo>
                  <a:pt x="58890" y="22678"/>
                  <a:pt x="61764" y="22994"/>
                  <a:pt x="64740" y="23664"/>
                </a:cubicBezTo>
                <a:cubicBezTo>
                  <a:pt x="66824" y="24259"/>
                  <a:pt x="67568" y="25599"/>
                  <a:pt x="66973" y="27682"/>
                </a:cubicBezTo>
                <a:cubicBezTo>
                  <a:pt x="66378" y="29766"/>
                  <a:pt x="65187" y="30510"/>
                  <a:pt x="63401" y="29915"/>
                </a:cubicBezTo>
                <a:cubicBezTo>
                  <a:pt x="53876" y="27534"/>
                  <a:pt x="45542" y="29915"/>
                  <a:pt x="38398" y="37059"/>
                </a:cubicBezTo>
                <a:lnTo>
                  <a:pt x="37505" y="37951"/>
                </a:lnTo>
                <a:cubicBezTo>
                  <a:pt x="34528" y="40928"/>
                  <a:pt x="32296" y="44798"/>
                  <a:pt x="30808" y="49560"/>
                </a:cubicBezTo>
                <a:cubicBezTo>
                  <a:pt x="30212" y="51048"/>
                  <a:pt x="29171" y="51793"/>
                  <a:pt x="27682" y="51793"/>
                </a:cubicBezTo>
                <a:lnTo>
                  <a:pt x="26789" y="51793"/>
                </a:lnTo>
                <a:cubicBezTo>
                  <a:pt x="24706" y="51197"/>
                  <a:pt x="23962" y="49858"/>
                  <a:pt x="24557" y="47774"/>
                </a:cubicBezTo>
                <a:cubicBezTo>
                  <a:pt x="26343" y="42119"/>
                  <a:pt x="29171" y="37356"/>
                  <a:pt x="33040" y="33487"/>
                </a:cubicBezTo>
                <a:lnTo>
                  <a:pt x="33933" y="32594"/>
                </a:lnTo>
                <a:cubicBezTo>
                  <a:pt x="40407" y="26120"/>
                  <a:pt x="47802" y="22827"/>
                  <a:pt x="56118" y="22715"/>
                </a:cubicBezTo>
                <a:close/>
                <a:moveTo>
                  <a:pt x="55811" y="12502"/>
                </a:moveTo>
                <a:cubicBezTo>
                  <a:pt x="44500" y="12502"/>
                  <a:pt x="34677" y="16669"/>
                  <a:pt x="26343" y="25003"/>
                </a:cubicBezTo>
                <a:lnTo>
                  <a:pt x="25003" y="26343"/>
                </a:lnTo>
                <a:cubicBezTo>
                  <a:pt x="16967" y="34380"/>
                  <a:pt x="12948" y="44202"/>
                  <a:pt x="12948" y="55811"/>
                </a:cubicBezTo>
                <a:cubicBezTo>
                  <a:pt x="12948" y="67419"/>
                  <a:pt x="16967" y="77093"/>
                  <a:pt x="25003" y="84832"/>
                </a:cubicBezTo>
                <a:cubicBezTo>
                  <a:pt x="25003" y="85130"/>
                  <a:pt x="25152" y="85279"/>
                  <a:pt x="25450" y="85279"/>
                </a:cubicBezTo>
                <a:cubicBezTo>
                  <a:pt x="63847" y="132011"/>
                  <a:pt x="86321" y="158651"/>
                  <a:pt x="92869" y="165200"/>
                </a:cubicBezTo>
                <a:cubicBezTo>
                  <a:pt x="96441" y="168176"/>
                  <a:pt x="98673" y="169664"/>
                  <a:pt x="99566" y="169664"/>
                </a:cubicBezTo>
                <a:cubicBezTo>
                  <a:pt x="100757" y="169664"/>
                  <a:pt x="103138" y="168176"/>
                  <a:pt x="106710" y="165200"/>
                </a:cubicBezTo>
                <a:cubicBezTo>
                  <a:pt x="112663" y="159246"/>
                  <a:pt x="134987" y="132606"/>
                  <a:pt x="173683" y="85279"/>
                </a:cubicBezTo>
                <a:lnTo>
                  <a:pt x="174129" y="84832"/>
                </a:lnTo>
                <a:cubicBezTo>
                  <a:pt x="182166" y="77093"/>
                  <a:pt x="186184" y="67419"/>
                  <a:pt x="186184" y="55811"/>
                </a:cubicBezTo>
                <a:cubicBezTo>
                  <a:pt x="186184" y="44202"/>
                  <a:pt x="182166" y="34380"/>
                  <a:pt x="174129" y="26343"/>
                </a:cubicBezTo>
                <a:lnTo>
                  <a:pt x="172790" y="25003"/>
                </a:lnTo>
                <a:cubicBezTo>
                  <a:pt x="164455" y="16669"/>
                  <a:pt x="154633" y="12502"/>
                  <a:pt x="143322" y="12502"/>
                </a:cubicBezTo>
                <a:cubicBezTo>
                  <a:pt x="132606" y="12502"/>
                  <a:pt x="122932" y="16520"/>
                  <a:pt x="114300" y="24557"/>
                </a:cubicBezTo>
                <a:cubicBezTo>
                  <a:pt x="111324" y="29319"/>
                  <a:pt x="106412" y="31701"/>
                  <a:pt x="99566" y="31701"/>
                </a:cubicBezTo>
                <a:cubicBezTo>
                  <a:pt x="93315" y="31701"/>
                  <a:pt x="88404" y="29319"/>
                  <a:pt x="84832" y="24557"/>
                </a:cubicBezTo>
                <a:cubicBezTo>
                  <a:pt x="76796" y="16520"/>
                  <a:pt x="67122" y="12502"/>
                  <a:pt x="55811" y="12502"/>
                </a:cubicBezTo>
                <a:close/>
                <a:moveTo>
                  <a:pt x="55811" y="0"/>
                </a:moveTo>
                <a:cubicBezTo>
                  <a:pt x="70694" y="0"/>
                  <a:pt x="83493" y="5358"/>
                  <a:pt x="94208" y="16074"/>
                </a:cubicBezTo>
                <a:lnTo>
                  <a:pt x="94655" y="16520"/>
                </a:lnTo>
                <a:cubicBezTo>
                  <a:pt x="95846" y="18009"/>
                  <a:pt x="97483" y="18753"/>
                  <a:pt x="99566" y="18753"/>
                </a:cubicBezTo>
                <a:lnTo>
                  <a:pt x="104031" y="16967"/>
                </a:lnTo>
                <a:lnTo>
                  <a:pt x="104924" y="16074"/>
                </a:lnTo>
                <a:cubicBezTo>
                  <a:pt x="115640" y="5358"/>
                  <a:pt x="128439" y="0"/>
                  <a:pt x="143322" y="0"/>
                </a:cubicBezTo>
                <a:cubicBezTo>
                  <a:pt x="158205" y="0"/>
                  <a:pt x="171004" y="5358"/>
                  <a:pt x="181719" y="16074"/>
                </a:cubicBezTo>
                <a:lnTo>
                  <a:pt x="183059" y="17413"/>
                </a:lnTo>
                <a:cubicBezTo>
                  <a:pt x="193774" y="28129"/>
                  <a:pt x="199132" y="40928"/>
                  <a:pt x="199132" y="55811"/>
                </a:cubicBezTo>
                <a:cubicBezTo>
                  <a:pt x="199132" y="70098"/>
                  <a:pt x="193923" y="82749"/>
                  <a:pt x="183505" y="93762"/>
                </a:cubicBezTo>
                <a:cubicBezTo>
                  <a:pt x="183208" y="94060"/>
                  <a:pt x="172715" y="106636"/>
                  <a:pt x="152028" y="131490"/>
                </a:cubicBezTo>
                <a:cubicBezTo>
                  <a:pt x="131341" y="156344"/>
                  <a:pt x="119212" y="170557"/>
                  <a:pt x="115640" y="174129"/>
                </a:cubicBezTo>
                <a:cubicBezTo>
                  <a:pt x="110282" y="179487"/>
                  <a:pt x="104924" y="182166"/>
                  <a:pt x="99566" y="182166"/>
                </a:cubicBezTo>
                <a:cubicBezTo>
                  <a:pt x="94506" y="182166"/>
                  <a:pt x="89297" y="179487"/>
                  <a:pt x="83939" y="174129"/>
                </a:cubicBezTo>
                <a:cubicBezTo>
                  <a:pt x="80665" y="170855"/>
                  <a:pt x="68610" y="156791"/>
                  <a:pt x="47774" y="131936"/>
                </a:cubicBezTo>
                <a:cubicBezTo>
                  <a:pt x="26938" y="107082"/>
                  <a:pt x="16222" y="94357"/>
                  <a:pt x="15627" y="93762"/>
                </a:cubicBezTo>
                <a:cubicBezTo>
                  <a:pt x="5209" y="82749"/>
                  <a:pt x="0" y="70098"/>
                  <a:pt x="0" y="55811"/>
                </a:cubicBezTo>
                <a:cubicBezTo>
                  <a:pt x="0" y="40928"/>
                  <a:pt x="5358" y="28129"/>
                  <a:pt x="16074" y="17413"/>
                </a:cubicBezTo>
                <a:lnTo>
                  <a:pt x="17413" y="16074"/>
                </a:lnTo>
                <a:cubicBezTo>
                  <a:pt x="28129" y="5358"/>
                  <a:pt x="40928" y="0"/>
                  <a:pt x="55811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</a:t>
            </a:r>
          </a:p>
        </p:txBody>
      </p:sp>
      <p:sp>
        <p:nvSpPr>
          <p:cNvPr id="10" name="덧셈 기호 9"/>
          <p:cNvSpPr/>
          <p:nvPr/>
        </p:nvSpPr>
        <p:spPr>
          <a:xfrm>
            <a:off x="3854449" y="4260353"/>
            <a:ext cx="914400" cy="914400"/>
          </a:xfrm>
          <a:prstGeom prst="mathPlu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등호 11"/>
          <p:cNvSpPr/>
          <p:nvPr/>
        </p:nvSpPr>
        <p:spPr>
          <a:xfrm>
            <a:off x="7774429" y="4260353"/>
            <a:ext cx="914400" cy="914400"/>
          </a:xfrm>
          <a:prstGeom prst="mathEqua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보람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92" y="3488758"/>
            <a:ext cx="2554181" cy="13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보람\Desktop\h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5" y="4851824"/>
            <a:ext cx="2546428" cy="13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보람\Desktop\4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3463944"/>
            <a:ext cx="2557031" cy="273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보람\Desktop\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317" y="3488758"/>
            <a:ext cx="2640474" cy="27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41931" y="443674"/>
            <a:ext cx="89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hlinkClick r:id="rId6"/>
              </a:rPr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15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205</Words>
  <Application>Microsoft Office PowerPoint</Application>
  <PresentationFormat>사용자 지정</PresentationFormat>
  <Paragraphs>88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유보람</cp:lastModifiedBy>
  <cp:revision>19</cp:revision>
  <dcterms:created xsi:type="dcterms:W3CDTF">2017-09-25T12:46:06Z</dcterms:created>
  <dcterms:modified xsi:type="dcterms:W3CDTF">2018-03-10T04:31:57Z</dcterms:modified>
</cp:coreProperties>
</file>