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0" r:id="rId8"/>
    <p:sldId id="268" r:id="rId9"/>
    <p:sldId id="267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-77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8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52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98513" y="1074738"/>
            <a:ext cx="4267200" cy="426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39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92913" y="0"/>
            <a:ext cx="5399087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5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4543425"/>
            <a:ext cx="12192000" cy="2314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3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28650" y="425450"/>
            <a:ext cx="10934700" cy="6007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1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62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8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8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1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71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2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7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BBC1"/>
            </a:gs>
            <a:gs pos="54000">
              <a:srgbClr val="EDF0F9"/>
            </a:gs>
            <a:gs pos="100000">
              <a:srgbClr val="A7D0E5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65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14"/>
          <p:cNvSpPr/>
          <p:nvPr/>
        </p:nvSpPr>
        <p:spPr>
          <a:xfrm rot="2731398">
            <a:off x="3156697" y="583816"/>
            <a:ext cx="5995104" cy="5964884"/>
          </a:xfrm>
          <a:prstGeom prst="diamond">
            <a:avLst/>
          </a:prstGeom>
          <a:solidFill>
            <a:srgbClr val="EDF0F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499865" y="2995280"/>
            <a:ext cx="4233121" cy="11770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5400" b="1" spc="300" dirty="0" smtClean="0">
                <a:solidFill>
                  <a:srgbClr val="FF66CC"/>
                </a:solidFill>
                <a:latin typeface="나눔바른펜" pitchFamily="50" charset="-127"/>
                <a:ea typeface="나눔바른펜" pitchFamily="50" charset="-127"/>
                <a:cs typeface="Dry brush" panose="020B0604020202020204" pitchFamily="34" charset="-128"/>
              </a:rPr>
              <a:t>스마트 부츠</a:t>
            </a:r>
            <a:endParaRPr lang="id-ID" sz="5400" b="1" spc="300" dirty="0">
              <a:solidFill>
                <a:srgbClr val="FF66CC"/>
              </a:solidFill>
              <a:latin typeface="나눔바른펜" pitchFamily="50" charset="-127"/>
              <a:ea typeface="나눔바른펜" pitchFamily="50" charset="-127"/>
              <a:cs typeface="Dry brush" panose="020B0604020202020204" pitchFamily="34" charset="-128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810421" y="3860658"/>
            <a:ext cx="2687659" cy="4997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id-ID" dirty="0">
              <a:solidFill>
                <a:schemeClr val="bg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11" name="Half Frame 13"/>
          <p:cNvSpPr/>
          <p:nvPr/>
        </p:nvSpPr>
        <p:spPr>
          <a:xfrm>
            <a:off x="3994645" y="1432190"/>
            <a:ext cx="638969" cy="638969"/>
          </a:xfrm>
          <a:prstGeom prst="halfFram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3"/>
          <p:cNvSpPr/>
          <p:nvPr/>
        </p:nvSpPr>
        <p:spPr>
          <a:xfrm rot="10800000">
            <a:off x="7580570" y="5073586"/>
            <a:ext cx="638969" cy="638969"/>
          </a:xfrm>
          <a:prstGeom prst="halfFrame">
            <a:avLst/>
          </a:prstGeom>
          <a:solidFill>
            <a:srgbClr val="50A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7D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14"/>
          <p:cNvSpPr/>
          <p:nvPr/>
        </p:nvSpPr>
        <p:spPr>
          <a:xfrm rot="2731398">
            <a:off x="3129011" y="593976"/>
            <a:ext cx="5995104" cy="5964884"/>
          </a:xfrm>
          <a:prstGeom prst="diamond">
            <a:avLst/>
          </a:prstGeom>
          <a:solidFill>
            <a:srgbClr val="EDF0F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037746" y="3888690"/>
            <a:ext cx="4340411" cy="4732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 Heavy" panose="020F0502020204030203" pitchFamily="34" charset="0"/>
              </a:rPr>
              <a:t>시간 내주셔서 감사합니다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 Heavy" panose="020F0502020204030203" pitchFamily="34" charset="0"/>
              </a:rPr>
              <a:t>.</a:t>
            </a:r>
            <a:endParaRPr lang="id-ID" sz="2400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 Heavy" panose="020F0502020204030203" pitchFamily="34" charset="0"/>
            </a:endParaRPr>
          </a:p>
        </p:txBody>
      </p:sp>
      <p:sp>
        <p:nvSpPr>
          <p:cNvPr id="7" name="Half Frame 13"/>
          <p:cNvSpPr/>
          <p:nvPr/>
        </p:nvSpPr>
        <p:spPr>
          <a:xfrm>
            <a:off x="4014936" y="1437354"/>
            <a:ext cx="638969" cy="638969"/>
          </a:xfrm>
          <a:prstGeom prst="halfFrame">
            <a:avLst/>
          </a:prstGeom>
          <a:solidFill>
            <a:srgbClr val="A9D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A7F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602039" y="2788329"/>
            <a:ext cx="3724361" cy="11770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7000" b="1" spc="300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THANKS</a:t>
            </a:r>
            <a:endParaRPr lang="id-ID" sz="7000" b="1" spc="300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8" name="Half Frame 13"/>
          <p:cNvSpPr/>
          <p:nvPr/>
        </p:nvSpPr>
        <p:spPr>
          <a:xfrm rot="10800000">
            <a:off x="7595603" y="5065697"/>
            <a:ext cx="638969" cy="638969"/>
          </a:xfrm>
          <a:prstGeom prst="halfFrame">
            <a:avLst/>
          </a:prstGeom>
          <a:solidFill>
            <a:srgbClr val="EFC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7D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3 MD무이 남성구두 남성화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399" y="1906730"/>
            <a:ext cx="3188517" cy="3188517"/>
          </a:xfrm>
          <a:prstGeom prst="rect">
            <a:avLst/>
          </a:prstGeom>
          <a:noFill/>
          <a:effectLst/>
        </p:spPr>
      </p:pic>
      <p:sp>
        <p:nvSpPr>
          <p:cNvPr id="8" name="Rectangle 7"/>
          <p:cNvSpPr/>
          <p:nvPr/>
        </p:nvSpPr>
        <p:spPr>
          <a:xfrm>
            <a:off x="4284488" y="4405819"/>
            <a:ext cx="1378857" cy="1378857"/>
          </a:xfrm>
          <a:prstGeom prst="rect">
            <a:avLst/>
          </a:prstGeom>
          <a:solidFill>
            <a:srgbClr val="EFC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0775" y="1024575"/>
            <a:ext cx="1378857" cy="1378857"/>
          </a:xfrm>
          <a:prstGeom prst="rect">
            <a:avLst/>
          </a:prstGeom>
          <a:solidFill>
            <a:srgbClr val="A7D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669592" y="2233749"/>
            <a:ext cx="3394118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8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About </a:t>
            </a:r>
            <a:r>
              <a:rPr lang="en-US" sz="48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it</a:t>
            </a:r>
            <a:endParaRPr lang="id-ID" sz="48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0" name="Half Frame 13"/>
          <p:cNvSpPr/>
          <p:nvPr/>
        </p:nvSpPr>
        <p:spPr>
          <a:xfrm>
            <a:off x="6433877" y="1957475"/>
            <a:ext cx="470301" cy="470301"/>
          </a:xfrm>
          <a:prstGeom prst="halfFram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9592" y="3128546"/>
            <a:ext cx="52929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신발 안쪽에 발열 장치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아두이노에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발열 센서를 연결하여 발을 보호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모션을 통한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on/off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제어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어플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을 통한 온도조절 및 기타기능 제어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충전식으로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사용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0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035429" y="1979857"/>
            <a:ext cx="312451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id-ID" sz="4400" b="1" dirty="0">
              <a:solidFill>
                <a:srgbClr val="FF66CC"/>
              </a:solidFill>
              <a:latin typeface="Sofia" pitchFamily="50" charset="0"/>
              <a:ea typeface="Dry brush" panose="020B0604020202020204" pitchFamily="34" charset="-128"/>
              <a:cs typeface="Dry brush" panose="020B0604020202020204" pitchFamily="34" charset="-128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5831401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6200000">
            <a:off x="892660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35429" y="1589188"/>
            <a:ext cx="3394118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발열 패드</a:t>
            </a:r>
            <a:endParaRPr lang="id-ID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1231677" y="3071992"/>
            <a:ext cx="5102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이 센서를 신발 천안에 넣어서 온도를 공급</a:t>
            </a:r>
            <a:endParaRPr lang="id-ID" altLang="ko-KR" sz="24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</p:txBody>
      </p:sp>
      <p:pic>
        <p:nvPicPr>
          <p:cNvPr id="1027" name="Picture 3" descr="C:\Users\보람\Desktop\그림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728" y="1690305"/>
            <a:ext cx="4610295" cy="34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035429" y="1979857"/>
            <a:ext cx="312451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id-ID" sz="4400" b="1" dirty="0">
              <a:solidFill>
                <a:srgbClr val="FF66CC"/>
              </a:solidFill>
              <a:latin typeface="Sofia" pitchFamily="50" charset="0"/>
              <a:ea typeface="Dry brush" panose="020B0604020202020204" pitchFamily="34" charset="-128"/>
              <a:cs typeface="Dry brush" panose="020B0604020202020204" pitchFamily="34" charset="-128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5831401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6200000">
            <a:off x="892660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45063" y="1612354"/>
            <a:ext cx="510524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온도센서</a:t>
            </a:r>
            <a:r>
              <a:rPr lang="en-US" altLang="ko-KR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(</a:t>
            </a:r>
            <a:r>
              <a:rPr lang="ko-KR" altLang="en-US" sz="4400" b="1" dirty="0" err="1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아두이노</a:t>
            </a: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 </a:t>
            </a:r>
            <a:r>
              <a:rPr lang="en-US" altLang="ko-KR" sz="4400" b="1" dirty="0" err="1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tmp</a:t>
            </a:r>
            <a:r>
              <a:rPr lang="en-US" altLang="ko-KR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)</a:t>
            </a:r>
            <a:endParaRPr lang="id-ID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1588864" y="3071992"/>
            <a:ext cx="51026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온도 조절을 위해 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아두이노에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연결</a:t>
            </a:r>
            <a:endParaRPr lang="id-ID" altLang="ko-KR" sz="28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</p:txBody>
      </p:sp>
      <p:pic>
        <p:nvPicPr>
          <p:cNvPr id="2" name="그림 개체 틀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1" r="27891"/>
          <a:stretch>
            <a:fillRect/>
          </a:stretch>
        </p:blipFill>
        <p:spPr>
          <a:xfrm>
            <a:off x="7428037" y="1704293"/>
            <a:ext cx="3342539" cy="3806894"/>
          </a:xfrm>
          <a:noFill/>
        </p:spPr>
      </p:pic>
    </p:spTree>
    <p:extLst>
      <p:ext uri="{BB962C8B-B14F-4D97-AF65-F5344CB8AC3E}">
        <p14:creationId xmlns:p14="http://schemas.microsoft.com/office/powerpoint/2010/main" val="1404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035429" y="1979857"/>
            <a:ext cx="312451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id-ID" sz="4400" b="1" dirty="0">
              <a:solidFill>
                <a:srgbClr val="FF66CC"/>
              </a:solidFill>
              <a:latin typeface="Sofia" pitchFamily="50" charset="0"/>
              <a:ea typeface="Dry brush" panose="020B0604020202020204" pitchFamily="34" charset="-128"/>
              <a:cs typeface="Dry brush" panose="020B0604020202020204" pitchFamily="34" charset="-128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5831401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6200000">
            <a:off x="892660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45063" y="1612354"/>
            <a:ext cx="510524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          </a:t>
            </a:r>
            <a:r>
              <a:rPr lang="ko-KR" altLang="en-US" sz="4400" b="1" dirty="0" err="1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모스펫</a:t>
            </a:r>
            <a:endParaRPr lang="id-ID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915599" y="2766100"/>
            <a:ext cx="53970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아두이노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에선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간단히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high low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로 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스위칭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역할을 한다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한 모듈로 최대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4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개의 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스위칭을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할수있다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.</a:t>
            </a:r>
            <a:endParaRPr lang="id-ID" altLang="ko-KR" sz="28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</p:txBody>
      </p:sp>
      <p:pic>
        <p:nvPicPr>
          <p:cNvPr id="5122" name="Picture 2" descr="C:\Users\보람\Desktop\1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665" y="1858480"/>
            <a:ext cx="3765719" cy="369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5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330">
              <a:srgbClr val="ECE1E9"/>
            </a:gs>
            <a:gs pos="18306">
              <a:srgbClr val="EACDD4"/>
            </a:gs>
            <a:gs pos="0">
              <a:srgbClr val="E8BBC1"/>
            </a:gs>
            <a:gs pos="54000">
              <a:srgbClr val="EDF0F9"/>
            </a:gs>
            <a:gs pos="100000">
              <a:srgbClr val="A7D0E5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51268" y="3011029"/>
            <a:ext cx="226503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회로도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420206" y="751525"/>
            <a:ext cx="5618007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연결방법</a:t>
            </a:r>
            <a:endParaRPr lang="id-ID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6" name="Half Frame 13"/>
          <p:cNvSpPr/>
          <p:nvPr/>
        </p:nvSpPr>
        <p:spPr>
          <a:xfrm>
            <a:off x="4076499" y="628340"/>
            <a:ext cx="470301" cy="470301"/>
          </a:xfrm>
          <a:prstGeom prst="halfFram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60"/>
          <p:cNvSpPr/>
          <p:nvPr/>
        </p:nvSpPr>
        <p:spPr>
          <a:xfrm>
            <a:off x="5807771" y="2438050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0"/>
          <p:cNvSpPr/>
          <p:nvPr/>
        </p:nvSpPr>
        <p:spPr>
          <a:xfrm>
            <a:off x="5407857" y="2981613"/>
            <a:ext cx="12926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소스코드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20" name="Rectangle 10"/>
          <p:cNvSpPr/>
          <p:nvPr/>
        </p:nvSpPr>
        <p:spPr>
          <a:xfrm>
            <a:off x="9278242" y="2981613"/>
            <a:ext cx="12926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온도 값 출력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22" name="Freeform 60"/>
          <p:cNvSpPr/>
          <p:nvPr/>
        </p:nvSpPr>
        <p:spPr>
          <a:xfrm>
            <a:off x="1990790" y="2438654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60"/>
          <p:cNvSpPr/>
          <p:nvPr/>
        </p:nvSpPr>
        <p:spPr>
          <a:xfrm>
            <a:off x="9731561" y="2438049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10" name="덧셈 기호 9"/>
          <p:cNvSpPr/>
          <p:nvPr/>
        </p:nvSpPr>
        <p:spPr>
          <a:xfrm>
            <a:off x="3619299" y="4026877"/>
            <a:ext cx="914400" cy="914400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등호 11"/>
          <p:cNvSpPr/>
          <p:nvPr/>
        </p:nvSpPr>
        <p:spPr>
          <a:xfrm>
            <a:off x="7781193" y="3965330"/>
            <a:ext cx="914400" cy="914400"/>
          </a:xfrm>
          <a:prstGeom prst="mathEqua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48" name="Picture 4" descr="https://blogfiles.pstatic.net/20151231_192/roboholic84_1451542871970YCxEh_JPEG/ghlfhe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2" y="3421555"/>
            <a:ext cx="2698614" cy="29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보람\Desktop\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71" y="3428999"/>
            <a:ext cx="2719658" cy="293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보람\Desktop\w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53" y="3438108"/>
            <a:ext cx="2770002" cy="29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postfiles.pstatic.net/20151231_154/roboholic84_14515441439261HOPC_JPEG/%A4%B5%A4%B5%A4%B5%A4%B5.jpg?type=w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69" y="2972848"/>
            <a:ext cx="3295841" cy="35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8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330">
              <a:srgbClr val="ECE1E9"/>
            </a:gs>
            <a:gs pos="18306">
              <a:srgbClr val="EACDD4"/>
            </a:gs>
            <a:gs pos="0">
              <a:srgbClr val="E8BBC1"/>
            </a:gs>
            <a:gs pos="54000">
              <a:srgbClr val="EDF0F9"/>
            </a:gs>
            <a:gs pos="100000">
              <a:srgbClr val="A7D0E5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51268" y="3011029"/>
            <a:ext cx="226503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온도센서와 </a:t>
            </a:r>
            <a:r>
              <a:rPr lang="ko-KR" altLang="en-US" sz="1300" b="1" dirty="0" err="1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아두이노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 연결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420206" y="751525"/>
            <a:ext cx="5618007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온도센서 연결방법</a:t>
            </a:r>
            <a:endParaRPr lang="id-ID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6" name="Half Frame 13"/>
          <p:cNvSpPr/>
          <p:nvPr/>
        </p:nvSpPr>
        <p:spPr>
          <a:xfrm>
            <a:off x="4076499" y="628340"/>
            <a:ext cx="470301" cy="470301"/>
          </a:xfrm>
          <a:prstGeom prst="halfFram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60"/>
          <p:cNvSpPr/>
          <p:nvPr/>
        </p:nvSpPr>
        <p:spPr>
          <a:xfrm>
            <a:off x="5807771" y="2438050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0"/>
          <p:cNvSpPr/>
          <p:nvPr/>
        </p:nvSpPr>
        <p:spPr>
          <a:xfrm>
            <a:off x="5407857" y="2981613"/>
            <a:ext cx="12926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소스코드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20" name="Rectangle 10"/>
          <p:cNvSpPr/>
          <p:nvPr/>
        </p:nvSpPr>
        <p:spPr>
          <a:xfrm>
            <a:off x="9278242" y="2981613"/>
            <a:ext cx="12926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온도 값 출력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2" y="3429000"/>
            <a:ext cx="2470320" cy="227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reeform 60"/>
          <p:cNvSpPr/>
          <p:nvPr/>
        </p:nvSpPr>
        <p:spPr>
          <a:xfrm>
            <a:off x="1990790" y="2438654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60"/>
          <p:cNvSpPr/>
          <p:nvPr/>
        </p:nvSpPr>
        <p:spPr>
          <a:xfrm>
            <a:off x="9731561" y="2438049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0776" y="3303417"/>
            <a:ext cx="467647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/>
              <a:t>int</a:t>
            </a:r>
            <a:r>
              <a:rPr lang="en-US" altLang="ko-KR" sz="800" dirty="0"/>
              <a:t> </a:t>
            </a:r>
            <a:r>
              <a:rPr lang="en-US" altLang="ko-KR" sz="800" dirty="0" err="1"/>
              <a:t>sensorPin</a:t>
            </a:r>
            <a:r>
              <a:rPr lang="en-US" altLang="ko-KR" sz="800" dirty="0"/>
              <a:t> = 0</a:t>
            </a:r>
            <a:r>
              <a:rPr lang="en-US" altLang="ko-KR" sz="800" dirty="0" smtClean="0"/>
              <a:t>; </a:t>
            </a:r>
            <a:r>
              <a:rPr lang="en-US" altLang="ko-KR" sz="800" dirty="0"/>
              <a:t> </a:t>
            </a:r>
          </a:p>
          <a:p>
            <a:r>
              <a:rPr lang="en-US" altLang="ko-KR" sz="800" dirty="0"/>
              <a:t>void setup()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  </a:t>
            </a:r>
            <a:r>
              <a:rPr lang="en-US" altLang="ko-KR" sz="800" dirty="0" err="1"/>
              <a:t>Serial.begin</a:t>
            </a:r>
            <a:r>
              <a:rPr lang="en-US" altLang="ko-KR" sz="800" dirty="0"/>
              <a:t>(9600);  </a:t>
            </a:r>
            <a:r>
              <a:rPr lang="en-US" altLang="ko-KR" sz="800" dirty="0" smtClean="0"/>
              <a:t>}</a:t>
            </a:r>
            <a:endParaRPr lang="en-US" altLang="ko-KR" sz="800" dirty="0"/>
          </a:p>
          <a:p>
            <a:r>
              <a:rPr lang="en-US" altLang="ko-KR" sz="800" dirty="0"/>
              <a:t> </a:t>
            </a:r>
          </a:p>
          <a:p>
            <a:r>
              <a:rPr lang="en-US" altLang="ko-KR" sz="800" dirty="0"/>
              <a:t>void loop()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  </a:t>
            </a:r>
            <a:r>
              <a:rPr lang="en-US" altLang="ko-KR" sz="800" dirty="0" err="1"/>
              <a:t>int</a:t>
            </a:r>
            <a:r>
              <a:rPr lang="en-US" altLang="ko-KR" sz="800" dirty="0"/>
              <a:t> reading = </a:t>
            </a:r>
            <a:r>
              <a:rPr lang="en-US" altLang="ko-KR" sz="800" dirty="0" err="1"/>
              <a:t>analogRead</a:t>
            </a:r>
            <a:r>
              <a:rPr lang="en-US" altLang="ko-KR" sz="800" dirty="0"/>
              <a:t>(</a:t>
            </a:r>
            <a:r>
              <a:rPr lang="en-US" altLang="ko-KR" sz="800" dirty="0" err="1"/>
              <a:t>sensorPin</a:t>
            </a:r>
            <a:r>
              <a:rPr lang="en-US" altLang="ko-KR" sz="800" dirty="0"/>
              <a:t>);  </a:t>
            </a:r>
          </a:p>
          <a:p>
            <a:r>
              <a:rPr lang="en-US" altLang="ko-KR" sz="800" dirty="0"/>
              <a:t> float voltage = reading * 5.0;</a:t>
            </a:r>
          </a:p>
          <a:p>
            <a:r>
              <a:rPr lang="en-US" altLang="ko-KR" sz="800" dirty="0"/>
              <a:t> voltage /= 1024.0; </a:t>
            </a:r>
          </a:p>
          <a:p>
            <a:r>
              <a:rPr lang="en-US" altLang="ko-KR" sz="800" dirty="0"/>
              <a:t>  </a:t>
            </a:r>
            <a:r>
              <a:rPr lang="en-US" altLang="ko-KR" sz="800" dirty="0" err="1"/>
              <a:t>Serial.print</a:t>
            </a:r>
            <a:r>
              <a:rPr lang="en-US" altLang="ko-KR" sz="800" dirty="0"/>
              <a:t>(voltage); </a:t>
            </a:r>
            <a:r>
              <a:rPr lang="en-US" altLang="ko-KR" sz="800" dirty="0" err="1"/>
              <a:t>Serial.println</a:t>
            </a:r>
            <a:r>
              <a:rPr lang="en-US" altLang="ko-KR" sz="800" dirty="0"/>
              <a:t>(" volts");</a:t>
            </a:r>
          </a:p>
          <a:p>
            <a:r>
              <a:rPr lang="en-US" altLang="ko-KR" sz="800" dirty="0"/>
              <a:t> </a:t>
            </a:r>
          </a:p>
          <a:p>
            <a:r>
              <a:rPr lang="en-US" altLang="ko-KR" sz="800" dirty="0"/>
              <a:t>  float </a:t>
            </a:r>
            <a:r>
              <a:rPr lang="en-US" altLang="ko-KR" sz="800" dirty="0" err="1"/>
              <a:t>temperatureC</a:t>
            </a:r>
            <a:r>
              <a:rPr lang="en-US" altLang="ko-KR" sz="800" dirty="0"/>
              <a:t> = (voltage - 0.5) * 100 ;</a:t>
            </a:r>
          </a:p>
          <a:p>
            <a:r>
              <a:rPr lang="en-US" altLang="ko-KR" sz="800" dirty="0"/>
              <a:t> </a:t>
            </a:r>
            <a:r>
              <a:rPr lang="en-US" altLang="ko-KR" sz="800" dirty="0" err="1"/>
              <a:t>Serial.print</a:t>
            </a:r>
            <a:r>
              <a:rPr lang="en-US" altLang="ko-KR" sz="800" dirty="0"/>
              <a:t>(</a:t>
            </a:r>
            <a:r>
              <a:rPr lang="en-US" altLang="ko-KR" sz="800" dirty="0" err="1"/>
              <a:t>temperatureC</a:t>
            </a:r>
            <a:r>
              <a:rPr lang="en-US" altLang="ko-KR" sz="800" dirty="0"/>
              <a:t>); </a:t>
            </a:r>
            <a:r>
              <a:rPr lang="en-US" altLang="ko-KR" sz="800" dirty="0" err="1"/>
              <a:t>Serial.println</a:t>
            </a:r>
            <a:r>
              <a:rPr lang="en-US" altLang="ko-KR" sz="800" dirty="0"/>
              <a:t>(" degrees C");</a:t>
            </a:r>
          </a:p>
          <a:p>
            <a:r>
              <a:rPr lang="en-US" altLang="ko-KR" sz="800" dirty="0"/>
              <a:t> </a:t>
            </a:r>
          </a:p>
          <a:p>
            <a:r>
              <a:rPr lang="en-US" altLang="ko-KR" sz="800" dirty="0"/>
              <a:t> float </a:t>
            </a:r>
            <a:r>
              <a:rPr lang="en-US" altLang="ko-KR" sz="800" dirty="0" err="1"/>
              <a:t>temperatureF</a:t>
            </a:r>
            <a:r>
              <a:rPr lang="en-US" altLang="ko-KR" sz="800" dirty="0"/>
              <a:t> = (</a:t>
            </a:r>
            <a:r>
              <a:rPr lang="en-US" altLang="ko-KR" sz="800" dirty="0" err="1"/>
              <a:t>temperatureC</a:t>
            </a:r>
            <a:r>
              <a:rPr lang="en-US" altLang="ko-KR" sz="800" dirty="0"/>
              <a:t> * 9.0 / 5.0) + 32.0;</a:t>
            </a:r>
          </a:p>
          <a:p>
            <a:r>
              <a:rPr lang="en-US" altLang="ko-KR" sz="800" dirty="0"/>
              <a:t> </a:t>
            </a:r>
            <a:r>
              <a:rPr lang="en-US" altLang="ko-KR" sz="800" dirty="0" err="1"/>
              <a:t>Serial.print</a:t>
            </a:r>
            <a:r>
              <a:rPr lang="en-US" altLang="ko-KR" sz="800" dirty="0"/>
              <a:t>(</a:t>
            </a:r>
            <a:r>
              <a:rPr lang="en-US" altLang="ko-KR" sz="800" dirty="0" err="1"/>
              <a:t>temperatureF</a:t>
            </a:r>
            <a:r>
              <a:rPr lang="en-US" altLang="ko-KR" sz="800" dirty="0"/>
              <a:t>); </a:t>
            </a:r>
            <a:r>
              <a:rPr lang="en-US" altLang="ko-KR" sz="800" dirty="0" err="1"/>
              <a:t>Serial.println</a:t>
            </a:r>
            <a:r>
              <a:rPr lang="en-US" altLang="ko-KR" sz="800" dirty="0"/>
              <a:t>(" degrees F");</a:t>
            </a:r>
          </a:p>
          <a:p>
            <a:r>
              <a:rPr lang="en-US" altLang="ko-KR" sz="800" dirty="0"/>
              <a:t> </a:t>
            </a:r>
          </a:p>
          <a:p>
            <a:r>
              <a:rPr lang="en-US" altLang="ko-KR" sz="800" dirty="0"/>
              <a:t> delay(1000);   </a:t>
            </a:r>
            <a:r>
              <a:rPr lang="en-US" altLang="ko-KR" sz="800" dirty="0" smtClean="0"/>
              <a:t>}</a:t>
            </a:r>
            <a:endParaRPr lang="en-US" altLang="ko-KR" sz="800" dirty="0"/>
          </a:p>
          <a:p>
            <a:endParaRPr lang="ko-KR" altLang="en-US" sz="1200" dirty="0"/>
          </a:p>
        </p:txBody>
      </p:sp>
      <p:sp>
        <p:nvSpPr>
          <p:cNvPr id="10" name="덧셈 기호 9"/>
          <p:cNvSpPr/>
          <p:nvPr/>
        </p:nvSpPr>
        <p:spPr>
          <a:xfrm>
            <a:off x="3619299" y="4026877"/>
            <a:ext cx="914400" cy="914400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등호 11"/>
          <p:cNvSpPr/>
          <p:nvPr/>
        </p:nvSpPr>
        <p:spPr>
          <a:xfrm>
            <a:off x="7781193" y="3965330"/>
            <a:ext cx="914400" cy="914400"/>
          </a:xfrm>
          <a:prstGeom prst="mathEqua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8" name="Picture 6" descr="http://cfile1.uf.tistory.com/image/996A543359DED8D615504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256" y="3429001"/>
            <a:ext cx="2525782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4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035429" y="1979857"/>
            <a:ext cx="312451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id-ID" sz="4400" b="1" dirty="0">
              <a:solidFill>
                <a:srgbClr val="FF66CC"/>
              </a:solidFill>
              <a:latin typeface="Sofia" pitchFamily="50" charset="0"/>
              <a:ea typeface="Dry brush" panose="020B0604020202020204" pitchFamily="34" charset="-128"/>
              <a:cs typeface="Dry brush" panose="020B0604020202020204" pitchFamily="34" charset="-128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5831401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6200000">
            <a:off x="892660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44115" y="1667370"/>
            <a:ext cx="510524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36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TP4056 </a:t>
            </a:r>
            <a:r>
              <a:rPr lang="ko-KR" altLang="en-US" sz="3600" b="1" dirty="0" err="1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리튬폴리머</a:t>
            </a:r>
            <a:r>
              <a:rPr lang="ko-KR" altLang="en-US" sz="36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 충전모듈</a:t>
            </a:r>
            <a:endParaRPr lang="id-ID" altLang="ko-KR" sz="36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1046368" y="3115392"/>
            <a:ext cx="510263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아두이노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충전시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필요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충전연결법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:https://blog.naver.com/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evnngsky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/220019692610</a:t>
            </a:r>
            <a:endParaRPr lang="id-ID" altLang="ko-KR" sz="14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</p:txBody>
      </p:sp>
      <p:pic>
        <p:nvPicPr>
          <p:cNvPr id="9220" name="Picture 4" descr="https://postfiles.pstatic.net/20160831_130/roboholic84_1472616608764dokV7_JPEG/1471929433785l0.jpg?type=w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613" y="1856562"/>
            <a:ext cx="3889375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035429" y="1979857"/>
            <a:ext cx="312451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id-ID" sz="4400" b="1" dirty="0">
              <a:solidFill>
                <a:srgbClr val="FF66CC"/>
              </a:solidFill>
              <a:latin typeface="Sofia" pitchFamily="50" charset="0"/>
              <a:ea typeface="Dry brush" panose="020B0604020202020204" pitchFamily="34" charset="-128"/>
              <a:cs typeface="Dry brush" panose="020B0604020202020204" pitchFamily="34" charset="-128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5831401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6200000">
            <a:off x="892660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57338" y="1583779"/>
            <a:ext cx="3737406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4400" b="1" dirty="0" smtClean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??</a:t>
            </a: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충격감지 센서</a:t>
            </a:r>
            <a:r>
              <a:rPr lang="en-US" altLang="ko-KR" sz="4400" b="1" dirty="0" smtClean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??</a:t>
            </a:r>
            <a:endParaRPr lang="id-ID" sz="4400" b="1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1231677" y="3071992"/>
            <a:ext cx="5102634" cy="1149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신발 앞쪽에 부착하여 모션 충격을 통해 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                  On/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off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제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어</a:t>
            </a:r>
            <a:endParaRPr lang="id-ID" altLang="ko-KR" sz="24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</p:txBody>
      </p:sp>
      <p:sp>
        <p:nvSpPr>
          <p:cNvPr id="9" name="Half Frame 12"/>
          <p:cNvSpPr/>
          <p:nvPr/>
        </p:nvSpPr>
        <p:spPr>
          <a:xfrm rot="16200000">
            <a:off x="6531460" y="5732208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0"/>
          <p:cNvSpPr/>
          <p:nvPr/>
        </p:nvSpPr>
        <p:spPr>
          <a:xfrm rot="10800000">
            <a:off x="11013001" y="5703633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5" name="Half Frame 10"/>
          <p:cNvSpPr/>
          <p:nvPr/>
        </p:nvSpPr>
        <p:spPr>
          <a:xfrm rot="10800000">
            <a:off x="5831400" y="602799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7" name="Half Frame 10"/>
          <p:cNvSpPr/>
          <p:nvPr/>
        </p:nvSpPr>
        <p:spPr>
          <a:xfrm rot="10800000">
            <a:off x="11013001" y="624353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8" name="Half Frame 10"/>
          <p:cNvSpPr/>
          <p:nvPr/>
        </p:nvSpPr>
        <p:spPr>
          <a:xfrm rot="10800000">
            <a:off x="892660" y="561632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9" name="Half Frame 10"/>
          <p:cNvSpPr/>
          <p:nvPr/>
        </p:nvSpPr>
        <p:spPr>
          <a:xfrm rot="10800000">
            <a:off x="6531460" y="624353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2375" y="1555894"/>
            <a:ext cx="3186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어</a:t>
            </a:r>
            <a:r>
              <a:rPr lang="ko-KR" altLang="en-US" sz="4400" b="1" dirty="0" err="1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플</a:t>
            </a:r>
            <a:endParaRPr lang="id-ID" altLang="ko-KR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46222" y="3051025"/>
            <a:ext cx="3838418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온도조절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,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기타 기능 </a:t>
            </a:r>
            <a:endParaRPr lang="id-ID" altLang="ko-KR" sz="24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116</Words>
  <Application>Microsoft Office PowerPoint</Application>
  <PresentationFormat>사용자 지정</PresentationFormat>
  <Paragraphs>56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유보람</cp:lastModifiedBy>
  <cp:revision>11</cp:revision>
  <dcterms:created xsi:type="dcterms:W3CDTF">2017-09-25T12:46:06Z</dcterms:created>
  <dcterms:modified xsi:type="dcterms:W3CDTF">2018-03-09T18:45:10Z</dcterms:modified>
</cp:coreProperties>
</file>