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3" r:id="rId4"/>
    <p:sldId id="257" r:id="rId5"/>
    <p:sldId id="258" r:id="rId6"/>
    <p:sldId id="264" r:id="rId7"/>
    <p:sldId id="266" r:id="rId8"/>
    <p:sldId id="267" r:id="rId9"/>
    <p:sldId id="273" r:id="rId10"/>
    <p:sldId id="276" r:id="rId11"/>
    <p:sldId id="27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EB5"/>
    <a:srgbClr val="765083"/>
    <a:srgbClr val="F76398"/>
    <a:srgbClr val="FF71B5"/>
    <a:srgbClr val="755F5C"/>
    <a:srgbClr val="916158"/>
    <a:srgbClr val="AF8A62"/>
    <a:srgbClr val="966258"/>
    <a:srgbClr val="329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7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8358-1254-45A7-89FD-DE79F1EBB50D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4B66-B7A0-4064-AF35-243123374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4166505" y="501007"/>
            <a:ext cx="3858988" cy="5238486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A78393-8C63-4AA8-8DB6-F0C1BAB4F76F}"/>
              </a:ext>
            </a:extLst>
          </p:cNvPr>
          <p:cNvCxnSpPr>
            <a:cxnSpLocks/>
          </p:cNvCxnSpPr>
          <p:nvPr userDrawn="1"/>
        </p:nvCxnSpPr>
        <p:spPr>
          <a:xfrm>
            <a:off x="6426200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9A62176-064F-4E41-AA40-0ECCA8DDF6A9}"/>
              </a:ext>
            </a:extLst>
          </p:cNvPr>
          <p:cNvCxnSpPr>
            <a:cxnSpLocks/>
          </p:cNvCxnSpPr>
          <p:nvPr userDrawn="1"/>
        </p:nvCxnSpPr>
        <p:spPr>
          <a:xfrm>
            <a:off x="4564291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64291" y="1495573"/>
            <a:ext cx="3063417" cy="2887102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MEMORIES </a:t>
            </a:r>
            <a:br>
              <a:rPr lang="en-US" altLang="ko-KR" dirty="0"/>
            </a:br>
            <a:r>
              <a:rPr lang="en-US" altLang="ko-KR" dirty="0"/>
              <a:t>DO NOT </a:t>
            </a:r>
            <a:br>
              <a:rPr lang="en-US" altLang="ko-KR" dirty="0"/>
            </a:b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64291" y="4491137"/>
            <a:ext cx="3063417" cy="394229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FREE PPT TEMPLATE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291" y="6225580"/>
            <a:ext cx="3063418" cy="30175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88BE4B-FB0A-4814-87BB-C42255BC764C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485316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CD03B2-D523-40F7-801B-34AE16FFD78B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895884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327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-93132" y="2388576"/>
            <a:ext cx="4902200" cy="2080847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437" y="2973610"/>
            <a:ext cx="3063417" cy="390136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19733" y="1853793"/>
            <a:ext cx="2472266" cy="3150414"/>
          </a:xfrm>
        </p:spPr>
        <p:txBody>
          <a:bodyPr anchor="ctr">
            <a:normAutofit/>
          </a:bodyPr>
          <a:lstStyle>
            <a:lvl1pPr marL="285750" indent="-28575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/>
              <a:t>Art</a:t>
            </a:r>
          </a:p>
          <a:p>
            <a:r>
              <a:rPr lang="en-US" altLang="ko-KR" dirty="0"/>
              <a:t>Style</a:t>
            </a:r>
          </a:p>
          <a:p>
            <a:r>
              <a:rPr lang="en-US" altLang="ko-KR" dirty="0"/>
              <a:t>Inspiration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436" y="3480841"/>
            <a:ext cx="3063418" cy="301756"/>
          </a:xfrm>
        </p:spPr>
        <p:txBody>
          <a:bodyPr/>
          <a:lstStyle>
            <a:lvl1pPr marL="0" indent="0" algn="dist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CD03B2-D523-40F7-801B-34AE16FFD78B}"/>
              </a:ext>
            </a:extLst>
          </p:cNvPr>
          <p:cNvCxnSpPr>
            <a:cxnSpLocks/>
            <a:stCxn id="11" idx="3"/>
            <a:endCxn id="3" idx="1"/>
          </p:cNvCxnSpPr>
          <p:nvPr userDrawn="1"/>
        </p:nvCxnSpPr>
        <p:spPr>
          <a:xfrm>
            <a:off x="4809068" y="3429000"/>
            <a:ext cx="4910665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0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3" y="431873"/>
            <a:ext cx="5459134" cy="511062"/>
          </a:xfr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4777" y="2400301"/>
            <a:ext cx="3785136" cy="2150532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974" y="1081908"/>
            <a:ext cx="2999582" cy="323982"/>
          </a:xfrm>
          <a:noFill/>
        </p:spPr>
        <p:txBody>
          <a:bodyPr lIns="0" tIns="0" rIns="0" bIns="0"/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671" y="6461578"/>
            <a:ext cx="406242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13E5F3-43E4-4991-AB13-168EA5721460}"/>
              </a:ext>
            </a:extLst>
          </p:cNvPr>
          <p:cNvCxnSpPr>
            <a:cxnSpLocks/>
          </p:cNvCxnSpPr>
          <p:nvPr userDrawn="1"/>
        </p:nvCxnSpPr>
        <p:spPr>
          <a:xfrm>
            <a:off x="1208088" y="188913"/>
            <a:ext cx="0" cy="6480175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F702472-425D-4C3F-9D43-E7073782F9C3}"/>
              </a:ext>
            </a:extLst>
          </p:cNvPr>
          <p:cNvSpPr/>
          <p:nvPr userDrawn="1"/>
        </p:nvSpPr>
        <p:spPr>
          <a:xfrm>
            <a:off x="1161264" y="3382433"/>
            <a:ext cx="93134" cy="93134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353F1C-6A88-4333-8FCD-E39581304F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0DEC780-904F-45B7-ABCC-53EDA5193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88913"/>
            <a:ext cx="1208088" cy="1394354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ko-KR" altLang="en-US" sz="800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altLang="ko-KR" dirty="0"/>
              <a:t>MEMORIES</a:t>
            </a:r>
          </a:p>
          <a:p>
            <a:pPr lvl="0" algn="ctr"/>
            <a:r>
              <a:rPr lang="en-US" altLang="ko-KR" dirty="0"/>
              <a:t>DO NOT</a:t>
            </a:r>
          </a:p>
          <a:p>
            <a:pPr lvl="0" algn="ctr"/>
            <a:r>
              <a:rPr lang="en-US" altLang="ko-KR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666577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5" userDrawn="1">
          <p15:clr>
            <a:srgbClr val="FBAE40"/>
          </p15:clr>
        </p15:guide>
        <p15:guide id="4" pos="1935" userDrawn="1">
          <p15:clr>
            <a:srgbClr val="FBAE40"/>
          </p15:clr>
        </p15:guide>
        <p15:guide id="5" pos="121" userDrawn="1">
          <p15:clr>
            <a:srgbClr val="FBAE40"/>
          </p15:clr>
        </p15:guide>
        <p15:guide id="6" pos="7559" userDrawn="1">
          <p15:clr>
            <a:srgbClr val="FBAE40"/>
          </p15:clr>
        </p15:guide>
        <p15:guide id="7" orient="horz" pos="119" userDrawn="1">
          <p15:clr>
            <a:srgbClr val="FBAE40"/>
          </p15:clr>
        </p15:guide>
        <p15:guide id="8" orient="horz" pos="42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494512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8000">
                <a:srgbClr val="784F84"/>
              </a:gs>
              <a:gs pos="0">
                <a:srgbClr val="F76398">
                  <a:lumMod val="64000"/>
                  <a:lumOff val="36000"/>
                </a:srgbClr>
              </a:gs>
              <a:gs pos="15000">
                <a:srgbClr val="F7639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1339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80D59-8DBB-4702-B184-07DE046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75"/>
            <a:ext cx="10515600" cy="51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7040C-4277-4290-81E4-40F49286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6232"/>
            <a:ext cx="2983029" cy="359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3AAFA-6A83-48FE-8039-508A9FD2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9295" y="6388034"/>
            <a:ext cx="11811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D09E-1386-4024-8256-C8485A6C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1533" y="6388034"/>
            <a:ext cx="3063418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Designed by L@rgo 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BB5C4-1746-4F41-AE85-C9E9C4B2B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25174"/>
            <a:ext cx="27432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3BF621-4FC3-44DB-97C1-2906C2BBA1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01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6" r:id="rId4"/>
    <p:sldLayoutId id="2147483652" r:id="rId5"/>
  </p:sldLayoutIdLst>
  <p:hf hdr="0" dt="0"/>
  <p:txStyles>
    <p:titleStyle>
      <a:lvl1pPr marL="0" indent="0" algn="l" defTabSz="914400" rtl="0" eaLnBrk="1" latinLnBrk="1" hangingPunct="1">
        <a:lnSpc>
          <a:spcPct val="125000"/>
        </a:lnSpc>
        <a:spcBef>
          <a:spcPct val="0"/>
        </a:spcBef>
        <a:buFont typeface="Arial" panose="020B0604020202020204" pitchFamily="34" charset="0"/>
        <a:buNone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20EDD-EB29-49F5-8844-C9114C396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sz="900" dirty="0"/>
            </a:br>
            <a:br>
              <a:rPr lang="en-US" altLang="ko-KR" sz="1000" dirty="0"/>
            </a:br>
            <a:r>
              <a:rPr lang="ko-KR" altLang="en-US" sz="4000" dirty="0"/>
              <a:t>종합설계</a:t>
            </a:r>
            <a:br>
              <a:rPr lang="en-US" altLang="ko-KR" sz="4000" dirty="0"/>
            </a:br>
            <a:r>
              <a:rPr lang="ko-KR" altLang="en-US" sz="4000" dirty="0"/>
              <a:t>프로젝트</a:t>
            </a:r>
            <a:br>
              <a:rPr lang="en-US" altLang="ko-KR" sz="4000" dirty="0"/>
            </a:br>
            <a:r>
              <a:rPr lang="ko-KR" altLang="en-US" dirty="0"/>
              <a:t>계획서</a:t>
            </a:r>
            <a:br>
              <a:rPr lang="en-US" altLang="ko-KR" sz="7200" dirty="0"/>
            </a:br>
            <a:br>
              <a:rPr lang="en-US" altLang="ko-KR" sz="1050" dirty="0"/>
            </a:br>
            <a:endParaRPr lang="ko-KR" altLang="en-US" sz="1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5966C9-5428-460E-972F-8ED30890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>
            <a:noAutofit/>
          </a:bodyPr>
          <a:lstStyle/>
          <a:p>
            <a:pPr algn="r"/>
            <a:r>
              <a:rPr lang="en-US" altLang="ko-KR" sz="1200" dirty="0"/>
              <a:t>1294033 </a:t>
            </a:r>
            <a:r>
              <a:rPr lang="ko-KR" altLang="en-US" sz="1200" dirty="0"/>
              <a:t>이준범</a:t>
            </a:r>
            <a:endParaRPr lang="en-US" altLang="ko-KR" sz="1200" dirty="0"/>
          </a:p>
          <a:p>
            <a:pPr algn="r"/>
            <a:r>
              <a:rPr lang="ko-KR" altLang="en-US" sz="1200" dirty="0"/>
              <a:t> </a:t>
            </a:r>
            <a:r>
              <a:rPr lang="en-US" altLang="ko-KR" sz="1200" dirty="0"/>
              <a:t>1394016 </a:t>
            </a:r>
            <a:r>
              <a:rPr lang="ko-KR" altLang="en-US" sz="1200" dirty="0"/>
              <a:t>김우재</a:t>
            </a:r>
            <a:endParaRPr lang="en-US" altLang="ko-KR" sz="1200" dirty="0"/>
          </a:p>
          <a:p>
            <a:pPr algn="r"/>
            <a:r>
              <a:rPr lang="en-US" altLang="ko-KR" sz="1200" dirty="0"/>
              <a:t>1594024 </a:t>
            </a:r>
            <a:r>
              <a:rPr lang="ko-KR" altLang="en-US" sz="1200" dirty="0"/>
              <a:t>유보람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FF88D33E-EC5F-4CFE-9542-F7A81D990A72}"/>
              </a:ext>
            </a:extLst>
          </p:cNvPr>
          <p:cNvSpPr/>
          <p:nvPr/>
        </p:nvSpPr>
        <p:spPr>
          <a:xfrm>
            <a:off x="6054725" y="6006302"/>
            <a:ext cx="82550" cy="82550"/>
          </a:xfrm>
          <a:prstGeom prst="diamond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E9424ED7-C9CF-4127-8DE9-CE3A2F4232F4}"/>
              </a:ext>
            </a:extLst>
          </p:cNvPr>
          <p:cNvSpPr/>
          <p:nvPr/>
        </p:nvSpPr>
        <p:spPr>
          <a:xfrm>
            <a:off x="5947298" y="1196867"/>
            <a:ext cx="297405" cy="29740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69F8252A-AEEE-4ACD-9769-F22D02FD7205}"/>
              </a:ext>
            </a:extLst>
          </p:cNvPr>
          <p:cNvSpPr/>
          <p:nvPr/>
        </p:nvSpPr>
        <p:spPr>
          <a:xfrm>
            <a:off x="6019691" y="1269262"/>
            <a:ext cx="152615" cy="15261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기능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351" y="2664522"/>
            <a:ext cx="5004249" cy="2520623"/>
          </a:xfrm>
        </p:spPr>
        <p:txBody>
          <a:bodyPr>
            <a:no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이용시설 입구 쪽에 핸드폰과 </a:t>
            </a:r>
            <a:r>
              <a:rPr lang="ko-KR" altLang="en-US" sz="1200" dirty="0" err="1"/>
              <a:t>태그할</a:t>
            </a:r>
            <a:r>
              <a:rPr lang="ko-KR" altLang="en-US" sz="1200" dirty="0"/>
              <a:t> 수 있는 하드웨어를 부착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대기표를 받기 원할 시 하드웨어에 태그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태그 후 고객 스마트폰에 대기시간</a:t>
            </a:r>
            <a:r>
              <a:rPr lang="en-US" altLang="ko-KR" sz="1200" dirty="0"/>
              <a:t>,</a:t>
            </a:r>
            <a:r>
              <a:rPr lang="ko-KR" altLang="en-US" sz="1200" dirty="0"/>
              <a:t> 남은 인원</a:t>
            </a:r>
            <a:r>
              <a:rPr lang="en-US" altLang="ko-KR" sz="1200" dirty="0"/>
              <a:t>, </a:t>
            </a:r>
            <a:r>
              <a:rPr lang="ko-KR" altLang="en-US" sz="1200" dirty="0"/>
              <a:t>근처 갈 수 있는 곳 대기시간 </a:t>
            </a:r>
            <a:r>
              <a:rPr lang="en-US" altLang="ko-KR" sz="1200" dirty="0"/>
              <a:t>(</a:t>
            </a:r>
            <a:r>
              <a:rPr lang="ko-KR" altLang="en-US" sz="1200" dirty="0"/>
              <a:t>집에서도 확인 가능 </a:t>
            </a:r>
            <a:r>
              <a:rPr lang="en-US" altLang="ko-KR" sz="1200" dirty="0"/>
              <a:t>) </a:t>
            </a:r>
            <a:r>
              <a:rPr lang="ko-KR" altLang="en-US" sz="1200" dirty="0"/>
              <a:t>을 알 수 있습니다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자신이 설정한 대기인원수에 맞춰서 미리 알람을 받을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이 시스템을 이용하는 곳에서 다른 곳으로 장소 이동 할 경우 거리와 시간을 알 수 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관리자 입장에서는 고객 방문 시간 방문 회수 요일 별 고객들의 수 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등 다양한 데이터를 확인 할 수 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필요시 고객이 접수한 번호로 연락을 할 수 잇습니다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결과적으로 해당 이용시설에서 불필요한 대기 시간을 없앨 수 있으며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   더 이상 얼마나 기다려야 하는지 고민할 필요가 없어지게 됩니다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10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ko-KR" altLang="en-US" sz="900" dirty="0"/>
              <a:t>스마트</a:t>
            </a:r>
            <a:endParaRPr lang="en-US" altLang="ko-KR" sz="900" dirty="0"/>
          </a:p>
          <a:p>
            <a:pPr algn="dist"/>
            <a:r>
              <a:rPr lang="ko-KR" altLang="en-US" sz="900" dirty="0"/>
              <a:t>출석</a:t>
            </a:r>
            <a:endParaRPr lang="en-US" altLang="ko-KR" sz="900" dirty="0"/>
          </a:p>
          <a:p>
            <a:pPr algn="dist"/>
            <a:r>
              <a:rPr lang="ko-KR" altLang="en-US" sz="900" dirty="0"/>
              <a:t>체크</a:t>
            </a:r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57845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6995664" y="1782237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805DCA-C68E-4C6E-AEE9-DB7D64C05E59}"/>
              </a:ext>
            </a:extLst>
          </p:cNvPr>
          <p:cNvCxnSpPr>
            <a:cxnSpLocks/>
          </p:cNvCxnSpPr>
          <p:nvPr/>
        </p:nvCxnSpPr>
        <p:spPr>
          <a:xfrm>
            <a:off x="6868664" y="5784397"/>
            <a:ext cx="4852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2052" name="Picture 4" descr="스마트 대기표에 대한 이미지 검색결과">
            <a:extLst>
              <a:ext uri="{FF2B5EF4-FFF2-40B4-BE49-F238E27FC236}">
                <a16:creationId xmlns:a16="http://schemas.microsoft.com/office/drawing/2014/main" id="{AFE456A3-A6C0-415C-99EB-043CC733F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01" y="1769608"/>
            <a:ext cx="5459134" cy="331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7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차별화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3965659"/>
            <a:ext cx="10175170" cy="2013301"/>
          </a:xfrm>
        </p:spPr>
        <p:txBody>
          <a:bodyPr>
            <a:noAutofit/>
          </a:bodyPr>
          <a:lstStyle/>
          <a:p>
            <a:r>
              <a:rPr lang="en-US" altLang="ko-KR" sz="1200" dirty="0"/>
              <a:t> -</a:t>
            </a:r>
            <a:r>
              <a:rPr lang="ko-KR" altLang="en-US" sz="1200" dirty="0"/>
              <a:t> 기존에 있던 종이 </a:t>
            </a:r>
            <a:r>
              <a:rPr lang="ko-KR" altLang="en-US" sz="1200" dirty="0" err="1"/>
              <a:t>순번표</a:t>
            </a:r>
            <a:r>
              <a:rPr lang="ko-KR" altLang="en-US" sz="1200" dirty="0"/>
              <a:t> 와는 달리 좀 더 간편한 방식으로 대기표를 받을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한 곳에서 머무를 필요없이 대기시간동안 외부로 나가 다른 일을 볼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주변 가게와의 연동을 통해 해당 어플을 이용하는 곳은 어느 곳에서나 대기 시간을 확인 할 수 있다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-  </a:t>
            </a:r>
            <a:r>
              <a:rPr lang="ko-KR" altLang="en-US" sz="1200" dirty="0"/>
              <a:t>관리자는 축적된 데이터를 통해 고객들의 평균 이용시간 </a:t>
            </a:r>
            <a:r>
              <a:rPr lang="en-US" altLang="ko-KR" sz="1200" dirty="0"/>
              <a:t>, </a:t>
            </a:r>
            <a:r>
              <a:rPr lang="ko-KR" altLang="en-US" sz="1200" dirty="0"/>
              <a:t>많은 시간대</a:t>
            </a:r>
            <a:r>
              <a:rPr lang="en-US" altLang="ko-KR" sz="1200" dirty="0"/>
              <a:t>, </a:t>
            </a:r>
            <a:r>
              <a:rPr lang="ko-KR" altLang="en-US" sz="1200" dirty="0"/>
              <a:t>요일 별로 확인 할 수 있다</a:t>
            </a:r>
            <a:r>
              <a:rPr lang="en-US" altLang="ko-KR" sz="1200" dirty="0"/>
              <a:t>. 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11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ko-KR" altLang="en-US" sz="900" dirty="0"/>
              <a:t>스마트</a:t>
            </a:r>
            <a:endParaRPr lang="en-US" altLang="ko-KR" sz="900" dirty="0"/>
          </a:p>
          <a:p>
            <a:pPr algn="dist"/>
            <a:r>
              <a:rPr lang="ko-KR" altLang="en-US" sz="900" dirty="0"/>
              <a:t>출석</a:t>
            </a:r>
            <a:endParaRPr lang="en-US" altLang="ko-KR" sz="900" dirty="0"/>
          </a:p>
          <a:p>
            <a:pPr algn="dist"/>
            <a:r>
              <a:rPr lang="ko-KR" altLang="en-US" sz="900" dirty="0"/>
              <a:t>체크</a:t>
            </a:r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8890" y="621004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1586069" y="5978961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/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cxnSp>
        <p:nvCxnSpPr>
          <p:cNvPr id="15" name="직선 연결선 2">
            <a:extLst>
              <a:ext uri="{FF2B5EF4-FFF2-40B4-BE49-F238E27FC236}">
                <a16:creationId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1586067" y="3948276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 descr="C:\Users\유오재\Desktop\232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116" y="707868"/>
            <a:ext cx="6903665" cy="30558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rot="2483398">
            <a:off x="6733308" y="1939934"/>
            <a:ext cx="3109938" cy="591671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8240937">
            <a:off x="6733307" y="1939935"/>
            <a:ext cx="3109938" cy="591671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2">
              <a:alphaModFix amt="72000"/>
            </a:blip>
            <a:srcRect/>
            <a:stretch>
              <a:fillRect l="-10000" r="-10000"/>
            </a:stretch>
          </a:blip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무인 택배 상자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431" y="5991490"/>
            <a:ext cx="3785136" cy="677598"/>
          </a:xfrm>
        </p:spPr>
        <p:txBody>
          <a:bodyPr/>
          <a:lstStyle/>
          <a:p>
            <a:pPr algn="ctr"/>
            <a:r>
              <a:rPr lang="en-US" altLang="ko-KR" dirty="0"/>
              <a:t>LIFX Original A21 Wi-Fi Smart LED Light Bulb</a:t>
            </a:r>
          </a:p>
          <a:p>
            <a:pPr algn="ctr"/>
            <a:r>
              <a:rPr lang="en-US" altLang="ko-KR" dirty="0"/>
              <a:t>– Amazon Alexa(America)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Sub Idea 2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12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9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CA9047-E17E-44EE-A2D7-58E1DD738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739" y="2335512"/>
            <a:ext cx="4273386" cy="27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 및 기능 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3396" y="2166741"/>
            <a:ext cx="5004249" cy="3109033"/>
          </a:xfrm>
        </p:spPr>
        <p:txBody>
          <a:bodyPr>
            <a:noAutofit/>
          </a:bodyPr>
          <a:lstStyle/>
          <a:p>
            <a:pPr marL="171450" lvl="0" indent="-171450">
              <a:buFontTx/>
              <a:buChar char="-"/>
            </a:pPr>
            <a:r>
              <a:rPr lang="en-US" altLang="ko-KR" sz="1200" dirty="0"/>
              <a:t>- 1</a:t>
            </a:r>
            <a:r>
              <a:rPr lang="ko-KR" altLang="en-US" sz="1200" dirty="0"/>
              <a:t>인가구나 맞벌이가정이 늘어남에 따라 집에 없는 경우 택배를 받기가  힘듭니다 </a:t>
            </a:r>
            <a:r>
              <a:rPr lang="en-US" altLang="ko-KR" sz="1200" dirty="0"/>
              <a:t>.</a:t>
            </a:r>
          </a:p>
          <a:p>
            <a:pPr lvl="0"/>
            <a:r>
              <a:rPr lang="en-US" altLang="ko-KR" sz="1200" dirty="0"/>
              <a:t> - </a:t>
            </a:r>
            <a:r>
              <a:rPr lang="ko-KR" altLang="en-US" sz="1200" dirty="0"/>
              <a:t>개인용 무인 택배상자를 통해 집에 아무도 없더라도 대신해서 원격 조종 또는 내가 주문한 해당하는 상품이 맞는지 확인이 되면 상자를 자동으로 열어 물건을 맡을 수  있습니다</a:t>
            </a:r>
            <a:r>
              <a:rPr lang="en-US" altLang="ko-KR" sz="1200" dirty="0"/>
              <a:t>. </a:t>
            </a:r>
          </a:p>
          <a:p>
            <a:pPr lvl="0"/>
            <a:r>
              <a:rPr lang="en-US" altLang="ko-KR" sz="1200" dirty="0"/>
              <a:t> - </a:t>
            </a:r>
            <a:r>
              <a:rPr lang="ko-KR" altLang="en-US" sz="1200" dirty="0"/>
              <a:t>카메라를 부착해 혹시라도 다른 사람이 열면 인원식별이 되도록 합니다</a:t>
            </a:r>
            <a:r>
              <a:rPr lang="en-US" altLang="ko-KR" sz="1200" dirty="0"/>
              <a:t>. </a:t>
            </a:r>
          </a:p>
          <a:p>
            <a:pPr lvl="0"/>
            <a:r>
              <a:rPr lang="en-US" altLang="ko-KR" sz="1200" dirty="0"/>
              <a:t> - </a:t>
            </a:r>
            <a:r>
              <a:rPr lang="ko-KR" altLang="en-US" sz="1200" dirty="0"/>
              <a:t>동시에 여러 택배를 받을 경우 택배의 무게나 물체를 감지하도록 하여 </a:t>
            </a:r>
            <a:endParaRPr lang="en-US" altLang="ko-KR" sz="1200" dirty="0"/>
          </a:p>
          <a:p>
            <a:pPr lvl="0"/>
            <a:r>
              <a:rPr lang="en-US" altLang="ko-KR" sz="1200" dirty="0"/>
              <a:t>  </a:t>
            </a:r>
            <a:r>
              <a:rPr lang="ko-KR" altLang="en-US" sz="1200" dirty="0"/>
              <a:t>분실 우려를 없앨 수 있습니다</a:t>
            </a:r>
            <a:r>
              <a:rPr lang="en-US" altLang="ko-KR" sz="1200" dirty="0"/>
              <a:t>. </a:t>
            </a:r>
          </a:p>
          <a:p>
            <a:pPr lvl="0"/>
            <a:endParaRPr lang="en-US" altLang="ko-KR" sz="12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13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ko-KR" altLang="en-US" sz="900" dirty="0"/>
              <a:t>주차장</a:t>
            </a:r>
            <a:endParaRPr lang="en-US" altLang="ko-KR" sz="900" dirty="0"/>
          </a:p>
          <a:p>
            <a:pPr algn="dist"/>
            <a:r>
              <a:rPr lang="ko-KR" altLang="en-US" sz="900" dirty="0"/>
              <a:t>길</a:t>
            </a:r>
            <a:endParaRPr lang="en-US" altLang="ko-KR" sz="900" dirty="0"/>
          </a:p>
          <a:p>
            <a:pPr algn="dist"/>
            <a:r>
              <a:rPr lang="ko-KR" altLang="en-US" sz="900" dirty="0"/>
              <a:t>안내</a:t>
            </a:r>
            <a:endParaRPr lang="en-US" altLang="ko-KR" sz="900" dirty="0"/>
          </a:p>
          <a:p>
            <a:pPr algn="dist"/>
            <a:r>
              <a:rPr lang="ko-KR" altLang="en-US" sz="900" dirty="0"/>
              <a:t>전등</a:t>
            </a:r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57845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7049451" y="2166742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7113018" y="5275775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CBC42D-7DC6-4804-B0CB-C48475A5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94" y="2166741"/>
            <a:ext cx="5282915" cy="310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4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6C305-6C30-4A73-B61F-DC835FDB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158" y="2973610"/>
            <a:ext cx="3241976" cy="390136"/>
          </a:xfrm>
        </p:spPr>
        <p:txBody>
          <a:bodyPr lIns="0" tIns="0" rIns="0" bIns="0"/>
          <a:lstStyle/>
          <a:p>
            <a:r>
              <a:rPr lang="en-US" altLang="ko-KR" sz="2800" dirty="0"/>
              <a:t>INDEX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B17BA9-3E6A-4137-B005-5AE4286F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7533" y="1853793"/>
            <a:ext cx="2294466" cy="3150414"/>
          </a:xfrm>
        </p:spPr>
        <p:txBody>
          <a:bodyPr/>
          <a:lstStyle/>
          <a:p>
            <a:r>
              <a:rPr lang="ko-KR" altLang="en-US" dirty="0"/>
              <a:t>아이디어 소개</a:t>
            </a:r>
            <a:endParaRPr lang="en-US" altLang="ko-KR" dirty="0"/>
          </a:p>
          <a:p>
            <a:r>
              <a:rPr lang="ko-KR" altLang="en-US" dirty="0"/>
              <a:t>향후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35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BE440E7-6487-4265-82D2-0AB7ED081C45}"/>
              </a:ext>
            </a:extLst>
          </p:cNvPr>
          <p:cNvSpPr/>
          <p:nvPr/>
        </p:nvSpPr>
        <p:spPr>
          <a:xfrm>
            <a:off x="4680868" y="2261974"/>
            <a:ext cx="2851881" cy="2851881"/>
          </a:xfrm>
          <a:prstGeom prst="ellipse">
            <a:avLst/>
          </a:prstGeom>
          <a:blipFill dpi="0" rotWithShape="1">
            <a:blip r:embed="rId2">
              <a:alphaModFix amt="72000"/>
            </a:blip>
            <a:srcRect/>
            <a:stretch>
              <a:fillRect l="-10000" r="-10000"/>
            </a:stretch>
          </a:blip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다용도 스마트 선글라스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8A597-371A-4172-9D6E-99E1B1C6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431" y="5991490"/>
            <a:ext cx="3785136" cy="677598"/>
          </a:xfrm>
        </p:spPr>
        <p:txBody>
          <a:bodyPr/>
          <a:lstStyle/>
          <a:p>
            <a:pPr algn="ctr"/>
            <a:r>
              <a:rPr lang="en-US" altLang="ko-KR" dirty="0"/>
              <a:t>Smart Stick – </a:t>
            </a:r>
            <a:r>
              <a:rPr lang="en-US" altLang="ko-KR" dirty="0" err="1"/>
              <a:t>Fujitsy</a:t>
            </a:r>
            <a:r>
              <a:rPr lang="en-US" altLang="ko-KR" dirty="0"/>
              <a:t>(Japan)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3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9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9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664" y="2054277"/>
            <a:ext cx="5004249" cy="2980946"/>
          </a:xfrm>
        </p:spPr>
        <p:txBody>
          <a:bodyPr>
            <a:noAutofit/>
          </a:bodyPr>
          <a:lstStyle/>
          <a:p>
            <a:pPr lvl="0"/>
            <a:r>
              <a:rPr lang="en-US" altLang="ko-KR" sz="1200" dirty="0"/>
              <a:t> - </a:t>
            </a:r>
            <a:r>
              <a:rPr lang="ko-KR" altLang="en-US" sz="1200" dirty="0"/>
              <a:t>등산을 할 때나 나이가 많은 노인분들</a:t>
            </a:r>
            <a:r>
              <a:rPr lang="en-US" altLang="ko-KR" sz="1200" dirty="0"/>
              <a:t>, </a:t>
            </a:r>
            <a:r>
              <a:rPr lang="ko-KR" altLang="en-US" sz="1200" dirty="0"/>
              <a:t>시각장애인을 위한 다용도 스마트 지팡이</a:t>
            </a:r>
            <a:endParaRPr lang="en-US" altLang="ko-KR" sz="1200" dirty="0"/>
          </a:p>
          <a:p>
            <a:pPr lvl="0"/>
            <a:r>
              <a:rPr lang="en-US" altLang="ko-KR" sz="1200" dirty="0"/>
              <a:t> - </a:t>
            </a:r>
            <a:r>
              <a:rPr lang="ko-KR" altLang="en-US" sz="1200" dirty="0"/>
              <a:t>등산용 평범한 나무지팡이를 좀 더 다양하게 활용할 수 있도록 구상</a:t>
            </a:r>
            <a:endParaRPr lang="en-US" altLang="ko-KR" sz="1200" dirty="0"/>
          </a:p>
          <a:p>
            <a:pPr lvl="0"/>
            <a:r>
              <a:rPr lang="en-US" altLang="ko-KR" sz="1200" dirty="0"/>
              <a:t> - </a:t>
            </a:r>
            <a:r>
              <a:rPr lang="ko-KR" altLang="en-US" sz="1200" dirty="0"/>
              <a:t>등산을 원활히 할 수 있도록 스마트폰에 등산경로와 자신의 위치를 표시하고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방향을 제시하여 보여주거나 들려줌</a:t>
            </a:r>
            <a:endParaRPr lang="en-US" altLang="ko-KR" sz="1200" dirty="0"/>
          </a:p>
          <a:p>
            <a:pPr lvl="0"/>
            <a:r>
              <a:rPr lang="en-US" altLang="ko-KR" sz="1200" dirty="0"/>
              <a:t> - </a:t>
            </a:r>
            <a:r>
              <a:rPr lang="ko-KR" altLang="en-US" sz="1200" dirty="0"/>
              <a:t>나이가 많은 노인분들이나</a:t>
            </a:r>
            <a:r>
              <a:rPr lang="en-US" altLang="ko-KR" sz="1200" dirty="0"/>
              <a:t> </a:t>
            </a:r>
            <a:r>
              <a:rPr lang="ko-KR" altLang="en-US" sz="1200" dirty="0"/>
              <a:t>앞이 보이지 않는 시각장애인들을 효율적으로 보살피도록 함</a:t>
            </a:r>
            <a:endParaRPr lang="en-US" altLang="ko-KR" sz="1200" dirty="0"/>
          </a:p>
          <a:p>
            <a:pPr lvl="0"/>
            <a:r>
              <a:rPr lang="en-US" altLang="ko-KR" sz="1200" dirty="0"/>
              <a:t> - </a:t>
            </a:r>
            <a:r>
              <a:rPr lang="ko-KR" altLang="en-US" sz="1200" dirty="0"/>
              <a:t>앞이 잘 보이지 않는 노인분들이나 앞이 전혀 보이지 않는 시각장애인들을 위헤 모자나 선글라스를 만들어 앞의 장애물</a:t>
            </a:r>
            <a:r>
              <a:rPr lang="en-US" altLang="ko-KR" sz="1200" dirty="0"/>
              <a:t>(</a:t>
            </a:r>
            <a:r>
              <a:rPr lang="ko-KR" altLang="en-US" sz="1200" dirty="0"/>
              <a:t>맨홀</a:t>
            </a:r>
            <a:r>
              <a:rPr lang="en-US" altLang="ko-KR" sz="1200" dirty="0"/>
              <a:t>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r>
              <a:rPr lang="ko-KR" altLang="en-US" sz="1200" dirty="0"/>
              <a:t>을 감지하고</a:t>
            </a:r>
            <a:r>
              <a:rPr lang="en-US" altLang="ko-KR" sz="1200" dirty="0"/>
              <a:t>, </a:t>
            </a:r>
            <a:r>
              <a:rPr lang="ko-KR" altLang="en-US" sz="1200" dirty="0"/>
              <a:t>앞에 있는 글자를 읽어내어 청각적으로 들려주기 위함</a:t>
            </a:r>
            <a:endParaRPr lang="en-US" altLang="ko-KR" sz="12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ko-KR" altLang="en-US" sz="900" dirty="0"/>
              <a:t>다용도 스마트</a:t>
            </a:r>
            <a:endParaRPr lang="en-US" altLang="ko-KR" sz="900" dirty="0"/>
          </a:p>
          <a:p>
            <a:pPr algn="dist"/>
            <a:r>
              <a:rPr lang="ko-KR" altLang="en-US" sz="900" dirty="0"/>
              <a:t>지팡이</a:t>
            </a:r>
            <a:endParaRPr lang="en-US" altLang="ko-KR" sz="900" dirty="0"/>
          </a:p>
          <a:p>
            <a:pPr algn="dist"/>
            <a:r>
              <a:rPr lang="ko-KR" altLang="en-US" sz="900" dirty="0"/>
              <a:t>및</a:t>
            </a:r>
            <a:endParaRPr lang="en-US" altLang="ko-KR" sz="900" dirty="0"/>
          </a:p>
          <a:p>
            <a:pPr algn="dist"/>
            <a:r>
              <a:rPr lang="ko-KR" altLang="en-US" sz="900" dirty="0"/>
              <a:t>선글라스</a:t>
            </a:r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57845" y="555503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6995663" y="2054276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7088571" y="5035222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3076" name="Picture 4" descr="smart stick for blind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73" y="1783715"/>
            <a:ext cx="5002557" cy="352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9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다용도 스마트 지팡이</a:t>
            </a:r>
          </a:p>
        </p:txBody>
      </p:sp>
      <p:sp>
        <p:nvSpPr>
          <p:cNvPr id="10" name="내용 개체 틀 17">
            <a:extLst>
              <a:ext uri="{FF2B5EF4-FFF2-40B4-BE49-F238E27FC236}">
                <a16:creationId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385" y="2083072"/>
            <a:ext cx="9668109" cy="3799539"/>
          </a:xfrm>
        </p:spPr>
        <p:txBody>
          <a:bodyPr anchor="b">
            <a:noAutofit/>
          </a:bodyPr>
          <a:lstStyle/>
          <a:p>
            <a:pPr lvl="0"/>
            <a:r>
              <a:rPr lang="en-US" altLang="ko-KR" sz="1400" dirty="0"/>
              <a:t> - </a:t>
            </a:r>
            <a:r>
              <a:rPr lang="ko-KR" altLang="en-US" sz="1400" dirty="0"/>
              <a:t>등산 시 위치추적을 통해 자신의 위치를 알 수 있게 하여 조난당할 확률을 줄이고</a:t>
            </a:r>
            <a:r>
              <a:rPr lang="en-US" altLang="ko-KR" sz="1400" dirty="0"/>
              <a:t>, </a:t>
            </a:r>
            <a:r>
              <a:rPr lang="ko-KR" altLang="en-US" sz="1400" dirty="0"/>
              <a:t>경로 이탈 시 진동으로 알려준다</a:t>
            </a:r>
            <a:r>
              <a:rPr lang="en-US" altLang="ko-KR" sz="1400" dirty="0"/>
              <a:t>.</a:t>
            </a:r>
          </a:p>
          <a:p>
            <a:pPr lvl="0"/>
            <a:endParaRPr lang="en-US" altLang="ko-KR" sz="1400" dirty="0"/>
          </a:p>
          <a:p>
            <a:pPr lvl="0"/>
            <a:r>
              <a:rPr lang="en-US" altLang="ko-KR" sz="1400" dirty="0"/>
              <a:t> - (</a:t>
            </a:r>
            <a:r>
              <a:rPr lang="ko-KR" altLang="en-US" sz="1400" dirty="0"/>
              <a:t>추가</a:t>
            </a:r>
            <a:r>
              <a:rPr lang="en-US" altLang="ko-KR" sz="1400" dirty="0"/>
              <a:t>)</a:t>
            </a:r>
            <a:r>
              <a:rPr lang="ko-KR" altLang="en-US" sz="1400" dirty="0"/>
              <a:t>사용자가 원할 경우 지팡이의 </a:t>
            </a:r>
            <a:r>
              <a:rPr lang="en-US" altLang="ko-KR" sz="1400" dirty="0"/>
              <a:t>LED</a:t>
            </a:r>
            <a:r>
              <a:rPr lang="ko-KR" altLang="en-US" sz="1400" dirty="0"/>
              <a:t>로 바닥에 가고자 하는 방향을 표시</a:t>
            </a:r>
            <a:r>
              <a:rPr lang="en-US" altLang="ko-KR" sz="1400" dirty="0"/>
              <a:t>(</a:t>
            </a:r>
            <a:r>
              <a:rPr lang="ko-KR" altLang="en-US" sz="1400" dirty="0"/>
              <a:t>야간에 활용</a:t>
            </a:r>
            <a:r>
              <a:rPr lang="en-US" altLang="ko-KR" sz="1400" dirty="0"/>
              <a:t>, </a:t>
            </a:r>
            <a:r>
              <a:rPr lang="ko-KR" altLang="en-US" sz="1400" dirty="0"/>
              <a:t>시각장애인의 경우 소리로 알려줌</a:t>
            </a:r>
            <a:r>
              <a:rPr lang="en-US" altLang="ko-KR" sz="1400" dirty="0"/>
              <a:t>)</a:t>
            </a:r>
          </a:p>
          <a:p>
            <a:pPr lvl="0"/>
            <a:endParaRPr lang="en-US" altLang="ko-KR" sz="1400" dirty="0"/>
          </a:p>
          <a:p>
            <a:pPr lvl="0"/>
            <a:r>
              <a:rPr lang="en-US" altLang="ko-KR" sz="1400" dirty="0"/>
              <a:t> - </a:t>
            </a:r>
            <a:r>
              <a:rPr lang="ko-KR" altLang="en-US" sz="1400" dirty="0"/>
              <a:t>특정 산을 처음 등산하는 분들을 위해 등산로를 검색 및 화장실</a:t>
            </a:r>
            <a:r>
              <a:rPr lang="en-US" altLang="ko-KR" sz="1400" dirty="0"/>
              <a:t>, </a:t>
            </a:r>
            <a:r>
              <a:rPr lang="ko-KR" altLang="en-US" sz="1400" dirty="0"/>
              <a:t>휴게소 등을 표시한다</a:t>
            </a:r>
            <a:r>
              <a:rPr lang="en-US" altLang="ko-KR" sz="1400" dirty="0"/>
              <a:t>.</a:t>
            </a:r>
          </a:p>
          <a:p>
            <a:pPr lvl="0"/>
            <a:endParaRPr lang="en-US" altLang="ko-KR" sz="1400" dirty="0"/>
          </a:p>
          <a:p>
            <a:pPr lvl="0"/>
            <a:r>
              <a:rPr lang="en-US" altLang="ko-KR" sz="1400" dirty="0"/>
              <a:t> - </a:t>
            </a:r>
            <a:r>
              <a:rPr lang="ko-KR" altLang="en-US" sz="1400" dirty="0"/>
              <a:t>노인분들이나 시각장애인들의 위치 정보를 보호자의 핸드폰으로 알 수 있다</a:t>
            </a:r>
            <a:r>
              <a:rPr lang="en-US" altLang="ko-KR" sz="1400" dirty="0"/>
              <a:t>.</a:t>
            </a:r>
          </a:p>
          <a:p>
            <a:pPr lvl="0"/>
            <a:endParaRPr lang="en-US" altLang="ko-KR" sz="1400" dirty="0"/>
          </a:p>
          <a:p>
            <a:pPr lvl="0"/>
            <a:r>
              <a:rPr lang="en-US" altLang="ko-KR" sz="1400" dirty="0"/>
              <a:t> - </a:t>
            </a:r>
            <a:r>
              <a:rPr lang="ko-KR" altLang="en-US" sz="1400" dirty="0"/>
              <a:t>지팡이 손잡이로 노인분들이나 등산하는 분들의 안전을 위해 운동량</a:t>
            </a:r>
            <a:r>
              <a:rPr lang="en-US" altLang="ko-KR" sz="1400" dirty="0"/>
              <a:t>, </a:t>
            </a:r>
            <a:r>
              <a:rPr lang="ko-KR" altLang="en-US" sz="1400" dirty="0"/>
              <a:t>호흡 등을 표시하여 안전을 확보한다</a:t>
            </a:r>
            <a:r>
              <a:rPr lang="en-US" altLang="ko-KR" sz="1400" dirty="0"/>
              <a:t>.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5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/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4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4596209" y="12807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Idea</a:t>
            </a:r>
          </a:p>
        </p:txBody>
      </p: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69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선글라스</a:t>
            </a:r>
          </a:p>
        </p:txBody>
      </p:sp>
      <p:sp>
        <p:nvSpPr>
          <p:cNvPr id="10" name="내용 개체 틀 17">
            <a:extLst>
              <a:ext uri="{FF2B5EF4-FFF2-40B4-BE49-F238E27FC236}">
                <a16:creationId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385" y="1872808"/>
            <a:ext cx="9668109" cy="4234735"/>
          </a:xfrm>
        </p:spPr>
        <p:txBody>
          <a:bodyPr anchor="b">
            <a:noAutofit/>
          </a:bodyPr>
          <a:lstStyle/>
          <a:p>
            <a:pPr lvl="0"/>
            <a:r>
              <a:rPr lang="en-US" altLang="ko-KR" sz="1400" dirty="0"/>
              <a:t> - </a:t>
            </a:r>
            <a:r>
              <a:rPr lang="ko-KR" altLang="en-US" sz="1400" dirty="0"/>
              <a:t>앞이 보이지 않는 시각장애인을 주 대상으로 한 선글라스로 카메라를 부착하고</a:t>
            </a:r>
            <a:r>
              <a:rPr lang="en-US" altLang="ko-KR" sz="1400" dirty="0"/>
              <a:t>, </a:t>
            </a:r>
            <a:r>
              <a:rPr lang="ko-KR" altLang="en-US" sz="1400" dirty="0"/>
              <a:t>컴퓨터 비전을 사용하여 앞에 보이는 글자를 인식하고</a:t>
            </a:r>
            <a:r>
              <a:rPr lang="en-US" altLang="ko-KR" sz="1400" dirty="0"/>
              <a:t>, </a:t>
            </a:r>
            <a:r>
              <a:rPr lang="ko-KR" altLang="en-US" sz="1400" dirty="0"/>
              <a:t>소리로 들려준다</a:t>
            </a:r>
            <a:r>
              <a:rPr lang="en-US" altLang="ko-KR" sz="1400" dirty="0"/>
              <a:t>.</a:t>
            </a:r>
          </a:p>
          <a:p>
            <a:pPr lvl="0"/>
            <a:endParaRPr lang="en-US" altLang="ko-KR" sz="1400" dirty="0"/>
          </a:p>
          <a:p>
            <a:pPr lvl="0"/>
            <a:r>
              <a:rPr lang="en-US" altLang="ko-KR" sz="1400" dirty="0"/>
              <a:t> - </a:t>
            </a:r>
            <a:r>
              <a:rPr lang="ko-KR" altLang="en-US" sz="1400" dirty="0"/>
              <a:t>지팡이로 바닥을 짚어 앞의 장애물을 확인할 수 있지만 더 안전할 수 있도록 초음파센서를 선글라스에 부착하여 거리를 확인하여 진동으로 알려준다</a:t>
            </a:r>
            <a:r>
              <a:rPr lang="en-US" altLang="ko-KR" sz="1400" dirty="0"/>
              <a:t>.</a:t>
            </a:r>
          </a:p>
          <a:p>
            <a:pPr lvl="0"/>
            <a:endParaRPr lang="en-US" altLang="ko-KR" sz="1400" dirty="0"/>
          </a:p>
          <a:p>
            <a:pPr lvl="0"/>
            <a:r>
              <a:rPr lang="en-US" altLang="ko-KR" sz="1400" dirty="0"/>
              <a:t> - </a:t>
            </a:r>
            <a:r>
              <a:rPr lang="ko-KR" altLang="en-US" sz="1400" dirty="0"/>
              <a:t>카메라</a:t>
            </a:r>
            <a:r>
              <a:rPr lang="en-US" altLang="ko-KR" sz="1400" dirty="0"/>
              <a:t>, </a:t>
            </a:r>
            <a:r>
              <a:rPr lang="ko-KR" altLang="en-US" sz="1400" dirty="0"/>
              <a:t>초음파센서</a:t>
            </a:r>
            <a:r>
              <a:rPr lang="en-US" altLang="ko-KR" sz="1400" dirty="0"/>
              <a:t> </a:t>
            </a:r>
            <a:r>
              <a:rPr lang="ko-KR" altLang="en-US" sz="1400" dirty="0"/>
              <a:t>등 장치를 정면에 달면 무게가 있기 때문에 선글라스에 달기에 한계가 있어 무게중심을 맞춰주기 위해서는 선글라스를 모자처럼 쓰는 형식으로 만들거나 모자에 부착하는 방향으로 설계한다</a:t>
            </a:r>
            <a:r>
              <a:rPr lang="en-US" altLang="ko-KR" sz="1400" dirty="0"/>
              <a:t>.</a:t>
            </a:r>
          </a:p>
          <a:p>
            <a:pPr lvl="0"/>
            <a:endParaRPr lang="en-US" altLang="ko-KR" sz="1400" dirty="0"/>
          </a:p>
          <a:p>
            <a:pPr lvl="0"/>
            <a:r>
              <a:rPr lang="en-US" altLang="ko-KR" sz="1400" dirty="0"/>
              <a:t> - </a:t>
            </a:r>
            <a:r>
              <a:rPr lang="ko-KR" altLang="en-US" sz="1400" dirty="0"/>
              <a:t>글자를 인식하여 소리를 들을 수 있도록 이어폰을 부착한다</a:t>
            </a:r>
            <a:r>
              <a:rPr lang="en-US" altLang="ko-KR" sz="1400" dirty="0"/>
              <a:t>.</a:t>
            </a:r>
          </a:p>
          <a:p>
            <a:pPr lvl="0"/>
            <a:endParaRPr lang="en-US" altLang="ko-KR" sz="1400" dirty="0"/>
          </a:p>
          <a:p>
            <a:pPr lvl="0"/>
            <a:r>
              <a:rPr lang="en-US" altLang="ko-KR" sz="1400" dirty="0"/>
              <a:t> - (</a:t>
            </a:r>
            <a:r>
              <a:rPr lang="ko-KR" altLang="en-US" sz="1400" dirty="0"/>
              <a:t>지팡이와의 통신은 블루투스를 이용할 예정</a:t>
            </a:r>
            <a:r>
              <a:rPr lang="en-US" altLang="ko-KR" sz="1400" dirty="0"/>
              <a:t>)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6</a:t>
            </a:fld>
            <a:endParaRPr lang="en-US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0990" y="58826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/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14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4596209" y="12807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Idea</a:t>
            </a:r>
          </a:p>
        </p:txBody>
      </p: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2278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차별화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3965659"/>
            <a:ext cx="10175170" cy="2013301"/>
          </a:xfrm>
        </p:spPr>
        <p:txBody>
          <a:bodyPr>
            <a:noAutofit/>
          </a:bodyPr>
          <a:lstStyle/>
          <a:p>
            <a:pPr lvl="0"/>
            <a:r>
              <a:rPr lang="en-US" altLang="ko-KR" sz="1200" dirty="0"/>
              <a:t> - </a:t>
            </a:r>
            <a:r>
              <a:rPr lang="ko-KR" altLang="en-US" sz="1200" dirty="0"/>
              <a:t>기존의 등산지팡이는 단순하게 지형을 짚는 형식의 도구였지만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사용자의 안전을 우선시 하고 각종 사용 활용도를 높임</a:t>
            </a:r>
            <a:endParaRPr lang="en-US" altLang="ko-KR" sz="1200" dirty="0"/>
          </a:p>
          <a:p>
            <a:pPr lvl="0"/>
            <a:r>
              <a:rPr lang="en-US" altLang="ko-KR" sz="1200" dirty="0"/>
              <a:t> - </a:t>
            </a:r>
            <a:r>
              <a:rPr lang="ko-KR" altLang="en-US" sz="1200" dirty="0"/>
              <a:t>특정 산을 처음 등산할 경우나 등산로가 익숙치 않아도 스마트폰으로 확인을 할 수 있도록 하고</a:t>
            </a:r>
            <a:r>
              <a:rPr lang="en-US" altLang="ko-KR" sz="1200" dirty="0"/>
              <a:t>, LED</a:t>
            </a:r>
            <a:r>
              <a:rPr lang="ko-KR" altLang="en-US" sz="1200" dirty="0"/>
              <a:t>로 경로를 표시</a:t>
            </a:r>
            <a:r>
              <a:rPr lang="en-US" altLang="ko-KR" sz="1200" dirty="0"/>
              <a:t>(</a:t>
            </a:r>
            <a:r>
              <a:rPr lang="ko-KR" altLang="en-US" sz="1200" dirty="0"/>
              <a:t>경로를 이탈할 경우 진동으로 알림</a:t>
            </a:r>
            <a:r>
              <a:rPr lang="en-US" altLang="ko-KR" sz="1200" dirty="0"/>
              <a:t>)</a:t>
            </a:r>
          </a:p>
          <a:p>
            <a:pPr lvl="0"/>
            <a:r>
              <a:rPr lang="en-US" altLang="ko-KR" sz="1200" dirty="0"/>
              <a:t> - (</a:t>
            </a:r>
            <a:r>
              <a:rPr lang="ko-KR" altLang="en-US" sz="1200" dirty="0"/>
              <a:t>추가</a:t>
            </a:r>
            <a:r>
              <a:rPr lang="en-US" altLang="ko-KR" sz="1200" dirty="0"/>
              <a:t>)</a:t>
            </a:r>
            <a:r>
              <a:rPr lang="ko-KR" altLang="en-US" sz="1200" dirty="0"/>
              <a:t>네비게이션과 같이 길을 선택하면</a:t>
            </a:r>
            <a:r>
              <a:rPr lang="en-US" altLang="ko-KR" sz="1200" dirty="0"/>
              <a:t>, </a:t>
            </a:r>
            <a:r>
              <a:rPr lang="ko-KR" altLang="en-US" sz="1200" dirty="0"/>
              <a:t>그 경로를 시각</a:t>
            </a:r>
            <a:r>
              <a:rPr lang="en-US" altLang="ko-KR" sz="1200" dirty="0"/>
              <a:t>, </a:t>
            </a:r>
            <a:r>
              <a:rPr lang="ko-KR" altLang="en-US" sz="1200" dirty="0"/>
              <a:t>청각</a:t>
            </a:r>
            <a:r>
              <a:rPr lang="en-US" altLang="ko-KR" sz="1200" dirty="0"/>
              <a:t>(</a:t>
            </a:r>
            <a:r>
              <a:rPr lang="ko-KR" altLang="en-US" sz="1200" dirty="0"/>
              <a:t>시각장애인</a:t>
            </a:r>
            <a:r>
              <a:rPr lang="en-US" altLang="ko-KR" sz="1200" dirty="0"/>
              <a:t>)</a:t>
            </a:r>
            <a:r>
              <a:rPr lang="ko-KR" altLang="en-US" sz="1200" dirty="0"/>
              <a:t>으로 알려줌</a:t>
            </a:r>
            <a:endParaRPr lang="en-US" altLang="ko-KR" sz="1200" dirty="0"/>
          </a:p>
          <a:p>
            <a:pPr lvl="0"/>
            <a:r>
              <a:rPr lang="en-US" altLang="ko-KR" sz="1200" dirty="0"/>
              <a:t> - </a:t>
            </a:r>
            <a:r>
              <a:rPr lang="ko-KR" altLang="en-US" sz="1200" dirty="0"/>
              <a:t>노인분들의 지팡이 또한 단순하게 지형을 짚는데 사용되는데</a:t>
            </a:r>
            <a:r>
              <a:rPr lang="en-US" altLang="ko-KR" sz="1200" dirty="0"/>
              <a:t>, </a:t>
            </a:r>
            <a:r>
              <a:rPr lang="ko-KR" altLang="en-US" sz="1200" dirty="0"/>
              <a:t>위치추적</a:t>
            </a:r>
            <a:r>
              <a:rPr lang="en-US" altLang="ko-KR" sz="1200" dirty="0"/>
              <a:t> </a:t>
            </a:r>
            <a:r>
              <a:rPr lang="ko-KR" altLang="en-US" sz="1200" dirty="0"/>
              <a:t>기능</a:t>
            </a:r>
            <a:r>
              <a:rPr lang="en-US" altLang="ko-KR" sz="1200" dirty="0"/>
              <a:t>, </a:t>
            </a:r>
            <a:r>
              <a:rPr lang="ko-KR" altLang="en-US" sz="1200" dirty="0"/>
              <a:t>몸 상태를 확인하여 보호자</a:t>
            </a:r>
            <a:r>
              <a:rPr lang="en-US" altLang="ko-KR" sz="1200" dirty="0"/>
              <a:t> </a:t>
            </a:r>
            <a:r>
              <a:rPr lang="ko-KR" altLang="en-US" sz="1200" dirty="0"/>
              <a:t>또는 가족에게 전달되어 안전을 확인</a:t>
            </a:r>
            <a:endParaRPr lang="en-US" altLang="ko-KR" sz="1200" dirty="0"/>
          </a:p>
          <a:p>
            <a:pPr lvl="0"/>
            <a:r>
              <a:rPr lang="en-US" altLang="ko-KR" sz="1200" dirty="0"/>
              <a:t> - </a:t>
            </a:r>
            <a:r>
              <a:rPr lang="ko-KR" altLang="en-US" sz="1200" dirty="0"/>
              <a:t>보호자의 역할이 중요한 시각장애인들의 필수 도구인 지팡이를 좀 더 효율적으로 사용할 수 있도록 위치추적</a:t>
            </a:r>
            <a:r>
              <a:rPr lang="en-US" altLang="ko-KR" sz="1200" dirty="0"/>
              <a:t> </a:t>
            </a:r>
            <a:r>
              <a:rPr lang="ko-KR" altLang="en-US" sz="1200" dirty="0"/>
              <a:t>등의 기능을 추가</a:t>
            </a:r>
            <a:endParaRPr lang="en-US" altLang="ko-KR" sz="12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ko-KR" altLang="en-US" sz="900" dirty="0"/>
              <a:t>다용도 스마트</a:t>
            </a:r>
            <a:endParaRPr lang="en-US" altLang="ko-KR" sz="900" dirty="0"/>
          </a:p>
          <a:p>
            <a:pPr algn="dist"/>
            <a:r>
              <a:rPr lang="ko-KR" altLang="en-US" sz="900" dirty="0"/>
              <a:t>지팡이</a:t>
            </a:r>
            <a:endParaRPr lang="en-US" altLang="ko-KR" sz="900" dirty="0"/>
          </a:p>
          <a:p>
            <a:pPr algn="dist"/>
            <a:r>
              <a:rPr lang="ko-KR" altLang="en-US" sz="900" dirty="0"/>
              <a:t>및</a:t>
            </a:r>
            <a:endParaRPr lang="en-US" altLang="ko-KR" sz="900" dirty="0"/>
          </a:p>
          <a:p>
            <a:pPr algn="dist"/>
            <a:r>
              <a:rPr lang="ko-KR" altLang="en-US" sz="900" dirty="0"/>
              <a:t>선글라스</a:t>
            </a:r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8890" y="621004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1586069" y="5978961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/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Problem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1028" name="Picture 4" descr="smart stick for hik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45" y="1316994"/>
            <a:ext cx="8910182" cy="222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2">
            <a:extLst>
              <a:ext uri="{FF2B5EF4-FFF2-40B4-BE49-F238E27FC236}">
                <a16:creationId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1586067" y="3948276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9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문제 및 해결방안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34" y="3965659"/>
            <a:ext cx="10175170" cy="2013301"/>
          </a:xfrm>
        </p:spPr>
        <p:txBody>
          <a:bodyPr>
            <a:noAutofit/>
          </a:bodyPr>
          <a:lstStyle/>
          <a:p>
            <a:pPr lvl="0"/>
            <a:r>
              <a:rPr lang="en-US" altLang="ko-KR" sz="1200" dirty="0"/>
              <a:t> - </a:t>
            </a:r>
            <a:r>
              <a:rPr lang="ko-KR" altLang="en-US" sz="1200" dirty="0"/>
              <a:t>위치추적 기능과 장거리 통신을 위해서 통신망 사용</a:t>
            </a:r>
            <a:endParaRPr lang="en-US" altLang="ko-KR" sz="1200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8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ko-KR" altLang="en-US" sz="900" dirty="0"/>
              <a:t>다용도 스마트</a:t>
            </a:r>
            <a:endParaRPr lang="en-US" altLang="ko-KR" sz="900" dirty="0"/>
          </a:p>
          <a:p>
            <a:pPr algn="dist"/>
            <a:r>
              <a:rPr lang="ko-KR" altLang="en-US" sz="900" dirty="0"/>
              <a:t>지팡이</a:t>
            </a:r>
            <a:endParaRPr lang="en-US" altLang="ko-KR" sz="900" dirty="0"/>
          </a:p>
          <a:p>
            <a:pPr algn="dist"/>
            <a:r>
              <a:rPr lang="ko-KR" altLang="en-US" sz="900" dirty="0"/>
              <a:t>및</a:t>
            </a:r>
            <a:endParaRPr lang="en-US" altLang="ko-KR" sz="900" dirty="0"/>
          </a:p>
          <a:p>
            <a:pPr algn="dist"/>
            <a:r>
              <a:rPr lang="ko-KR" altLang="en-US" sz="900" dirty="0"/>
              <a:t>선글라스</a:t>
            </a:r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8030" y="653541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1586069" y="5978961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>
                <a:solidFill>
                  <a:srgbClr val="9BAEB5"/>
                </a:solidFill>
              </a:rPr>
              <a:t>Explanation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rgbClr val="9BAEB5"/>
                </a:solidFill>
              </a:rPr>
              <a:t>Practicality</a:t>
            </a:r>
          </a:p>
          <a:p>
            <a:r>
              <a:rPr lang="en-US" altLang="ko-KR" dirty="0"/>
              <a:t>Problem</a:t>
            </a:r>
          </a:p>
        </p:txBody>
      </p:sp>
      <p:cxnSp>
        <p:nvCxnSpPr>
          <p:cNvPr id="15" name="직선 연결선 2">
            <a:extLst>
              <a:ext uri="{FF2B5EF4-FFF2-40B4-BE49-F238E27FC236}">
                <a16:creationId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1586067" y="3948276"/>
            <a:ext cx="9957409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74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스마트 대기표 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9</a:t>
            </a:fld>
            <a:endParaRPr lang="en-US" altLang="en-US" dirty="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6709823" y="1458195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4440126" y="1457684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28">
            <a:extLst>
              <a:ext uri="{FF2B5EF4-FFF2-40B4-BE49-F238E27FC236}">
                <a16:creationId xmlns:a16="http://schemas.microsoft.com/office/drawing/2014/main" id="{5DB47E97-B68E-44A9-9DEA-5B8C6AB98C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" y="5160963"/>
            <a:ext cx="928688" cy="1508125"/>
          </a:xfrm>
        </p:spPr>
        <p:txBody>
          <a:bodyPr/>
          <a:lstStyle/>
          <a:p>
            <a:r>
              <a:rPr lang="en-US" altLang="ko-KR" dirty="0"/>
              <a:t>Explanation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Concept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Function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Practicality</a:t>
            </a:r>
          </a:p>
          <a:p>
            <a:r>
              <a:rPr lang="en-US" altLang="ko-KR" dirty="0">
                <a:solidFill>
                  <a:schemeClr val="bg1">
                    <a:alpha val="50000"/>
                  </a:schemeClr>
                </a:solidFill>
              </a:rPr>
              <a:t>Summary</a:t>
            </a:r>
            <a:endParaRPr lang="ko-KR" altLang="en-US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29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932714" y="2099723"/>
            <a:ext cx="2343575" cy="23652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교통카드 핸드폰에 대한 이미지 검색결과">
            <a:extLst>
              <a:ext uri="{FF2B5EF4-FFF2-40B4-BE49-F238E27FC236}">
                <a16:creationId xmlns:a16="http://schemas.microsoft.com/office/drawing/2014/main" id="{068D6B42-3380-4127-B7B6-682F07D96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09" y="2258180"/>
            <a:ext cx="3078442" cy="2818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521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 UltraLight"/>
        <a:ea typeface="나눔바른고딕 UltraLight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828</Words>
  <Application>Microsoft Office PowerPoint</Application>
  <PresentationFormat>와이드스크린</PresentationFormat>
  <Paragraphs>163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나눔바른고딕</vt:lpstr>
      <vt:lpstr>나눔바른고딕 UltraLight</vt:lpstr>
      <vt:lpstr>맑은 고딕</vt:lpstr>
      <vt:lpstr>Arial</vt:lpstr>
      <vt:lpstr>Office 테마</vt:lpstr>
      <vt:lpstr>  종합설계 프로젝트 계획서  </vt:lpstr>
      <vt:lpstr>INDEX</vt:lpstr>
      <vt:lpstr>다용도 스마트 선글라스</vt:lpstr>
      <vt:lpstr>1. 개요</vt:lpstr>
      <vt:lpstr>다용도 스마트 지팡이</vt:lpstr>
      <vt:lpstr>스마트 선글라스</vt:lpstr>
      <vt:lpstr>2. 차별화</vt:lpstr>
      <vt:lpstr>3. 문제 및 해결방안</vt:lpstr>
      <vt:lpstr>스마트 대기표 </vt:lpstr>
      <vt:lpstr>1. 기능</vt:lpstr>
      <vt:lpstr>2. 차별화</vt:lpstr>
      <vt:lpstr>무인 택배 상자 </vt:lpstr>
      <vt:lpstr>1. 개요 및 기능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김우재</cp:lastModifiedBy>
  <cp:revision>160</cp:revision>
  <dcterms:created xsi:type="dcterms:W3CDTF">2017-09-29T06:49:54Z</dcterms:created>
  <dcterms:modified xsi:type="dcterms:W3CDTF">2018-02-25T15:56:28Z</dcterms:modified>
</cp:coreProperties>
</file>