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3" r:id="rId4"/>
    <p:sldId id="257" r:id="rId5"/>
    <p:sldId id="258" r:id="rId6"/>
    <p:sldId id="278" r:id="rId7"/>
    <p:sldId id="273" r:id="rId8"/>
    <p:sldId id="279" r:id="rId9"/>
    <p:sldId id="276" r:id="rId10"/>
    <p:sldId id="277" r:id="rId11"/>
    <p:sldId id="268" r:id="rId12"/>
    <p:sldId id="280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EB5"/>
    <a:srgbClr val="765083"/>
    <a:srgbClr val="F76398"/>
    <a:srgbClr val="FF71B5"/>
    <a:srgbClr val="755F5C"/>
    <a:srgbClr val="916158"/>
    <a:srgbClr val="AF8A62"/>
    <a:srgbClr val="966258"/>
    <a:srgbClr val="329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8358-1254-45A7-89FD-DE79F1EBB50D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04B66-B7A0-4064-AF35-243123374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07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35A46F9-0696-414B-BA99-9A6DAE033D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3A7F5DF-854C-40A4-9E4D-CF7D10934C78}"/>
              </a:ext>
            </a:extLst>
          </p:cNvPr>
          <p:cNvSpPr/>
          <p:nvPr userDrawn="1"/>
        </p:nvSpPr>
        <p:spPr>
          <a:xfrm>
            <a:off x="4166505" y="501007"/>
            <a:ext cx="3858988" cy="5238486"/>
          </a:xfrm>
          <a:prstGeom prst="roundRect">
            <a:avLst>
              <a:gd name="adj" fmla="val 2943"/>
            </a:avLst>
          </a:prstGeom>
          <a:solidFill>
            <a:schemeClr val="bg1">
              <a:alpha val="2000"/>
            </a:schemeClr>
          </a:solidFill>
          <a:ln w="3175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A78393-8C63-4AA8-8DB6-F0C1BAB4F76F}"/>
              </a:ext>
            </a:extLst>
          </p:cNvPr>
          <p:cNvCxnSpPr>
            <a:cxnSpLocks/>
          </p:cNvCxnSpPr>
          <p:nvPr userDrawn="1"/>
        </p:nvCxnSpPr>
        <p:spPr>
          <a:xfrm>
            <a:off x="6426200" y="1345569"/>
            <a:ext cx="121783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9A62176-064F-4E41-AA40-0ECCA8DDF6A9}"/>
              </a:ext>
            </a:extLst>
          </p:cNvPr>
          <p:cNvCxnSpPr>
            <a:cxnSpLocks/>
          </p:cNvCxnSpPr>
          <p:nvPr userDrawn="1"/>
        </p:nvCxnSpPr>
        <p:spPr>
          <a:xfrm>
            <a:off x="4564291" y="1345569"/>
            <a:ext cx="121783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2238BC32-ED6E-4DA8-A326-664FF691F1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64291" y="1495573"/>
            <a:ext cx="3063417" cy="2887102"/>
          </a:xfrm>
        </p:spPr>
        <p:txBody>
          <a:bodyPr lIns="0" tIns="0" rIns="0" bIns="0" anchor="ctr"/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dirty="0"/>
              <a:t>MEMORIES </a:t>
            </a:r>
            <a:br>
              <a:rPr lang="en-US" altLang="ko-KR" dirty="0"/>
            </a:br>
            <a:r>
              <a:rPr lang="en-US" altLang="ko-KR" dirty="0"/>
              <a:t>DO NOT </a:t>
            </a:r>
            <a:br>
              <a:rPr lang="en-US" altLang="ko-KR" dirty="0"/>
            </a:br>
            <a:r>
              <a:rPr lang="en-US" altLang="ko-KR" dirty="0"/>
              <a:t>OPEN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CAC8E5-CA74-41BA-A402-EFEEEFEF5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64291" y="4491137"/>
            <a:ext cx="3063417" cy="394229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FREE PPT TEMPLATE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260BD-3467-471D-85DE-5107A8AA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64291" y="6225580"/>
            <a:ext cx="3063418" cy="301756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D88BE4B-FB0A-4814-87BB-C42255BC764C}"/>
              </a:ext>
            </a:extLst>
          </p:cNvPr>
          <p:cNvCxnSpPr>
            <a:cxnSpLocks/>
          </p:cNvCxnSpPr>
          <p:nvPr userDrawn="1"/>
        </p:nvCxnSpPr>
        <p:spPr>
          <a:xfrm>
            <a:off x="4526194" y="4485316"/>
            <a:ext cx="3131909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CD03B2-D523-40F7-801B-34AE16FFD78B}"/>
              </a:ext>
            </a:extLst>
          </p:cNvPr>
          <p:cNvCxnSpPr>
            <a:cxnSpLocks/>
          </p:cNvCxnSpPr>
          <p:nvPr userDrawn="1"/>
        </p:nvCxnSpPr>
        <p:spPr>
          <a:xfrm>
            <a:off x="4526194" y="4895884"/>
            <a:ext cx="3131909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327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gradFill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35A46F9-0696-414B-BA99-9A6DAE033D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3A7F5DF-854C-40A4-9E4D-CF7D10934C78}"/>
              </a:ext>
            </a:extLst>
          </p:cNvPr>
          <p:cNvSpPr/>
          <p:nvPr userDrawn="1"/>
        </p:nvSpPr>
        <p:spPr>
          <a:xfrm>
            <a:off x="-93132" y="2388576"/>
            <a:ext cx="4902200" cy="2080847"/>
          </a:xfrm>
          <a:prstGeom prst="roundRect">
            <a:avLst>
              <a:gd name="adj" fmla="val 2943"/>
            </a:avLst>
          </a:prstGeom>
          <a:solidFill>
            <a:schemeClr val="bg1">
              <a:alpha val="2000"/>
            </a:schemeClr>
          </a:solidFill>
          <a:ln w="3175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38BC32-ED6E-4DA8-A326-664FF691F1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0437" y="2973610"/>
            <a:ext cx="3063417" cy="390136"/>
          </a:xfrm>
        </p:spPr>
        <p:txBody>
          <a:bodyPr lIns="0" tIns="0" rIns="0" bIns="0" anchor="ctr"/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CAC8E5-CA74-41BA-A402-EFEEEFEF5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719733" y="1853793"/>
            <a:ext cx="2472266" cy="3150414"/>
          </a:xfrm>
        </p:spPr>
        <p:txBody>
          <a:bodyPr anchor="ctr">
            <a:normAutofit/>
          </a:bodyPr>
          <a:lstStyle>
            <a:lvl1pPr marL="285750" indent="-28575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 lang="ko-KR" altLang="en-US" sz="1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Design</a:t>
            </a:r>
          </a:p>
          <a:p>
            <a:r>
              <a:rPr lang="en-US" altLang="ko-KR" dirty="0"/>
              <a:t>Concept</a:t>
            </a:r>
          </a:p>
          <a:p>
            <a:r>
              <a:rPr lang="en-US" altLang="ko-KR" dirty="0"/>
              <a:t>Art</a:t>
            </a:r>
          </a:p>
          <a:p>
            <a:r>
              <a:rPr lang="en-US" altLang="ko-KR" dirty="0"/>
              <a:t>Style</a:t>
            </a:r>
          </a:p>
          <a:p>
            <a:r>
              <a:rPr lang="en-US" altLang="ko-KR" dirty="0"/>
              <a:t>Inspiration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260BD-3467-471D-85DE-5107A8AA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436" y="3480841"/>
            <a:ext cx="3063418" cy="301756"/>
          </a:xfrm>
        </p:spPr>
        <p:txBody>
          <a:bodyPr/>
          <a:lstStyle>
            <a:lvl1pPr marL="0" indent="0" algn="dist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CD03B2-D523-40F7-801B-34AE16FFD78B}"/>
              </a:ext>
            </a:extLst>
          </p:cNvPr>
          <p:cNvCxnSpPr>
            <a:cxnSpLocks/>
            <a:stCxn id="11" idx="3"/>
            <a:endCxn id="3" idx="1"/>
          </p:cNvCxnSpPr>
          <p:nvPr userDrawn="1"/>
        </p:nvCxnSpPr>
        <p:spPr>
          <a:xfrm>
            <a:off x="4809068" y="3429000"/>
            <a:ext cx="4910665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3106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C769A4-1AF0-4601-A129-B9B89BBAC88A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3" y="431873"/>
            <a:ext cx="5459134" cy="511062"/>
          </a:xfrm>
        </p:spPr>
        <p:txBody>
          <a:bodyPr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14777" y="2400301"/>
            <a:ext cx="3785136" cy="2150532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974" y="1081908"/>
            <a:ext cx="2999582" cy="323982"/>
          </a:xfrm>
          <a:noFill/>
        </p:spPr>
        <p:txBody>
          <a:bodyPr lIns="0" tIns="0" rIns="0" bIns="0"/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671" y="6461578"/>
            <a:ext cx="406242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13E5F3-43E4-4991-AB13-168EA5721460}"/>
              </a:ext>
            </a:extLst>
          </p:cNvPr>
          <p:cNvCxnSpPr>
            <a:cxnSpLocks/>
          </p:cNvCxnSpPr>
          <p:nvPr userDrawn="1"/>
        </p:nvCxnSpPr>
        <p:spPr>
          <a:xfrm>
            <a:off x="1208088" y="188913"/>
            <a:ext cx="0" cy="6480175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6F702472-425D-4C3F-9D43-E7073782F9C3}"/>
              </a:ext>
            </a:extLst>
          </p:cNvPr>
          <p:cNvSpPr/>
          <p:nvPr userDrawn="1"/>
        </p:nvSpPr>
        <p:spPr>
          <a:xfrm>
            <a:off x="1161264" y="3382433"/>
            <a:ext cx="93134" cy="93134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4DACF00-4650-4587-8067-0A70D73A59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160963"/>
            <a:ext cx="928688" cy="150812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/>
              <a:t>Mood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D353F1C-6A88-4333-8FCD-E39581304F39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160883"/>
            <a:ext cx="0" cy="1508206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0DEC780-904F-45B7-ABCC-53EDA51934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88913"/>
            <a:ext cx="1208088" cy="1394354"/>
          </a:xfrm>
          <a:prstGeom prst="roundRect">
            <a:avLst>
              <a:gd name="adj" fmla="val 0"/>
            </a:avLst>
          </a:prstGeom>
          <a:solidFill>
            <a:schemeClr val="bg1">
              <a:alpha val="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ko-KR" altLang="en-US" sz="800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 altLang="ko-KR" dirty="0"/>
              <a:t>MEMORIES</a:t>
            </a:r>
          </a:p>
          <a:p>
            <a:pPr lvl="0" algn="ctr"/>
            <a:r>
              <a:rPr lang="en-US" altLang="ko-KR" dirty="0"/>
              <a:t>DO NOT</a:t>
            </a:r>
          </a:p>
          <a:p>
            <a:pPr lvl="0" algn="ctr"/>
            <a:r>
              <a:rPr lang="en-US" altLang="ko-KR" dirty="0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666577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45" userDrawn="1">
          <p15:clr>
            <a:srgbClr val="FBAE40"/>
          </p15:clr>
        </p15:guide>
        <p15:guide id="4" pos="1935" userDrawn="1">
          <p15:clr>
            <a:srgbClr val="FBAE40"/>
          </p15:clr>
        </p15:guide>
        <p15:guide id="5" pos="121" userDrawn="1">
          <p15:clr>
            <a:srgbClr val="FBAE40"/>
          </p15:clr>
        </p15:guide>
        <p15:guide id="6" pos="7559" userDrawn="1">
          <p15:clr>
            <a:srgbClr val="FBAE40"/>
          </p15:clr>
        </p15:guide>
        <p15:guide id="7" orient="horz" pos="119" userDrawn="1">
          <p15:clr>
            <a:srgbClr val="FBAE40"/>
          </p15:clr>
        </p15:guide>
        <p15:guide id="8" orient="horz" pos="420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C769A4-1AF0-4601-A129-B9B89BBAC8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592" y="596465"/>
            <a:ext cx="5162815" cy="511062"/>
          </a:xfr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03431" y="3760627"/>
            <a:ext cx="3785136" cy="2908461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6209" y="1280782"/>
            <a:ext cx="2999582" cy="323982"/>
          </a:xfrm>
          <a:noFill/>
        </p:spPr>
        <p:txBody>
          <a:bodyPr lIns="0" tIns="0" rIns="0" bIns="0"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606" y="6461881"/>
            <a:ext cx="428307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4CE91C4-5CEE-4EF3-9CCC-1E211DF78B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160963"/>
            <a:ext cx="928688" cy="150812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/>
              <a:t>Mood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59594E-ACCE-4E8E-A8F3-8BE0AAF6EBD3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160883"/>
            <a:ext cx="0" cy="1508206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494512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745">
          <p15:clr>
            <a:srgbClr val="FBAE40"/>
          </p15:clr>
        </p15:guide>
        <p15:guide id="4" pos="1935">
          <p15:clr>
            <a:srgbClr val="FBAE40"/>
          </p15:clr>
        </p15:guide>
        <p15:guide id="5" pos="121">
          <p15:clr>
            <a:srgbClr val="FBAE40"/>
          </p15:clr>
        </p15:guide>
        <p15:guide id="6" pos="7559">
          <p15:clr>
            <a:srgbClr val="FBAE40"/>
          </p15:clr>
        </p15:guide>
        <p15:guide id="7" orient="horz" pos="119">
          <p15:clr>
            <a:srgbClr val="FBAE40"/>
          </p15:clr>
        </p15:guide>
        <p15:guide id="8" orient="horz" pos="420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C769A4-1AF0-4601-A129-B9B89BBAC8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592" y="596465"/>
            <a:ext cx="5162815" cy="511062"/>
          </a:xfr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03431" y="3760627"/>
            <a:ext cx="3785136" cy="2908461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6209" y="1280782"/>
            <a:ext cx="2999582" cy="323982"/>
          </a:xfrm>
          <a:noFill/>
        </p:spPr>
        <p:txBody>
          <a:bodyPr lIns="0" tIns="0" rIns="0" bIns="0"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606" y="6461881"/>
            <a:ext cx="428307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4CE91C4-5CEE-4EF3-9CCC-1E211DF78B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160963"/>
            <a:ext cx="928688" cy="150812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/>
              <a:t>Mood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59594E-ACCE-4E8E-A8F3-8BE0AAF6EBD3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160883"/>
            <a:ext cx="0" cy="1508206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91339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745">
          <p15:clr>
            <a:srgbClr val="FBAE40"/>
          </p15:clr>
        </p15:guide>
        <p15:guide id="4" pos="1935">
          <p15:clr>
            <a:srgbClr val="FBAE40"/>
          </p15:clr>
        </p15:guide>
        <p15:guide id="5" pos="121">
          <p15:clr>
            <a:srgbClr val="FBAE40"/>
          </p15:clr>
        </p15:guide>
        <p15:guide id="6" pos="7559">
          <p15:clr>
            <a:srgbClr val="FBAE40"/>
          </p15:clr>
        </p15:guide>
        <p15:guide id="7" orient="horz" pos="119">
          <p15:clr>
            <a:srgbClr val="FBAE40"/>
          </p15:clr>
        </p15:guide>
        <p15:guide id="8" orient="horz" pos="42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80D59-8DBB-4702-B184-07DE046C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375"/>
            <a:ext cx="10515600" cy="511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7040C-4277-4290-81E4-40F492866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06232"/>
            <a:ext cx="2983029" cy="359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3AAFA-6A83-48FE-8039-508A9FD23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9295" y="6388034"/>
            <a:ext cx="11811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4D09E-1386-4024-8256-C8485A6CD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81533" y="6388034"/>
            <a:ext cx="3063418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Designed by L@rgo 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BB5C4-1746-4F41-AE85-C9E9C4B2B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25174"/>
            <a:ext cx="27432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43BF621-4FC3-44DB-97C1-2906C2BBA1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01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6" r:id="rId4"/>
    <p:sldLayoutId id="2147483652" r:id="rId5"/>
  </p:sldLayoutIdLst>
  <p:hf hdr="0" dt="0"/>
  <p:txStyles>
    <p:titleStyle>
      <a:lvl1pPr marL="0" indent="0" algn="l" defTabSz="914400" rtl="0" eaLnBrk="1" latinLnBrk="1" hangingPunct="1">
        <a:lnSpc>
          <a:spcPct val="125000"/>
        </a:lnSpc>
        <a:spcBef>
          <a:spcPct val="0"/>
        </a:spcBef>
        <a:buFont typeface="Arial" panose="020B0604020202020204" pitchFamily="34" charset="0"/>
        <a:buNone/>
        <a:defRPr sz="32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25000"/>
        </a:lnSpc>
        <a:spcBef>
          <a:spcPts val="10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20EDD-EB29-49F5-8844-C9114C396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sz="900" dirty="0"/>
            </a:br>
            <a:br>
              <a:rPr lang="en-US" altLang="ko-KR" sz="1000" dirty="0"/>
            </a:br>
            <a:r>
              <a:rPr lang="ko-KR" altLang="en-US" sz="4000" dirty="0"/>
              <a:t>종합설계</a:t>
            </a:r>
            <a:br>
              <a:rPr lang="en-US" altLang="ko-KR" sz="4000" dirty="0"/>
            </a:br>
            <a:r>
              <a:rPr lang="ko-KR" altLang="en-US" sz="4000" dirty="0"/>
              <a:t>프로젝트</a:t>
            </a:r>
            <a:br>
              <a:rPr lang="en-US" altLang="ko-KR" sz="4000" dirty="0"/>
            </a:br>
            <a:r>
              <a:rPr lang="ko-KR" altLang="en-US" dirty="0"/>
              <a:t>계획서</a:t>
            </a:r>
            <a:br>
              <a:rPr lang="en-US" altLang="ko-KR" sz="7200" dirty="0"/>
            </a:br>
            <a:br>
              <a:rPr lang="en-US" altLang="ko-KR" sz="1050" dirty="0"/>
            </a:br>
            <a:endParaRPr lang="ko-KR" altLang="en-US" sz="1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5966C9-5428-460E-972F-8ED308900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tIns="0" rIns="0" bIns="0">
            <a:noAutofit/>
          </a:bodyPr>
          <a:lstStyle/>
          <a:p>
            <a:pPr algn="r"/>
            <a:r>
              <a:rPr lang="en-US" altLang="ko-KR" sz="1200" dirty="0"/>
              <a:t>1294033 </a:t>
            </a:r>
            <a:r>
              <a:rPr lang="ko-KR" altLang="en-US" sz="1200" dirty="0"/>
              <a:t>이준범</a:t>
            </a:r>
            <a:endParaRPr lang="en-US" altLang="ko-KR" sz="1200" dirty="0"/>
          </a:p>
          <a:p>
            <a:pPr algn="r"/>
            <a:r>
              <a:rPr lang="ko-KR" altLang="en-US" sz="1200" dirty="0"/>
              <a:t> </a:t>
            </a:r>
            <a:r>
              <a:rPr lang="en-US" altLang="ko-KR" sz="1200" dirty="0"/>
              <a:t>1394016 </a:t>
            </a:r>
            <a:r>
              <a:rPr lang="ko-KR" altLang="en-US" sz="1200" dirty="0"/>
              <a:t>김우재</a:t>
            </a:r>
            <a:endParaRPr lang="en-US" altLang="ko-KR" sz="1200" dirty="0"/>
          </a:p>
          <a:p>
            <a:pPr algn="r"/>
            <a:r>
              <a:rPr lang="en-US" altLang="ko-KR" sz="1200" dirty="0"/>
              <a:t>1594024 </a:t>
            </a:r>
            <a:r>
              <a:rPr lang="ko-KR" altLang="en-US" sz="1200" dirty="0"/>
              <a:t>유보람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17E450-A9A3-48FA-8F6E-DAF97DF239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88100"/>
            <a:ext cx="355600" cy="301625"/>
          </a:xfrm>
        </p:spPr>
        <p:txBody>
          <a:bodyPr/>
          <a:lstStyle/>
          <a:p>
            <a:fld id="{143BF621-4FC3-44DB-97C1-2906C2BBA181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FF88D33E-EC5F-4CFE-9542-F7A81D990A72}"/>
              </a:ext>
            </a:extLst>
          </p:cNvPr>
          <p:cNvSpPr/>
          <p:nvPr/>
        </p:nvSpPr>
        <p:spPr>
          <a:xfrm>
            <a:off x="6054725" y="6006302"/>
            <a:ext cx="82550" cy="82550"/>
          </a:xfrm>
          <a:prstGeom prst="diamond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E9424ED7-C9CF-4127-8DE9-CE3A2F4232F4}"/>
              </a:ext>
            </a:extLst>
          </p:cNvPr>
          <p:cNvSpPr/>
          <p:nvPr/>
        </p:nvSpPr>
        <p:spPr>
          <a:xfrm>
            <a:off x="5947298" y="1196867"/>
            <a:ext cx="297405" cy="297405"/>
          </a:xfrm>
          <a:prstGeom prst="diamond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69F8252A-AEEE-4ACD-9769-F22D02FD7205}"/>
              </a:ext>
            </a:extLst>
          </p:cNvPr>
          <p:cNvSpPr/>
          <p:nvPr/>
        </p:nvSpPr>
        <p:spPr>
          <a:xfrm>
            <a:off x="6019691" y="1269262"/>
            <a:ext cx="152615" cy="152615"/>
          </a:xfrm>
          <a:prstGeom prst="diamond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978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부가가치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634" y="3965659"/>
            <a:ext cx="10175170" cy="2013301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종이인쇄물의 사용량이 줄어듭니다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사람들이 직접 포스터를 붙일 필요가 없습니다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날짜가 지나가거나 불필요한 포스터 광고등을 쉽게 관리 할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대피 경로 등 긴급상황시 유용하게 사용되어 집니다</a:t>
            </a:r>
            <a:r>
              <a:rPr lang="en-US" altLang="ko-KR" sz="1600" dirty="0"/>
              <a:t>.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10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8890" y="621004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9805DCA-C68E-4C6E-AEE9-DB7D64C05E59}"/>
              </a:ext>
            </a:extLst>
          </p:cNvPr>
          <p:cNvCxnSpPr/>
          <p:nvPr/>
        </p:nvCxnSpPr>
        <p:spPr>
          <a:xfrm>
            <a:off x="1586069" y="5978961"/>
            <a:ext cx="9957409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rgbClr val="9BAEB5"/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/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cxnSp>
        <p:nvCxnSpPr>
          <p:cNvPr id="15" name="직선 연결선 2">
            <a:extLst>
              <a:ext uri="{FF2B5EF4-FFF2-40B4-BE49-F238E27FC236}">
                <a16:creationId xmlns:a16="http://schemas.microsoft.com/office/drawing/2014/main" id="{707CDC34-5628-471C-810B-8CFF1C9EBB9D}"/>
              </a:ext>
            </a:extLst>
          </p:cNvPr>
          <p:cNvCxnSpPr/>
          <p:nvPr/>
        </p:nvCxnSpPr>
        <p:spPr>
          <a:xfrm>
            <a:off x="1586067" y="3948276"/>
            <a:ext cx="9957409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3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BE440E7-6487-4265-82D2-0AB7ED081C45}"/>
              </a:ext>
            </a:extLst>
          </p:cNvPr>
          <p:cNvSpPr/>
          <p:nvPr/>
        </p:nvSpPr>
        <p:spPr>
          <a:xfrm>
            <a:off x="4670059" y="2261972"/>
            <a:ext cx="2851881" cy="2851881"/>
          </a:xfrm>
          <a:prstGeom prst="ellipse">
            <a:avLst/>
          </a:prstGeom>
          <a:blipFill dpi="0" rotWithShape="1">
            <a:blip r:embed="rId2">
              <a:alphaModFix amt="72000"/>
            </a:blip>
            <a:srcRect/>
            <a:stretch>
              <a:fillRect l="-10000" r="-10000"/>
            </a:stretch>
          </a:blip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z="2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88A597-371A-4172-9D6E-99E1B1C63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431" y="5991490"/>
            <a:ext cx="3785136" cy="677598"/>
          </a:xfrm>
        </p:spPr>
        <p:txBody>
          <a:bodyPr/>
          <a:lstStyle/>
          <a:p>
            <a:pPr algn="ctr"/>
            <a:r>
              <a:rPr lang="en-US" altLang="ko-KR" dirty="0"/>
              <a:t>LIFX Original A21 Wi-Fi Smart LED Light Bulb</a:t>
            </a:r>
          </a:p>
          <a:p>
            <a:pPr algn="ctr"/>
            <a:r>
              <a:rPr lang="en-US" altLang="ko-KR" dirty="0"/>
              <a:t>– Amazon Alexa(America)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 Idea 2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11</a:t>
            </a:fld>
            <a:endParaRPr lang="en-US" altLang="en-US" dirty="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709823" y="1458195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440126" y="1457684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원호 17">
            <a:extLst>
              <a:ext uri="{FF2B5EF4-FFF2-40B4-BE49-F238E27FC236}">
                <a16:creationId xmlns:a16="http://schemas.microsoft.com/office/drawing/2014/main" id="{0B1FBBCF-5864-458E-A31F-6CB2C3734B9A}"/>
              </a:ext>
            </a:extLst>
          </p:cNvPr>
          <p:cNvSpPr/>
          <p:nvPr/>
        </p:nvSpPr>
        <p:spPr>
          <a:xfrm>
            <a:off x="4518617" y="2099723"/>
            <a:ext cx="3176382" cy="3176382"/>
          </a:xfrm>
          <a:prstGeom prst="arc">
            <a:avLst>
              <a:gd name="adj1" fmla="val 8180391"/>
              <a:gd name="adj2" fmla="val 3912642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3978C01-3CA0-4F03-B4CA-CA3A74111372}"/>
              </a:ext>
            </a:extLst>
          </p:cNvPr>
          <p:cNvCxnSpPr>
            <a:cxnSpLocks/>
          </p:cNvCxnSpPr>
          <p:nvPr/>
        </p:nvCxnSpPr>
        <p:spPr>
          <a:xfrm>
            <a:off x="7886701" y="3687913"/>
            <a:ext cx="408319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3B7E75E-C769-496E-9350-E8621B2A288D}"/>
              </a:ext>
            </a:extLst>
          </p:cNvPr>
          <p:cNvCxnSpPr>
            <a:cxnSpLocks/>
          </p:cNvCxnSpPr>
          <p:nvPr/>
        </p:nvCxnSpPr>
        <p:spPr>
          <a:xfrm>
            <a:off x="223546" y="3687913"/>
            <a:ext cx="410336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원호 23">
            <a:extLst>
              <a:ext uri="{FF2B5EF4-FFF2-40B4-BE49-F238E27FC236}">
                <a16:creationId xmlns:a16="http://schemas.microsoft.com/office/drawing/2014/main" id="{1C474304-1B04-47F0-8BD7-7EF89C46DA83}"/>
              </a:ext>
            </a:extLst>
          </p:cNvPr>
          <p:cNvSpPr/>
          <p:nvPr/>
        </p:nvSpPr>
        <p:spPr>
          <a:xfrm>
            <a:off x="4326915" y="1908021"/>
            <a:ext cx="3559786" cy="3559786"/>
          </a:xfrm>
          <a:prstGeom prst="arc">
            <a:avLst>
              <a:gd name="adj1" fmla="val 9195260"/>
              <a:gd name="adj2" fmla="val 7431069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/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9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1352" y="523230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872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738" y="1507728"/>
            <a:ext cx="10261054" cy="4407297"/>
          </a:xfrm>
        </p:spPr>
        <p:txBody>
          <a:bodyPr>
            <a:noAutofit/>
          </a:bodyPr>
          <a:lstStyle/>
          <a:p>
            <a:pPr lvl="0"/>
            <a:r>
              <a:rPr lang="ko-KR" altLang="en-US" sz="2800" dirty="0"/>
              <a:t>여름과 겨울철 집안에서 열과 바람을 얻기 위해 사용합니다</a:t>
            </a:r>
            <a:r>
              <a:rPr lang="en-US" altLang="ko-KR" sz="2800" dirty="0"/>
              <a:t>.</a:t>
            </a:r>
          </a:p>
          <a:p>
            <a:pPr lvl="0"/>
            <a:r>
              <a:rPr lang="ko-KR" altLang="en-US" sz="2800" dirty="0"/>
              <a:t>집안에서 무선이기 때문에 전선의 제약을 받지 않고 자유롭게 이용이 가능합니다</a:t>
            </a:r>
            <a:r>
              <a:rPr lang="en-US" altLang="ko-KR" sz="2800" dirty="0"/>
              <a:t>. </a:t>
            </a:r>
          </a:p>
          <a:p>
            <a:pPr lvl="0"/>
            <a:r>
              <a:rPr lang="en-US" altLang="ko-KR" sz="2800" dirty="0"/>
              <a:t>1</a:t>
            </a:r>
            <a:r>
              <a:rPr lang="ko-KR" altLang="en-US" sz="2800" dirty="0"/>
              <a:t>인 가구 집안의 적막함을 해소하기 위해 외관을 꾸밈으로써</a:t>
            </a:r>
            <a:endParaRPr lang="en-US" altLang="ko-KR" sz="2800" dirty="0"/>
          </a:p>
          <a:p>
            <a:pPr lvl="0"/>
            <a:r>
              <a:rPr lang="ko-KR" altLang="en-US" sz="2800" dirty="0"/>
              <a:t>구매욕구를 일으킨다</a:t>
            </a:r>
            <a:r>
              <a:rPr lang="en-US" altLang="ko-KR" sz="2800" dirty="0"/>
              <a:t>. 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12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57845" y="555503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/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362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기능 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318" y="2166741"/>
            <a:ext cx="10534327" cy="3109033"/>
          </a:xfrm>
        </p:spPr>
        <p:txBody>
          <a:bodyPr>
            <a:noAutofit/>
          </a:bodyPr>
          <a:lstStyle/>
          <a:p>
            <a:pPr lvl="0"/>
            <a:r>
              <a:rPr lang="en-US" altLang="ko-KR" sz="2400" dirty="0"/>
              <a:t>--</a:t>
            </a:r>
            <a:r>
              <a:rPr lang="ko-KR" altLang="en-US" sz="2400" dirty="0"/>
              <a:t>영상인식으로 큰 물체</a:t>
            </a:r>
            <a:r>
              <a:rPr lang="en-US" altLang="ko-KR" sz="2400" dirty="0"/>
              <a:t>(</a:t>
            </a:r>
            <a:r>
              <a:rPr lang="ko-KR" altLang="en-US" sz="2400" dirty="0"/>
              <a:t>사람</a:t>
            </a:r>
            <a:r>
              <a:rPr lang="en-US" altLang="ko-KR" sz="2400" dirty="0"/>
              <a:t>)</a:t>
            </a:r>
            <a:r>
              <a:rPr lang="ko-KR" altLang="en-US" sz="2400" dirty="0"/>
              <a:t>를 감시하여 감지된 물체</a:t>
            </a:r>
            <a:r>
              <a:rPr lang="en-US" altLang="ko-KR" sz="2400" dirty="0"/>
              <a:t>(</a:t>
            </a:r>
            <a:r>
              <a:rPr lang="ko-KR" altLang="en-US" sz="2400" dirty="0"/>
              <a:t>사람</a:t>
            </a:r>
            <a:r>
              <a:rPr lang="en-US" altLang="ko-KR" sz="2400" dirty="0"/>
              <a:t>)</a:t>
            </a:r>
            <a:r>
              <a:rPr lang="ko-KR" altLang="en-US" sz="2400" dirty="0"/>
              <a:t>을 지속적으로 따라다닌다</a:t>
            </a:r>
            <a:r>
              <a:rPr lang="en-US" altLang="ko-KR" sz="2400" dirty="0"/>
              <a:t>.</a:t>
            </a:r>
          </a:p>
          <a:p>
            <a:pPr lvl="0"/>
            <a:r>
              <a:rPr lang="en-US" altLang="ko-KR" sz="2400" dirty="0"/>
              <a:t>-</a:t>
            </a:r>
            <a:r>
              <a:rPr lang="ko-KR" altLang="en-US" sz="2400" dirty="0"/>
              <a:t>받침대의 크기를 조절하여 다양한 크기의 본체를 움직일 수 있다</a:t>
            </a:r>
            <a:endParaRPr lang="en-US" altLang="ko-KR" sz="2400" dirty="0"/>
          </a:p>
          <a:p>
            <a:pPr lvl="0"/>
            <a:r>
              <a:rPr lang="en-US" altLang="ko-KR" sz="2400" dirty="0"/>
              <a:t>-</a:t>
            </a:r>
            <a:r>
              <a:rPr lang="ko-KR" altLang="en-US" sz="2400" dirty="0"/>
              <a:t>음성인식을 통해</a:t>
            </a:r>
            <a:r>
              <a:rPr lang="en-US" altLang="ko-KR" sz="2400" dirty="0"/>
              <a:t> On/Off</a:t>
            </a:r>
            <a:r>
              <a:rPr lang="ko-KR" altLang="en-US" sz="2400" dirty="0"/>
              <a:t> 실행과 온도를 조절한다</a:t>
            </a:r>
            <a:r>
              <a:rPr lang="en-US" altLang="ko-KR" sz="2400" dirty="0"/>
              <a:t>.(</a:t>
            </a:r>
            <a:r>
              <a:rPr lang="ko-KR" altLang="en-US" sz="2400" dirty="0"/>
              <a:t>추가적으로 현재 날씨</a:t>
            </a:r>
            <a:r>
              <a:rPr lang="en-US" altLang="ko-KR" sz="2400" dirty="0"/>
              <a:t>,</a:t>
            </a:r>
            <a:r>
              <a:rPr lang="ko-KR" altLang="en-US" sz="2400" dirty="0"/>
              <a:t>시간을 알림</a:t>
            </a:r>
            <a:r>
              <a:rPr lang="en-US" altLang="ko-KR" sz="2400" dirty="0"/>
              <a:t>)</a:t>
            </a:r>
          </a:p>
          <a:p>
            <a:pPr lvl="0"/>
            <a:r>
              <a:rPr lang="en-US" altLang="ko-KR" sz="2400" dirty="0"/>
              <a:t>-</a:t>
            </a:r>
            <a:r>
              <a:rPr lang="ko-KR" altLang="en-US" sz="2400" dirty="0"/>
              <a:t>유선충전을 하면서 </a:t>
            </a:r>
            <a:r>
              <a:rPr lang="en-US" altLang="ko-KR" sz="2400" dirty="0"/>
              <a:t>off</a:t>
            </a:r>
            <a:r>
              <a:rPr lang="ko-KR" altLang="en-US" sz="2400" dirty="0"/>
              <a:t>시 알아서 충전기 쪽 으로 찾아간다</a:t>
            </a:r>
            <a:r>
              <a:rPr lang="en-US" altLang="ko-KR" sz="2400" dirty="0"/>
              <a:t>. 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13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r>
              <a:rPr lang="ko-KR" altLang="en-US" sz="900" dirty="0"/>
              <a:t>주차장</a:t>
            </a:r>
            <a:endParaRPr lang="en-US" altLang="ko-KR" sz="900" dirty="0"/>
          </a:p>
          <a:p>
            <a:pPr algn="dist"/>
            <a:r>
              <a:rPr lang="ko-KR" altLang="en-US" sz="900" dirty="0"/>
              <a:t>길</a:t>
            </a:r>
            <a:endParaRPr lang="en-US" altLang="ko-KR" sz="900" dirty="0"/>
          </a:p>
          <a:p>
            <a:pPr algn="dist"/>
            <a:r>
              <a:rPr lang="ko-KR" altLang="en-US" sz="900" dirty="0"/>
              <a:t>안내</a:t>
            </a:r>
            <a:endParaRPr lang="en-US" altLang="ko-KR" sz="900" dirty="0"/>
          </a:p>
          <a:p>
            <a:pPr algn="dist"/>
            <a:r>
              <a:rPr lang="ko-KR" altLang="en-US" sz="900" dirty="0"/>
              <a:t>전등</a:t>
            </a:r>
            <a:endParaRPr lang="en-US" altLang="ko-KR" sz="9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57845" y="555503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7CDC34-5628-471C-810B-8CFF1C9EBB9D}"/>
              </a:ext>
            </a:extLst>
          </p:cNvPr>
          <p:cNvCxnSpPr/>
          <p:nvPr/>
        </p:nvCxnSpPr>
        <p:spPr>
          <a:xfrm>
            <a:off x="7049451" y="2166742"/>
            <a:ext cx="4725007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9805DCA-C68E-4C6E-AEE9-DB7D64C05E59}"/>
              </a:ext>
            </a:extLst>
          </p:cNvPr>
          <p:cNvCxnSpPr/>
          <p:nvPr/>
        </p:nvCxnSpPr>
        <p:spPr>
          <a:xfrm>
            <a:off x="7113018" y="5275775"/>
            <a:ext cx="4725007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/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4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6C305-6C30-4A73-B61F-DC835FDB8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58" y="2973610"/>
            <a:ext cx="3241976" cy="390136"/>
          </a:xfrm>
        </p:spPr>
        <p:txBody>
          <a:bodyPr lIns="0" tIns="0" rIns="0" bIns="0"/>
          <a:lstStyle/>
          <a:p>
            <a:r>
              <a:rPr lang="en-US" altLang="ko-KR" sz="2800" dirty="0"/>
              <a:t>INDEX</a:t>
            </a:r>
            <a:endParaRPr lang="ko-KR" altLang="en-US" sz="2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B17BA9-3E6A-4137-B005-5AE4286F4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7533" y="1853793"/>
            <a:ext cx="2294466" cy="3150414"/>
          </a:xfrm>
        </p:spPr>
        <p:txBody>
          <a:bodyPr/>
          <a:lstStyle/>
          <a:p>
            <a:r>
              <a:rPr lang="ko-KR" altLang="en-US" dirty="0"/>
              <a:t>아이디어 소개</a:t>
            </a:r>
            <a:endParaRPr lang="en-US" altLang="ko-KR" dirty="0"/>
          </a:p>
          <a:p>
            <a:r>
              <a:rPr lang="ko-KR" altLang="en-US" dirty="0"/>
              <a:t>향후 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35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BE440E7-6487-4265-82D2-0AB7ED081C45}"/>
              </a:ext>
            </a:extLst>
          </p:cNvPr>
          <p:cNvSpPr/>
          <p:nvPr/>
        </p:nvSpPr>
        <p:spPr>
          <a:xfrm>
            <a:off x="4680868" y="2261974"/>
            <a:ext cx="2851881" cy="2851881"/>
          </a:xfrm>
          <a:prstGeom prst="ellipse">
            <a:avLst/>
          </a:prstGeom>
          <a:blipFill dpi="0" rotWithShape="1">
            <a:blip r:embed="rId2">
              <a:alphaModFix amt="72000"/>
            </a:blip>
            <a:srcRect/>
            <a:stretch>
              <a:fillRect l="-10000" r="-10000"/>
            </a:stretch>
          </a:blip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후방 카메라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88A597-371A-4172-9D6E-99E1B1C63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431" y="5991490"/>
            <a:ext cx="3785136" cy="677598"/>
          </a:xfrm>
        </p:spPr>
        <p:txBody>
          <a:bodyPr/>
          <a:lstStyle/>
          <a:p>
            <a:pPr algn="ctr"/>
            <a:r>
              <a:rPr lang="en-US" altLang="ko-KR" dirty="0"/>
              <a:t>Smart Stick – </a:t>
            </a:r>
            <a:r>
              <a:rPr lang="en-US" altLang="ko-KR" dirty="0" err="1"/>
              <a:t>Fujitsy</a:t>
            </a:r>
            <a:r>
              <a:rPr lang="en-US" altLang="ko-KR" dirty="0"/>
              <a:t>(Japan)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Main Idea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3</a:t>
            </a:fld>
            <a:endParaRPr lang="en-US" altLang="en-US" dirty="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709823" y="1458195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440126" y="1457684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원호 17">
            <a:extLst>
              <a:ext uri="{FF2B5EF4-FFF2-40B4-BE49-F238E27FC236}">
                <a16:creationId xmlns:a16="http://schemas.microsoft.com/office/drawing/2014/main" id="{0B1FBBCF-5864-458E-A31F-6CB2C3734B9A}"/>
              </a:ext>
            </a:extLst>
          </p:cNvPr>
          <p:cNvSpPr/>
          <p:nvPr/>
        </p:nvSpPr>
        <p:spPr>
          <a:xfrm>
            <a:off x="4518617" y="2099723"/>
            <a:ext cx="3176382" cy="3176382"/>
          </a:xfrm>
          <a:prstGeom prst="arc">
            <a:avLst>
              <a:gd name="adj1" fmla="val 8180391"/>
              <a:gd name="adj2" fmla="val 3912642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3978C01-3CA0-4F03-B4CA-CA3A74111372}"/>
              </a:ext>
            </a:extLst>
          </p:cNvPr>
          <p:cNvCxnSpPr>
            <a:cxnSpLocks/>
          </p:cNvCxnSpPr>
          <p:nvPr/>
        </p:nvCxnSpPr>
        <p:spPr>
          <a:xfrm>
            <a:off x="7886701" y="3687913"/>
            <a:ext cx="408319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3B7E75E-C769-496E-9350-E8621B2A288D}"/>
              </a:ext>
            </a:extLst>
          </p:cNvPr>
          <p:cNvCxnSpPr>
            <a:cxnSpLocks/>
          </p:cNvCxnSpPr>
          <p:nvPr/>
        </p:nvCxnSpPr>
        <p:spPr>
          <a:xfrm>
            <a:off x="223546" y="3687913"/>
            <a:ext cx="410336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원호 23">
            <a:extLst>
              <a:ext uri="{FF2B5EF4-FFF2-40B4-BE49-F238E27FC236}">
                <a16:creationId xmlns:a16="http://schemas.microsoft.com/office/drawing/2014/main" id="{1C474304-1B04-47F0-8BD7-7EF89C46DA83}"/>
              </a:ext>
            </a:extLst>
          </p:cNvPr>
          <p:cNvSpPr/>
          <p:nvPr/>
        </p:nvSpPr>
        <p:spPr>
          <a:xfrm>
            <a:off x="4326915" y="1908021"/>
            <a:ext cx="3559786" cy="3559786"/>
          </a:xfrm>
          <a:prstGeom prst="arc">
            <a:avLst>
              <a:gd name="adj1" fmla="val 9195260"/>
              <a:gd name="adj2" fmla="val 7431069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/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9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1352" y="523230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19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738" y="1507728"/>
            <a:ext cx="10261054" cy="4407297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 자동차같은 경우에는 사고가 날 경우 블랙박스를 통해 사고가 났던 상황을 다시 볼 수 있어 잘못을 가릴 수 있지만</a:t>
            </a:r>
            <a:r>
              <a:rPr lang="en-US" altLang="ko-KR" sz="2800" dirty="0"/>
              <a:t>, </a:t>
            </a:r>
            <a:r>
              <a:rPr lang="ko-KR" altLang="en-US" sz="2800" dirty="0"/>
              <a:t>오토바이나 자전거의 경우는 그럴 수 없다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 </a:t>
            </a:r>
            <a:r>
              <a:rPr lang="ko-KR" altLang="en-US" sz="2800" dirty="0"/>
              <a:t>카메라를 부착식으로 만들어 오토바이는</a:t>
            </a:r>
            <a:r>
              <a:rPr lang="en-US" altLang="ko-KR" sz="2800" dirty="0"/>
              <a:t> </a:t>
            </a:r>
            <a:r>
              <a:rPr lang="ko-KR" altLang="en-US" sz="2800" dirty="0"/>
              <a:t>헬멧 뒤</a:t>
            </a:r>
            <a:r>
              <a:rPr lang="en-US" altLang="ko-KR" sz="2800" dirty="0"/>
              <a:t>, </a:t>
            </a:r>
            <a:r>
              <a:rPr lang="ko-KR" altLang="en-US" sz="2800" dirty="0"/>
              <a:t>자전거는 안장 뒤에 부착하여 개인용 블랙박스 형식으로 구상한다</a:t>
            </a:r>
            <a:r>
              <a:rPr lang="en-US" altLang="ko-KR" sz="2800" dirty="0"/>
              <a:t>.</a:t>
            </a:r>
          </a:p>
          <a:p>
            <a:pPr lvl="0"/>
            <a:endParaRPr lang="en-US" altLang="ko-KR" sz="28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4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57845" y="555503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/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39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591" y="719858"/>
            <a:ext cx="5162815" cy="511062"/>
          </a:xfrm>
        </p:spPr>
        <p:txBody>
          <a:bodyPr/>
          <a:lstStyle/>
          <a:p>
            <a:r>
              <a:rPr lang="ko-KR" altLang="en-US" dirty="0"/>
              <a:t>후방 카메라 기능</a:t>
            </a:r>
          </a:p>
        </p:txBody>
      </p:sp>
      <p:sp>
        <p:nvSpPr>
          <p:cNvPr id="10" name="내용 개체 틀 17">
            <a:extLst>
              <a:ext uri="{FF2B5EF4-FFF2-40B4-BE49-F238E27FC236}">
                <a16:creationId xmlns:a16="http://schemas.microsoft.com/office/drawing/2014/main" id="{1EA08F40-9DF1-460B-AC10-3134E2DF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385" y="2083072"/>
            <a:ext cx="9668109" cy="3799539"/>
          </a:xfrm>
        </p:spPr>
        <p:txBody>
          <a:bodyPr anchor="b">
            <a:no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dirty="0"/>
              <a:t>보통 자전거의 경우는 백미러가 없고</a:t>
            </a:r>
            <a:r>
              <a:rPr lang="en-US" altLang="ko-KR" sz="2400" dirty="0"/>
              <a:t> </a:t>
            </a:r>
            <a:r>
              <a:rPr lang="ko-KR" altLang="en-US" sz="2400" dirty="0"/>
              <a:t>자전거를 타는 사람은 헬멧도 쓰지 않기 때문에 안장에 후방 카메라를 부착하여 주행 시 후방의 영상을 기록한다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야간 주행 시 자전거 후방에 야간 전조등 역할을 해준다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헬멧에 부착할 경우 후방의 영상을 헬멧 앞면 유리에 화면으로 보여준다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5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0C1FAEF-62E2-40AA-B0AA-CBBD3346A291}"/>
              </a:ext>
            </a:extLst>
          </p:cNvPr>
          <p:cNvSpPr/>
          <p:nvPr/>
        </p:nvSpPr>
        <p:spPr>
          <a:xfrm>
            <a:off x="160990" y="588261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9525"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/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14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 txBox="1">
            <a:spLocks/>
          </p:cNvSpPr>
          <p:nvPr/>
        </p:nvSpPr>
        <p:spPr>
          <a:xfrm>
            <a:off x="4596209" y="1280782"/>
            <a:ext cx="2999582" cy="32398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ko-KR"/>
            </a:defPPr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Main Idea</a:t>
            </a:r>
          </a:p>
        </p:txBody>
      </p:sp>
      <p:cxnSp>
        <p:nvCxnSpPr>
          <p:cNvPr id="15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709823" y="1458195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440126" y="1457684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9069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후방 카메라 추가 기능</a:t>
            </a:r>
          </a:p>
        </p:txBody>
      </p:sp>
      <p:sp>
        <p:nvSpPr>
          <p:cNvPr id="10" name="내용 개체 틀 17">
            <a:extLst>
              <a:ext uri="{FF2B5EF4-FFF2-40B4-BE49-F238E27FC236}">
                <a16:creationId xmlns:a16="http://schemas.microsoft.com/office/drawing/2014/main" id="{1EA08F40-9DF1-460B-AC10-3134E2DF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631" y="2168955"/>
            <a:ext cx="9668109" cy="3230851"/>
          </a:xfrm>
        </p:spPr>
        <p:txBody>
          <a:bodyPr anchor="b">
            <a:noAutofit/>
          </a:bodyPr>
          <a:lstStyle/>
          <a:p>
            <a:r>
              <a:rPr lang="ko-KR" altLang="en-US" sz="2800" dirty="0" err="1"/>
              <a:t>딥러닝을</a:t>
            </a:r>
            <a:r>
              <a:rPr lang="ko-KR" altLang="en-US" sz="2800" dirty="0"/>
              <a:t> 통해 영상과 소리로 자동으로 잘못을 가려 줄 수 있도록 설계한다</a:t>
            </a:r>
            <a:r>
              <a:rPr lang="en-US" altLang="ko-KR" sz="2800" dirty="0"/>
              <a:t>(</a:t>
            </a:r>
            <a:r>
              <a:rPr lang="ko-KR" altLang="en-US" sz="2800" dirty="0"/>
              <a:t>카메라 </a:t>
            </a:r>
            <a:r>
              <a:rPr lang="en-US" altLang="ko-KR" sz="2800" dirty="0"/>
              <a:t>1</a:t>
            </a:r>
            <a:r>
              <a:rPr lang="ko-KR" altLang="en-US" sz="2800" dirty="0"/>
              <a:t>대만 사용하면 한계가 있기 때문에 카메라 추가 설치나 후방영상만을 통한 상황 인식 등 고려</a:t>
            </a:r>
            <a:r>
              <a:rPr lang="en-US" altLang="ko-KR" sz="2800" dirty="0"/>
              <a:t>).</a:t>
            </a:r>
          </a:p>
          <a:p>
            <a:endParaRPr lang="en-US" altLang="ko-KR" sz="2800" dirty="0"/>
          </a:p>
          <a:p>
            <a:r>
              <a:rPr lang="en-US" altLang="ko-KR" sz="2800" dirty="0"/>
              <a:t> </a:t>
            </a:r>
            <a:r>
              <a:rPr lang="ko-KR" altLang="en-US" sz="2800" dirty="0"/>
              <a:t>카메라의 영상과 상황인식을 결과를 어플로 전송한다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6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0C1FAEF-62E2-40AA-B0AA-CBBD3346A291}"/>
              </a:ext>
            </a:extLst>
          </p:cNvPr>
          <p:cNvSpPr/>
          <p:nvPr/>
        </p:nvSpPr>
        <p:spPr>
          <a:xfrm>
            <a:off x="160990" y="588261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9525"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/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14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 txBox="1">
            <a:spLocks/>
          </p:cNvSpPr>
          <p:nvPr/>
        </p:nvSpPr>
        <p:spPr>
          <a:xfrm>
            <a:off x="4596209" y="1280782"/>
            <a:ext cx="2999582" cy="32398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ko-KR"/>
            </a:defPPr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Main Idea</a:t>
            </a:r>
          </a:p>
        </p:txBody>
      </p:sp>
      <p:cxnSp>
        <p:nvCxnSpPr>
          <p:cNvPr id="15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709823" y="1458195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440126" y="1457684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0412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스마트 게시판 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7</a:t>
            </a:fld>
            <a:endParaRPr lang="en-US" altLang="en-US" dirty="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709823" y="1458195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440126" y="1457684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3978C01-3CA0-4F03-B4CA-CA3A74111372}"/>
              </a:ext>
            </a:extLst>
          </p:cNvPr>
          <p:cNvCxnSpPr>
            <a:cxnSpLocks/>
          </p:cNvCxnSpPr>
          <p:nvPr/>
        </p:nvCxnSpPr>
        <p:spPr>
          <a:xfrm>
            <a:off x="7886701" y="3687913"/>
            <a:ext cx="408319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3B7E75E-C769-496E-9350-E8621B2A288D}"/>
              </a:ext>
            </a:extLst>
          </p:cNvPr>
          <p:cNvCxnSpPr>
            <a:cxnSpLocks/>
          </p:cNvCxnSpPr>
          <p:nvPr/>
        </p:nvCxnSpPr>
        <p:spPr>
          <a:xfrm>
            <a:off x="223546" y="3687913"/>
            <a:ext cx="410336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원호 23">
            <a:extLst>
              <a:ext uri="{FF2B5EF4-FFF2-40B4-BE49-F238E27FC236}">
                <a16:creationId xmlns:a16="http://schemas.microsoft.com/office/drawing/2014/main" id="{1C474304-1B04-47F0-8BD7-7EF89C46DA83}"/>
              </a:ext>
            </a:extLst>
          </p:cNvPr>
          <p:cNvSpPr/>
          <p:nvPr/>
        </p:nvSpPr>
        <p:spPr>
          <a:xfrm>
            <a:off x="4326915" y="1908021"/>
            <a:ext cx="3559786" cy="3559786"/>
          </a:xfrm>
          <a:prstGeom prst="arc">
            <a:avLst>
              <a:gd name="adj1" fmla="val 9195260"/>
              <a:gd name="adj2" fmla="val 7431069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/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Summary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9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1352" y="523230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932714" y="2099723"/>
            <a:ext cx="2343575" cy="23652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20F8500-2381-4440-9E4B-5BDA09D66F68}"/>
              </a:ext>
            </a:extLst>
          </p:cNvPr>
          <p:cNvSpPr/>
          <p:nvPr/>
        </p:nvSpPr>
        <p:spPr>
          <a:xfrm>
            <a:off x="4642440" y="2229230"/>
            <a:ext cx="2868623" cy="2917366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21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738" y="1507728"/>
            <a:ext cx="10261054" cy="4407297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게시판은 사람들이 많이 지나다는 곳에 배치 되어 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학교</a:t>
            </a:r>
            <a:r>
              <a:rPr lang="en-US" altLang="ko-KR" sz="2000" dirty="0"/>
              <a:t>,</a:t>
            </a:r>
            <a:r>
              <a:rPr lang="ko-KR" altLang="en-US" sz="2000" dirty="0"/>
              <a:t>회사</a:t>
            </a:r>
            <a:r>
              <a:rPr lang="en-US" altLang="ko-KR" sz="2000" dirty="0"/>
              <a:t>,</a:t>
            </a:r>
            <a:r>
              <a:rPr lang="ko-KR" altLang="en-US" sz="2000" dirty="0"/>
              <a:t>공공기관 에는 많은 공지들이 올라온다 </a:t>
            </a:r>
            <a:r>
              <a:rPr lang="en-US" altLang="ko-KR" sz="2000" dirty="0"/>
              <a:t>. </a:t>
            </a:r>
            <a:r>
              <a:rPr lang="ko-KR" altLang="en-US" sz="2000" dirty="0"/>
              <a:t>각종 포스터들 뿐만 아니라</a:t>
            </a:r>
            <a:r>
              <a:rPr lang="en-US" altLang="ko-KR" sz="2000" dirty="0"/>
              <a:t> </a:t>
            </a:r>
            <a:r>
              <a:rPr lang="ko-KR" altLang="en-US" sz="2000" dirty="0"/>
              <a:t>공지사항들이 게시판에 기재된다</a:t>
            </a:r>
            <a:r>
              <a:rPr lang="en-US" altLang="ko-KR" sz="2000" dirty="0"/>
              <a:t>. </a:t>
            </a:r>
            <a:r>
              <a:rPr lang="ko-KR" altLang="en-US" sz="2000" dirty="0"/>
              <a:t>매번 수 작업으로 붙여야 하며 기간이 지난 포스터는 계속 해서 남아있습니다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주요 공지사항 등 학생들이 반드시 알아야하는 공지들도 학교홈페이지 등을 통해 확인해야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재해재난 발생시 많이 지나다닌 곳에 알기 쉬운 대피경로를 확인 할 수 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날씨 이제 찾아오는 황사 미세먼지 등 다른 기타 정보에 대해서도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/>
              <a:t>확인이 가능합니다</a:t>
            </a:r>
            <a:r>
              <a:rPr lang="en-US" altLang="ko-KR" sz="2000" dirty="0"/>
              <a:t>. </a:t>
            </a:r>
          </a:p>
          <a:p>
            <a:pPr lvl="0"/>
            <a:endParaRPr lang="en-US" altLang="ko-KR" sz="20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8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57845" y="555503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/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29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기능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351" y="1782237"/>
            <a:ext cx="5004249" cy="4002151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각종 포스터들을 인쇄할 필요없이 스마트게시판에 정해진 크기에 맞추어 게시 할 수 있습니다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포스터들은 기간이 지나면 자동으로 내려 갑니다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관리자는 포스터 등을 스마트폰으로 관리 할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재해재난 발생을 센서를 통해 감지하여 포스터 대신 대피경로 소화기 위치 등 대피를 도와줍니다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기본으로 날씨</a:t>
            </a:r>
            <a:r>
              <a:rPr lang="en-US" altLang="ko-KR" sz="1600" dirty="0"/>
              <a:t>,</a:t>
            </a:r>
            <a:r>
              <a:rPr lang="ko-KR" altLang="en-US" sz="1600" dirty="0"/>
              <a:t>미세먼지</a:t>
            </a:r>
            <a:r>
              <a:rPr lang="en-US" altLang="ko-KR" sz="1600" dirty="0"/>
              <a:t>,</a:t>
            </a:r>
            <a:r>
              <a:rPr lang="ko-KR" altLang="en-US" sz="1600" dirty="0"/>
              <a:t>황사와 시간 등 여러 기타 정보를 알려줍니다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건물이 소등 되는 시간 등 포스터를 꺼둘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9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57845" y="555503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7CDC34-5628-471C-810B-8CFF1C9EBB9D}"/>
              </a:ext>
            </a:extLst>
          </p:cNvPr>
          <p:cNvCxnSpPr/>
          <p:nvPr/>
        </p:nvCxnSpPr>
        <p:spPr>
          <a:xfrm>
            <a:off x="6995664" y="1782237"/>
            <a:ext cx="4725007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9805DCA-C68E-4C6E-AEE9-DB7D64C05E59}"/>
              </a:ext>
            </a:extLst>
          </p:cNvPr>
          <p:cNvCxnSpPr>
            <a:cxnSpLocks/>
          </p:cNvCxnSpPr>
          <p:nvPr/>
        </p:nvCxnSpPr>
        <p:spPr>
          <a:xfrm>
            <a:off x="6868664" y="5784397"/>
            <a:ext cx="4852007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/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pic>
        <p:nvPicPr>
          <p:cNvPr id="2" name="Picture 4" descr="스마트 게시판에 대한 이미지 검색결과">
            <a:extLst>
              <a:ext uri="{FF2B5EF4-FFF2-40B4-BE49-F238E27FC236}">
                <a16:creationId xmlns:a16="http://schemas.microsoft.com/office/drawing/2014/main" id="{216D75EF-0287-4E07-A6B5-2828B75ED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425" y="2215768"/>
            <a:ext cx="5235902" cy="294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07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 UltraLight"/>
        <a:ea typeface="나눔바른고딕 UltraLight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533</Words>
  <Application>Microsoft Office PowerPoint</Application>
  <PresentationFormat>와이드스크린</PresentationFormat>
  <Paragraphs>129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나눔바른고딕</vt:lpstr>
      <vt:lpstr>나눔바른고딕 UltraLight</vt:lpstr>
      <vt:lpstr>맑은 고딕</vt:lpstr>
      <vt:lpstr>Arial</vt:lpstr>
      <vt:lpstr>Office 테마</vt:lpstr>
      <vt:lpstr>  종합설계 프로젝트 계획서  </vt:lpstr>
      <vt:lpstr>INDEX</vt:lpstr>
      <vt:lpstr>후방 카메라 </vt:lpstr>
      <vt:lpstr>1. 개요</vt:lpstr>
      <vt:lpstr>후방 카메라 기능</vt:lpstr>
      <vt:lpstr>후방 카메라 추가 기능</vt:lpstr>
      <vt:lpstr>스마트 게시판 </vt:lpstr>
      <vt:lpstr>1. 개요</vt:lpstr>
      <vt:lpstr>1. 기능</vt:lpstr>
      <vt:lpstr>3. 부가가치</vt:lpstr>
      <vt:lpstr>PowerPoint 프레젠테이션</vt:lpstr>
      <vt:lpstr>1. 개요</vt:lpstr>
      <vt:lpstr>2. 기능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adstorepost.com</dc:creator>
  <cp:lastModifiedBy>김우재</cp:lastModifiedBy>
  <cp:revision>168</cp:revision>
  <dcterms:created xsi:type="dcterms:W3CDTF">2017-09-29T06:49:54Z</dcterms:created>
  <dcterms:modified xsi:type="dcterms:W3CDTF">2018-03-05T06:55:24Z</dcterms:modified>
</cp:coreProperties>
</file>