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63" r:id="rId2"/>
    <p:sldId id="262" r:id="rId3"/>
    <p:sldId id="264" r:id="rId4"/>
    <p:sldId id="271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19E18D-2E53-4A5B-BCB2-EE70802FFABC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2FA647-14E9-4417-BE79-FC556ECC9D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6161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5026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45848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7497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86582616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89000"/>
              </a:schemeClr>
            </a:gs>
            <a:gs pos="23000">
              <a:schemeClr val="accent5">
                <a:lumMod val="89000"/>
              </a:schemeClr>
            </a:gs>
            <a:gs pos="69000">
              <a:schemeClr val="accent5">
                <a:lumMod val="75000"/>
              </a:schemeClr>
            </a:gs>
            <a:gs pos="97000">
              <a:schemeClr val="accent5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844550" y="476250"/>
            <a:ext cx="10502900" cy="11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844550" y="1619250"/>
            <a:ext cx="10502900" cy="4603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5926113" y="6540500"/>
            <a:ext cx="333426" cy="287258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200"/>
            </a:lvl1pPr>
          </a:lstStyle>
          <a:p>
            <a:pPr algn="ctr" defTabSz="412750" hangingPunct="0"/>
            <a:fld id="{86CB4B4D-7CA3-9044-876B-883B54F8677D}" type="slidenum">
              <a:rPr lang="en-US" altLang="zh-CN" kern="0" smtClean="0">
                <a:solidFill>
                  <a:srgbClr val="000000"/>
                </a:solidFill>
                <a:sym typeface="Helvetica Light"/>
              </a:rPr>
              <a:pPr algn="ctr" defTabSz="412750" hangingPunct="0"/>
              <a:t>‹#›</a:t>
            </a:fld>
            <a:endParaRPr lang="en-US" altLang="zh-CN" kern="0">
              <a:solidFill>
                <a:srgbClr val="000000"/>
              </a:solidFill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332939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ransition spd="med"/>
  <p:txStyles>
    <p:titleStyle>
      <a:lvl1pPr marL="0" marR="0" indent="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1143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2286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3429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4572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5715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6858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8001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9144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317500" marR="0" indent="-317500" algn="l" defTabSz="412750" latinLnBrk="0">
        <a:lnSpc>
          <a:spcPct val="100000"/>
        </a:lnSpc>
        <a:spcBef>
          <a:spcPts val="2600"/>
        </a:spcBef>
        <a:spcAft>
          <a:spcPts val="0"/>
        </a:spcAft>
        <a:buClrTx/>
        <a:buSzPct val="75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635000" marR="0" indent="-317500" algn="l" defTabSz="412750" latinLnBrk="0">
        <a:lnSpc>
          <a:spcPct val="100000"/>
        </a:lnSpc>
        <a:spcBef>
          <a:spcPts val="2600"/>
        </a:spcBef>
        <a:spcAft>
          <a:spcPts val="0"/>
        </a:spcAft>
        <a:buClrTx/>
        <a:buSzPct val="75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952500" marR="0" indent="-317500" algn="l" defTabSz="412750" latinLnBrk="0">
        <a:lnSpc>
          <a:spcPct val="100000"/>
        </a:lnSpc>
        <a:spcBef>
          <a:spcPts val="2600"/>
        </a:spcBef>
        <a:spcAft>
          <a:spcPts val="0"/>
        </a:spcAft>
        <a:buClrTx/>
        <a:buSzPct val="75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270000" marR="0" indent="-317500" algn="l" defTabSz="412750" latinLnBrk="0">
        <a:lnSpc>
          <a:spcPct val="100000"/>
        </a:lnSpc>
        <a:spcBef>
          <a:spcPts val="2600"/>
        </a:spcBef>
        <a:spcAft>
          <a:spcPts val="0"/>
        </a:spcAft>
        <a:buClrTx/>
        <a:buSzPct val="75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1587500" marR="0" indent="-317500" algn="l" defTabSz="412750" latinLnBrk="0">
        <a:lnSpc>
          <a:spcPct val="100000"/>
        </a:lnSpc>
        <a:spcBef>
          <a:spcPts val="2600"/>
        </a:spcBef>
        <a:spcAft>
          <a:spcPts val="0"/>
        </a:spcAft>
        <a:buClrTx/>
        <a:buSzPct val="75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1905000" marR="0" indent="-317500" algn="l" defTabSz="412750" latinLnBrk="0">
        <a:lnSpc>
          <a:spcPct val="100000"/>
        </a:lnSpc>
        <a:spcBef>
          <a:spcPts val="2600"/>
        </a:spcBef>
        <a:spcAft>
          <a:spcPts val="0"/>
        </a:spcAft>
        <a:buClrTx/>
        <a:buSzPct val="75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2222500" marR="0" indent="-317500" algn="l" defTabSz="412750" latinLnBrk="0">
        <a:lnSpc>
          <a:spcPct val="100000"/>
        </a:lnSpc>
        <a:spcBef>
          <a:spcPts val="2600"/>
        </a:spcBef>
        <a:spcAft>
          <a:spcPts val="0"/>
        </a:spcAft>
        <a:buClrTx/>
        <a:buSzPct val="75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2540000" marR="0" indent="-317500" algn="l" defTabSz="412750" latinLnBrk="0">
        <a:lnSpc>
          <a:spcPct val="100000"/>
        </a:lnSpc>
        <a:spcBef>
          <a:spcPts val="2600"/>
        </a:spcBef>
        <a:spcAft>
          <a:spcPts val="0"/>
        </a:spcAft>
        <a:buClrTx/>
        <a:buSzPct val="75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2857500" marR="0" indent="-317500" algn="l" defTabSz="412750" latinLnBrk="0">
        <a:lnSpc>
          <a:spcPct val="100000"/>
        </a:lnSpc>
        <a:spcBef>
          <a:spcPts val="2600"/>
        </a:spcBef>
        <a:spcAft>
          <a:spcPts val="0"/>
        </a:spcAft>
        <a:buClrTx/>
        <a:buSzPct val="75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1143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2286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3429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4572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5715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6858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8001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9144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320">
          <p15:clr>
            <a:srgbClr val="F26B43"/>
          </p15:clr>
        </p15:guide>
        <p15:guide id="2" pos="76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idu.com/link?url=NUku6i27HZft4wbowEXtk9g_ePvlDNiyAlDtYlCbUmq&amp;wd=&amp;eqid=924410b600006c59000000065bff89bb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431171" y="731830"/>
            <a:ext cx="7056783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Data Source</a:t>
            </a:r>
            <a:endParaRPr kumimoji="0" lang="zh-CN" altLang="en-US" sz="5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92431" y="2435150"/>
            <a:ext cx="10734261" cy="17645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 defTabSz="825500" hangingPunct="0"/>
            <a:r>
              <a:rPr lang="en-US" sz="3600" u="sng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U.S. Bureau of Labor Statistics</a:t>
            </a:r>
            <a:endParaRPr lang="en-US" sz="3600" u="sng" dirty="0">
              <a:solidFill>
                <a:schemeClr val="bg1"/>
              </a:solidFill>
            </a:endParaRPr>
          </a:p>
          <a:p>
            <a:pPr algn="ctr" defTabSz="825500" hangingPunct="0"/>
            <a:endParaRPr lang="en-US" sz="3600" u="sng" dirty="0">
              <a:solidFill>
                <a:schemeClr val="bg1"/>
              </a:solidFill>
            </a:endParaRPr>
          </a:p>
          <a:p>
            <a:pPr algn="ctr" defTabSz="825500" hangingPunct="0"/>
            <a:r>
              <a:rPr lang="en-US" altLang="zh-CN" sz="3600" dirty="0">
                <a:solidFill>
                  <a:schemeClr val="bg1"/>
                </a:solidFill>
                <a:sym typeface="Helvetica Light"/>
              </a:rPr>
              <a:t>https://www.bls.gov/</a:t>
            </a:r>
            <a:endParaRPr lang="zh-CN" altLang="en-US" sz="3600" dirty="0">
              <a:solidFill>
                <a:schemeClr val="bg1"/>
              </a:solidFill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566507832"/>
      </p:ext>
    </p:extLst>
  </p:cSld>
  <p:clrMapOvr>
    <a:masterClrMapping/>
  </p:clrMapOvr>
  <p:transition spd="slow" advTm="0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46907" y="582488"/>
            <a:ext cx="8329188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4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Conclusion</a:t>
            </a:r>
            <a:endParaRPr kumimoji="0" lang="zh-CN" altLang="en-US" sz="4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04523" y="1641974"/>
            <a:ext cx="10067453" cy="41036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1, The employment discrimination weaken from 70s, particularly on the sex.</a:t>
            </a: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zh-CN" sz="2000" b="0" i="0" u="none" strike="noStrike" cap="none" spc="0" normalizeH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000" baseline="0" dirty="0">
                <a:solidFill>
                  <a:schemeClr val="bg1"/>
                </a:solidFill>
                <a:sym typeface="Helvetica Light"/>
              </a:rPr>
              <a:t>2,</a:t>
            </a:r>
            <a:r>
              <a:rPr kumimoji="0" lang="en-US" altLang="zh-CN" sz="2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Sexism is more significant than racism in the workplace, which means women is discriminated more than race minority.  </a:t>
            </a:r>
            <a:endParaRPr kumimoji="0" lang="en-US" altLang="zh-CN" sz="2000" b="0" i="0" u="none" strike="noStrike" cap="none" spc="0" normalizeH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zh-CN" sz="2000" b="0" i="0" u="none" strike="noStrike" cap="none" spc="0" normalizeH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000" dirty="0">
                <a:solidFill>
                  <a:schemeClr val="bg1"/>
                </a:solidFill>
                <a:sym typeface="Helvetica Light"/>
              </a:rPr>
              <a:t>3,</a:t>
            </a:r>
            <a:r>
              <a:rPr kumimoji="0" lang="en-US" altLang="zh-CN" sz="2000" b="0" i="0" u="none" strike="noStrike" cap="none" spc="0" normalizeH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In terms of race, Asian is “Model Minority” and has similar even better employment status tha</a:t>
            </a:r>
            <a:r>
              <a:rPr lang="en-US" altLang="zh-CN" sz="2000" dirty="0">
                <a:solidFill>
                  <a:schemeClr val="bg1"/>
                </a:solidFill>
                <a:sym typeface="Helvetica Light"/>
              </a:rPr>
              <a:t>n White</a:t>
            </a:r>
            <a:r>
              <a:rPr kumimoji="0" lang="en-US" altLang="zh-CN" sz="2000" b="0" i="0" u="none" strike="noStrike" cap="none" spc="0" normalizeH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. African American is under most significant discrimination regardless of male or female. Hispanic or Latino is slightly worse than White but show better trend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sz="2000" dirty="0">
              <a:solidFill>
                <a:schemeClr val="bg1"/>
              </a:solidFill>
              <a:sym typeface="Helvetica Light"/>
            </a:endParaRP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spc="0" normalizeH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4, There isn’t huge change </a:t>
            </a:r>
            <a:r>
              <a:rPr lang="en-US" altLang="zh-CN" sz="2000" dirty="0">
                <a:solidFill>
                  <a:schemeClr val="bg1"/>
                </a:solidFill>
                <a:sym typeface="Helvetica Light"/>
              </a:rPr>
              <a:t>of employment discrimination on Hispanic or Latino ethnicity </a:t>
            </a:r>
            <a:r>
              <a:rPr kumimoji="0" lang="en-US" altLang="zh-CN" sz="2000" b="0" i="0" u="none" strike="noStrike" cap="none" spc="0" normalizeH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within 16 years.</a:t>
            </a: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spc="0" normalizeH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spc="0" normalizeH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5, In terms of sex, male </a:t>
            </a:r>
            <a:r>
              <a:rPr lang="en-US" altLang="zh-CN" sz="2000" dirty="0">
                <a:solidFill>
                  <a:schemeClr val="bg1"/>
                </a:solidFill>
                <a:sym typeface="Helvetica Light"/>
              </a:rPr>
              <a:t>had huge advantage on employment in 50s but fell very soon. </a:t>
            </a: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300666585"/>
      </p:ext>
    </p:extLst>
  </p:cSld>
  <p:clrMapOvr>
    <a:masterClrMapping/>
  </p:clrMapOvr>
  <p:transition spd="slow" advTm="0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16047" y="1176642"/>
            <a:ext cx="11289671" cy="43191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Prediction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000" dirty="0">
                <a:solidFill>
                  <a:schemeClr val="bg1"/>
                </a:solidFill>
                <a:sym typeface="Helvetica Light"/>
              </a:rPr>
              <a:t>*The prediction is only based on the data, not politics or other factors.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sz="2000" dirty="0">
              <a:solidFill>
                <a:schemeClr val="bg1"/>
              </a:solidFill>
              <a:sym typeface="Helvetica Light"/>
            </a:endParaRP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Helvetica Light"/>
              </a:rPr>
              <a:t>1, The employment discrimination probably cannot disappear, but will weaken to a slight degree.</a:t>
            </a: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solidFill>
                  <a:schemeClr val="bg1"/>
                </a:solidFill>
                <a:sym typeface="Helvetica Light"/>
              </a:rPr>
              <a:t>2, The difference between White and African American will narrow and that of other race will be almost same.</a:t>
            </a: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solidFill>
                  <a:schemeClr val="bg1"/>
                </a:solidFill>
                <a:sym typeface="Helvetica Light"/>
              </a:rPr>
              <a:t>3, The sex-based employment discrimination will weaken quicker than that of race-based employment discrimination</a:t>
            </a: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sz="2000" dirty="0">
              <a:solidFill>
                <a:schemeClr val="bg1"/>
              </a:solidFill>
              <a:sym typeface="Helvetica Light"/>
            </a:endParaRP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000" dirty="0">
                <a:solidFill>
                  <a:schemeClr val="bg1"/>
                </a:solidFill>
                <a:sym typeface="Helvetica Light"/>
              </a:rPr>
              <a:t>.</a:t>
            </a:r>
            <a:endParaRPr kumimoji="0" lang="zh-CN" altLang="en-US" sz="5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669094805"/>
      </p:ext>
    </p:extLst>
  </p:cSld>
  <p:clrMapOvr>
    <a:masterClrMapping/>
  </p:clrMapOvr>
  <p:transition spd="slow" advTm="0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480649" y="2390515"/>
            <a:ext cx="6663351" cy="145680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8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Thank you</a:t>
            </a:r>
            <a:endParaRPr kumimoji="0" lang="zh-CN" altLang="en-US" sz="88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083209095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自定义 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5B695"/>
      </a:accent1>
      <a:accent2>
        <a:srgbClr val="148E77"/>
      </a:accent2>
      <a:accent3>
        <a:srgbClr val="AD0003"/>
      </a:accent3>
      <a:accent4>
        <a:srgbClr val="FF0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5">
      <a:majorFont>
        <a:latin typeface="Sketch Block"/>
        <a:ea typeface="雅痞-简"/>
        <a:cs typeface="Helvetica Light"/>
      </a:majorFont>
      <a:minorFont>
        <a:latin typeface="Sketch Block"/>
        <a:ea typeface="雅痞-简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1890</TotalTime>
  <Words>215</Words>
  <Application>Microsoft Office PowerPoint</Application>
  <PresentationFormat>宽屏</PresentationFormat>
  <Paragraphs>23</Paragraphs>
  <Slides>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Helvetica Light</vt:lpstr>
      <vt:lpstr>宋体</vt:lpstr>
      <vt:lpstr>Sketch Block</vt:lpstr>
      <vt:lpstr>雅痞-简</vt:lpstr>
      <vt:lpstr>Calibri</vt:lpstr>
      <vt:lpstr>White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Junchi Tian</cp:lastModifiedBy>
  <cp:revision>38</cp:revision>
  <dcterms:created xsi:type="dcterms:W3CDTF">2018-10-11T00:30:05Z</dcterms:created>
  <dcterms:modified xsi:type="dcterms:W3CDTF">2018-11-29T19:24:18Z</dcterms:modified>
</cp:coreProperties>
</file>