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 id="2147483774" r:id="rId2"/>
  </p:sldMasterIdLst>
  <p:notesMasterIdLst>
    <p:notesMasterId r:id="rId13"/>
  </p:notesMasterIdLst>
  <p:sldIdLst>
    <p:sldId id="261" r:id="rId3"/>
    <p:sldId id="262" r:id="rId4"/>
    <p:sldId id="271" r:id="rId5"/>
    <p:sldId id="263" r:id="rId6"/>
    <p:sldId id="264" r:id="rId7"/>
    <p:sldId id="268" r:id="rId8"/>
    <p:sldId id="265" r:id="rId9"/>
    <p:sldId id="266"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Bixuan" initials="HB" lastIdx="1" clrIdx="0">
    <p:extLst>
      <p:ext uri="{19B8F6BF-5375-455C-9EA6-DF929625EA0E}">
        <p15:presenceInfo xmlns:p15="http://schemas.microsoft.com/office/powerpoint/2012/main" userId="9e0dcc37c147db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938"/>
  </p:normalViewPr>
  <p:slideViewPr>
    <p:cSldViewPr snapToGrid="0" snapToObjects="1">
      <p:cViewPr varScale="1">
        <p:scale>
          <a:sx n="79" d="100"/>
          <a:sy n="79"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0T16:13:13.037" idx="1">
    <p:pos x="7316" y="1284"/>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0D275-19AA-F344-AA10-239506112519}"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70067-2806-634C-84C5-6677908916C0}" type="slidenum">
              <a:rPr lang="en-US" smtClean="0"/>
              <a:t>‹#›</a:t>
            </a:fld>
            <a:endParaRPr lang="en-US"/>
          </a:p>
        </p:txBody>
      </p:sp>
    </p:spTree>
    <p:extLst>
      <p:ext uri="{BB962C8B-B14F-4D97-AF65-F5344CB8AC3E}">
        <p14:creationId xmlns:p14="http://schemas.microsoft.com/office/powerpoint/2010/main" val="350633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ltLang="zh-CN" dirty="0"/>
              <a:t>25.48%</a:t>
            </a:r>
            <a:r>
              <a:rPr lang="zh-CN" altLang="en-US" dirty="0"/>
              <a:t> </a:t>
            </a:r>
            <a:r>
              <a:rPr lang="en-US" altLang="zh-CN" dirty="0"/>
              <a:t>of</a:t>
            </a:r>
            <a:r>
              <a:rPr lang="zh-CN" altLang="en-US" dirty="0"/>
              <a:t> </a:t>
            </a:r>
            <a:r>
              <a:rPr lang="en-US" altLang="zh-CN" dirty="0"/>
              <a:t>the</a:t>
            </a:r>
            <a:r>
              <a:rPr lang="zh-CN" altLang="en-US" dirty="0"/>
              <a:t> </a:t>
            </a:r>
            <a:r>
              <a:rPr lang="en-US" altLang="zh-CN" dirty="0"/>
              <a:t>net</a:t>
            </a:r>
            <a:r>
              <a:rPr lang="zh-CN" altLang="en-US" dirty="0"/>
              <a:t> </a:t>
            </a:r>
            <a:r>
              <a:rPr lang="en-US" altLang="zh-CN" dirty="0"/>
              <a:t>migration</a:t>
            </a:r>
            <a:r>
              <a:rPr lang="zh-CN" altLang="en-US" dirty="0"/>
              <a:t> </a:t>
            </a:r>
            <a:r>
              <a:rPr lang="en-US" altLang="zh-CN" dirty="0"/>
              <a:t>can</a:t>
            </a:r>
            <a:r>
              <a:rPr lang="zh-CN" altLang="en-US" dirty="0"/>
              <a:t> </a:t>
            </a:r>
            <a:r>
              <a:rPr lang="en-US" altLang="zh-CN" dirty="0"/>
              <a:t>be</a:t>
            </a:r>
            <a:r>
              <a:rPr lang="zh-CN" altLang="en-US" dirty="0"/>
              <a:t> </a:t>
            </a:r>
            <a:r>
              <a:rPr lang="en-US" altLang="zh-CN" dirty="0"/>
              <a:t>explained</a:t>
            </a:r>
            <a:r>
              <a:rPr lang="zh-CN" altLang="en-US" dirty="0"/>
              <a:t> </a:t>
            </a:r>
            <a:r>
              <a:rPr lang="en-US" altLang="zh-CN" dirty="0"/>
              <a:t>by</a:t>
            </a:r>
            <a:r>
              <a:rPr lang="zh-CN" altLang="en-US" dirty="0"/>
              <a:t> </a:t>
            </a:r>
            <a:r>
              <a:rPr lang="en-US" altLang="zh-CN" dirty="0" err="1"/>
              <a:t>gdp</a:t>
            </a:r>
            <a:r>
              <a:rPr lang="zh-CN" altLang="en-US" dirty="0"/>
              <a:t> </a:t>
            </a:r>
            <a:r>
              <a:rPr lang="en-US" altLang="zh-CN" dirty="0"/>
              <a:t>per</a:t>
            </a:r>
            <a:r>
              <a:rPr lang="zh-CN" altLang="en-US" dirty="0"/>
              <a:t> </a:t>
            </a:r>
            <a:r>
              <a:rPr lang="en-US" altLang="zh-CN" dirty="0"/>
              <a:t>capita.</a:t>
            </a:r>
          </a:p>
          <a:p>
            <a:pPr marL="285750" indent="-285750">
              <a:buFont typeface="Arial" panose="020B0604020202020204" pitchFamily="34" charset="0"/>
              <a:buChar char="•"/>
            </a:pPr>
            <a:r>
              <a:rPr lang="en-US" altLang="zh-CN" dirty="0"/>
              <a:t>The actual net</a:t>
            </a:r>
            <a:r>
              <a:rPr lang="zh-CN" altLang="en-US" dirty="0"/>
              <a:t> </a:t>
            </a:r>
            <a:r>
              <a:rPr lang="en-US" altLang="zh-CN" dirty="0"/>
              <a:t>migration</a:t>
            </a:r>
            <a:r>
              <a:rPr lang="zh-CN" altLang="en-US" dirty="0"/>
              <a:t> </a:t>
            </a:r>
            <a:r>
              <a:rPr lang="en-US" altLang="zh-CN" dirty="0"/>
              <a:t>can deviate from the</a:t>
            </a:r>
            <a:r>
              <a:rPr lang="zh-CN" altLang="en-US" dirty="0"/>
              <a:t> </a:t>
            </a:r>
            <a:r>
              <a:rPr lang="en-US" altLang="zh-CN" dirty="0"/>
              <a:t>regression line by approximately 34.64, on average. In other words, given that the range</a:t>
            </a:r>
            <a:r>
              <a:rPr lang="zh-CN" altLang="en-US" dirty="0"/>
              <a:t> </a:t>
            </a:r>
            <a:r>
              <a:rPr lang="en-US" altLang="zh-CN" dirty="0"/>
              <a:t>net</a:t>
            </a:r>
            <a:r>
              <a:rPr lang="zh-CN" altLang="en-US" dirty="0"/>
              <a:t> </a:t>
            </a:r>
            <a:r>
              <a:rPr lang="en-US" altLang="zh-CN" dirty="0"/>
              <a:t>migration is 157 and that the Residual Standard Error is 34.63, we can say that the percentage error is (any prediction would still be off by) 34.63/157*100% = 22.05%. It’s also worth noting that the Residual Standard Error was calculated with 224</a:t>
            </a:r>
            <a:r>
              <a:rPr lang="zh-CN" altLang="en-US" dirty="0"/>
              <a:t> </a:t>
            </a:r>
            <a:r>
              <a:rPr lang="en-US" altLang="zh-CN" dirty="0"/>
              <a:t>degrees of freedom. </a:t>
            </a:r>
          </a:p>
          <a:p>
            <a:endParaRPr lang="en-US" dirty="0"/>
          </a:p>
        </p:txBody>
      </p:sp>
      <p:sp>
        <p:nvSpPr>
          <p:cNvPr id="4" name="Slide Number Placeholder 3"/>
          <p:cNvSpPr>
            <a:spLocks noGrp="1"/>
          </p:cNvSpPr>
          <p:nvPr>
            <p:ph type="sldNum" sz="quarter" idx="5"/>
          </p:nvPr>
        </p:nvSpPr>
        <p:spPr/>
        <p:txBody>
          <a:bodyPr/>
          <a:lstStyle/>
          <a:p>
            <a:fld id="{BFD70067-2806-634C-84C5-6677908916C0}" type="slidenum">
              <a:rPr lang="en-US" smtClean="0"/>
              <a:t>4</a:t>
            </a:fld>
            <a:endParaRPr lang="en-US"/>
          </a:p>
        </p:txBody>
      </p:sp>
    </p:spTree>
    <p:extLst>
      <p:ext uri="{BB962C8B-B14F-4D97-AF65-F5344CB8AC3E}">
        <p14:creationId xmlns:p14="http://schemas.microsoft.com/office/powerpoint/2010/main" val="195899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a:t>
            </a:r>
            <a:r>
              <a:rPr lang="en-US" dirty="0"/>
              <a:t>he skewness is less than zero, so the dispersion on the left side of the x-mean is stronger than the right side.</a:t>
            </a:r>
          </a:p>
          <a:p>
            <a:endParaRPr lang="en-US" dirty="0"/>
          </a:p>
        </p:txBody>
      </p:sp>
      <p:sp>
        <p:nvSpPr>
          <p:cNvPr id="4" name="Slide Number Placeholder 3"/>
          <p:cNvSpPr>
            <a:spLocks noGrp="1"/>
          </p:cNvSpPr>
          <p:nvPr>
            <p:ph type="sldNum" sz="quarter" idx="5"/>
          </p:nvPr>
        </p:nvSpPr>
        <p:spPr/>
        <p:txBody>
          <a:bodyPr/>
          <a:lstStyle/>
          <a:p>
            <a:fld id="{BFD70067-2806-634C-84C5-6677908916C0}" type="slidenum">
              <a:rPr lang="en-US" smtClean="0"/>
              <a:t>5</a:t>
            </a:fld>
            <a:endParaRPr lang="en-US"/>
          </a:p>
        </p:txBody>
      </p:sp>
    </p:spTree>
    <p:extLst>
      <p:ext uri="{BB962C8B-B14F-4D97-AF65-F5344CB8AC3E}">
        <p14:creationId xmlns:p14="http://schemas.microsoft.com/office/powerpoint/2010/main" val="218130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7A6242B-1265-8A4C-836F-787E85E7CBDD}" type="datetimeFigureOut">
              <a:rPr lang="en-US" smtClean="0"/>
              <a:t>4/18/2019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B5101C6-B2B7-4441-9CAA-B6FA1D637E9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912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43728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67466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9FE4-6487-F34A-83A7-CFF0E7335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15A71-D32E-AF40-85AB-F291104E5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131A17-E3A5-3A44-8B92-1991DAE336BB}"/>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a:extLst>
              <a:ext uri="{FF2B5EF4-FFF2-40B4-BE49-F238E27FC236}">
                <a16:creationId xmlns:a16="http://schemas.microsoft.com/office/drawing/2014/main" id="{6692923F-3903-DC45-99BC-507FE34F4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DCC40-2CB6-2342-BB00-AA49FB900E1D}"/>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01170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49DB-6C9C-8D44-BA2B-C34F0F15A9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D6F605-4B8E-124D-A082-265FDC9A31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53586-B3B4-EC4C-BD30-FBE6DA93B241}"/>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a:extLst>
              <a:ext uri="{FF2B5EF4-FFF2-40B4-BE49-F238E27FC236}">
                <a16:creationId xmlns:a16="http://schemas.microsoft.com/office/drawing/2014/main" id="{422CD302-D9D8-2845-9AAE-19AA93B77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72E34-F6F4-264C-99CF-56D612E58902}"/>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4023615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F07B-76D6-4248-8751-983EB965EA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9CE35-7FC0-AE4E-A210-84C3394DF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D2282B-B230-C542-867E-D66793181FAC}"/>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a:extLst>
              <a:ext uri="{FF2B5EF4-FFF2-40B4-BE49-F238E27FC236}">
                <a16:creationId xmlns:a16="http://schemas.microsoft.com/office/drawing/2014/main" id="{269157AF-E347-7249-8990-1908A8A63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99C0B-56E9-BC44-B5EE-8BEE11671A9B}"/>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4019532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4CAF-3F74-D243-B09A-F2E798270A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2D345-7439-5D46-B096-4366FFE07E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73A14-38E2-E348-BA07-58ADF06495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7B7844-B37C-5645-824A-0BADF24AD3A0}"/>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6" name="Footer Placeholder 5">
            <a:extLst>
              <a:ext uri="{FF2B5EF4-FFF2-40B4-BE49-F238E27FC236}">
                <a16:creationId xmlns:a16="http://schemas.microsoft.com/office/drawing/2014/main" id="{A1C7DD69-3271-0049-A029-B72FA5E09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8789A-6D44-C842-8523-7D48C4E5158A}"/>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4488873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4A23-83B8-B548-8F87-8DAB23745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E48EEB-D844-5647-A933-ECEBD442C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95F5F8-94E5-404C-9616-C5EB9AF817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D9766-7612-7C45-980C-9D7F08B10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9CC856-B5A6-D542-9124-16929576DF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FEDE62-48E5-2244-A6B0-0E531DE3E8BC}"/>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8" name="Footer Placeholder 7">
            <a:extLst>
              <a:ext uri="{FF2B5EF4-FFF2-40B4-BE49-F238E27FC236}">
                <a16:creationId xmlns:a16="http://schemas.microsoft.com/office/drawing/2014/main" id="{4FAC87AE-80A7-A845-ABC4-D0362B32F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9F6EDF-76F3-6845-B593-8CA28C5AC19D}"/>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405359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D568-6ADC-A34C-B618-837407942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7364C-EC9B-DB49-89E0-38149C6C0A54}"/>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4" name="Footer Placeholder 3">
            <a:extLst>
              <a:ext uri="{FF2B5EF4-FFF2-40B4-BE49-F238E27FC236}">
                <a16:creationId xmlns:a16="http://schemas.microsoft.com/office/drawing/2014/main" id="{8D0F2C23-84A2-7947-9282-BA3DC5B66D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8BE7E-D7D6-064C-805A-486403DF0F8A}"/>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032105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26422-9E8C-6D46-AE2A-79866CC9B108}"/>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3" name="Footer Placeholder 2">
            <a:extLst>
              <a:ext uri="{FF2B5EF4-FFF2-40B4-BE49-F238E27FC236}">
                <a16:creationId xmlns:a16="http://schemas.microsoft.com/office/drawing/2014/main" id="{71A7B8B0-489D-2B48-850C-C986C6793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A7B80-A5FD-D842-8F23-F91A92A7BE59}"/>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4264919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2C39-7031-9146-A276-8D29268B9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552A16-FC8E-C342-A7D5-0962F76A4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5B4034-AF87-5D45-A324-4E2ADE1D5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13FAB3-3FE9-E645-B197-CC97AD1140F0}"/>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6" name="Footer Placeholder 5">
            <a:extLst>
              <a:ext uri="{FF2B5EF4-FFF2-40B4-BE49-F238E27FC236}">
                <a16:creationId xmlns:a16="http://schemas.microsoft.com/office/drawing/2014/main" id="{42894266-689C-E447-9331-95BF6E90E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BFEAD-1730-9345-94B3-9ED6DAA4F120}"/>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65892381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932143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71B0-0B6B-1649-BCDB-AC3653E52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56F41E-E2D5-AF49-AEF6-9730BD9C3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F5E71-F8E4-B244-96A0-B32466752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FA3E20-5502-FB4E-A162-86696D8C538F}"/>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6" name="Footer Placeholder 5">
            <a:extLst>
              <a:ext uri="{FF2B5EF4-FFF2-40B4-BE49-F238E27FC236}">
                <a16:creationId xmlns:a16="http://schemas.microsoft.com/office/drawing/2014/main" id="{81C048AF-65C2-874C-830F-628A01EA6D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AC485E-EF15-F943-93C3-71F352347C32}"/>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2053937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9888-53BD-794F-97F1-22FFF238FB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881D0-7D9A-8745-9B12-59AA010C41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EBB5B-BBC1-0645-8ED2-2BDA32719F4F}"/>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a:extLst>
              <a:ext uri="{FF2B5EF4-FFF2-40B4-BE49-F238E27FC236}">
                <a16:creationId xmlns:a16="http://schemas.microsoft.com/office/drawing/2014/main" id="{434FFEC0-9AD2-5240-9B8D-B387C71FA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EA475-98BE-BB4C-BF01-50404E4C3EA0}"/>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793498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9BD3C-BA73-4A4A-9B29-DFF01CA02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9AFF7F-BD07-7F41-8041-66E8FA8BA5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00004-4655-F143-80E3-DF5F8707D665}"/>
              </a:ext>
            </a:extLst>
          </p:cNvPr>
          <p:cNvSpPr>
            <a:spLocks noGrp="1"/>
          </p:cNvSpPr>
          <p:nvPr>
            <p:ph type="dt" sz="half" idx="10"/>
          </p:nvPr>
        </p:nvSpPr>
        <p:spPr/>
        <p:txBody>
          <a:bodyPr/>
          <a:lstStyle/>
          <a:p>
            <a:fld id="{E7A6242B-1265-8A4C-836F-787E85E7CBDD}" type="datetimeFigureOut">
              <a:rPr lang="en-US" smtClean="0"/>
              <a:t>4/18/2019</a:t>
            </a:fld>
            <a:endParaRPr lang="en-US"/>
          </a:p>
        </p:txBody>
      </p:sp>
      <p:sp>
        <p:nvSpPr>
          <p:cNvPr id="5" name="Footer Placeholder 4">
            <a:extLst>
              <a:ext uri="{FF2B5EF4-FFF2-40B4-BE49-F238E27FC236}">
                <a16:creationId xmlns:a16="http://schemas.microsoft.com/office/drawing/2014/main" id="{584616F8-EB54-BB4C-BA0B-BCF0D0094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F90AA-A187-0345-AFBA-CB4348DBC6C1}"/>
              </a:ext>
            </a:extLst>
          </p:cNvPr>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53864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7A6242B-1265-8A4C-836F-787E85E7CBDD}" type="datetimeFigureOut">
              <a:rPr lang="en-US" smtClean="0"/>
              <a:t>4/18/2019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B5101C6-B2B7-4441-9CAA-B6FA1D637E9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325560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A6242B-1265-8A4C-836F-787E85E7CBD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38228065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6242B-1265-8A4C-836F-787E85E7CBDD}"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51799879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A6242B-1265-8A4C-836F-787E85E7CBDD}"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222846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6242B-1265-8A4C-836F-787E85E7CBDD}"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34171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7A6242B-1265-8A4C-836F-787E85E7CBDD}" type="datetimeFigureOut">
              <a:rPr lang="en-US" smtClean="0"/>
              <a:t>4/18/2019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B5101C6-B2B7-4441-9CAA-B6FA1D637E9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428741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7A6242B-1265-8A4C-836F-787E85E7CBDD}" type="datetimeFigureOut">
              <a:rPr lang="en-US" smtClean="0"/>
              <a:t>4/18/2019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CB5101C6-B2B7-4441-9CAA-B6FA1D637E9F}" type="slidenum">
              <a:rPr lang="en-US" smtClean="0"/>
              <a:t>‹#›</a:t>
            </a:fld>
            <a:endParaRPr lang="en-US"/>
          </a:p>
        </p:txBody>
      </p:sp>
    </p:spTree>
    <p:extLst>
      <p:ext uri="{BB962C8B-B14F-4D97-AF65-F5344CB8AC3E}">
        <p14:creationId xmlns:p14="http://schemas.microsoft.com/office/powerpoint/2010/main" val="31243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7A6242B-1265-8A4C-836F-787E85E7CBDD}" type="datetimeFigureOut">
              <a:rPr lang="en-US" smtClean="0"/>
              <a:t>4/18/2019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B5101C6-B2B7-4441-9CAA-B6FA1D637E9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931441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F9608-F9F2-D04C-9191-A322C87E8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4A612-CA8E-0646-A94D-49DBCE958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0C16-3B56-BE49-814F-50A88E1A7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6242B-1265-8A4C-836F-787E85E7CBDD}" type="datetimeFigureOut">
              <a:rPr lang="en-US" smtClean="0"/>
              <a:t>4/18/2019</a:t>
            </a:fld>
            <a:endParaRPr lang="en-US"/>
          </a:p>
        </p:txBody>
      </p:sp>
      <p:sp>
        <p:nvSpPr>
          <p:cNvPr id="5" name="Footer Placeholder 4">
            <a:extLst>
              <a:ext uri="{FF2B5EF4-FFF2-40B4-BE49-F238E27FC236}">
                <a16:creationId xmlns:a16="http://schemas.microsoft.com/office/drawing/2014/main" id="{3F19773B-BECF-F442-A83A-02DB25A5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34CC7-D694-3C47-B677-A2ACAF596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101C6-B2B7-4441-9CAA-B6FA1D637E9F}" type="slidenum">
              <a:rPr lang="en-US" smtClean="0"/>
              <a:t>‹#›</a:t>
            </a:fld>
            <a:endParaRPr lang="en-US"/>
          </a:p>
        </p:txBody>
      </p:sp>
    </p:spTree>
    <p:extLst>
      <p:ext uri="{BB962C8B-B14F-4D97-AF65-F5344CB8AC3E}">
        <p14:creationId xmlns:p14="http://schemas.microsoft.com/office/powerpoint/2010/main" val="81255357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101216" y="3332068"/>
            <a:ext cx="2400267" cy="2400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214171" y="600148"/>
            <a:ext cx="2798904" cy="228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215925" y="838096"/>
            <a:ext cx="2231671"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215925" y="1079977"/>
            <a:ext cx="2423692"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216218" y="1321001"/>
            <a:ext cx="991705"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a:off x="216217" y="1563414"/>
            <a:ext cx="1279737"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TextBox 8"/>
          <p:cNvSpPr txBox="1"/>
          <p:nvPr/>
        </p:nvSpPr>
        <p:spPr>
          <a:xfrm>
            <a:off x="312357" y="112850"/>
            <a:ext cx="1791131" cy="502766"/>
          </a:xfrm>
          <a:prstGeom prst="rect">
            <a:avLst/>
          </a:prstGeom>
          <a:noFill/>
        </p:spPr>
        <p:txBody>
          <a:bodyPr wrap="none" rtlCol="0">
            <a:spAutoFit/>
          </a:bodyPr>
          <a:lstStyle/>
          <a:p>
            <a:r>
              <a:rPr lang="en-US" altLang="zh-CN" sz="2667" dirty="0"/>
              <a:t>Team</a:t>
            </a:r>
            <a:r>
              <a:rPr lang="zh-CN" altLang="en-US" sz="2667" dirty="0"/>
              <a:t> </a:t>
            </a:r>
            <a:r>
              <a:rPr lang="en-US" altLang="zh-CN" sz="2667" dirty="0"/>
              <a:t>Bravo</a:t>
            </a:r>
            <a:endParaRPr lang="zh-CN" altLang="en-US" sz="2667" dirty="0"/>
          </a:p>
        </p:txBody>
      </p:sp>
      <p:sp>
        <p:nvSpPr>
          <p:cNvPr id="10" name="椭圆 9"/>
          <p:cNvSpPr/>
          <p:nvPr/>
        </p:nvSpPr>
        <p:spPr>
          <a:xfrm>
            <a:off x="-1008789" y="2468894"/>
            <a:ext cx="1632181" cy="16321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3695734" y="828189"/>
            <a:ext cx="4305783" cy="43057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155296" y="3291876"/>
            <a:ext cx="2400267" cy="24002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椭圆 13"/>
          <p:cNvSpPr/>
          <p:nvPr/>
        </p:nvSpPr>
        <p:spPr>
          <a:xfrm>
            <a:off x="1352085" y="2212420"/>
            <a:ext cx="615456" cy="61545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2288689" y="1791455"/>
            <a:ext cx="979803" cy="979803"/>
          </a:xfrm>
          <a:prstGeom prst="ellipse">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7152117" y="644691"/>
            <a:ext cx="979803" cy="979803"/>
          </a:xfrm>
          <a:prstGeom prst="ellipse">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0939615" y="5022356"/>
            <a:ext cx="489901" cy="489901"/>
          </a:xfrm>
          <a:prstGeom prst="ellipse">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9678822" y="3362027"/>
            <a:ext cx="1332575" cy="1332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8304246" y="3362027"/>
            <a:ext cx="333143" cy="3331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p:nvSpPr>
        <p:spPr>
          <a:xfrm>
            <a:off x="8470816" y="1588808"/>
            <a:ext cx="697525" cy="6975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椭圆 21"/>
          <p:cNvSpPr/>
          <p:nvPr/>
        </p:nvSpPr>
        <p:spPr>
          <a:xfrm>
            <a:off x="11471920" y="497411"/>
            <a:ext cx="1440160" cy="1440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p:nvSpPr>
        <p:spPr>
          <a:xfrm>
            <a:off x="4079777" y="5054127"/>
            <a:ext cx="333143" cy="3331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椭圆 23"/>
          <p:cNvSpPr/>
          <p:nvPr/>
        </p:nvSpPr>
        <p:spPr>
          <a:xfrm>
            <a:off x="7369589" y="4696935"/>
            <a:ext cx="166571" cy="1665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3649345" y="838095"/>
            <a:ext cx="4371367" cy="4371367"/>
          </a:xfrm>
          <a:prstGeom prst="ellipse">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椭圆 25"/>
          <p:cNvSpPr/>
          <p:nvPr/>
        </p:nvSpPr>
        <p:spPr>
          <a:xfrm>
            <a:off x="3503712" y="784531"/>
            <a:ext cx="4618272" cy="4618272"/>
          </a:xfrm>
          <a:prstGeom prst="ellipse">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椭圆 26"/>
          <p:cNvSpPr/>
          <p:nvPr/>
        </p:nvSpPr>
        <p:spPr>
          <a:xfrm>
            <a:off x="3545514" y="784532"/>
            <a:ext cx="4533993" cy="4533993"/>
          </a:xfrm>
          <a:prstGeom prst="ellipse">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3462228" y="2744591"/>
            <a:ext cx="166571" cy="1665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椭圆 28"/>
          <p:cNvSpPr/>
          <p:nvPr/>
        </p:nvSpPr>
        <p:spPr>
          <a:xfrm>
            <a:off x="9085056" y="2740544"/>
            <a:ext cx="166571" cy="1665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椭圆 29"/>
          <p:cNvSpPr/>
          <p:nvPr/>
        </p:nvSpPr>
        <p:spPr>
          <a:xfrm>
            <a:off x="8442383" y="1560375"/>
            <a:ext cx="741691" cy="741691"/>
          </a:xfrm>
          <a:prstGeom prst="ellipse">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TextBox 31"/>
          <p:cNvSpPr txBox="1"/>
          <p:nvPr/>
        </p:nvSpPr>
        <p:spPr>
          <a:xfrm>
            <a:off x="4277265" y="2592168"/>
            <a:ext cx="3115525" cy="707886"/>
          </a:xfrm>
          <a:prstGeom prst="rect">
            <a:avLst/>
          </a:prstGeom>
          <a:noFill/>
          <a:ln w="3175">
            <a:noFill/>
          </a:ln>
        </p:spPr>
        <p:txBody>
          <a:bodyPr wrap="square" rtlCol="0">
            <a:spAutoFit/>
          </a:bodyPr>
          <a:lstStyle/>
          <a:p>
            <a:pPr algn="ctr"/>
            <a:r>
              <a:rPr lang="en-US" altLang="zh-CN" sz="4000" dirty="0"/>
              <a:t>Project</a:t>
            </a:r>
            <a:r>
              <a:rPr lang="zh-CN" altLang="en-US" sz="4000" dirty="0"/>
              <a:t> </a:t>
            </a:r>
            <a:r>
              <a:rPr lang="en-US" altLang="zh-CN" sz="4000" dirty="0"/>
              <a:t>1</a:t>
            </a:r>
            <a:endParaRPr lang="zh-CN" altLang="en-US" sz="4000" dirty="0"/>
          </a:p>
        </p:txBody>
      </p:sp>
      <p:sp>
        <p:nvSpPr>
          <p:cNvPr id="33" name="TextBox 32"/>
          <p:cNvSpPr txBox="1"/>
          <p:nvPr/>
        </p:nvSpPr>
        <p:spPr>
          <a:xfrm>
            <a:off x="1191605" y="4028314"/>
            <a:ext cx="2253312" cy="913199"/>
          </a:xfrm>
          <a:prstGeom prst="rect">
            <a:avLst/>
          </a:prstGeom>
          <a:noFill/>
          <a:ln w="3175">
            <a:noFill/>
          </a:ln>
        </p:spPr>
        <p:txBody>
          <a:bodyPr wrap="square" rtlCol="0">
            <a:spAutoFit/>
          </a:bodyPr>
          <a:lstStyle/>
          <a:p>
            <a:pPr algn="ctr"/>
            <a:r>
              <a:rPr lang="en-US" altLang="zh-CN" sz="2667" dirty="0" err="1">
                <a:solidFill>
                  <a:schemeClr val="bg1"/>
                </a:solidFill>
              </a:rPr>
              <a:t>Junchi</a:t>
            </a:r>
            <a:r>
              <a:rPr lang="zh-CN" altLang="en-US" sz="2667" dirty="0">
                <a:solidFill>
                  <a:schemeClr val="bg1"/>
                </a:solidFill>
              </a:rPr>
              <a:t> </a:t>
            </a:r>
            <a:r>
              <a:rPr lang="en-US" altLang="zh-CN" sz="2667" dirty="0">
                <a:solidFill>
                  <a:schemeClr val="bg1"/>
                </a:solidFill>
              </a:rPr>
              <a:t>Tian</a:t>
            </a:r>
          </a:p>
          <a:p>
            <a:pPr algn="ctr"/>
            <a:r>
              <a:rPr lang="en-US" altLang="zh-CN" sz="2667" dirty="0">
                <a:solidFill>
                  <a:schemeClr val="bg1"/>
                </a:solidFill>
              </a:rPr>
              <a:t>Bixuan</a:t>
            </a:r>
            <a:r>
              <a:rPr lang="zh-CN" altLang="en-US" sz="2667" dirty="0">
                <a:solidFill>
                  <a:schemeClr val="bg1"/>
                </a:solidFill>
              </a:rPr>
              <a:t> </a:t>
            </a:r>
            <a:r>
              <a:rPr lang="en-US" altLang="zh-CN" sz="2667" dirty="0">
                <a:solidFill>
                  <a:schemeClr val="bg1"/>
                </a:solidFill>
              </a:rPr>
              <a:t>Huang</a:t>
            </a:r>
            <a:endParaRPr lang="zh-CN" altLang="en-US" sz="2667" dirty="0">
              <a:solidFill>
                <a:schemeClr val="bg1"/>
              </a:solidFill>
            </a:endParaRPr>
          </a:p>
        </p:txBody>
      </p:sp>
    </p:spTree>
    <p:extLst>
      <p:ext uri="{BB962C8B-B14F-4D97-AF65-F5344CB8AC3E}">
        <p14:creationId xmlns:p14="http://schemas.microsoft.com/office/powerpoint/2010/main" val="204396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101216" y="3332068"/>
            <a:ext cx="2400267" cy="2400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214171" y="600148"/>
            <a:ext cx="2798904" cy="228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215925" y="838096"/>
            <a:ext cx="2231671"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215925" y="1079977"/>
            <a:ext cx="2423692"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216218" y="1321001"/>
            <a:ext cx="991705"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a:off x="216217" y="1563414"/>
            <a:ext cx="1279737" cy="228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TextBox 8"/>
          <p:cNvSpPr txBox="1"/>
          <p:nvPr/>
        </p:nvSpPr>
        <p:spPr>
          <a:xfrm>
            <a:off x="312357" y="112850"/>
            <a:ext cx="1791131" cy="502766"/>
          </a:xfrm>
          <a:prstGeom prst="rect">
            <a:avLst/>
          </a:prstGeom>
          <a:noFill/>
        </p:spPr>
        <p:txBody>
          <a:bodyPr wrap="none" rtlCol="0">
            <a:spAutoFit/>
          </a:bodyPr>
          <a:lstStyle/>
          <a:p>
            <a:r>
              <a:rPr lang="en-US" altLang="zh-CN" sz="2667" dirty="0"/>
              <a:t>Team</a:t>
            </a:r>
            <a:r>
              <a:rPr lang="zh-CN" altLang="en-US" sz="2667" dirty="0"/>
              <a:t> </a:t>
            </a:r>
            <a:r>
              <a:rPr lang="en-US" altLang="zh-CN" sz="2667" dirty="0"/>
              <a:t>Bravo</a:t>
            </a:r>
            <a:endParaRPr lang="zh-CN" altLang="en-US" sz="2667" dirty="0"/>
          </a:p>
        </p:txBody>
      </p:sp>
      <p:sp>
        <p:nvSpPr>
          <p:cNvPr id="10" name="椭圆 9"/>
          <p:cNvSpPr/>
          <p:nvPr/>
        </p:nvSpPr>
        <p:spPr>
          <a:xfrm>
            <a:off x="-1008789" y="2468894"/>
            <a:ext cx="1632181" cy="16321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3695734" y="828189"/>
            <a:ext cx="4305783" cy="430578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155296" y="3291876"/>
            <a:ext cx="2400267" cy="24002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椭圆 13"/>
          <p:cNvSpPr/>
          <p:nvPr/>
        </p:nvSpPr>
        <p:spPr>
          <a:xfrm>
            <a:off x="1352085" y="2212420"/>
            <a:ext cx="615456" cy="61545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2288689" y="1791455"/>
            <a:ext cx="979803" cy="979803"/>
          </a:xfrm>
          <a:prstGeom prst="ellipse">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7152117" y="644691"/>
            <a:ext cx="979803" cy="979803"/>
          </a:xfrm>
          <a:prstGeom prst="ellipse">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0939615" y="5022356"/>
            <a:ext cx="489901" cy="489901"/>
          </a:xfrm>
          <a:prstGeom prst="ellipse">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9678822" y="3362027"/>
            <a:ext cx="1332575" cy="13325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8304246" y="3362027"/>
            <a:ext cx="333143" cy="3331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p:nvSpPr>
        <p:spPr>
          <a:xfrm>
            <a:off x="8470816" y="1588808"/>
            <a:ext cx="697525" cy="6975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椭圆 21"/>
          <p:cNvSpPr/>
          <p:nvPr/>
        </p:nvSpPr>
        <p:spPr>
          <a:xfrm>
            <a:off x="11471920" y="497411"/>
            <a:ext cx="1440160" cy="14401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p:nvSpPr>
        <p:spPr>
          <a:xfrm>
            <a:off x="4079777" y="5054127"/>
            <a:ext cx="333143" cy="3331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椭圆 23"/>
          <p:cNvSpPr/>
          <p:nvPr/>
        </p:nvSpPr>
        <p:spPr>
          <a:xfrm>
            <a:off x="7369589" y="4696935"/>
            <a:ext cx="166571" cy="1665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3649345" y="838095"/>
            <a:ext cx="4371367" cy="4371367"/>
          </a:xfrm>
          <a:prstGeom prst="ellipse">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椭圆 25"/>
          <p:cNvSpPr/>
          <p:nvPr/>
        </p:nvSpPr>
        <p:spPr>
          <a:xfrm>
            <a:off x="3503712" y="784531"/>
            <a:ext cx="4618272" cy="4618272"/>
          </a:xfrm>
          <a:prstGeom prst="ellipse">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椭圆 26"/>
          <p:cNvSpPr/>
          <p:nvPr/>
        </p:nvSpPr>
        <p:spPr>
          <a:xfrm>
            <a:off x="3545514" y="784532"/>
            <a:ext cx="4533993" cy="4533993"/>
          </a:xfrm>
          <a:prstGeom prst="ellipse">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3462228" y="2744591"/>
            <a:ext cx="166571" cy="1665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椭圆 28"/>
          <p:cNvSpPr/>
          <p:nvPr/>
        </p:nvSpPr>
        <p:spPr>
          <a:xfrm>
            <a:off x="9085056" y="2740544"/>
            <a:ext cx="166571" cy="16657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椭圆 29"/>
          <p:cNvSpPr/>
          <p:nvPr/>
        </p:nvSpPr>
        <p:spPr>
          <a:xfrm>
            <a:off x="8442383" y="1560375"/>
            <a:ext cx="741691" cy="741691"/>
          </a:xfrm>
          <a:prstGeom prst="ellipse">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TextBox 31"/>
          <p:cNvSpPr txBox="1"/>
          <p:nvPr/>
        </p:nvSpPr>
        <p:spPr>
          <a:xfrm>
            <a:off x="4277265" y="2592168"/>
            <a:ext cx="3115525" cy="707886"/>
          </a:xfrm>
          <a:prstGeom prst="rect">
            <a:avLst/>
          </a:prstGeom>
          <a:noFill/>
          <a:ln w="3175">
            <a:noFill/>
          </a:ln>
        </p:spPr>
        <p:txBody>
          <a:bodyPr wrap="square" rtlCol="0">
            <a:spAutoFit/>
          </a:bodyPr>
          <a:lstStyle/>
          <a:p>
            <a:pPr algn="ctr"/>
            <a:r>
              <a:rPr lang="en-US" altLang="zh-CN" sz="4000" dirty="0"/>
              <a:t>Thank</a:t>
            </a:r>
            <a:r>
              <a:rPr lang="zh-CN" altLang="en-US" sz="4000" dirty="0"/>
              <a:t> </a:t>
            </a:r>
            <a:r>
              <a:rPr lang="en-US" altLang="zh-CN" sz="4000" dirty="0"/>
              <a:t>you</a:t>
            </a:r>
            <a:endParaRPr lang="zh-CN" altLang="en-US" sz="4000" dirty="0"/>
          </a:p>
        </p:txBody>
      </p:sp>
      <p:sp>
        <p:nvSpPr>
          <p:cNvPr id="33" name="TextBox 32"/>
          <p:cNvSpPr txBox="1"/>
          <p:nvPr/>
        </p:nvSpPr>
        <p:spPr>
          <a:xfrm>
            <a:off x="1191605" y="4028314"/>
            <a:ext cx="2253312" cy="913199"/>
          </a:xfrm>
          <a:prstGeom prst="rect">
            <a:avLst/>
          </a:prstGeom>
          <a:noFill/>
          <a:ln w="3175">
            <a:noFill/>
          </a:ln>
        </p:spPr>
        <p:txBody>
          <a:bodyPr wrap="square" rtlCol="0">
            <a:spAutoFit/>
          </a:bodyPr>
          <a:lstStyle/>
          <a:p>
            <a:pPr algn="ctr"/>
            <a:r>
              <a:rPr lang="en-US" altLang="zh-CN" sz="2667" dirty="0" err="1">
                <a:solidFill>
                  <a:schemeClr val="bg1"/>
                </a:solidFill>
              </a:rPr>
              <a:t>Junchi</a:t>
            </a:r>
            <a:r>
              <a:rPr lang="zh-CN" altLang="en-US" sz="2667" dirty="0">
                <a:solidFill>
                  <a:schemeClr val="bg1"/>
                </a:solidFill>
              </a:rPr>
              <a:t> </a:t>
            </a:r>
            <a:r>
              <a:rPr lang="en-US" altLang="zh-CN" sz="2667" dirty="0">
                <a:solidFill>
                  <a:schemeClr val="bg1"/>
                </a:solidFill>
              </a:rPr>
              <a:t>Tian</a:t>
            </a:r>
          </a:p>
          <a:p>
            <a:pPr algn="ctr"/>
            <a:r>
              <a:rPr lang="en-US" altLang="zh-CN" sz="2667" dirty="0">
                <a:solidFill>
                  <a:schemeClr val="bg1"/>
                </a:solidFill>
              </a:rPr>
              <a:t>Bixuan</a:t>
            </a:r>
            <a:r>
              <a:rPr lang="zh-CN" altLang="en-US" sz="2667" dirty="0">
                <a:solidFill>
                  <a:schemeClr val="bg1"/>
                </a:solidFill>
              </a:rPr>
              <a:t> </a:t>
            </a:r>
            <a:r>
              <a:rPr lang="en-US" altLang="zh-CN" sz="2667" dirty="0">
                <a:solidFill>
                  <a:schemeClr val="bg1"/>
                </a:solidFill>
              </a:rPr>
              <a:t>Huang</a:t>
            </a:r>
            <a:endParaRPr lang="zh-CN" altLang="en-US" sz="2667" dirty="0">
              <a:solidFill>
                <a:schemeClr val="bg1"/>
              </a:solidFill>
            </a:endParaRPr>
          </a:p>
        </p:txBody>
      </p:sp>
    </p:spTree>
    <p:extLst>
      <p:ext uri="{BB962C8B-B14F-4D97-AF65-F5344CB8AC3E}">
        <p14:creationId xmlns:p14="http://schemas.microsoft.com/office/powerpoint/2010/main" val="19621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007-D025-C348-957A-A52F337B46BA}"/>
              </a:ext>
            </a:extLst>
          </p:cNvPr>
          <p:cNvSpPr>
            <a:spLocks noGrp="1"/>
          </p:cNvSpPr>
          <p:nvPr>
            <p:ph type="title"/>
          </p:nvPr>
        </p:nvSpPr>
        <p:spPr>
          <a:xfrm>
            <a:off x="1251678" y="307740"/>
            <a:ext cx="10178322" cy="1903616"/>
          </a:xfrm>
        </p:spPr>
        <p:txBody>
          <a:bodyPr>
            <a:normAutofit fontScale="90000"/>
          </a:bodyPr>
          <a:lstStyle/>
          <a:p>
            <a:pPr indent="-914400">
              <a:spcBef>
                <a:spcPts val="600"/>
              </a:spcBef>
            </a:pPr>
            <a:r>
              <a:rPr lang="en-US" altLang="zh-CN" dirty="0"/>
              <a:t>QUESTION</a:t>
            </a:r>
            <a:r>
              <a:rPr lang="zh-CN" altLang="en-US" dirty="0"/>
              <a:t>：</a:t>
            </a:r>
            <a:br>
              <a:rPr lang="en-US" altLang="zh-CN" dirty="0"/>
            </a:br>
            <a:r>
              <a:rPr lang="en-US" altLang="zh-CN" sz="3200" dirty="0"/>
              <a:t>Will</a:t>
            </a:r>
            <a:r>
              <a:rPr lang="zh-CN" altLang="en-US" sz="3200" dirty="0"/>
              <a:t> </a:t>
            </a:r>
            <a:r>
              <a:rPr lang="en-US" altLang="zh-CN" sz="3200" dirty="0"/>
              <a:t>the</a:t>
            </a:r>
            <a:r>
              <a:rPr lang="zh-CN" altLang="en-US" sz="3200" dirty="0"/>
              <a:t> </a:t>
            </a:r>
            <a:r>
              <a:rPr lang="en-US" altLang="zh-CN" sz="3200" dirty="0"/>
              <a:t>net</a:t>
            </a:r>
            <a:r>
              <a:rPr lang="zh-CN" altLang="en-US" sz="3200" dirty="0"/>
              <a:t> </a:t>
            </a:r>
            <a:r>
              <a:rPr lang="en-US" altLang="zh-CN" sz="3200" dirty="0"/>
              <a:t>migration be</a:t>
            </a:r>
            <a:r>
              <a:rPr lang="zh-CN" altLang="en-US" sz="3200" dirty="0"/>
              <a:t> </a:t>
            </a:r>
            <a:r>
              <a:rPr lang="en-US" altLang="zh-CN" sz="3200" dirty="0"/>
              <a:t>influenced</a:t>
            </a:r>
            <a:r>
              <a:rPr lang="zh-CN" altLang="en-US" sz="3200" dirty="0"/>
              <a:t> </a:t>
            </a:r>
            <a:r>
              <a:rPr lang="en-US" altLang="zh-CN" sz="3200" dirty="0"/>
              <a:t>by</a:t>
            </a:r>
            <a:r>
              <a:rPr lang="zh-CN" altLang="en-US" sz="3200" dirty="0"/>
              <a:t> </a:t>
            </a:r>
            <a:r>
              <a:rPr lang="en-US" altLang="zh-CN" sz="3200" dirty="0"/>
              <a:t>GDP? </a:t>
            </a:r>
            <a:br>
              <a:rPr lang="en-US" altLang="zh-CN" sz="3200" dirty="0"/>
            </a:br>
            <a:br>
              <a:rPr lang="en-US" altLang="zh-CN" sz="3200" dirty="0"/>
            </a:br>
            <a:r>
              <a:rPr lang="en-US" altLang="zh-CN" sz="2200" dirty="0">
                <a:latin typeface="+mn-lt"/>
              </a:rPr>
              <a:t>Data</a:t>
            </a:r>
            <a:r>
              <a:rPr lang="zh-CN" altLang="en-US" sz="2200" dirty="0">
                <a:latin typeface="+mn-lt"/>
              </a:rPr>
              <a:t> </a:t>
            </a:r>
            <a:r>
              <a:rPr lang="en-US" altLang="zh-CN" sz="2200" dirty="0">
                <a:latin typeface="+mn-lt"/>
              </a:rPr>
              <a:t>resource:</a:t>
            </a:r>
            <a:r>
              <a:rPr lang="zh-CN" altLang="en-US" sz="2200" dirty="0">
                <a:latin typeface="+mn-lt"/>
              </a:rPr>
              <a:t> </a:t>
            </a:r>
            <a:r>
              <a:rPr lang="en-US" altLang="zh-CN" sz="2200" dirty="0">
                <a:latin typeface="+mn-lt"/>
              </a:rPr>
              <a:t>Kaggle/ Us government</a:t>
            </a:r>
            <a:br>
              <a:rPr lang="en-US" altLang="zh-CN" sz="2200" dirty="0">
                <a:latin typeface="+mn-lt"/>
              </a:rPr>
            </a:br>
            <a:br>
              <a:rPr lang="en-US" altLang="zh-CN" sz="2200" dirty="0">
                <a:latin typeface="+mn-lt"/>
              </a:rPr>
            </a:br>
            <a:r>
              <a:rPr lang="en-US" altLang="zh-CN" sz="2200" dirty="0">
                <a:latin typeface="+mn-lt"/>
              </a:rPr>
              <a:t>Data:227 countries’ names, population, </a:t>
            </a:r>
            <a:r>
              <a:rPr lang="en-US" altLang="zh-CN" sz="2200" dirty="0" err="1">
                <a:latin typeface="+mn-lt"/>
              </a:rPr>
              <a:t>Gdp</a:t>
            </a:r>
            <a:r>
              <a:rPr lang="en-US" altLang="zh-CN" sz="2200" dirty="0">
                <a:latin typeface="+mn-lt"/>
              </a:rPr>
              <a:t> and more. </a:t>
            </a:r>
            <a:br>
              <a:rPr lang="en-US" altLang="zh-CN" sz="2200" dirty="0">
                <a:latin typeface="+mn-lt"/>
              </a:rPr>
            </a:br>
            <a:br>
              <a:rPr lang="en-US" altLang="zh-CN" sz="2200" dirty="0">
                <a:latin typeface="+mn-lt"/>
              </a:rPr>
            </a:br>
            <a:br>
              <a:rPr lang="en-US" altLang="zh-CN" dirty="0">
                <a:latin typeface="+mn-lt"/>
              </a:rPr>
            </a:br>
            <a:endParaRPr lang="en-US" dirty="0">
              <a:latin typeface="+mn-lt"/>
            </a:endParaRPr>
          </a:p>
        </p:txBody>
      </p:sp>
      <p:pic>
        <p:nvPicPr>
          <p:cNvPr id="5" name="图片 4">
            <a:extLst>
              <a:ext uri="{FF2B5EF4-FFF2-40B4-BE49-F238E27FC236}">
                <a16:creationId xmlns:a16="http://schemas.microsoft.com/office/drawing/2014/main" id="{44053202-4F70-4420-A7EB-71F9A3B7132D}"/>
              </a:ext>
            </a:extLst>
          </p:cNvPr>
          <p:cNvPicPr>
            <a:picLocks noChangeAspect="1"/>
          </p:cNvPicPr>
          <p:nvPr/>
        </p:nvPicPr>
        <p:blipFill>
          <a:blip r:embed="rId2"/>
          <a:stretch>
            <a:fillRect/>
          </a:stretch>
        </p:blipFill>
        <p:spPr>
          <a:xfrm>
            <a:off x="1337125" y="2973478"/>
            <a:ext cx="9316153" cy="3009000"/>
          </a:xfrm>
          <a:prstGeom prst="rect">
            <a:avLst/>
          </a:prstGeom>
        </p:spPr>
      </p:pic>
    </p:spTree>
    <p:extLst>
      <p:ext uri="{BB962C8B-B14F-4D97-AF65-F5344CB8AC3E}">
        <p14:creationId xmlns:p14="http://schemas.microsoft.com/office/powerpoint/2010/main" val="52614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007-D025-C348-957A-A52F337B46BA}"/>
              </a:ext>
            </a:extLst>
          </p:cNvPr>
          <p:cNvSpPr>
            <a:spLocks noGrp="1"/>
          </p:cNvSpPr>
          <p:nvPr>
            <p:ph type="title"/>
          </p:nvPr>
        </p:nvSpPr>
        <p:spPr>
          <a:xfrm>
            <a:off x="1251678" y="307740"/>
            <a:ext cx="10178322" cy="1903616"/>
          </a:xfrm>
        </p:spPr>
        <p:txBody>
          <a:bodyPr>
            <a:normAutofit fontScale="90000"/>
          </a:bodyPr>
          <a:lstStyle/>
          <a:p>
            <a:pPr indent="-914400">
              <a:spcBef>
                <a:spcPts val="600"/>
              </a:spcBef>
            </a:pPr>
            <a:r>
              <a:rPr lang="en-US" altLang="zh-CN" dirty="0"/>
              <a:t>QUESTION</a:t>
            </a:r>
            <a:r>
              <a:rPr lang="zh-CN" altLang="en-US" dirty="0"/>
              <a:t>：</a:t>
            </a:r>
            <a:br>
              <a:rPr lang="en-US" altLang="zh-CN" dirty="0"/>
            </a:br>
            <a:r>
              <a:rPr lang="en-US" altLang="zh-CN" sz="3200" dirty="0"/>
              <a:t>Will</a:t>
            </a:r>
            <a:r>
              <a:rPr lang="zh-CN" altLang="en-US" sz="3200" dirty="0"/>
              <a:t> </a:t>
            </a:r>
            <a:r>
              <a:rPr lang="en-US" altLang="zh-CN" sz="3200" dirty="0"/>
              <a:t>the</a:t>
            </a:r>
            <a:r>
              <a:rPr lang="zh-CN" altLang="en-US" sz="3200" dirty="0"/>
              <a:t> </a:t>
            </a:r>
            <a:r>
              <a:rPr lang="en-US" altLang="zh-CN" sz="3200" dirty="0"/>
              <a:t>net</a:t>
            </a:r>
            <a:r>
              <a:rPr lang="zh-CN" altLang="en-US" sz="3200" dirty="0"/>
              <a:t> </a:t>
            </a:r>
            <a:r>
              <a:rPr lang="en-US" altLang="zh-CN" sz="3200" dirty="0"/>
              <a:t>migration be</a:t>
            </a:r>
            <a:r>
              <a:rPr lang="zh-CN" altLang="en-US" sz="3200" dirty="0"/>
              <a:t> </a:t>
            </a:r>
            <a:r>
              <a:rPr lang="en-US" altLang="zh-CN" sz="3200" dirty="0"/>
              <a:t>influenced</a:t>
            </a:r>
            <a:r>
              <a:rPr lang="zh-CN" altLang="en-US" sz="3200" dirty="0"/>
              <a:t> </a:t>
            </a:r>
            <a:r>
              <a:rPr lang="en-US" altLang="zh-CN" sz="3200" dirty="0"/>
              <a:t>by</a:t>
            </a:r>
            <a:r>
              <a:rPr lang="zh-CN" altLang="en-US" sz="3200" dirty="0"/>
              <a:t> </a:t>
            </a:r>
            <a:r>
              <a:rPr lang="en-US" altLang="zh-CN" sz="3200" dirty="0"/>
              <a:t>GDP?</a:t>
            </a:r>
            <a:br>
              <a:rPr lang="en-US" altLang="zh-CN" sz="3200" dirty="0"/>
            </a:br>
            <a:br>
              <a:rPr lang="en-US" altLang="zh-CN" sz="2200" dirty="0">
                <a:latin typeface="+mn-lt"/>
              </a:rPr>
            </a:br>
            <a:br>
              <a:rPr lang="en-US" altLang="zh-CN" sz="2200" dirty="0">
                <a:latin typeface="+mn-lt"/>
              </a:rPr>
            </a:br>
            <a:br>
              <a:rPr lang="en-US" altLang="zh-CN" dirty="0">
                <a:latin typeface="+mn-lt"/>
              </a:rPr>
            </a:br>
            <a:endParaRPr lang="en-US" dirty="0">
              <a:latin typeface="+mn-lt"/>
            </a:endParaRPr>
          </a:p>
        </p:txBody>
      </p:sp>
      <p:sp>
        <p:nvSpPr>
          <p:cNvPr id="3" name="Content Placeholder 2">
            <a:extLst>
              <a:ext uri="{FF2B5EF4-FFF2-40B4-BE49-F238E27FC236}">
                <a16:creationId xmlns:a16="http://schemas.microsoft.com/office/drawing/2014/main" id="{EDBF010C-82C5-654C-A98E-D4C6F43F3088}"/>
              </a:ext>
            </a:extLst>
          </p:cNvPr>
          <p:cNvSpPr>
            <a:spLocks noGrp="1"/>
          </p:cNvSpPr>
          <p:nvPr>
            <p:ph idx="1"/>
          </p:nvPr>
        </p:nvSpPr>
        <p:spPr>
          <a:xfrm>
            <a:off x="1155246" y="1454588"/>
            <a:ext cx="10178322" cy="3593591"/>
          </a:xfrm>
        </p:spPr>
        <p:txBody>
          <a:bodyPr>
            <a:normAutofit/>
          </a:bodyPr>
          <a:lstStyle/>
          <a:p>
            <a:r>
              <a:rPr lang="en-US" altLang="zh-CN" sz="2800" dirty="0"/>
              <a:t>Null</a:t>
            </a:r>
            <a:r>
              <a:rPr lang="zh-CN" altLang="en-US" sz="2800" dirty="0"/>
              <a:t> </a:t>
            </a:r>
            <a:r>
              <a:rPr lang="en-US" altLang="zh-CN" sz="2800" dirty="0"/>
              <a:t>hypothesis: There is</a:t>
            </a:r>
            <a:r>
              <a:rPr lang="zh-CN" altLang="en-US" sz="2800" dirty="0"/>
              <a:t> </a:t>
            </a:r>
            <a:r>
              <a:rPr lang="en-US" altLang="zh-CN" sz="2800" dirty="0"/>
              <a:t>no</a:t>
            </a:r>
            <a:r>
              <a:rPr lang="zh-CN" altLang="en-US" sz="2800" dirty="0"/>
              <a:t> </a:t>
            </a:r>
            <a:r>
              <a:rPr lang="en-US" altLang="zh-CN" sz="2800" dirty="0"/>
              <a:t>statistical</a:t>
            </a:r>
            <a:r>
              <a:rPr lang="zh-CN" altLang="en-US" sz="2800" dirty="0"/>
              <a:t> </a:t>
            </a:r>
            <a:r>
              <a:rPr lang="en-US" altLang="zh-CN" sz="2800" dirty="0"/>
              <a:t>relationship between net migration and GDP.</a:t>
            </a:r>
            <a:r>
              <a:rPr lang="zh-CN" altLang="en-US" sz="2800" dirty="0"/>
              <a:t> </a:t>
            </a:r>
            <a:endParaRPr lang="en-US" altLang="zh-CN" sz="2800" dirty="0"/>
          </a:p>
          <a:p>
            <a:r>
              <a:rPr lang="en-US" altLang="zh-CN" sz="2800" dirty="0"/>
              <a:t>Alternative</a:t>
            </a:r>
            <a:r>
              <a:rPr lang="zh-CN" altLang="en-US" sz="2800" dirty="0"/>
              <a:t> </a:t>
            </a:r>
            <a:r>
              <a:rPr lang="en-US" altLang="zh-CN" sz="2800" dirty="0"/>
              <a:t>hypothesis: There is statistical relationship between net migration and GDP.</a:t>
            </a:r>
            <a:endParaRPr lang="en-US" sz="2800" dirty="0"/>
          </a:p>
        </p:txBody>
      </p:sp>
      <p:pic>
        <p:nvPicPr>
          <p:cNvPr id="5" name="Picture 4">
            <a:extLst>
              <a:ext uri="{FF2B5EF4-FFF2-40B4-BE49-F238E27FC236}">
                <a16:creationId xmlns:a16="http://schemas.microsoft.com/office/drawing/2014/main" id="{1D44C8F3-41FD-DB43-877A-8AB0DC367D98}"/>
              </a:ext>
            </a:extLst>
          </p:cNvPr>
          <p:cNvPicPr>
            <a:picLocks noChangeAspect="1"/>
          </p:cNvPicPr>
          <p:nvPr/>
        </p:nvPicPr>
        <p:blipFill>
          <a:blip r:embed="rId2"/>
          <a:stretch>
            <a:fillRect/>
          </a:stretch>
        </p:blipFill>
        <p:spPr>
          <a:xfrm>
            <a:off x="5787390" y="3301929"/>
            <a:ext cx="5372100" cy="3492500"/>
          </a:xfrm>
          <a:prstGeom prst="rect">
            <a:avLst/>
          </a:prstGeom>
        </p:spPr>
      </p:pic>
      <p:sp>
        <p:nvSpPr>
          <p:cNvPr id="6" name="TextBox 5">
            <a:extLst>
              <a:ext uri="{FF2B5EF4-FFF2-40B4-BE49-F238E27FC236}">
                <a16:creationId xmlns:a16="http://schemas.microsoft.com/office/drawing/2014/main" id="{FF9FCAA3-3CD5-CC4A-8F4E-950FB20BFB8D}"/>
              </a:ext>
            </a:extLst>
          </p:cNvPr>
          <p:cNvSpPr txBox="1"/>
          <p:nvPr/>
        </p:nvSpPr>
        <p:spPr>
          <a:xfrm>
            <a:off x="1445397" y="4786569"/>
            <a:ext cx="4051842" cy="523220"/>
          </a:xfrm>
          <a:prstGeom prst="rect">
            <a:avLst/>
          </a:prstGeom>
          <a:noFill/>
        </p:spPr>
        <p:txBody>
          <a:bodyPr wrap="square" rtlCol="0">
            <a:spAutoFit/>
          </a:bodyPr>
          <a:lstStyle/>
          <a:p>
            <a:r>
              <a:rPr lang="en-US" altLang="zh-CN" sz="2800" dirty="0"/>
              <a:t>Summary</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variables</a:t>
            </a:r>
            <a:endParaRPr lang="en-US" sz="2800" dirty="0"/>
          </a:p>
        </p:txBody>
      </p:sp>
    </p:spTree>
    <p:extLst>
      <p:ext uri="{BB962C8B-B14F-4D97-AF65-F5344CB8AC3E}">
        <p14:creationId xmlns:p14="http://schemas.microsoft.com/office/powerpoint/2010/main" val="168683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BE9C-E8B5-304B-9EAC-060E5A4FFFF3}"/>
              </a:ext>
            </a:extLst>
          </p:cNvPr>
          <p:cNvSpPr>
            <a:spLocks noGrp="1"/>
          </p:cNvSpPr>
          <p:nvPr>
            <p:ph type="title"/>
          </p:nvPr>
        </p:nvSpPr>
        <p:spPr>
          <a:xfrm>
            <a:off x="1251678" y="203318"/>
            <a:ext cx="10178322" cy="1492132"/>
          </a:xfrm>
        </p:spPr>
        <p:txBody>
          <a:bodyPr>
            <a:normAutofit fontScale="90000"/>
          </a:bodyPr>
          <a:lstStyle/>
          <a:p>
            <a:r>
              <a:rPr lang="en-US" dirty="0"/>
              <a:t>simple linear regression</a:t>
            </a:r>
            <a:r>
              <a:rPr lang="zh-CN" altLang="en-US" dirty="0"/>
              <a:t>：</a:t>
            </a:r>
            <a:br>
              <a:rPr lang="en-US" altLang="zh-CN" dirty="0"/>
            </a:br>
            <a:r>
              <a:rPr lang="en-US" altLang="zh-CN" sz="3600" dirty="0"/>
              <a:t>Will the net migration be influenced by GDP</a:t>
            </a:r>
            <a:r>
              <a:rPr lang="zh-CN" altLang="en-US" sz="3600" dirty="0"/>
              <a:t> </a:t>
            </a:r>
            <a:r>
              <a:rPr lang="en-US" altLang="zh-CN" sz="3600" dirty="0"/>
              <a:t>PER</a:t>
            </a:r>
            <a:r>
              <a:rPr lang="zh-CN" altLang="en-US" sz="3600" dirty="0"/>
              <a:t> </a:t>
            </a:r>
            <a:r>
              <a:rPr lang="en-US" altLang="zh-CN" sz="3600" dirty="0"/>
              <a:t>capita?</a:t>
            </a:r>
            <a:br>
              <a:rPr lang="en-US" sz="3600" dirty="0"/>
            </a:br>
            <a:endParaRPr lang="en-US" sz="3600" dirty="0"/>
          </a:p>
        </p:txBody>
      </p:sp>
      <p:pic>
        <p:nvPicPr>
          <p:cNvPr id="13" name="Content Placeholder 12">
            <a:extLst>
              <a:ext uri="{FF2B5EF4-FFF2-40B4-BE49-F238E27FC236}">
                <a16:creationId xmlns:a16="http://schemas.microsoft.com/office/drawing/2014/main" id="{76AA58D0-9FA9-004F-9B48-63BA26220D61}"/>
              </a:ext>
            </a:extLst>
          </p:cNvPr>
          <p:cNvPicPr>
            <a:picLocks noGrp="1" noChangeAspect="1"/>
          </p:cNvPicPr>
          <p:nvPr>
            <p:ph idx="1"/>
          </p:nvPr>
        </p:nvPicPr>
        <p:blipFill>
          <a:blip r:embed="rId3"/>
          <a:stretch>
            <a:fillRect/>
          </a:stretch>
        </p:blipFill>
        <p:spPr>
          <a:xfrm>
            <a:off x="1351691" y="1753640"/>
            <a:ext cx="4477610" cy="3536457"/>
          </a:xfrm>
        </p:spPr>
      </p:pic>
      <p:sp>
        <p:nvSpPr>
          <p:cNvPr id="14" name="TextBox 13">
            <a:extLst>
              <a:ext uri="{FF2B5EF4-FFF2-40B4-BE49-F238E27FC236}">
                <a16:creationId xmlns:a16="http://schemas.microsoft.com/office/drawing/2014/main" id="{19B79C00-F4F0-EC4E-AFC3-E3C89F933F2B}"/>
              </a:ext>
            </a:extLst>
          </p:cNvPr>
          <p:cNvSpPr txBox="1"/>
          <p:nvPr/>
        </p:nvSpPr>
        <p:spPr>
          <a:xfrm>
            <a:off x="5930860" y="2000250"/>
            <a:ext cx="5727741"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Answer:</a:t>
            </a:r>
            <a:r>
              <a:rPr lang="zh-CN" altLang="en-US" dirty="0"/>
              <a:t> </a:t>
            </a:r>
            <a:r>
              <a:rPr lang="en-US" altLang="zh-CN" dirty="0"/>
              <a:t>we</a:t>
            </a:r>
            <a:r>
              <a:rPr lang="zh-CN" altLang="en-US" dirty="0"/>
              <a:t> </a:t>
            </a:r>
            <a:r>
              <a:rPr lang="en-US" altLang="zh-CN" dirty="0"/>
              <a:t>reject</a:t>
            </a:r>
            <a:r>
              <a:rPr lang="zh-CN" altLang="en-US" dirty="0"/>
              <a:t> </a:t>
            </a:r>
            <a:r>
              <a:rPr lang="en-US" altLang="zh-CN" dirty="0"/>
              <a:t>the</a:t>
            </a:r>
            <a:r>
              <a:rPr lang="zh-CN" altLang="en-US" dirty="0"/>
              <a:t> </a:t>
            </a:r>
            <a:r>
              <a:rPr lang="en-US" altLang="zh-CN" dirty="0"/>
              <a:t>null</a:t>
            </a:r>
            <a:r>
              <a:rPr lang="zh-CN" altLang="en-US" dirty="0"/>
              <a:t> </a:t>
            </a:r>
            <a:r>
              <a:rPr lang="en-US" altLang="zh-CN" dirty="0"/>
              <a:t>hypothesis</a:t>
            </a:r>
            <a:r>
              <a:rPr lang="zh-CN" altLang="en-US" dirty="0"/>
              <a:t> </a:t>
            </a:r>
            <a:r>
              <a:rPr lang="en-US" altLang="zh-CN" dirty="0"/>
              <a:t>and</a:t>
            </a:r>
            <a:r>
              <a:rPr lang="zh-CN" altLang="en-US" dirty="0"/>
              <a:t> </a:t>
            </a:r>
            <a:r>
              <a:rPr lang="en-US" altLang="zh-CN" dirty="0"/>
              <a:t>there</a:t>
            </a:r>
            <a:r>
              <a:rPr lang="zh-CN" altLang="en-US" dirty="0"/>
              <a:t> </a:t>
            </a:r>
            <a:r>
              <a:rPr lang="en-US" altLang="zh-CN" dirty="0"/>
              <a:t>is</a:t>
            </a:r>
            <a:r>
              <a:rPr lang="zh-CN" altLang="en-US" dirty="0"/>
              <a:t> </a:t>
            </a:r>
            <a:r>
              <a:rPr lang="en-US" altLang="zh-CN" dirty="0"/>
              <a:t>statistics</a:t>
            </a:r>
            <a:r>
              <a:rPr lang="zh-CN" altLang="en-US" dirty="0"/>
              <a:t> </a:t>
            </a:r>
            <a:r>
              <a:rPr lang="en-US" altLang="zh-CN" dirty="0"/>
              <a:t>relationship</a:t>
            </a:r>
            <a:r>
              <a:rPr lang="zh-CN" altLang="en-US" dirty="0"/>
              <a:t> </a:t>
            </a:r>
            <a:r>
              <a:rPr lang="en-US" altLang="zh-CN" dirty="0"/>
              <a:t>between</a:t>
            </a:r>
            <a:r>
              <a:rPr lang="zh-CN" altLang="en-US" dirty="0"/>
              <a:t> </a:t>
            </a:r>
            <a:r>
              <a:rPr lang="en-US" altLang="zh-CN" dirty="0"/>
              <a:t>net</a:t>
            </a:r>
            <a:r>
              <a:rPr lang="zh-CN" altLang="en-US" dirty="0"/>
              <a:t> </a:t>
            </a:r>
            <a:r>
              <a:rPr lang="en-US" altLang="zh-CN" dirty="0"/>
              <a:t>migration</a:t>
            </a:r>
            <a:r>
              <a:rPr lang="zh-CN" altLang="en-US" dirty="0"/>
              <a:t> </a:t>
            </a:r>
            <a:r>
              <a:rPr lang="en-US" altLang="zh-CN" dirty="0"/>
              <a:t>and</a:t>
            </a:r>
            <a:r>
              <a:rPr lang="zh-CN" altLang="en-US" dirty="0"/>
              <a:t> </a:t>
            </a:r>
            <a:r>
              <a:rPr lang="en-US" altLang="zh-CN" dirty="0"/>
              <a:t>GDP.</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25.48%</a:t>
            </a:r>
            <a:r>
              <a:rPr lang="zh-CN" altLang="en-US" dirty="0"/>
              <a:t> </a:t>
            </a:r>
            <a:r>
              <a:rPr lang="en-US" altLang="zh-CN" dirty="0"/>
              <a:t>of</a:t>
            </a:r>
            <a:r>
              <a:rPr lang="zh-CN" altLang="en-US" dirty="0"/>
              <a:t> </a:t>
            </a:r>
            <a:r>
              <a:rPr lang="en-US" altLang="zh-CN" dirty="0"/>
              <a:t>the</a:t>
            </a:r>
            <a:r>
              <a:rPr lang="zh-CN" altLang="en-US" dirty="0"/>
              <a:t> </a:t>
            </a:r>
            <a:r>
              <a:rPr lang="en-US" altLang="zh-CN" dirty="0"/>
              <a:t>net</a:t>
            </a:r>
            <a:r>
              <a:rPr lang="zh-CN" altLang="en-US" dirty="0"/>
              <a:t> </a:t>
            </a:r>
            <a:r>
              <a:rPr lang="en-US" altLang="zh-CN" dirty="0"/>
              <a:t>migration</a:t>
            </a:r>
            <a:r>
              <a:rPr lang="zh-CN" altLang="en-US" dirty="0"/>
              <a:t> </a:t>
            </a:r>
            <a:r>
              <a:rPr lang="en-US" altLang="zh-CN" dirty="0"/>
              <a:t>can</a:t>
            </a:r>
            <a:r>
              <a:rPr lang="zh-CN" altLang="en-US" dirty="0"/>
              <a:t> </a:t>
            </a:r>
            <a:r>
              <a:rPr lang="en-US" altLang="zh-CN" dirty="0"/>
              <a:t>be</a:t>
            </a:r>
            <a:r>
              <a:rPr lang="zh-CN" altLang="en-US" dirty="0"/>
              <a:t> </a:t>
            </a:r>
            <a:r>
              <a:rPr lang="en-US" altLang="zh-CN" dirty="0"/>
              <a:t>explained</a:t>
            </a:r>
            <a:r>
              <a:rPr lang="zh-CN" altLang="en-US" dirty="0"/>
              <a:t> </a:t>
            </a:r>
            <a:r>
              <a:rPr lang="en-US" altLang="zh-CN" dirty="0"/>
              <a:t>by</a:t>
            </a:r>
            <a:r>
              <a:rPr lang="zh-CN" altLang="en-US" dirty="0"/>
              <a:t> </a:t>
            </a:r>
            <a:r>
              <a:rPr lang="en-US" altLang="zh-CN" dirty="0" err="1"/>
              <a:t>gdp</a:t>
            </a:r>
            <a:r>
              <a:rPr lang="zh-CN" altLang="en-US" dirty="0"/>
              <a:t> </a:t>
            </a:r>
            <a:r>
              <a:rPr lang="en-US" altLang="zh-CN" dirty="0"/>
              <a:t>per</a:t>
            </a:r>
            <a:r>
              <a:rPr lang="zh-CN" altLang="en-US" dirty="0"/>
              <a:t> </a:t>
            </a:r>
            <a:r>
              <a:rPr lang="en-US" altLang="zh-CN" dirty="0"/>
              <a:t>capita.</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percentage error is (any prediction would still be off by) 34.63/157*100% = 22.05%. </a:t>
            </a:r>
            <a:endParaRPr lang="en-US" dirty="0"/>
          </a:p>
        </p:txBody>
      </p:sp>
    </p:spTree>
    <p:extLst>
      <p:ext uri="{BB962C8B-B14F-4D97-AF65-F5344CB8AC3E}">
        <p14:creationId xmlns:p14="http://schemas.microsoft.com/office/powerpoint/2010/main" val="390474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0339-ACBC-5E4A-A2F4-DD886FE5E4A5}"/>
              </a:ext>
            </a:extLst>
          </p:cNvPr>
          <p:cNvSpPr>
            <a:spLocks noGrp="1"/>
          </p:cNvSpPr>
          <p:nvPr>
            <p:ph type="title"/>
          </p:nvPr>
        </p:nvSpPr>
        <p:spPr>
          <a:xfrm>
            <a:off x="1251678" y="171451"/>
            <a:ext cx="10178322" cy="1492132"/>
          </a:xfrm>
        </p:spPr>
        <p:txBody>
          <a:bodyPr/>
          <a:lstStyle/>
          <a:p>
            <a:r>
              <a:rPr lang="en-US" dirty="0"/>
              <a:t>simple linear regression</a:t>
            </a:r>
          </a:p>
        </p:txBody>
      </p:sp>
      <p:pic>
        <p:nvPicPr>
          <p:cNvPr id="7" name="Content Placeholder 6">
            <a:extLst>
              <a:ext uri="{FF2B5EF4-FFF2-40B4-BE49-F238E27FC236}">
                <a16:creationId xmlns:a16="http://schemas.microsoft.com/office/drawing/2014/main" id="{50A018C9-1CC5-B044-8E2D-E64DCF221C6D}"/>
              </a:ext>
            </a:extLst>
          </p:cNvPr>
          <p:cNvPicPr>
            <a:picLocks noGrp="1" noChangeAspect="1"/>
          </p:cNvPicPr>
          <p:nvPr>
            <p:ph idx="1"/>
          </p:nvPr>
        </p:nvPicPr>
        <p:blipFill>
          <a:blip r:embed="rId3"/>
          <a:stretch>
            <a:fillRect/>
          </a:stretch>
        </p:blipFill>
        <p:spPr>
          <a:xfrm>
            <a:off x="1357313" y="1019175"/>
            <a:ext cx="2794000" cy="241300"/>
          </a:xfrm>
        </p:spPr>
      </p:pic>
      <p:pic>
        <p:nvPicPr>
          <p:cNvPr id="11" name="Picture 10">
            <a:extLst>
              <a:ext uri="{FF2B5EF4-FFF2-40B4-BE49-F238E27FC236}">
                <a16:creationId xmlns:a16="http://schemas.microsoft.com/office/drawing/2014/main" id="{ECA2D3A1-4282-7E41-9728-520BFA7C5C45}"/>
              </a:ext>
            </a:extLst>
          </p:cNvPr>
          <p:cNvPicPr>
            <a:picLocks noChangeAspect="1"/>
          </p:cNvPicPr>
          <p:nvPr/>
        </p:nvPicPr>
        <p:blipFill>
          <a:blip r:embed="rId4"/>
          <a:stretch>
            <a:fillRect/>
          </a:stretch>
        </p:blipFill>
        <p:spPr>
          <a:xfrm>
            <a:off x="1357313" y="4848277"/>
            <a:ext cx="3048000" cy="444500"/>
          </a:xfrm>
          <a:prstGeom prst="rect">
            <a:avLst/>
          </a:prstGeom>
        </p:spPr>
      </p:pic>
      <p:pic>
        <p:nvPicPr>
          <p:cNvPr id="4" name="Picture 3">
            <a:extLst>
              <a:ext uri="{FF2B5EF4-FFF2-40B4-BE49-F238E27FC236}">
                <a16:creationId xmlns:a16="http://schemas.microsoft.com/office/drawing/2014/main" id="{D2E707D6-56A4-1D4E-B30E-DF54A7131FFA}"/>
              </a:ext>
            </a:extLst>
          </p:cNvPr>
          <p:cNvPicPr>
            <a:picLocks noChangeAspect="1"/>
          </p:cNvPicPr>
          <p:nvPr/>
        </p:nvPicPr>
        <p:blipFill>
          <a:blip r:embed="rId5"/>
          <a:stretch>
            <a:fillRect/>
          </a:stretch>
        </p:blipFill>
        <p:spPr>
          <a:xfrm>
            <a:off x="1357313" y="1260475"/>
            <a:ext cx="5729287" cy="3535268"/>
          </a:xfrm>
          <a:prstGeom prst="rect">
            <a:avLst/>
          </a:prstGeom>
        </p:spPr>
      </p:pic>
    </p:spTree>
    <p:extLst>
      <p:ext uri="{BB962C8B-B14F-4D97-AF65-F5344CB8AC3E}">
        <p14:creationId xmlns:p14="http://schemas.microsoft.com/office/powerpoint/2010/main" val="212871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6410-5F6B-E34F-A385-E334A43F9E3E}"/>
              </a:ext>
            </a:extLst>
          </p:cNvPr>
          <p:cNvSpPr>
            <a:spLocks noGrp="1"/>
          </p:cNvSpPr>
          <p:nvPr>
            <p:ph type="title"/>
          </p:nvPr>
        </p:nvSpPr>
        <p:spPr>
          <a:xfrm>
            <a:off x="1251678" y="182360"/>
            <a:ext cx="10178322" cy="1492132"/>
          </a:xfrm>
        </p:spPr>
        <p:txBody>
          <a:bodyPr/>
          <a:lstStyle/>
          <a:p>
            <a:r>
              <a:rPr lang="en-US" altLang="zh-CN" dirty="0"/>
              <a:t>Correlation</a:t>
            </a:r>
            <a:r>
              <a:rPr lang="zh-CN" altLang="en-US" dirty="0"/>
              <a:t> </a:t>
            </a:r>
            <a:r>
              <a:rPr lang="en-US" altLang="zh-CN" dirty="0"/>
              <a:t>between</a:t>
            </a:r>
            <a:r>
              <a:rPr lang="zh-CN" altLang="en-US" dirty="0"/>
              <a:t> </a:t>
            </a:r>
            <a:r>
              <a:rPr lang="en-US" altLang="zh-CN" dirty="0"/>
              <a:t>the</a:t>
            </a:r>
            <a:r>
              <a:rPr lang="zh-CN" altLang="en-US" dirty="0"/>
              <a:t> </a:t>
            </a:r>
            <a:r>
              <a:rPr lang="en-US" altLang="zh-CN" dirty="0"/>
              <a:t>variables</a:t>
            </a:r>
            <a:endParaRPr lang="en-US" dirty="0"/>
          </a:p>
        </p:txBody>
      </p:sp>
      <p:pic>
        <p:nvPicPr>
          <p:cNvPr id="5" name="Content Placeholder 4">
            <a:extLst>
              <a:ext uri="{FF2B5EF4-FFF2-40B4-BE49-F238E27FC236}">
                <a16:creationId xmlns:a16="http://schemas.microsoft.com/office/drawing/2014/main" id="{9333975E-5192-C843-B652-27642659FC5D}"/>
              </a:ext>
            </a:extLst>
          </p:cNvPr>
          <p:cNvPicPr>
            <a:picLocks noGrp="1" noChangeAspect="1"/>
          </p:cNvPicPr>
          <p:nvPr>
            <p:ph idx="1"/>
          </p:nvPr>
        </p:nvPicPr>
        <p:blipFill>
          <a:blip r:embed="rId2"/>
          <a:stretch>
            <a:fillRect/>
          </a:stretch>
        </p:blipFill>
        <p:spPr>
          <a:xfrm>
            <a:off x="1293534" y="1674492"/>
            <a:ext cx="7696200" cy="241300"/>
          </a:xfrm>
        </p:spPr>
      </p:pic>
      <p:pic>
        <p:nvPicPr>
          <p:cNvPr id="7" name="Picture 6">
            <a:extLst>
              <a:ext uri="{FF2B5EF4-FFF2-40B4-BE49-F238E27FC236}">
                <a16:creationId xmlns:a16="http://schemas.microsoft.com/office/drawing/2014/main" id="{267A5F8E-552E-8944-BEA8-DF412F6FC7EB}"/>
              </a:ext>
            </a:extLst>
          </p:cNvPr>
          <p:cNvPicPr>
            <a:picLocks noChangeAspect="1"/>
          </p:cNvPicPr>
          <p:nvPr/>
        </p:nvPicPr>
        <p:blipFill>
          <a:blip r:embed="rId3"/>
          <a:stretch>
            <a:fillRect/>
          </a:stretch>
        </p:blipFill>
        <p:spPr>
          <a:xfrm>
            <a:off x="1293534" y="1915792"/>
            <a:ext cx="1790700" cy="228600"/>
          </a:xfrm>
          <a:prstGeom prst="rect">
            <a:avLst/>
          </a:prstGeom>
        </p:spPr>
      </p:pic>
      <p:pic>
        <p:nvPicPr>
          <p:cNvPr id="8" name="图片 7">
            <a:extLst>
              <a:ext uri="{FF2B5EF4-FFF2-40B4-BE49-F238E27FC236}">
                <a16:creationId xmlns:a16="http://schemas.microsoft.com/office/drawing/2014/main" id="{A327D54D-D2E4-4550-B950-6384A83FBBB0}"/>
              </a:ext>
            </a:extLst>
          </p:cNvPr>
          <p:cNvPicPr>
            <a:picLocks noChangeAspect="1"/>
          </p:cNvPicPr>
          <p:nvPr/>
        </p:nvPicPr>
        <p:blipFill>
          <a:blip r:embed="rId4"/>
          <a:stretch>
            <a:fillRect/>
          </a:stretch>
        </p:blipFill>
        <p:spPr>
          <a:xfrm>
            <a:off x="1293533" y="2144392"/>
            <a:ext cx="5479055" cy="4571122"/>
          </a:xfrm>
          <a:prstGeom prst="rect">
            <a:avLst/>
          </a:prstGeom>
        </p:spPr>
      </p:pic>
    </p:spTree>
    <p:extLst>
      <p:ext uri="{BB962C8B-B14F-4D97-AF65-F5344CB8AC3E}">
        <p14:creationId xmlns:p14="http://schemas.microsoft.com/office/powerpoint/2010/main" val="37203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458C-D4C2-5341-A62F-C460E3C1676D}"/>
              </a:ext>
            </a:extLst>
          </p:cNvPr>
          <p:cNvSpPr>
            <a:spLocks noGrp="1"/>
          </p:cNvSpPr>
          <p:nvPr>
            <p:ph type="title"/>
          </p:nvPr>
        </p:nvSpPr>
        <p:spPr>
          <a:xfrm>
            <a:off x="1251678" y="239510"/>
            <a:ext cx="10178322" cy="1492132"/>
          </a:xfrm>
        </p:spPr>
        <p:txBody>
          <a:bodyPr>
            <a:normAutofit fontScale="90000"/>
          </a:bodyPr>
          <a:lstStyle/>
          <a:p>
            <a:r>
              <a:rPr lang="en-US" altLang="zh-CN" dirty="0"/>
              <a:t>Multiple Linear</a:t>
            </a:r>
            <a:r>
              <a:rPr lang="zh-CN" altLang="en-US" dirty="0"/>
              <a:t> </a:t>
            </a:r>
            <a:r>
              <a:rPr lang="en-US" altLang="zh-CN" dirty="0"/>
              <a:t>Regression:</a:t>
            </a:r>
            <a:br>
              <a:rPr lang="en-US" altLang="zh-CN" dirty="0"/>
            </a:br>
            <a:r>
              <a:rPr lang="en-US" altLang="zh-CN" sz="3600" dirty="0"/>
              <a:t>Will the net migration be influenced by more factors?</a:t>
            </a:r>
            <a:br>
              <a:rPr lang="en-US" altLang="zh-CN" sz="3600" dirty="0"/>
            </a:br>
            <a:br>
              <a:rPr lang="en-US" altLang="zh-CN" dirty="0"/>
            </a:br>
            <a:br>
              <a:rPr lang="en-US" altLang="zh-CN" dirty="0"/>
            </a:br>
            <a:endParaRPr lang="en-US" dirty="0"/>
          </a:p>
        </p:txBody>
      </p:sp>
      <p:pic>
        <p:nvPicPr>
          <p:cNvPr id="9" name="Content Placeholder 8">
            <a:extLst>
              <a:ext uri="{FF2B5EF4-FFF2-40B4-BE49-F238E27FC236}">
                <a16:creationId xmlns:a16="http://schemas.microsoft.com/office/drawing/2014/main" id="{34EB36E4-4771-CD46-A8E3-9E2394742F92}"/>
              </a:ext>
            </a:extLst>
          </p:cNvPr>
          <p:cNvPicPr>
            <a:picLocks noGrp="1" noChangeAspect="1"/>
          </p:cNvPicPr>
          <p:nvPr>
            <p:ph idx="1"/>
          </p:nvPr>
        </p:nvPicPr>
        <p:blipFill>
          <a:blip r:embed="rId2"/>
          <a:stretch>
            <a:fillRect/>
          </a:stretch>
        </p:blipFill>
        <p:spPr>
          <a:xfrm>
            <a:off x="1251678" y="1731642"/>
            <a:ext cx="5727175" cy="4997771"/>
          </a:xfrm>
        </p:spPr>
      </p:pic>
      <p:sp>
        <p:nvSpPr>
          <p:cNvPr id="10" name="TextBox 9">
            <a:extLst>
              <a:ext uri="{FF2B5EF4-FFF2-40B4-BE49-F238E27FC236}">
                <a16:creationId xmlns:a16="http://schemas.microsoft.com/office/drawing/2014/main" id="{C567B202-0248-1F44-9262-EA714B1A309F}"/>
              </a:ext>
            </a:extLst>
          </p:cNvPr>
          <p:cNvSpPr txBox="1"/>
          <p:nvPr/>
        </p:nvSpPr>
        <p:spPr>
          <a:xfrm>
            <a:off x="7086600" y="1502688"/>
            <a:ext cx="46720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34.32% of the net migration can be explained by the independent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percentage error is (any prediction would still be off by) 32.52/157*100% = 20.71%.</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The</a:t>
            </a:r>
            <a:r>
              <a:rPr lang="zh-CN" altLang="en-US" dirty="0"/>
              <a:t> </a:t>
            </a:r>
            <a:r>
              <a:rPr lang="en-US" altLang="zh-CN" dirty="0"/>
              <a:t>LATIN</a:t>
            </a:r>
            <a:r>
              <a:rPr lang="zh-CN" altLang="en-US" dirty="0"/>
              <a:t> </a:t>
            </a:r>
            <a:r>
              <a:rPr lang="en-US" altLang="zh-CN" dirty="0"/>
              <a:t>AMER</a:t>
            </a:r>
            <a:r>
              <a:rPr lang="zh-CN" altLang="en-US" dirty="0"/>
              <a:t> </a:t>
            </a:r>
            <a:r>
              <a:rPr lang="en-US" altLang="zh-CN" dirty="0"/>
              <a:t>&amp;</a:t>
            </a:r>
            <a:r>
              <a:rPr lang="zh-CN" altLang="en-US" dirty="0"/>
              <a:t> </a:t>
            </a:r>
            <a:r>
              <a:rPr lang="en-US" altLang="zh-CN" dirty="0"/>
              <a:t>CARIB,</a:t>
            </a:r>
            <a:r>
              <a:rPr lang="zh-CN" altLang="en-US" dirty="0"/>
              <a:t> </a:t>
            </a:r>
            <a:r>
              <a:rPr lang="en-US" altLang="zh-CN" dirty="0"/>
              <a:t>NEAR</a:t>
            </a:r>
            <a:r>
              <a:rPr lang="zh-CN" altLang="en-US" dirty="0"/>
              <a:t> </a:t>
            </a:r>
            <a:r>
              <a:rPr lang="en-US" altLang="zh-CN" dirty="0"/>
              <a:t>EAST,</a:t>
            </a:r>
            <a:r>
              <a:rPr lang="zh-CN" altLang="en-US" dirty="0"/>
              <a:t> </a:t>
            </a:r>
            <a:r>
              <a:rPr lang="en-US" altLang="zh-CN" dirty="0"/>
              <a:t>and</a:t>
            </a:r>
            <a:r>
              <a:rPr lang="zh-CN" altLang="en-US" dirty="0"/>
              <a:t> </a:t>
            </a:r>
            <a:r>
              <a:rPr lang="en-US" altLang="zh-CN" dirty="0"/>
              <a:t>NORTHERN</a:t>
            </a:r>
            <a:r>
              <a:rPr lang="zh-CN" altLang="en-US" dirty="0"/>
              <a:t> </a:t>
            </a:r>
            <a:r>
              <a:rPr lang="en-US" altLang="zh-CN" dirty="0"/>
              <a:t>AFRICA</a:t>
            </a:r>
            <a:r>
              <a:rPr lang="zh-CN" altLang="en-US" dirty="0"/>
              <a:t> </a:t>
            </a:r>
            <a:r>
              <a:rPr lang="en-US" altLang="zh-CN" dirty="0"/>
              <a:t>are</a:t>
            </a:r>
            <a:r>
              <a:rPr lang="zh-CN" altLang="en-US" dirty="0"/>
              <a:t> </a:t>
            </a:r>
            <a:r>
              <a:rPr lang="en-US" altLang="zh-CN" dirty="0"/>
              <a:t>more</a:t>
            </a:r>
            <a:r>
              <a:rPr lang="zh-CN" altLang="en-US" dirty="0"/>
              <a:t> </a:t>
            </a:r>
            <a:r>
              <a:rPr lang="en-US" altLang="zh-CN" dirty="0"/>
              <a:t>significant.</a:t>
            </a:r>
            <a:r>
              <a:rPr lang="zh-CN" altLang="en-US" dirty="0"/>
              <a:t> </a:t>
            </a:r>
            <a:endParaRPr lang="en-US" dirty="0"/>
          </a:p>
        </p:txBody>
      </p:sp>
    </p:spTree>
    <p:extLst>
      <p:ext uri="{BB962C8B-B14F-4D97-AF65-F5344CB8AC3E}">
        <p14:creationId xmlns:p14="http://schemas.microsoft.com/office/powerpoint/2010/main" val="20546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4B29-D7C2-2340-9D31-B7F59C35F02A}"/>
              </a:ext>
            </a:extLst>
          </p:cNvPr>
          <p:cNvSpPr>
            <a:spLocks noGrp="1"/>
          </p:cNvSpPr>
          <p:nvPr>
            <p:ph type="title"/>
          </p:nvPr>
        </p:nvSpPr>
        <p:spPr>
          <a:xfrm>
            <a:off x="1251678" y="168072"/>
            <a:ext cx="10178322" cy="1492132"/>
          </a:xfrm>
        </p:spPr>
        <p:txBody>
          <a:bodyPr/>
          <a:lstStyle/>
          <a:p>
            <a:r>
              <a:rPr lang="en-US" altLang="zh-CN" dirty="0"/>
              <a:t>Multiple Linear</a:t>
            </a:r>
            <a:r>
              <a:rPr lang="zh-CN" altLang="en-US" dirty="0"/>
              <a:t> </a:t>
            </a:r>
            <a:r>
              <a:rPr lang="en-US" altLang="zh-CN" dirty="0"/>
              <a:t>Regression</a:t>
            </a:r>
            <a:endParaRPr lang="en-US" dirty="0"/>
          </a:p>
        </p:txBody>
      </p:sp>
      <p:pic>
        <p:nvPicPr>
          <p:cNvPr id="5" name="Content Placeholder 4">
            <a:extLst>
              <a:ext uri="{FF2B5EF4-FFF2-40B4-BE49-F238E27FC236}">
                <a16:creationId xmlns:a16="http://schemas.microsoft.com/office/drawing/2014/main" id="{0D1504E2-BE54-EB40-90A4-7EEFCFA18746}"/>
              </a:ext>
            </a:extLst>
          </p:cNvPr>
          <p:cNvPicPr>
            <a:picLocks noGrp="1" noChangeAspect="1"/>
          </p:cNvPicPr>
          <p:nvPr>
            <p:ph idx="1"/>
          </p:nvPr>
        </p:nvPicPr>
        <p:blipFill>
          <a:blip r:embed="rId2"/>
          <a:stretch>
            <a:fillRect/>
          </a:stretch>
        </p:blipFill>
        <p:spPr>
          <a:xfrm>
            <a:off x="1251677" y="914137"/>
            <a:ext cx="3787167" cy="271725"/>
          </a:xfrm>
        </p:spPr>
      </p:pic>
      <p:pic>
        <p:nvPicPr>
          <p:cNvPr id="7" name="Picture 6">
            <a:extLst>
              <a:ext uri="{FF2B5EF4-FFF2-40B4-BE49-F238E27FC236}">
                <a16:creationId xmlns:a16="http://schemas.microsoft.com/office/drawing/2014/main" id="{A19DC870-3DFA-7D41-ABAD-49FB9B55C28B}"/>
              </a:ext>
            </a:extLst>
          </p:cNvPr>
          <p:cNvPicPr>
            <a:picLocks noChangeAspect="1"/>
          </p:cNvPicPr>
          <p:nvPr/>
        </p:nvPicPr>
        <p:blipFill>
          <a:blip r:embed="rId3"/>
          <a:stretch>
            <a:fillRect/>
          </a:stretch>
        </p:blipFill>
        <p:spPr>
          <a:xfrm>
            <a:off x="1251677" y="1185862"/>
            <a:ext cx="3788523" cy="2386013"/>
          </a:xfrm>
          <a:prstGeom prst="rect">
            <a:avLst/>
          </a:prstGeom>
        </p:spPr>
      </p:pic>
      <p:pic>
        <p:nvPicPr>
          <p:cNvPr id="9" name="Picture 8">
            <a:extLst>
              <a:ext uri="{FF2B5EF4-FFF2-40B4-BE49-F238E27FC236}">
                <a16:creationId xmlns:a16="http://schemas.microsoft.com/office/drawing/2014/main" id="{F3D872C7-8531-0246-8223-1E56970F662D}"/>
              </a:ext>
            </a:extLst>
          </p:cNvPr>
          <p:cNvPicPr>
            <a:picLocks noChangeAspect="1"/>
          </p:cNvPicPr>
          <p:nvPr/>
        </p:nvPicPr>
        <p:blipFill>
          <a:blip r:embed="rId4"/>
          <a:stretch>
            <a:fillRect/>
          </a:stretch>
        </p:blipFill>
        <p:spPr>
          <a:xfrm>
            <a:off x="5423626" y="914137"/>
            <a:ext cx="3009900" cy="457200"/>
          </a:xfrm>
          <a:prstGeom prst="rect">
            <a:avLst/>
          </a:prstGeom>
        </p:spPr>
      </p:pic>
      <p:pic>
        <p:nvPicPr>
          <p:cNvPr id="11" name="Picture 10">
            <a:extLst>
              <a:ext uri="{FF2B5EF4-FFF2-40B4-BE49-F238E27FC236}">
                <a16:creationId xmlns:a16="http://schemas.microsoft.com/office/drawing/2014/main" id="{1F97A72A-FFFB-7F44-A104-C989082E9960}"/>
              </a:ext>
            </a:extLst>
          </p:cNvPr>
          <p:cNvPicPr>
            <a:picLocks noChangeAspect="1"/>
          </p:cNvPicPr>
          <p:nvPr/>
        </p:nvPicPr>
        <p:blipFill>
          <a:blip r:embed="rId5"/>
          <a:stretch>
            <a:fillRect/>
          </a:stretch>
        </p:blipFill>
        <p:spPr>
          <a:xfrm>
            <a:off x="1251677" y="3571875"/>
            <a:ext cx="9753600" cy="419100"/>
          </a:xfrm>
          <a:prstGeom prst="rect">
            <a:avLst/>
          </a:prstGeom>
        </p:spPr>
      </p:pic>
      <p:pic>
        <p:nvPicPr>
          <p:cNvPr id="13" name="Picture 12">
            <a:extLst>
              <a:ext uri="{FF2B5EF4-FFF2-40B4-BE49-F238E27FC236}">
                <a16:creationId xmlns:a16="http://schemas.microsoft.com/office/drawing/2014/main" id="{98688E9D-A4AC-474A-BFB9-BD2A6D9574E3}"/>
              </a:ext>
            </a:extLst>
          </p:cNvPr>
          <p:cNvPicPr>
            <a:picLocks noChangeAspect="1"/>
          </p:cNvPicPr>
          <p:nvPr/>
        </p:nvPicPr>
        <p:blipFill>
          <a:blip r:embed="rId6"/>
          <a:stretch>
            <a:fillRect/>
          </a:stretch>
        </p:blipFill>
        <p:spPr>
          <a:xfrm>
            <a:off x="1251677" y="3990975"/>
            <a:ext cx="4171949" cy="2576053"/>
          </a:xfrm>
          <a:prstGeom prst="rect">
            <a:avLst/>
          </a:prstGeom>
        </p:spPr>
      </p:pic>
      <p:pic>
        <p:nvPicPr>
          <p:cNvPr id="15" name="Picture 14">
            <a:extLst>
              <a:ext uri="{FF2B5EF4-FFF2-40B4-BE49-F238E27FC236}">
                <a16:creationId xmlns:a16="http://schemas.microsoft.com/office/drawing/2014/main" id="{A8A0161E-1C70-CF4E-BF89-5BD606044071}"/>
              </a:ext>
            </a:extLst>
          </p:cNvPr>
          <p:cNvPicPr>
            <a:picLocks noChangeAspect="1"/>
          </p:cNvPicPr>
          <p:nvPr/>
        </p:nvPicPr>
        <p:blipFill>
          <a:blip r:embed="rId7"/>
          <a:stretch>
            <a:fillRect/>
          </a:stretch>
        </p:blipFill>
        <p:spPr>
          <a:xfrm>
            <a:off x="5622926" y="4046217"/>
            <a:ext cx="5973732" cy="2595563"/>
          </a:xfrm>
          <a:prstGeom prst="rect">
            <a:avLst/>
          </a:prstGeom>
        </p:spPr>
      </p:pic>
    </p:spTree>
    <p:extLst>
      <p:ext uri="{BB962C8B-B14F-4D97-AF65-F5344CB8AC3E}">
        <p14:creationId xmlns:p14="http://schemas.microsoft.com/office/powerpoint/2010/main" val="335059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02B1-1BE2-0B4D-9A09-EC5D6D133368}"/>
              </a:ext>
            </a:extLst>
          </p:cNvPr>
          <p:cNvSpPr>
            <a:spLocks noGrp="1"/>
          </p:cNvSpPr>
          <p:nvPr>
            <p:ph type="title"/>
          </p:nvPr>
        </p:nvSpPr>
        <p:spPr>
          <a:xfrm>
            <a:off x="1251678" y="153785"/>
            <a:ext cx="10178322" cy="1492132"/>
          </a:xfrm>
        </p:spPr>
        <p:txBody>
          <a:bodyPr/>
          <a:lstStyle/>
          <a:p>
            <a:r>
              <a:rPr lang="en-US" altLang="zh-CN" dirty="0"/>
              <a:t>Conclusion</a:t>
            </a:r>
            <a:endParaRPr lang="en-US" dirty="0"/>
          </a:p>
        </p:txBody>
      </p:sp>
      <p:sp>
        <p:nvSpPr>
          <p:cNvPr id="4" name="内容占位符 3">
            <a:extLst>
              <a:ext uri="{FF2B5EF4-FFF2-40B4-BE49-F238E27FC236}">
                <a16:creationId xmlns:a16="http://schemas.microsoft.com/office/drawing/2014/main" id="{9F6B1C33-9C95-4B60-9B00-5A2518BC6B7C}"/>
              </a:ext>
            </a:extLst>
          </p:cNvPr>
          <p:cNvSpPr>
            <a:spLocks noGrp="1"/>
          </p:cNvSpPr>
          <p:nvPr>
            <p:ph idx="1"/>
          </p:nvPr>
        </p:nvSpPr>
        <p:spPr>
          <a:xfrm>
            <a:off x="1251678" y="1718269"/>
            <a:ext cx="10178322" cy="4471516"/>
          </a:xfrm>
        </p:spPr>
        <p:txBody>
          <a:bodyPr>
            <a:normAutofit fontScale="92500" lnSpcReduction="10000"/>
          </a:bodyPr>
          <a:lstStyle/>
          <a:p>
            <a:r>
              <a:rPr lang="en-US" dirty="0"/>
              <a:t>1, Most of countries’ GDP are in the low level and a small number of rich developed countries raise the mean of GDP. But net migration is pretty normally shaped.</a:t>
            </a:r>
          </a:p>
          <a:p>
            <a:endParaRPr lang="en-US" dirty="0"/>
          </a:p>
          <a:p>
            <a:r>
              <a:rPr lang="en-US" dirty="0"/>
              <a:t>2, From the result of simple linear regression model, we can say that there is a significant linear relationship between net migration and GDP per capita. In other words, people are likely to move to the country with higher economic performance, which is more obvious when GDP per capita is larger than 6000 dollars.</a:t>
            </a:r>
          </a:p>
          <a:p>
            <a:endParaRPr lang="en-US" dirty="0"/>
          </a:p>
          <a:p>
            <a:r>
              <a:rPr lang="en-US" dirty="0"/>
              <a:t>3, From the result of multiple linear regression model, we can say that there is a significant linear relationship between net migration and composition of region, GDP per capita, coastline. In other words, people are likely to move to the country with higher economic performance, higher percent coastline area and specific regions. For regions, people prefer to move to West Europe and North America, and not Latin America and Caribbean, </a:t>
            </a:r>
            <a:r>
              <a:rPr lang="en-US" dirty="0" err="1"/>
              <a:t>BAlTICS</a:t>
            </a:r>
            <a:r>
              <a:rPr lang="en-US" dirty="0"/>
              <a:t> and Northern Africa.</a:t>
            </a:r>
          </a:p>
          <a:p>
            <a:endParaRPr lang="en-US" dirty="0"/>
          </a:p>
        </p:txBody>
      </p:sp>
    </p:spTree>
    <p:extLst>
      <p:ext uri="{BB962C8B-B14F-4D97-AF65-F5344CB8AC3E}">
        <p14:creationId xmlns:p14="http://schemas.microsoft.com/office/powerpoint/2010/main" val="1082411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{FD7C710D-1633-874D-A937-B49B06FC9417}tf10001071</Template>
  <TotalTime>367</TotalTime>
  <Words>466</Words>
  <Application>Microsoft Office PowerPoint</Application>
  <PresentationFormat>宽屏</PresentationFormat>
  <Paragraphs>39</Paragraphs>
  <Slides>10</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Arial</vt:lpstr>
      <vt:lpstr>Calibri</vt:lpstr>
      <vt:lpstr>Calibri Light</vt:lpstr>
      <vt:lpstr>Gill Sans MT</vt:lpstr>
      <vt:lpstr>Impact</vt:lpstr>
      <vt:lpstr>Badge</vt:lpstr>
      <vt:lpstr>Office Theme</vt:lpstr>
      <vt:lpstr>PowerPoint 演示文稿</vt:lpstr>
      <vt:lpstr>QUESTION： Will the net migration be influenced by GDP?   Data resource: Kaggle/ Us government  Data:227 countries’ names, population, Gdp and more.    </vt:lpstr>
      <vt:lpstr>QUESTION： Will the net migration be influenced by GDP?    </vt:lpstr>
      <vt:lpstr>simple linear regression： Will the net migration be influenced by GDP PER capita? </vt:lpstr>
      <vt:lpstr>simple linear regression</vt:lpstr>
      <vt:lpstr>Correlation between the variables</vt:lpstr>
      <vt:lpstr>Multiple Linear Regression: Will the net migration be influenced by more factors?   </vt:lpstr>
      <vt:lpstr>Multiple Linear Regression</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Bixuan</dc:creator>
  <cp:lastModifiedBy>Junchi Tian</cp:lastModifiedBy>
  <cp:revision>30</cp:revision>
  <dcterms:created xsi:type="dcterms:W3CDTF">2018-10-29T00:36:23Z</dcterms:created>
  <dcterms:modified xsi:type="dcterms:W3CDTF">2019-04-18T20:50:57Z</dcterms:modified>
</cp:coreProperties>
</file>